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60"/>
  </p:notesMasterIdLst>
  <p:sldIdLst>
    <p:sldId id="256" r:id="rId2"/>
    <p:sldId id="314" r:id="rId3"/>
    <p:sldId id="258" r:id="rId4"/>
    <p:sldId id="259" r:id="rId5"/>
    <p:sldId id="364" r:id="rId6"/>
    <p:sldId id="365" r:id="rId7"/>
    <p:sldId id="366" r:id="rId8"/>
    <p:sldId id="261" r:id="rId9"/>
    <p:sldId id="317" r:id="rId10"/>
    <p:sldId id="316" r:id="rId11"/>
    <p:sldId id="318" r:id="rId12"/>
    <p:sldId id="264" r:id="rId13"/>
    <p:sldId id="265" r:id="rId14"/>
    <p:sldId id="319" r:id="rId15"/>
    <p:sldId id="320" r:id="rId16"/>
    <p:sldId id="321" r:id="rId17"/>
    <p:sldId id="269" r:id="rId18"/>
    <p:sldId id="322" r:id="rId19"/>
    <p:sldId id="332" r:id="rId20"/>
    <p:sldId id="333" r:id="rId21"/>
    <p:sldId id="334" r:id="rId22"/>
    <p:sldId id="335" r:id="rId23"/>
    <p:sldId id="336" r:id="rId24"/>
    <p:sldId id="337" r:id="rId25"/>
    <p:sldId id="339" r:id="rId26"/>
    <p:sldId id="340" r:id="rId27"/>
    <p:sldId id="341" r:id="rId28"/>
    <p:sldId id="342" r:id="rId29"/>
    <p:sldId id="283" r:id="rId30"/>
    <p:sldId id="325" r:id="rId31"/>
    <p:sldId id="326" r:id="rId32"/>
    <p:sldId id="327" r:id="rId33"/>
    <p:sldId id="328" r:id="rId34"/>
    <p:sldId id="329" r:id="rId35"/>
    <p:sldId id="330" r:id="rId36"/>
    <p:sldId id="331" r:id="rId37"/>
    <p:sldId id="291" r:id="rId38"/>
    <p:sldId id="345" r:id="rId39"/>
    <p:sldId id="369" r:id="rId40"/>
    <p:sldId id="346" r:id="rId41"/>
    <p:sldId id="293" r:id="rId42"/>
    <p:sldId id="359" r:id="rId43"/>
    <p:sldId id="360" r:id="rId44"/>
    <p:sldId id="361" r:id="rId45"/>
    <p:sldId id="358" r:id="rId46"/>
    <p:sldId id="357" r:id="rId47"/>
    <p:sldId id="356" r:id="rId48"/>
    <p:sldId id="355" r:id="rId49"/>
    <p:sldId id="362" r:id="rId50"/>
    <p:sldId id="354" r:id="rId51"/>
    <p:sldId id="353" r:id="rId52"/>
    <p:sldId id="352" r:id="rId53"/>
    <p:sldId id="351" r:id="rId54"/>
    <p:sldId id="350" r:id="rId55"/>
    <p:sldId id="349" r:id="rId56"/>
    <p:sldId id="309" r:id="rId57"/>
    <p:sldId id="348" r:id="rId58"/>
    <p:sldId id="347"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91" autoAdjust="0"/>
    <p:restoredTop sz="94626"/>
  </p:normalViewPr>
  <p:slideViewPr>
    <p:cSldViewPr snapToGrid="0" snapToObjects="1">
      <p:cViewPr varScale="1">
        <p:scale>
          <a:sx n="128" d="100"/>
          <a:sy n="128" d="100"/>
        </p:scale>
        <p:origin x="3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6D8BE-C0C0-4419-92B1-512731B90806}" type="datetimeFigureOut">
              <a:rPr lang="en-GB" smtClean="0"/>
              <a:t>18/04/2023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08A46-F755-4F15-9768-DD078924F128}" type="slidenum">
              <a:rPr lang="en-GB" smtClean="0"/>
              <a:t>‹#›</a:t>
            </a:fld>
            <a:endParaRPr lang="en-GB"/>
          </a:p>
        </p:txBody>
      </p:sp>
    </p:spTree>
    <p:extLst>
      <p:ext uri="{BB962C8B-B14F-4D97-AF65-F5344CB8AC3E}">
        <p14:creationId xmlns:p14="http://schemas.microsoft.com/office/powerpoint/2010/main" val="2849923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5008A46-F755-4F15-9768-DD078924F128}" type="slidenum">
              <a:rPr lang="en-GB" smtClean="0"/>
              <a:t>0</a:t>
            </a:fld>
            <a:endParaRPr lang="en-GB"/>
          </a:p>
        </p:txBody>
      </p:sp>
    </p:spTree>
    <p:extLst>
      <p:ext uri="{BB962C8B-B14F-4D97-AF65-F5344CB8AC3E}">
        <p14:creationId xmlns:p14="http://schemas.microsoft.com/office/powerpoint/2010/main" val="483467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098097"/>
            <a:ext cx="9144000" cy="2387600"/>
          </a:xfrm>
          <a:prstGeom prst="rect">
            <a:avLst/>
          </a:prstGeo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0" y="3577772"/>
            <a:ext cx="9144000" cy="1655762"/>
          </a:xfrm>
          <a:prstGeom prst="rect">
            <a:avLst/>
          </a:prstGeo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0" y="6332084"/>
            <a:ext cx="2057400" cy="365125"/>
          </a:xfrm>
          <a:prstGeom prst="rect">
            <a:avLst/>
          </a:prstGeom>
        </p:spPr>
        <p:txBody>
          <a:bodyPr/>
          <a:lstStyle>
            <a:lvl1pPr>
              <a:defRPr>
                <a:solidFill>
                  <a:schemeClr val="bg1"/>
                </a:solidFill>
              </a:defRPr>
            </a:lvl1pPr>
          </a:lstStyle>
          <a:p>
            <a:r>
              <a:rPr lang="en-US"/>
              <a:t>November 20190</a:t>
            </a:r>
            <a:endParaRPr lang="en-GB" dirty="0"/>
          </a:p>
        </p:txBody>
      </p:sp>
      <p:sp>
        <p:nvSpPr>
          <p:cNvPr id="5" name="Footer Placeholder 4"/>
          <p:cNvSpPr>
            <a:spLocks noGrp="1"/>
          </p:cNvSpPr>
          <p:nvPr>
            <p:ph type="ftr" sz="quarter" idx="11"/>
          </p:nvPr>
        </p:nvSpPr>
        <p:spPr>
          <a:xfrm>
            <a:off x="2514600" y="6332084"/>
            <a:ext cx="4114800" cy="365125"/>
          </a:xfrm>
          <a:prstGeom prst="rect">
            <a:avLst/>
          </a:prstGeom>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a:xfrm>
            <a:off x="7086600" y="6332084"/>
            <a:ext cx="2057400" cy="365125"/>
          </a:xfrm>
          <a:prstGeom prst="rect">
            <a:avLst/>
          </a:prstGeom>
        </p:spPr>
        <p:txBody>
          <a:bodyPr/>
          <a:lstStyle>
            <a:lvl1pPr>
              <a:defRPr>
                <a:solidFill>
                  <a:schemeClr val="bg1"/>
                </a:solidFill>
              </a:defRPr>
            </a:lvl1pPr>
          </a:lstStyle>
          <a:p>
            <a:fld id="{7D7EC250-E796-438C-AFE1-ABBE2451286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477818"/>
            <a:ext cx="8229600" cy="4821382"/>
          </a:xfrm>
          <a:prstGeom prst="rect">
            <a:avLst/>
          </a:prstGeom>
        </p:spPr>
        <p:txBody>
          <a:bodyPr/>
          <a:lstStyle>
            <a:lvl1pPr marL="0" indent="0">
              <a:buNone/>
              <a:defRPr sz="1800" b="0" i="0" baseline="0">
                <a:latin typeface="open sans" charset="0"/>
              </a:defRPr>
            </a:lvl1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5" name="Title 1"/>
          <p:cNvSpPr>
            <a:spLocks noGrp="1"/>
          </p:cNvSpPr>
          <p:nvPr>
            <p:ph type="title" hasCustomPrompt="1"/>
          </p:nvPr>
        </p:nvSpPr>
        <p:spPr>
          <a:xfrm>
            <a:off x="457201" y="279132"/>
            <a:ext cx="6705600"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4"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6"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2057400" cy="365125"/>
          </a:xfrm>
          <a:prstGeom prst="rect">
            <a:avLst/>
          </a:prstGeom>
        </p:spPr>
        <p:txBody>
          <a:bodyPr/>
          <a:lstStyle/>
          <a:p>
            <a:r>
              <a:rPr lang="en-US"/>
              <a:t>November 20190</a:t>
            </a:r>
            <a:endParaRPr lang="en-GB"/>
          </a:p>
        </p:txBody>
      </p:sp>
      <p:sp>
        <p:nvSpPr>
          <p:cNvPr id="5" name="Footer Placeholder 4"/>
          <p:cNvSpPr>
            <a:spLocks noGrp="1"/>
          </p:cNvSpPr>
          <p:nvPr>
            <p:ph type="ftr" sz="quarter" idx="11"/>
          </p:nvPr>
        </p:nvSpPr>
        <p:spPr>
          <a:xfrm>
            <a:off x="2514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7086600" y="6356350"/>
            <a:ext cx="2057400" cy="365125"/>
          </a:xfrm>
          <a:prstGeom prst="rect">
            <a:avLst/>
          </a:prstGeom>
        </p:spPr>
        <p:txBody>
          <a:bodyPr/>
          <a:lstStyle/>
          <a:p>
            <a:fld id="{7D7EC250-E796-438C-AFE1-ABBE2451286B}" type="slidenum">
              <a:rPr lang="en-GB" smtClean="0"/>
              <a:t>‹#›</a:t>
            </a:fld>
            <a:endParaRPr lang="en-GB"/>
          </a:p>
        </p:txBody>
      </p:sp>
      <p:sp>
        <p:nvSpPr>
          <p:cNvPr id="7" name="Title 1"/>
          <p:cNvSpPr>
            <a:spLocks noGrp="1"/>
          </p:cNvSpPr>
          <p:nvPr>
            <p:ph type="title"/>
          </p:nvPr>
        </p:nvSpPr>
        <p:spPr>
          <a:xfrm>
            <a:off x="1" y="1709738"/>
            <a:ext cx="9144000" cy="2852737"/>
          </a:xfrm>
          <a:prstGeom prst="rect">
            <a:avLst/>
          </a:prstGeom>
        </p:spPr>
        <p:txBody>
          <a:bodyPr anchor="b"/>
          <a:lstStyle>
            <a:lvl1pPr>
              <a:defRPr sz="6000"/>
            </a:lvl1pPr>
          </a:lstStyle>
          <a:p>
            <a:r>
              <a:rPr lang="en-US"/>
              <a:t>Click to edit Master title style</a:t>
            </a:r>
            <a:endParaRPr lang="en-GB"/>
          </a:p>
        </p:txBody>
      </p:sp>
      <p:sp>
        <p:nvSpPr>
          <p:cNvPr id="8" name="Text Placeholder 2"/>
          <p:cNvSpPr>
            <a:spLocks noGrp="1"/>
          </p:cNvSpPr>
          <p:nvPr>
            <p:ph type="body" idx="1"/>
          </p:nvPr>
        </p:nvSpPr>
        <p:spPr>
          <a:xfrm>
            <a:off x="1" y="4589463"/>
            <a:ext cx="9144000" cy="1500187"/>
          </a:xfrm>
          <a:prstGeom prst="rect">
            <a:avLst/>
          </a:prstGeom>
        </p:spPr>
        <p:txBody>
          <a:bodyPr/>
          <a:lstStyle>
            <a:lvl1pPr marL="0" indent="0">
              <a:buNone/>
              <a:defRPr sz="24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1" y="279132"/>
            <a:ext cx="6697132"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5"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6"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7" name="Content Placeholder 2"/>
          <p:cNvSpPr>
            <a:spLocks noGrp="1"/>
          </p:cNvSpPr>
          <p:nvPr>
            <p:ph sz="half" idx="1"/>
          </p:nvPr>
        </p:nvSpPr>
        <p:spPr>
          <a:xfrm>
            <a:off x="628650" y="1825625"/>
            <a:ext cx="3886200" cy="4351338"/>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2"/>
          </p:nvPr>
        </p:nvSpPr>
        <p:spPr>
          <a:xfrm>
            <a:off x="4629150" y="1825625"/>
            <a:ext cx="3886200" cy="4351338"/>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872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79132"/>
            <a:ext cx="6705600"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3" name="Content Placeholder 2"/>
          <p:cNvSpPr>
            <a:spLocks noGrp="1"/>
          </p:cNvSpPr>
          <p:nvPr>
            <p:ph idx="1" hasCustomPrompt="1"/>
          </p:nvPr>
        </p:nvSpPr>
        <p:spPr>
          <a:xfrm>
            <a:off x="457200" y="1477818"/>
            <a:ext cx="8229600" cy="4821382"/>
          </a:xfrm>
          <a:prstGeom prst="rect">
            <a:avLst/>
          </a:prstGeom>
        </p:spPr>
        <p:txBody>
          <a:bodyPr/>
          <a:lstStyle>
            <a:lvl1pPr marL="0" indent="0">
              <a:buNone/>
              <a:defRPr sz="1800" b="0" i="0" baseline="0">
                <a:latin typeface="open sans" charset="0"/>
              </a:defRPr>
            </a:lvl1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8"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4508661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645777"/>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68" r:id="rId3"/>
    <p:sldLayoutId id="2147483656" r:id="rId4"/>
    <p:sldLayoutId id="2147483650" r:id="rId5"/>
  </p:sldLayoutIdLst>
  <p:hf hdr="0" ftr="0" dt="0"/>
  <p:txStyles>
    <p:titleStyle>
      <a:lvl1pPr algn="ctr" defTabSz="342991" rtl="0" eaLnBrk="1" latinLnBrk="0" hangingPunct="1">
        <a:spcBef>
          <a:spcPct val="0"/>
        </a:spcBef>
        <a:buNone/>
        <a:defRPr sz="3301" kern="1200" baseline="0">
          <a:solidFill>
            <a:schemeClr val="bg2"/>
          </a:solidFill>
          <a:latin typeface="merriweather" charset="0"/>
          <a:ea typeface="+mj-ea"/>
          <a:cs typeface="+mj-cs"/>
        </a:defRPr>
      </a:lvl1pPr>
    </p:titleStyle>
    <p:bodyStyle>
      <a:lvl1pPr marL="257244" indent="-257244" algn="l" defTabSz="342991" rtl="0" eaLnBrk="1" latinLnBrk="0" hangingPunct="1">
        <a:spcBef>
          <a:spcPct val="20000"/>
        </a:spcBef>
        <a:buFont typeface="Arial"/>
        <a:buChar char="•"/>
        <a:defRPr sz="2401" kern="1200">
          <a:solidFill>
            <a:schemeClr val="tx1"/>
          </a:solidFill>
          <a:latin typeface="+mn-lt"/>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91" rtl="0" eaLnBrk="1" latinLnBrk="0" hangingPunct="1">
        <a:defRPr sz="1350" kern="1200">
          <a:solidFill>
            <a:schemeClr val="tx1"/>
          </a:solidFill>
          <a:latin typeface="+mn-lt"/>
          <a:ea typeface="+mn-ea"/>
          <a:cs typeface="+mn-cs"/>
        </a:defRPr>
      </a:lvl1pPr>
      <a:lvl2pPr marL="342991" algn="l" defTabSz="342991" rtl="0" eaLnBrk="1" latinLnBrk="0" hangingPunct="1">
        <a:defRPr sz="1350" kern="1200">
          <a:solidFill>
            <a:schemeClr val="tx1"/>
          </a:solidFill>
          <a:latin typeface="+mn-lt"/>
          <a:ea typeface="+mn-ea"/>
          <a:cs typeface="+mn-cs"/>
        </a:defRPr>
      </a:lvl2pPr>
      <a:lvl3pPr marL="685983" algn="l" defTabSz="342991" rtl="0" eaLnBrk="1" latinLnBrk="0" hangingPunct="1">
        <a:defRPr sz="1350" kern="1200">
          <a:solidFill>
            <a:schemeClr val="tx1"/>
          </a:solidFill>
          <a:latin typeface="+mn-lt"/>
          <a:ea typeface="+mn-ea"/>
          <a:cs typeface="+mn-cs"/>
        </a:defRPr>
      </a:lvl3pPr>
      <a:lvl4pPr marL="1028974" algn="l" defTabSz="342991" rtl="0" eaLnBrk="1" latinLnBrk="0" hangingPunct="1">
        <a:defRPr sz="1350" kern="1200">
          <a:solidFill>
            <a:schemeClr val="tx1"/>
          </a:solidFill>
          <a:latin typeface="+mn-lt"/>
          <a:ea typeface="+mn-ea"/>
          <a:cs typeface="+mn-cs"/>
        </a:defRPr>
      </a:lvl4pPr>
      <a:lvl5pPr marL="1371966" algn="l" defTabSz="342991" rtl="0" eaLnBrk="1" latinLnBrk="0" hangingPunct="1">
        <a:defRPr sz="1350" kern="1200">
          <a:solidFill>
            <a:schemeClr val="tx1"/>
          </a:solidFill>
          <a:latin typeface="+mn-lt"/>
          <a:ea typeface="+mn-ea"/>
          <a:cs typeface="+mn-cs"/>
        </a:defRPr>
      </a:lvl5pPr>
      <a:lvl6pPr marL="1714957" algn="l" defTabSz="342991" rtl="0" eaLnBrk="1" latinLnBrk="0" hangingPunct="1">
        <a:defRPr sz="1350" kern="1200">
          <a:solidFill>
            <a:schemeClr val="tx1"/>
          </a:solidFill>
          <a:latin typeface="+mn-lt"/>
          <a:ea typeface="+mn-ea"/>
          <a:cs typeface="+mn-cs"/>
        </a:defRPr>
      </a:lvl6pPr>
      <a:lvl7pPr marL="2057949" algn="l" defTabSz="342991" rtl="0" eaLnBrk="1" latinLnBrk="0" hangingPunct="1">
        <a:defRPr sz="1350" kern="1200">
          <a:solidFill>
            <a:schemeClr val="tx1"/>
          </a:solidFill>
          <a:latin typeface="+mn-lt"/>
          <a:ea typeface="+mn-ea"/>
          <a:cs typeface="+mn-cs"/>
        </a:defRPr>
      </a:lvl7pPr>
      <a:lvl8pPr marL="2400940" algn="l" defTabSz="342991" rtl="0" eaLnBrk="1" latinLnBrk="0" hangingPunct="1">
        <a:defRPr sz="1350" kern="1200">
          <a:solidFill>
            <a:schemeClr val="tx1"/>
          </a:solidFill>
          <a:latin typeface="+mn-lt"/>
          <a:ea typeface="+mn-ea"/>
          <a:cs typeface="+mn-cs"/>
        </a:defRPr>
      </a:lvl8pPr>
      <a:lvl9pPr marL="2743932" algn="l" defTabSz="3429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B8D3CD3-6246-4468-8D19-C3E6218CBE98}"/>
              </a:ext>
            </a:extLst>
          </p:cNvPr>
          <p:cNvSpPr>
            <a:spLocks noGrp="1"/>
          </p:cNvSpPr>
          <p:nvPr>
            <p:ph type="ctrTitle"/>
          </p:nvPr>
        </p:nvSpPr>
        <p:spPr>
          <a:xfrm>
            <a:off x="0" y="1098097"/>
            <a:ext cx="9144000" cy="2387600"/>
          </a:xfrm>
          <a:prstGeom prst="rect">
            <a:avLst/>
          </a:prstGeom>
        </p:spPr>
        <p:txBody>
          <a:bodyPr/>
          <a:lstStyle/>
          <a:p>
            <a:pPr marL="0" lvl="0" indent="0">
              <a:buNone/>
            </a:pPr>
            <a:r>
              <a:rPr lang="en-GB" dirty="0"/>
              <a:t>Ordinary Differential Equations</a:t>
            </a:r>
            <a:endParaRPr dirty="0"/>
          </a:p>
        </p:txBody>
      </p:sp>
      <p:sp>
        <p:nvSpPr>
          <p:cNvPr id="13" name="Subtitle 2">
            <a:extLst>
              <a:ext uri="{FF2B5EF4-FFF2-40B4-BE49-F238E27FC236}">
                <a16:creationId xmlns:a16="http://schemas.microsoft.com/office/drawing/2014/main" id="{E69AF515-A3A4-4931-B1C3-BA740B67E695}"/>
              </a:ext>
            </a:extLst>
          </p:cNvPr>
          <p:cNvSpPr>
            <a:spLocks noGrp="1"/>
          </p:cNvSpPr>
          <p:nvPr>
            <p:ph type="subTitle" idx="1"/>
          </p:nvPr>
        </p:nvSpPr>
        <p:spPr>
          <a:xfrm>
            <a:off x="0" y="3577772"/>
            <a:ext cx="9144000" cy="1655762"/>
          </a:xfrm>
          <a:prstGeom prst="rect">
            <a:avLst/>
          </a:prstGeom>
        </p:spPr>
        <p:txBody>
          <a:bodyPr/>
          <a:lstStyle/>
          <a:p>
            <a:pPr marL="0" lvl="0" indent="0">
              <a:buNone/>
            </a:pPr>
            <a:r>
              <a:rPr lang="en-GB" dirty="0"/>
              <a:t>Modern Techniques in Modelling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452E-9511-3542-9995-64F089BC6222}"/>
              </a:ext>
            </a:extLst>
          </p:cNvPr>
          <p:cNvSpPr>
            <a:spLocks noGrp="1"/>
          </p:cNvSpPr>
          <p:nvPr>
            <p:ph type="title"/>
          </p:nvPr>
        </p:nvSpPr>
        <p:spPr/>
        <p:txBody>
          <a:bodyPr/>
          <a:lstStyle/>
          <a:p>
            <a:r>
              <a:rPr lang="en-GB" sz="2400" dirty="0"/>
              <a:t>Population growth</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96D312-1C49-6A48-8FDB-929780EF3ABF}"/>
                  </a:ext>
                </a:extLst>
              </p:cNvPr>
              <p:cNvSpPr>
                <a:spLocks noGrp="1"/>
              </p:cNvSpPr>
              <p:nvPr>
                <p:ph idx="1"/>
              </p:nvPr>
            </p:nvSpPr>
            <p:spPr/>
            <p:txBody>
              <a:bodyPr/>
              <a:lstStyle/>
              <a:p>
                <a:pPr lvl="1"/>
                <a:r>
                  <a:rPr lang="en-GB" sz="2400" dirty="0"/>
                  <a:t>We are interested in the rate of change of </a:t>
                </a:r>
                <a14:m>
                  <m:oMath xmlns:m="http://schemas.openxmlformats.org/officeDocument/2006/math">
                    <m:r>
                      <a:rPr lang="en-GB" sz="2400">
                        <a:latin typeface="Cambria Math" panose="02040503050406030204" pitchFamily="18" charset="0"/>
                      </a:rPr>
                      <m:t>𝑁</m:t>
                    </m:r>
                  </m:oMath>
                </a14:m>
                <a:r>
                  <a:rPr lang="en-GB" sz="2400" dirty="0"/>
                  <a:t> with respect to time </a:t>
                </a:r>
                <a14:m>
                  <m:oMath xmlns:m="http://schemas.openxmlformats.org/officeDocument/2006/math">
                    <m:r>
                      <a:rPr lang="en-GB" sz="2400">
                        <a:latin typeface="Cambria Math" panose="02040503050406030204" pitchFamily="18" charset="0"/>
                      </a:rPr>
                      <m:t>𝑡</m:t>
                    </m:r>
                    <m:r>
                      <a:rPr lang="en-GB" sz="2400">
                        <a:latin typeface="Cambria Math" panose="02040503050406030204" pitchFamily="18" charset="0"/>
                      </a:rPr>
                      <m:t>, </m:t>
                    </m:r>
                  </m:oMath>
                </a14:m>
                <a:r>
                  <a:rPr lang="en-GB" sz="2400" dirty="0"/>
                  <a:t>so we can write the ODE as follows: </a:t>
                </a:r>
              </a:p>
              <a:p>
                <a:pPr lvl="1"/>
                <a:endParaRPr lang="en-GB" sz="2400" dirty="0"/>
              </a:p>
              <a:p>
                <a:pPr marL="342991" lvl="1" indent="0">
                  <a:buNone/>
                </a:pPr>
                <a14:m>
                  <m:oMathPara xmlns:m="http://schemas.openxmlformats.org/officeDocument/2006/math">
                    <m:oMathParaPr>
                      <m:jc m:val="centerGroup"/>
                    </m:oMathParaPr>
                    <m:oMath xmlns:m="http://schemas.openxmlformats.org/officeDocument/2006/math">
                      <m:f>
                        <m:fPr>
                          <m:ctrlPr>
                            <a:rPr lang="ar-AE" sz="2400" i="1">
                              <a:latin typeface="Cambria Math" panose="02040503050406030204" pitchFamily="18" charset="0"/>
                            </a:rPr>
                          </m:ctrlPr>
                        </m:fPr>
                        <m:num>
                          <m:r>
                            <m:rPr>
                              <m:nor/>
                            </m:rPr>
                            <a:rPr lang="en-GB" sz="2400"/>
                            <m:t>d</m:t>
                          </m:r>
                          <m:r>
                            <a:rPr lang="en-GB" sz="2400">
                              <a:latin typeface="Cambria Math" panose="02040503050406030204" pitchFamily="18" charset="0"/>
                            </a:rPr>
                            <m:t>𝑁</m:t>
                          </m:r>
                        </m:num>
                        <m:den>
                          <m:r>
                            <m:rPr>
                              <m:nor/>
                            </m:rPr>
                            <a:rPr lang="en-GB" sz="2400"/>
                            <m:t>d</m:t>
                          </m:r>
                          <m:r>
                            <a:rPr lang="en-GB" sz="2400">
                              <a:latin typeface="Cambria Math" panose="02040503050406030204" pitchFamily="18" charset="0"/>
                            </a:rPr>
                            <m:t>𝑡</m:t>
                          </m:r>
                        </m:den>
                      </m:f>
                      <m:r>
                        <a:rPr lang="ar-AE" sz="2400">
                          <a:latin typeface="Cambria Math" panose="02040503050406030204" pitchFamily="18" charset="0"/>
                        </a:rPr>
                        <m:t>=</m:t>
                      </m:r>
                      <m:r>
                        <a:rPr lang="ar-AE" sz="2400">
                          <a:latin typeface="Cambria Math" panose="02040503050406030204" pitchFamily="18" charset="0"/>
                        </a:rPr>
                        <m:t>𝑟𝑁</m:t>
                      </m:r>
                      <m:r>
                        <a:rPr lang="ar-AE" sz="2400">
                          <a:latin typeface="Cambria Math" panose="02040503050406030204" pitchFamily="18" charset="0"/>
                        </a:rPr>
                        <m:t>, </m:t>
                      </m:r>
                    </m:oMath>
                  </m:oMathPara>
                </a14:m>
                <a:endParaRPr lang="ar-AE" sz="2400" dirty="0">
                  <a:latin typeface="Cambria Math" panose="02040503050406030204" pitchFamily="18" charset="0"/>
                </a:endParaRPr>
              </a:p>
              <a:p>
                <a:pPr marL="342991" lvl="1" indent="0">
                  <a:buNone/>
                </a:pPr>
                <a:endParaRPr lang="en-GB" sz="2400" dirty="0"/>
              </a:p>
              <a:p>
                <a:pPr lvl="1"/>
                <a:r>
                  <a:rPr lang="en-GB" sz="2400" dirty="0"/>
                  <a:t>With initial coniditions (values of the state variables at time </a:t>
                </a:r>
                <a14:m>
                  <m:oMath xmlns:m="http://schemas.openxmlformats.org/officeDocument/2006/math">
                    <m:r>
                      <a:rPr lang="en-GB" sz="2400" i="1" dirty="0">
                        <a:latin typeface="Cambria Math" panose="02040503050406030204" pitchFamily="18" charset="0"/>
                      </a:rPr>
                      <m:t>𝑡</m:t>
                    </m:r>
                    <m:r>
                      <a:rPr lang="en-GB" sz="2400" i="1" dirty="0">
                        <a:latin typeface="Cambria Math" panose="02040503050406030204" pitchFamily="18" charset="0"/>
                      </a:rPr>
                      <m:t>=0</m:t>
                    </m:r>
                  </m:oMath>
                </a14:m>
                <a:r>
                  <a:rPr lang="en-GB" sz="2400" dirty="0"/>
                  <a:t>) </a:t>
                </a:r>
              </a:p>
              <a:p>
                <a:pPr lvl="0"/>
                <a:endParaRPr lang="en-GB" sz="2400" dirty="0">
                  <a:latin typeface="+mn-lt"/>
                </a:endParaRPr>
              </a:p>
              <a:p>
                <a:pPr lvl="0"/>
                <a14:m>
                  <m:oMathPara xmlns:m="http://schemas.openxmlformats.org/officeDocument/2006/math">
                    <m:oMathParaPr>
                      <m:jc m:val="center"/>
                    </m:oMathParaPr>
                    <m:oMath xmlns:m="http://schemas.openxmlformats.org/officeDocument/2006/math">
                      <m:r>
                        <a:rPr lang="en-GB" sz="2400">
                          <a:latin typeface="Cambria Math" panose="02040503050406030204" pitchFamily="18" charset="0"/>
                        </a:rPr>
                        <m:t>𝑁</m:t>
                      </m:r>
                      <m:r>
                        <a:rPr lang="en-GB" sz="2400">
                          <a:latin typeface="Cambria Math" panose="02040503050406030204" pitchFamily="18" charset="0"/>
                        </a:rPr>
                        <m:t>(0)=</m:t>
                      </m:r>
                      <m:sSub>
                        <m:sSubPr>
                          <m:ctrlPr>
                            <a:rPr lang="ar-AE" sz="2400" i="1">
                              <a:latin typeface="Cambria Math" panose="02040503050406030204" pitchFamily="18" charset="0"/>
                            </a:rPr>
                          </m:ctrlPr>
                        </m:sSubPr>
                        <m:e>
                          <m:r>
                            <a:rPr lang="ar-AE" sz="2400">
                              <a:latin typeface="Cambria Math" panose="02040503050406030204" pitchFamily="18" charset="0"/>
                            </a:rPr>
                            <m:t>𝑁</m:t>
                          </m:r>
                        </m:e>
                        <m:sub>
                          <m:r>
                            <a:rPr lang="ar-AE" sz="2400">
                              <a:latin typeface="Cambria Math" panose="02040503050406030204" pitchFamily="18" charset="0"/>
                            </a:rPr>
                            <m:t>0</m:t>
                          </m:r>
                        </m:sub>
                      </m:sSub>
                    </m:oMath>
                  </m:oMathPara>
                </a14:m>
                <a:endParaRPr lang="ar-AE" dirty="0">
                  <a:latin typeface="+mn-lt"/>
                </a:endParaRPr>
              </a:p>
              <a:p>
                <a:endParaRPr lang="en-US" dirty="0"/>
              </a:p>
            </p:txBody>
          </p:sp>
        </mc:Choice>
        <mc:Fallback xmlns="">
          <p:sp>
            <p:nvSpPr>
              <p:cNvPr id="3" name="Content Placeholder 2">
                <a:extLst>
                  <a:ext uri="{FF2B5EF4-FFF2-40B4-BE49-F238E27FC236}">
                    <a16:creationId xmlns:a16="http://schemas.microsoft.com/office/drawing/2014/main" id="{1296D312-1C49-6A48-8FDB-929780EF3ABF}"/>
                  </a:ext>
                </a:extLst>
              </p:cNvPr>
              <p:cNvSpPr>
                <a:spLocks noGrp="1" noRot="1" noChangeAspect="1" noMove="1" noResize="1" noEditPoints="1" noAdjustHandles="1" noChangeArrowheads="1" noChangeShapeType="1" noTextEdit="1"/>
              </p:cNvSpPr>
              <p:nvPr>
                <p:ph idx="1"/>
              </p:nvPr>
            </p:nvSpPr>
            <p:spPr>
              <a:blipFill>
                <a:blip r:embed="rId2"/>
                <a:stretch>
                  <a:fillRect t="-789" r="-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6BCDBBA8-0510-4738-8F71-2F1E9A902DDE}"/>
              </a:ext>
            </a:extLst>
          </p:cNvPr>
          <p:cNvSpPr>
            <a:spLocks noGrp="1"/>
          </p:cNvSpPr>
          <p:nvPr>
            <p:ph type="sldNum" sz="quarter" idx="4"/>
          </p:nvPr>
        </p:nvSpPr>
        <p:spPr/>
        <p:txBody>
          <a:bodyPr/>
          <a:lstStyle/>
          <a:p>
            <a:fld id="{D7E6475D-BDED-4D62-A64C-203EC56ADB6A}" type="slidenum">
              <a:rPr lang="en-GB" smtClean="0"/>
              <a:t>9</a:t>
            </a:fld>
            <a:endParaRPr lang="en-GB"/>
          </a:p>
        </p:txBody>
      </p:sp>
    </p:spTree>
    <p:extLst>
      <p:ext uri="{BB962C8B-B14F-4D97-AF65-F5344CB8AC3E}">
        <p14:creationId xmlns:p14="http://schemas.microsoft.com/office/powerpoint/2010/main" val="162185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452E-9511-3542-9995-64F089BC6222}"/>
              </a:ext>
            </a:extLst>
          </p:cNvPr>
          <p:cNvSpPr>
            <a:spLocks noGrp="1"/>
          </p:cNvSpPr>
          <p:nvPr>
            <p:ph type="title"/>
          </p:nvPr>
        </p:nvSpPr>
        <p:spPr/>
        <p:txBody>
          <a:bodyPr/>
          <a:lstStyle/>
          <a:p>
            <a:r>
              <a:rPr lang="en-GB" sz="2400" dirty="0"/>
              <a:t>Population growth</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96D312-1C49-6A48-8FDB-929780EF3ABF}"/>
                  </a:ext>
                </a:extLst>
              </p:cNvPr>
              <p:cNvSpPr>
                <a:spLocks noGrp="1"/>
              </p:cNvSpPr>
              <p:nvPr>
                <p:ph idx="1"/>
              </p:nvPr>
            </p:nvSpPr>
            <p:spPr/>
            <p:txBody>
              <a:bodyPr/>
              <a:lstStyle/>
              <a:p>
                <a:pPr lvl="1"/>
                <a:r>
                  <a:rPr lang="en-GB" sz="2400" dirty="0"/>
                  <a:t>We can rearrange </a:t>
                </a:r>
                <a14:m>
                  <m:oMath xmlns:m="http://schemas.openxmlformats.org/officeDocument/2006/math">
                    <m:f>
                      <m:fPr>
                        <m:ctrlPr>
                          <a:rPr lang="ar-AE" sz="2400" i="1">
                            <a:latin typeface="Cambria Math" panose="02040503050406030204" pitchFamily="18" charset="0"/>
                          </a:rPr>
                        </m:ctrlPr>
                      </m:fPr>
                      <m:num>
                        <m:r>
                          <m:rPr>
                            <m:nor/>
                          </m:rPr>
                          <a:rPr lang="en-GB" sz="2400"/>
                          <m:t>d</m:t>
                        </m:r>
                        <m:r>
                          <a:rPr lang="en-GB" sz="2400">
                            <a:latin typeface="Cambria Math" panose="02040503050406030204" pitchFamily="18" charset="0"/>
                          </a:rPr>
                          <m:t>𝑁</m:t>
                        </m:r>
                      </m:num>
                      <m:den>
                        <m:r>
                          <m:rPr>
                            <m:nor/>
                          </m:rPr>
                          <a:rPr lang="en-GB" sz="2400"/>
                          <m:t>d</m:t>
                        </m:r>
                        <m:r>
                          <a:rPr lang="en-GB" sz="2400">
                            <a:latin typeface="Cambria Math" panose="02040503050406030204" pitchFamily="18" charset="0"/>
                          </a:rPr>
                          <m:t>𝑡</m:t>
                        </m:r>
                      </m:den>
                    </m:f>
                    <m:r>
                      <a:rPr lang="ar-AE" sz="2400">
                        <a:latin typeface="Cambria Math" panose="02040503050406030204" pitchFamily="18" charset="0"/>
                      </a:rPr>
                      <m:t>=</m:t>
                    </m:r>
                    <m:r>
                      <a:rPr lang="ar-AE" sz="2400">
                        <a:latin typeface="Cambria Math" panose="02040503050406030204" pitchFamily="18" charset="0"/>
                      </a:rPr>
                      <m:t>𝑟𝑁</m:t>
                    </m:r>
                  </m:oMath>
                </a14:m>
                <a:r>
                  <a:rPr lang="ar-AE" sz="2400" dirty="0"/>
                  <a:t> </a:t>
                </a:r>
                <a:r>
                  <a:rPr lang="en-GB" sz="2400" dirty="0"/>
                  <a:t>by hand to get the solution as follows:</a:t>
                </a:r>
              </a:p>
              <a:p>
                <a:pPr lvl="1"/>
                <a:endParaRPr lang="en-GB" sz="2400" dirty="0"/>
              </a:p>
              <a:p>
                <a:pPr lvl="0"/>
                <a14:m>
                  <m:oMathPara xmlns:m="http://schemas.openxmlformats.org/officeDocument/2006/math">
                    <m:oMathParaPr>
                      <m:jc m:val="center"/>
                    </m:oMathParaPr>
                    <m:oMath xmlns:m="http://schemas.openxmlformats.org/officeDocument/2006/math">
                      <m:m>
                        <m:mPr>
                          <m:mcs>
                            <m:mc>
                              <m:mcPr>
                                <m:count m:val="2"/>
                                <m:mcJc m:val="center"/>
                              </m:mcPr>
                            </m:mc>
                          </m:mcs>
                          <m:ctrlPr>
                            <a:rPr lang="ar-AE" sz="2400" i="1">
                              <a:latin typeface="Cambria Math" panose="02040503050406030204" pitchFamily="18" charset="0"/>
                            </a:rPr>
                          </m:ctrlPr>
                        </m:mPr>
                        <m:mr>
                          <m:e>
                            <m:f>
                              <m:fPr>
                                <m:ctrlPr>
                                  <a:rPr lang="ar-AE" sz="2400" i="1">
                                    <a:latin typeface="Cambria Math" panose="02040503050406030204" pitchFamily="18" charset="0"/>
                                  </a:rPr>
                                </m:ctrlPr>
                              </m:fPr>
                              <m:num>
                                <m:r>
                                  <a:rPr lang="ar-AE" sz="2400">
                                    <a:latin typeface="Cambria Math" panose="02040503050406030204" pitchFamily="18" charset="0"/>
                                  </a:rPr>
                                  <m:t>1</m:t>
                                </m:r>
                              </m:num>
                              <m:den>
                                <m:r>
                                  <a:rPr lang="ar-AE" sz="2400">
                                    <a:latin typeface="Cambria Math" panose="02040503050406030204" pitchFamily="18" charset="0"/>
                                  </a:rPr>
                                  <m:t>𝑁</m:t>
                                </m:r>
                              </m:den>
                            </m:f>
                            <m:r>
                              <a:rPr lang="ar-AE" sz="2400">
                                <a:latin typeface="Cambria Math" panose="02040503050406030204" pitchFamily="18" charset="0"/>
                              </a:rPr>
                              <m:t> </m:t>
                            </m:r>
                            <m:r>
                              <m:rPr>
                                <m:nor/>
                              </m:rPr>
                              <a:rPr lang="en-GB" sz="2400"/>
                              <m:t>d</m:t>
                            </m:r>
                            <m:r>
                              <a:rPr lang="en-GB" sz="2400">
                                <a:latin typeface="Cambria Math" panose="02040503050406030204" pitchFamily="18" charset="0"/>
                              </a:rPr>
                              <m:t>𝑁</m:t>
                            </m:r>
                            <m:r>
                              <a:rPr lang="en-GB" sz="2400">
                                <a:latin typeface="Cambria Math" panose="02040503050406030204" pitchFamily="18" charset="0"/>
                              </a:rPr>
                              <m:t>=</m:t>
                            </m:r>
                          </m:e>
                          <m:e>
                            <m:r>
                              <a:rPr lang="ar-AE" sz="2400">
                                <a:latin typeface="Cambria Math" panose="02040503050406030204" pitchFamily="18" charset="0"/>
                              </a:rPr>
                              <m:t> </m:t>
                            </m:r>
                            <m:r>
                              <a:rPr lang="ar-AE" sz="2400">
                                <a:latin typeface="Cambria Math" panose="02040503050406030204" pitchFamily="18" charset="0"/>
                              </a:rPr>
                              <m:t>𝑟</m:t>
                            </m:r>
                            <m:r>
                              <a:rPr lang="ar-AE" sz="2400">
                                <a:latin typeface="Cambria Math" panose="02040503050406030204" pitchFamily="18" charset="0"/>
                              </a:rPr>
                              <m:t> </m:t>
                            </m:r>
                            <m:r>
                              <m:rPr>
                                <m:nor/>
                              </m:rPr>
                              <a:rPr lang="en-GB" sz="2400"/>
                              <m:t>d</m:t>
                            </m:r>
                            <m:r>
                              <a:rPr lang="en-GB" sz="2400">
                                <a:latin typeface="Cambria Math" panose="02040503050406030204" pitchFamily="18" charset="0"/>
                              </a:rPr>
                              <m:t>𝑡</m:t>
                            </m:r>
                          </m:e>
                        </m:mr>
                        <m:mr>
                          <m:e>
                            <m:r>
                              <a:rPr lang="ar-AE" sz="2400">
                                <a:latin typeface="Cambria Math" panose="02040503050406030204" pitchFamily="18" charset="0"/>
                              </a:rPr>
                              <m:t>∫</m:t>
                            </m:r>
                            <m:f>
                              <m:fPr>
                                <m:ctrlPr>
                                  <a:rPr lang="ar-AE" sz="2400" i="1">
                                    <a:latin typeface="Cambria Math" panose="02040503050406030204" pitchFamily="18" charset="0"/>
                                  </a:rPr>
                                </m:ctrlPr>
                              </m:fPr>
                              <m:num>
                                <m:r>
                                  <a:rPr lang="ar-AE" sz="2400">
                                    <a:latin typeface="Cambria Math" panose="02040503050406030204" pitchFamily="18" charset="0"/>
                                  </a:rPr>
                                  <m:t>1</m:t>
                                </m:r>
                              </m:num>
                              <m:den>
                                <m:r>
                                  <a:rPr lang="ar-AE" sz="2400">
                                    <a:latin typeface="Cambria Math" panose="02040503050406030204" pitchFamily="18" charset="0"/>
                                  </a:rPr>
                                  <m:t>𝑁</m:t>
                                </m:r>
                              </m:den>
                            </m:f>
                            <m:r>
                              <a:rPr lang="ar-AE" sz="2400">
                                <a:latin typeface="Cambria Math" panose="02040503050406030204" pitchFamily="18" charset="0"/>
                              </a:rPr>
                              <m:t> </m:t>
                            </m:r>
                            <m:r>
                              <m:rPr>
                                <m:nor/>
                              </m:rPr>
                              <a:rPr lang="en-GB" sz="2400"/>
                              <m:t>d</m:t>
                            </m:r>
                            <m:r>
                              <a:rPr lang="en-GB" sz="2400">
                                <a:latin typeface="Cambria Math" panose="02040503050406030204" pitchFamily="18" charset="0"/>
                              </a:rPr>
                              <m:t>𝑁</m:t>
                            </m:r>
                            <m:r>
                              <a:rPr lang="en-GB" sz="2400">
                                <a:latin typeface="Cambria Math" panose="02040503050406030204" pitchFamily="18" charset="0"/>
                              </a:rPr>
                              <m:t>=</m:t>
                            </m:r>
                          </m:e>
                          <m:e>
                            <m:r>
                              <a:rPr lang="ar-AE" sz="2400">
                                <a:latin typeface="Cambria Math" panose="02040503050406030204" pitchFamily="18" charset="0"/>
                              </a:rPr>
                              <m:t> ∫</m:t>
                            </m:r>
                            <m:r>
                              <a:rPr lang="ar-AE" sz="2400">
                                <a:latin typeface="Cambria Math" panose="02040503050406030204" pitchFamily="18" charset="0"/>
                              </a:rPr>
                              <m:t>𝑟</m:t>
                            </m:r>
                            <m:r>
                              <a:rPr lang="ar-AE" sz="2400">
                                <a:latin typeface="Cambria Math" panose="02040503050406030204" pitchFamily="18" charset="0"/>
                              </a:rPr>
                              <m:t> </m:t>
                            </m:r>
                            <m:r>
                              <m:rPr>
                                <m:nor/>
                              </m:rPr>
                              <a:rPr lang="en-GB" sz="2400"/>
                              <m:t>d</m:t>
                            </m:r>
                            <m:r>
                              <a:rPr lang="en-GB" sz="2400">
                                <a:latin typeface="Cambria Math" panose="02040503050406030204" pitchFamily="18" charset="0"/>
                              </a:rPr>
                              <m:t>𝑡</m:t>
                            </m:r>
                          </m:e>
                        </m:mr>
                        <m:mr>
                          <m:e>
                            <m:r>
                              <m:rPr>
                                <m:nor/>
                              </m:rPr>
                              <a:rPr lang="en-GB" sz="2400"/>
                              <m:t>log</m:t>
                            </m:r>
                            <m:d>
                              <m:dPr>
                                <m:ctrlPr>
                                  <a:rPr lang="ar-AE" sz="2400" i="1">
                                    <a:latin typeface="Cambria Math" panose="02040503050406030204" pitchFamily="18" charset="0"/>
                                  </a:rPr>
                                </m:ctrlPr>
                              </m:dPr>
                              <m:e>
                                <m:r>
                                  <a:rPr lang="ar-AE" sz="2400">
                                    <a:latin typeface="Cambria Math" panose="02040503050406030204" pitchFamily="18" charset="0"/>
                                  </a:rPr>
                                  <m:t>𝑁</m:t>
                                </m:r>
                              </m:e>
                            </m:d>
                            <m:r>
                              <a:rPr lang="ar-AE" sz="2400">
                                <a:latin typeface="Cambria Math" panose="02040503050406030204" pitchFamily="18" charset="0"/>
                              </a:rPr>
                              <m:t>=</m:t>
                            </m:r>
                          </m:e>
                          <m:e>
                            <m:r>
                              <a:rPr lang="ar-AE" sz="2400">
                                <a:latin typeface="Cambria Math" panose="02040503050406030204" pitchFamily="18" charset="0"/>
                              </a:rPr>
                              <m:t> </m:t>
                            </m:r>
                            <m:r>
                              <a:rPr lang="ar-AE" sz="2400">
                                <a:latin typeface="Cambria Math" panose="02040503050406030204" pitchFamily="18" charset="0"/>
                              </a:rPr>
                              <m:t>𝑟𝑡</m:t>
                            </m:r>
                            <m:r>
                              <a:rPr lang="ar-AE" sz="2400">
                                <a:latin typeface="Cambria Math" panose="02040503050406030204" pitchFamily="18" charset="0"/>
                              </a:rPr>
                              <m:t>+</m:t>
                            </m:r>
                            <m:r>
                              <a:rPr lang="ar-AE" sz="2400">
                                <a:latin typeface="Cambria Math" panose="02040503050406030204" pitchFamily="18" charset="0"/>
                              </a:rPr>
                              <m:t>𝑐</m:t>
                            </m:r>
                          </m:e>
                        </m:mr>
                        <m:mr>
                          <m:e>
                            <m:r>
                              <a:rPr lang="ar-AE" sz="2400">
                                <a:latin typeface="Cambria Math" panose="02040503050406030204" pitchFamily="18" charset="0"/>
                              </a:rPr>
                              <m:t>𝑁</m:t>
                            </m:r>
                            <m:r>
                              <a:rPr lang="ar-AE" sz="2400">
                                <a:latin typeface="Cambria Math" panose="02040503050406030204" pitchFamily="18" charset="0"/>
                              </a:rPr>
                              <m:t>(</m:t>
                            </m:r>
                            <m:r>
                              <a:rPr lang="ar-AE" sz="2400">
                                <a:latin typeface="Cambria Math" panose="02040503050406030204" pitchFamily="18" charset="0"/>
                              </a:rPr>
                              <m:t>𝑡</m:t>
                            </m:r>
                            <m:r>
                              <a:rPr lang="ar-AE" sz="2400">
                                <a:latin typeface="Cambria Math" panose="02040503050406030204" pitchFamily="18" charset="0"/>
                              </a:rPr>
                              <m:t>)=</m:t>
                            </m:r>
                          </m:e>
                          <m:e>
                            <m:r>
                              <a:rPr lang="ar-AE" sz="2400">
                                <a:latin typeface="Cambria Math" panose="02040503050406030204" pitchFamily="18" charset="0"/>
                              </a:rPr>
                              <m:t> </m:t>
                            </m:r>
                            <m:sSup>
                              <m:sSupPr>
                                <m:ctrlPr>
                                  <a:rPr lang="ar-AE" sz="2400" i="1">
                                    <a:latin typeface="Cambria Math" panose="02040503050406030204" pitchFamily="18" charset="0"/>
                                  </a:rPr>
                                </m:ctrlPr>
                              </m:sSupPr>
                              <m:e>
                                <m:r>
                                  <a:rPr lang="ar-AE" sz="2400">
                                    <a:latin typeface="Cambria Math" panose="02040503050406030204" pitchFamily="18" charset="0"/>
                                  </a:rPr>
                                  <m:t>𝑒</m:t>
                                </m:r>
                              </m:e>
                              <m:sup>
                                <m:r>
                                  <a:rPr lang="ar-AE" sz="2400">
                                    <a:latin typeface="Cambria Math" panose="02040503050406030204" pitchFamily="18" charset="0"/>
                                  </a:rPr>
                                  <m:t>𝑟𝑡</m:t>
                                </m:r>
                                <m:r>
                                  <a:rPr lang="ar-AE" sz="2400">
                                    <a:latin typeface="Cambria Math" panose="02040503050406030204" pitchFamily="18" charset="0"/>
                                  </a:rPr>
                                  <m:t>+</m:t>
                                </m:r>
                                <m:r>
                                  <a:rPr lang="ar-AE" sz="2400">
                                    <a:latin typeface="Cambria Math" panose="02040503050406030204" pitchFamily="18" charset="0"/>
                                  </a:rPr>
                                  <m:t>𝑐</m:t>
                                </m:r>
                              </m:sup>
                            </m:sSup>
                          </m:e>
                        </m:mr>
                        <m:mr>
                          <m:e>
                            <m:r>
                              <a:rPr lang="ar-AE" sz="2400">
                                <a:latin typeface="Cambria Math" panose="02040503050406030204" pitchFamily="18" charset="0"/>
                              </a:rPr>
                              <m:t>𝑁</m:t>
                            </m:r>
                            <m:r>
                              <a:rPr lang="ar-AE" sz="2400">
                                <a:latin typeface="Cambria Math" panose="02040503050406030204" pitchFamily="18" charset="0"/>
                              </a:rPr>
                              <m:t>(</m:t>
                            </m:r>
                            <m:r>
                              <a:rPr lang="ar-AE" sz="2400">
                                <a:latin typeface="Cambria Math" panose="02040503050406030204" pitchFamily="18" charset="0"/>
                              </a:rPr>
                              <m:t>𝑡</m:t>
                            </m:r>
                            <m:r>
                              <a:rPr lang="ar-AE" sz="2400">
                                <a:latin typeface="Cambria Math" panose="02040503050406030204" pitchFamily="18" charset="0"/>
                              </a:rPr>
                              <m:t>)=</m:t>
                            </m:r>
                          </m:e>
                          <m:e>
                            <m:sSub>
                              <m:sSubPr>
                                <m:ctrlPr>
                                  <a:rPr lang="ar-AE" sz="2400" i="1">
                                    <a:latin typeface="Cambria Math" panose="02040503050406030204" pitchFamily="18" charset="0"/>
                                  </a:rPr>
                                </m:ctrlPr>
                              </m:sSubPr>
                              <m:e>
                                <m:r>
                                  <a:rPr lang="ar-AE" sz="2400">
                                    <a:latin typeface="Cambria Math" panose="02040503050406030204" pitchFamily="18" charset="0"/>
                                  </a:rPr>
                                  <m:t>𝑁</m:t>
                                </m:r>
                              </m:e>
                              <m:sub>
                                <m:r>
                                  <a:rPr lang="ar-AE" sz="2400">
                                    <a:latin typeface="Cambria Math" panose="02040503050406030204" pitchFamily="18" charset="0"/>
                                  </a:rPr>
                                  <m:t>0</m:t>
                                </m:r>
                              </m:sub>
                            </m:sSub>
                            <m:sSup>
                              <m:sSupPr>
                                <m:ctrlPr>
                                  <a:rPr lang="ar-AE" sz="2400" i="1">
                                    <a:latin typeface="Cambria Math" panose="02040503050406030204" pitchFamily="18" charset="0"/>
                                  </a:rPr>
                                </m:ctrlPr>
                              </m:sSupPr>
                              <m:e>
                                <m:r>
                                  <a:rPr lang="ar-AE" sz="2400">
                                    <a:latin typeface="Cambria Math" panose="02040503050406030204" pitchFamily="18" charset="0"/>
                                  </a:rPr>
                                  <m:t>𝑒</m:t>
                                </m:r>
                              </m:e>
                              <m:sup>
                                <m:r>
                                  <a:rPr lang="ar-AE" sz="2400">
                                    <a:latin typeface="Cambria Math" panose="02040503050406030204" pitchFamily="18" charset="0"/>
                                  </a:rPr>
                                  <m:t>𝑟𝑡</m:t>
                                </m:r>
                              </m:sup>
                            </m:sSup>
                          </m:e>
                        </m:mr>
                      </m:m>
                    </m:oMath>
                  </m:oMathPara>
                </a14:m>
                <a:endParaRPr lang="ar-AE" sz="2400" dirty="0"/>
              </a:p>
              <a:p>
                <a:pPr lvl="0"/>
                <a:endParaRPr lang="ar-AE" dirty="0">
                  <a:latin typeface="+mn-lt"/>
                </a:endParaRPr>
              </a:p>
              <a:p>
                <a:endParaRPr lang="en-US" dirty="0"/>
              </a:p>
            </p:txBody>
          </p:sp>
        </mc:Choice>
        <mc:Fallback xmlns="">
          <p:sp>
            <p:nvSpPr>
              <p:cNvPr id="3" name="Content Placeholder 2">
                <a:extLst>
                  <a:ext uri="{FF2B5EF4-FFF2-40B4-BE49-F238E27FC236}">
                    <a16:creationId xmlns:a16="http://schemas.microsoft.com/office/drawing/2014/main" id="{1296D312-1C49-6A48-8FDB-929780EF3ABF}"/>
                  </a:ext>
                </a:extLst>
              </p:cNvPr>
              <p:cNvSpPr>
                <a:spLocks noGrp="1" noRot="1" noChangeAspect="1" noMove="1" noResize="1" noEditPoints="1" noAdjustHandles="1" noChangeArrowheads="1" noChangeShapeType="1" noTextEdit="1"/>
              </p:cNvSpPr>
              <p:nvPr>
                <p:ph idx="1"/>
              </p:nvPr>
            </p:nvSpPr>
            <p:spPr>
              <a:blipFill>
                <a:blip r:embed="rId2"/>
                <a:stretch>
                  <a:fillRect l="-6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945A9C9-3548-437D-B835-9DA0C1570A2B}"/>
              </a:ext>
            </a:extLst>
          </p:cNvPr>
          <p:cNvSpPr>
            <a:spLocks noGrp="1"/>
          </p:cNvSpPr>
          <p:nvPr>
            <p:ph type="sldNum" sz="quarter" idx="4"/>
          </p:nvPr>
        </p:nvSpPr>
        <p:spPr/>
        <p:txBody>
          <a:bodyPr/>
          <a:lstStyle/>
          <a:p>
            <a:fld id="{D7E6475D-BDED-4D62-A64C-203EC56ADB6A}" type="slidenum">
              <a:rPr lang="en-GB" smtClean="0"/>
              <a:t>10</a:t>
            </a:fld>
            <a:endParaRPr lang="en-GB"/>
          </a:p>
        </p:txBody>
      </p:sp>
    </p:spTree>
    <p:extLst>
      <p:ext uri="{BB962C8B-B14F-4D97-AF65-F5344CB8AC3E}">
        <p14:creationId xmlns:p14="http://schemas.microsoft.com/office/powerpoint/2010/main" val="105233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1" y="279132"/>
            <a:ext cx="6697132" cy="623236"/>
          </a:xfrm>
          <a:prstGeom prst="rect">
            <a:avLst/>
          </a:prstGeom>
        </p:spPr>
        <p:txBody>
          <a:bodyPr/>
          <a:lstStyle/>
          <a:p>
            <a:pPr marL="0" lvl="0" indent="0">
              <a:buNone/>
            </a:pPr>
            <a:r>
              <a:t>Population growth</a:t>
            </a:r>
          </a:p>
        </p:txBody>
      </p:sp>
      <mc:AlternateContent xmlns:mc="http://schemas.openxmlformats.org/markup-compatibility/2006" xmlns:a14="http://schemas.microsoft.com/office/drawing/2010/main">
        <mc:Choice Requires="a14">
          <p:sp>
            <p:nvSpPr>
              <p:cNvPr id="7" name="Content Placeholder 2"/>
              <p:cNvSpPr>
                <a:spLocks noGrp="1"/>
              </p:cNvSpPr>
              <p:nvPr>
                <p:ph sz="half" idx="1"/>
              </p:nvPr>
            </p:nvSpPr>
            <p:spPr>
              <a:xfrm>
                <a:off x="290719" y="1273796"/>
                <a:ext cx="3446394" cy="2632282"/>
              </a:xfrm>
            </p:spPr>
            <p:txBody>
              <a:bodyPr/>
              <a:lstStyle/>
              <a:p>
                <a:pPr marL="0" lvl="0" indent="0">
                  <a:buNone/>
                </a:pPr>
                <a:r>
                  <a:rPr dirty="0"/>
                  <a:t>Assume there is one animal at time 0, </a:t>
                </a:r>
                <a:br>
                  <a:rPr lang="en-GB" dirty="0">
                    <a:latin typeface="Cambria Math" panose="02040503050406030204" pitchFamily="18" charset="0"/>
                  </a:rPr>
                </a:br>
                <a14:m>
                  <m:oMath xmlns:m="http://schemas.openxmlformats.org/officeDocument/2006/math">
                    <m:r>
                      <a:rPr>
                        <a:latin typeface="Cambria Math" panose="02040503050406030204" pitchFamily="18" charset="0"/>
                      </a:rPr>
                      <m:t>𝑁</m:t>
                    </m:r>
                    <m:r>
                      <a:rPr>
                        <a:latin typeface="Cambria Math" panose="02040503050406030204" pitchFamily="18" charset="0"/>
                      </a:rPr>
                      <m:t>(0)=1</m:t>
                    </m:r>
                  </m:oMath>
                </a14:m>
                <a:r>
                  <a:rPr dirty="0"/>
                  <a:t> with </a:t>
                </a:r>
                <a14:m>
                  <m:oMath xmlns:m="http://schemas.openxmlformats.org/officeDocument/2006/math">
                    <m:r>
                      <a:rPr>
                        <a:latin typeface="Cambria Math" panose="02040503050406030204" pitchFamily="18" charset="0"/>
                      </a:rPr>
                      <m:t>𝑟</m:t>
                    </m:r>
                    <m:r>
                      <a:rPr>
                        <a:latin typeface="Cambria Math" panose="02040503050406030204" pitchFamily="18" charset="0"/>
                      </a:rPr>
                      <m:t>=0.4</m:t>
                    </m:r>
                  </m:oMath>
                </a14:m>
                <a:r>
                  <a:rPr dirty="0"/>
                  <a:t>, then for </a:t>
                </a:r>
                <a14:m>
                  <m:oMath xmlns:m="http://schemas.openxmlformats.org/officeDocument/2006/math">
                    <m:r>
                      <a:rPr>
                        <a:latin typeface="Cambria Math" panose="02040503050406030204" pitchFamily="18" charset="0"/>
                      </a:rPr>
                      <m:t>𝑡</m:t>
                    </m:r>
                    <m:r>
                      <a:rPr>
                        <a:latin typeface="Cambria Math" panose="02040503050406030204" pitchFamily="18" charset="0"/>
                      </a:rPr>
                      <m:t>=0,...,20</m:t>
                    </m:r>
                  </m:oMath>
                </a14:m>
                <a:r>
                  <a:rPr dirty="0"/>
                  <a:t> the predicted growth is:</a:t>
                </a:r>
              </a:p>
            </p:txBody>
          </p:sp>
        </mc:Choice>
        <mc:Fallback xmlns="">
          <p:sp>
            <p:nvSpPr>
              <p:cNvPr id="7" name="Content Placeholder 2"/>
              <p:cNvSpPr>
                <a:spLocks noGrp="1" noRot="1" noChangeAspect="1" noMove="1" noResize="1" noEditPoints="1" noAdjustHandles="1" noChangeArrowheads="1" noChangeShapeType="1" noTextEdit="1"/>
              </p:cNvSpPr>
              <p:nvPr>
                <p:ph sz="half" idx="1"/>
              </p:nvPr>
            </p:nvSpPr>
            <p:spPr>
              <a:xfrm>
                <a:off x="290719" y="1273796"/>
                <a:ext cx="3446394" cy="2632282"/>
              </a:xfrm>
              <a:blipFill>
                <a:blip r:embed="rId2"/>
                <a:stretch>
                  <a:fillRect l="-2941" t="-1923"/>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B885B80C-7C34-4E6B-940C-3E2556CFD134}"/>
              </a:ext>
            </a:extLst>
          </p:cNvPr>
          <p:cNvSpPr>
            <a:spLocks noGrp="1"/>
          </p:cNvSpPr>
          <p:nvPr>
            <p:ph type="sldNum" sz="quarter" idx="4"/>
          </p:nvPr>
        </p:nvSpPr>
        <p:spPr/>
        <p:txBody>
          <a:bodyPr/>
          <a:lstStyle/>
          <a:p>
            <a:fld id="{D7E6475D-BDED-4D62-A64C-203EC56ADB6A}" type="slidenum">
              <a:rPr lang="en-GB" smtClean="0"/>
              <a:t>11</a:t>
            </a:fld>
            <a:endParaRPr lang="en-GB"/>
          </a:p>
        </p:txBody>
      </p:sp>
      <p:pic>
        <p:nvPicPr>
          <p:cNvPr id="5" name="Picture 4">
            <a:extLst>
              <a:ext uri="{FF2B5EF4-FFF2-40B4-BE49-F238E27FC236}">
                <a16:creationId xmlns:a16="http://schemas.microsoft.com/office/drawing/2014/main" id="{2675BC36-8596-DA7B-786C-3D6BBA1E4A37}"/>
              </a:ext>
            </a:extLst>
          </p:cNvPr>
          <p:cNvPicPr>
            <a:picLocks noChangeAspect="1"/>
          </p:cNvPicPr>
          <p:nvPr/>
        </p:nvPicPr>
        <p:blipFill>
          <a:blip r:embed="rId3"/>
          <a:stretch>
            <a:fillRect/>
          </a:stretch>
        </p:blipFill>
        <p:spPr>
          <a:xfrm>
            <a:off x="3530874" y="2239479"/>
            <a:ext cx="5252831" cy="42022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2763078"/>
            <a:ext cx="9144000" cy="1053962"/>
          </a:xfrm>
          <a:prstGeom prst="rect">
            <a:avLst/>
          </a:prstGeom>
        </p:spPr>
        <p:txBody>
          <a:bodyPr/>
          <a:lstStyle/>
          <a:p>
            <a:pPr marL="0" lvl="0" indent="0">
              <a:buNone/>
            </a:pPr>
            <a:r>
              <a:rPr sz="4400" dirty="0">
                <a:solidFill>
                  <a:schemeClr val="tx2"/>
                </a:solidFill>
              </a:rPr>
              <a:t>Numerical solutions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6708-D639-5E42-9F01-4DC2BCB5200A}"/>
              </a:ext>
            </a:extLst>
          </p:cNvPr>
          <p:cNvSpPr>
            <a:spLocks noGrp="1"/>
          </p:cNvSpPr>
          <p:nvPr>
            <p:ph type="title"/>
          </p:nvPr>
        </p:nvSpPr>
        <p:spPr/>
        <p:txBody>
          <a:bodyPr/>
          <a:lstStyle/>
          <a:p>
            <a:r>
              <a:rPr lang="en-GB" dirty="0"/>
              <a:t>Euler’s method</a:t>
            </a:r>
            <a:endParaRPr lang="en-US" dirty="0"/>
          </a:p>
        </p:txBody>
      </p:sp>
      <p:sp>
        <p:nvSpPr>
          <p:cNvPr id="3" name="Content Placeholder 2">
            <a:extLst>
              <a:ext uri="{FF2B5EF4-FFF2-40B4-BE49-F238E27FC236}">
                <a16:creationId xmlns:a16="http://schemas.microsoft.com/office/drawing/2014/main" id="{35AB0A31-FA45-924B-AA47-5AD66C601E01}"/>
              </a:ext>
            </a:extLst>
          </p:cNvPr>
          <p:cNvSpPr>
            <a:spLocks noGrp="1"/>
          </p:cNvSpPr>
          <p:nvPr>
            <p:ph idx="1"/>
          </p:nvPr>
        </p:nvSpPr>
        <p:spPr/>
        <p:txBody>
          <a:bodyPr/>
          <a:lstStyle/>
          <a:p>
            <a:pPr lvl="1"/>
            <a:r>
              <a:rPr lang="en-GB" sz="2400" dirty="0"/>
              <a:t>When you can’t find the solution by hand, numerical methods are required</a:t>
            </a:r>
          </a:p>
          <a:p>
            <a:pPr lvl="1"/>
            <a:r>
              <a:rPr lang="en-GB" sz="2400" dirty="0"/>
              <a:t>Euler’s method finds numerical solutions using difference equations </a:t>
            </a:r>
          </a:p>
          <a:p>
            <a:pPr lvl="1"/>
            <a:r>
              <a:rPr lang="en-GB" sz="2400" dirty="0"/>
              <a:t>This method approximates continuous time using discrete time steps</a:t>
            </a:r>
            <a:endParaRPr lang="en-US" dirty="0"/>
          </a:p>
        </p:txBody>
      </p:sp>
      <p:sp>
        <p:nvSpPr>
          <p:cNvPr id="4" name="Slide Number Placeholder 3">
            <a:extLst>
              <a:ext uri="{FF2B5EF4-FFF2-40B4-BE49-F238E27FC236}">
                <a16:creationId xmlns:a16="http://schemas.microsoft.com/office/drawing/2014/main" id="{1D971F01-C44C-4962-A28E-279C9FB53752}"/>
              </a:ext>
            </a:extLst>
          </p:cNvPr>
          <p:cNvSpPr>
            <a:spLocks noGrp="1"/>
          </p:cNvSpPr>
          <p:nvPr>
            <p:ph type="sldNum" sz="quarter" idx="4"/>
          </p:nvPr>
        </p:nvSpPr>
        <p:spPr/>
        <p:txBody>
          <a:bodyPr/>
          <a:lstStyle/>
          <a:p>
            <a:fld id="{D7E6475D-BDED-4D62-A64C-203EC56ADB6A}" type="slidenum">
              <a:rPr lang="en-GB" smtClean="0"/>
              <a:t>13</a:t>
            </a:fld>
            <a:endParaRPr lang="en-GB"/>
          </a:p>
        </p:txBody>
      </p:sp>
    </p:spTree>
    <p:extLst>
      <p:ext uri="{BB962C8B-B14F-4D97-AF65-F5344CB8AC3E}">
        <p14:creationId xmlns:p14="http://schemas.microsoft.com/office/powerpoint/2010/main" val="424355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6708-D639-5E42-9F01-4DC2BCB5200A}"/>
              </a:ext>
            </a:extLst>
          </p:cNvPr>
          <p:cNvSpPr>
            <a:spLocks noGrp="1"/>
          </p:cNvSpPr>
          <p:nvPr>
            <p:ph type="title"/>
          </p:nvPr>
        </p:nvSpPr>
        <p:spPr/>
        <p:txBody>
          <a:bodyPr/>
          <a:lstStyle/>
          <a:p>
            <a:r>
              <a:rPr lang="en-GB" dirty="0"/>
              <a:t>Euler’s method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AB0A31-FA45-924B-AA47-5AD66C601E01}"/>
                  </a:ext>
                </a:extLst>
              </p:cNvPr>
              <p:cNvSpPr>
                <a:spLocks noGrp="1"/>
              </p:cNvSpPr>
              <p:nvPr>
                <p:ph idx="1"/>
              </p:nvPr>
            </p:nvSpPr>
            <p:spPr/>
            <p:txBody>
              <a:bodyPr/>
              <a:lstStyle/>
              <a:p>
                <a:pPr lvl="1"/>
                <a:r>
                  <a:rPr lang="en-GB" sz="2400" dirty="0"/>
                  <a:t>Consider the formal definition of the derivative,</a:t>
                </a:r>
              </a:p>
              <a:p>
                <a:pPr lvl="0"/>
                <a14:m>
                  <m:oMathPara xmlns:m="http://schemas.openxmlformats.org/officeDocument/2006/math">
                    <m:oMathParaPr>
                      <m:jc m:val="center"/>
                    </m:oMathParaPr>
                    <m:oMath xmlns:m="http://schemas.openxmlformats.org/officeDocument/2006/math">
                      <m:f>
                        <m:fPr>
                          <m:ctrlPr>
                            <a:rPr lang="ar-AE" sz="2400" i="1">
                              <a:latin typeface="Cambria Math" panose="02040503050406030204" pitchFamily="18" charset="0"/>
                            </a:rPr>
                          </m:ctrlPr>
                        </m:fPr>
                        <m:num>
                          <m:r>
                            <m:rPr>
                              <m:nor/>
                            </m:rPr>
                            <a:rPr lang="en-GB" sz="2400"/>
                            <m:t>d</m:t>
                          </m:r>
                          <m:r>
                            <a:rPr lang="en-GB" sz="2400">
                              <a:latin typeface="Cambria Math" panose="02040503050406030204" pitchFamily="18" charset="0"/>
                            </a:rPr>
                            <m:t>𝑦</m:t>
                          </m:r>
                        </m:num>
                        <m:den>
                          <m:r>
                            <m:rPr>
                              <m:nor/>
                            </m:rPr>
                            <a:rPr lang="en-GB" sz="2400"/>
                            <m:t>d</m:t>
                          </m:r>
                          <m:r>
                            <a:rPr lang="en-GB" sz="2400">
                              <a:latin typeface="Cambria Math" panose="02040503050406030204" pitchFamily="18" charset="0"/>
                            </a:rPr>
                            <m:t>𝑡</m:t>
                          </m:r>
                        </m:den>
                      </m:f>
                      <m:r>
                        <a:rPr lang="ar-AE" sz="2400">
                          <a:latin typeface="Cambria Math" panose="02040503050406030204" pitchFamily="18" charset="0"/>
                        </a:rPr>
                        <m:t>=</m:t>
                      </m:r>
                      <m:limLow>
                        <m:limLowPr>
                          <m:ctrlPr>
                            <a:rPr lang="ar-AE" sz="2400" i="1">
                              <a:latin typeface="Cambria Math" panose="02040503050406030204" pitchFamily="18" charset="0"/>
                            </a:rPr>
                          </m:ctrlPr>
                        </m:limLowPr>
                        <m:e>
                          <m:r>
                            <m:rPr>
                              <m:nor/>
                            </m:rPr>
                            <a:rPr lang="en-GB" sz="2400"/>
                            <m:t>lim</m:t>
                          </m:r>
                        </m:e>
                        <m:lim>
                          <m:r>
                            <a:rPr lang="ar-AE" sz="2400">
                              <a:latin typeface="Cambria Math" panose="02040503050406030204" pitchFamily="18" charset="0"/>
                            </a:rPr>
                            <m:t>𝛥</m:t>
                          </m:r>
                          <m:r>
                            <a:rPr lang="ar-AE" sz="2400">
                              <a:latin typeface="Cambria Math" panose="02040503050406030204" pitchFamily="18" charset="0"/>
                            </a:rPr>
                            <m:t>𝑡</m:t>
                          </m:r>
                          <m:r>
                            <a:rPr lang="ar-AE" sz="2400">
                              <a:latin typeface="Cambria Math" panose="02040503050406030204" pitchFamily="18" charset="0"/>
                            </a:rPr>
                            <m:t>→0</m:t>
                          </m:r>
                        </m:lim>
                      </m:limLow>
                      <m:f>
                        <m:fPr>
                          <m:ctrlPr>
                            <a:rPr lang="ar-AE" sz="2400" i="1">
                              <a:latin typeface="Cambria Math" panose="02040503050406030204" pitchFamily="18" charset="0"/>
                            </a:rPr>
                          </m:ctrlPr>
                        </m:fPr>
                        <m:num>
                          <m:r>
                            <a:rPr lang="ar-AE" sz="2400">
                              <a:latin typeface="Cambria Math" panose="02040503050406030204" pitchFamily="18" charset="0"/>
                            </a:rPr>
                            <m:t>𝑦</m:t>
                          </m:r>
                          <m:r>
                            <a:rPr lang="ar-AE" sz="2400">
                              <a:latin typeface="Cambria Math" panose="02040503050406030204" pitchFamily="18" charset="0"/>
                            </a:rPr>
                            <m:t>(</m:t>
                          </m:r>
                          <m:r>
                            <a:rPr lang="ar-AE" sz="2400">
                              <a:latin typeface="Cambria Math" panose="02040503050406030204" pitchFamily="18" charset="0"/>
                            </a:rPr>
                            <m:t>𝑡</m:t>
                          </m:r>
                          <m:r>
                            <a:rPr lang="ar-AE" sz="2400">
                              <a:latin typeface="Cambria Math" panose="02040503050406030204" pitchFamily="18" charset="0"/>
                            </a:rPr>
                            <m:t>+</m:t>
                          </m:r>
                          <m:r>
                            <a:rPr lang="ar-AE" sz="2400">
                              <a:latin typeface="Cambria Math" panose="02040503050406030204" pitchFamily="18" charset="0"/>
                            </a:rPr>
                            <m:t>𝛥</m:t>
                          </m:r>
                          <m:r>
                            <a:rPr lang="ar-AE" sz="2400">
                              <a:latin typeface="Cambria Math" panose="02040503050406030204" pitchFamily="18" charset="0"/>
                            </a:rPr>
                            <m:t>𝑡</m:t>
                          </m:r>
                          <m:r>
                            <a:rPr lang="ar-AE" sz="2400">
                              <a:latin typeface="Cambria Math" panose="02040503050406030204" pitchFamily="18" charset="0"/>
                            </a:rPr>
                            <m:t>)−</m:t>
                          </m:r>
                          <m:r>
                            <a:rPr lang="ar-AE" sz="2400">
                              <a:latin typeface="Cambria Math" panose="02040503050406030204" pitchFamily="18" charset="0"/>
                            </a:rPr>
                            <m:t>𝑦</m:t>
                          </m:r>
                          <m:r>
                            <a:rPr lang="ar-AE" sz="2400">
                              <a:latin typeface="Cambria Math" panose="02040503050406030204" pitchFamily="18" charset="0"/>
                            </a:rPr>
                            <m:t>(</m:t>
                          </m:r>
                          <m:r>
                            <a:rPr lang="ar-AE" sz="2400">
                              <a:latin typeface="Cambria Math" panose="02040503050406030204" pitchFamily="18" charset="0"/>
                            </a:rPr>
                            <m:t>𝑡</m:t>
                          </m:r>
                          <m:r>
                            <a:rPr lang="ar-AE" sz="2400">
                              <a:latin typeface="Cambria Math" panose="02040503050406030204" pitchFamily="18" charset="0"/>
                            </a:rPr>
                            <m:t>)</m:t>
                          </m:r>
                        </m:num>
                        <m:den>
                          <m:r>
                            <a:rPr lang="ar-AE" sz="2400">
                              <a:latin typeface="Cambria Math" panose="02040503050406030204" pitchFamily="18" charset="0"/>
                            </a:rPr>
                            <m:t>𝛥</m:t>
                          </m:r>
                          <m:r>
                            <a:rPr lang="ar-AE" sz="2400">
                              <a:latin typeface="Cambria Math" panose="02040503050406030204" pitchFamily="18" charset="0"/>
                            </a:rPr>
                            <m:t>𝑡</m:t>
                          </m:r>
                        </m:den>
                      </m:f>
                    </m:oMath>
                  </m:oMathPara>
                </a14:m>
                <a:endParaRPr lang="ar-AE" sz="2400" dirty="0"/>
              </a:p>
              <a:p>
                <a:pPr lvl="1"/>
                <a:endParaRPr lang="en-GB" sz="2400" dirty="0"/>
              </a:p>
              <a:p>
                <a:pPr lvl="1"/>
                <a:r>
                  <a:rPr lang="en-GB" sz="2400" dirty="0"/>
                  <a:t>If we set </a:t>
                </a:r>
                <a14:m>
                  <m:oMath xmlns:m="http://schemas.openxmlformats.org/officeDocument/2006/math">
                    <m:r>
                      <a:rPr lang="en-GB" sz="2400">
                        <a:latin typeface="Cambria Math" panose="02040503050406030204" pitchFamily="18" charset="0"/>
                      </a:rPr>
                      <m:t>𝛥</m:t>
                    </m:r>
                    <m:r>
                      <a:rPr lang="en-GB" sz="2400">
                        <a:latin typeface="Cambria Math" panose="02040503050406030204" pitchFamily="18" charset="0"/>
                      </a:rPr>
                      <m:t>𝑡</m:t>
                    </m:r>
                  </m:oMath>
                </a14:m>
                <a:r>
                  <a:rPr lang="en-GB" sz="2400" dirty="0"/>
                  <a:t> to be some small, fixed value we obtain the following approximation</a:t>
                </a:r>
              </a:p>
              <a:p>
                <a:pPr lvl="0"/>
                <a14:m>
                  <m:oMathPara xmlns:m="http://schemas.openxmlformats.org/officeDocument/2006/math">
                    <m:oMathParaPr>
                      <m:jc m:val="center"/>
                    </m:oMathParaPr>
                    <m:oMath xmlns:m="http://schemas.openxmlformats.org/officeDocument/2006/math">
                      <m:m>
                        <m:mPr>
                          <m:mcs>
                            <m:mc>
                              <m:mcPr>
                                <m:count m:val="2"/>
                                <m:mcJc m:val="center"/>
                              </m:mcPr>
                            </m:mc>
                          </m:mcs>
                          <m:ctrlPr>
                            <a:rPr lang="ar-AE" sz="2400" i="1">
                              <a:latin typeface="Cambria Math" panose="02040503050406030204" pitchFamily="18" charset="0"/>
                            </a:rPr>
                          </m:ctrlPr>
                        </m:mPr>
                        <m:mr>
                          <m:e>
                            <m:f>
                              <m:fPr>
                                <m:ctrlPr>
                                  <a:rPr lang="ar-AE" sz="2400" i="1">
                                    <a:latin typeface="Cambria Math" panose="02040503050406030204" pitchFamily="18" charset="0"/>
                                  </a:rPr>
                                </m:ctrlPr>
                              </m:fPr>
                              <m:num>
                                <m:r>
                                  <m:rPr>
                                    <m:nor/>
                                  </m:rPr>
                                  <a:rPr lang="en-GB" sz="2400"/>
                                  <m:t>d</m:t>
                                </m:r>
                                <m:r>
                                  <a:rPr lang="en-GB" sz="2400">
                                    <a:latin typeface="Cambria Math" panose="02040503050406030204" pitchFamily="18" charset="0"/>
                                  </a:rPr>
                                  <m:t>𝑦</m:t>
                                </m:r>
                              </m:num>
                              <m:den>
                                <m:r>
                                  <m:rPr>
                                    <m:nor/>
                                  </m:rPr>
                                  <a:rPr lang="en-GB" sz="2400"/>
                                  <m:t>d</m:t>
                                </m:r>
                                <m:r>
                                  <a:rPr lang="en-GB" sz="2400">
                                    <a:latin typeface="Cambria Math" panose="02040503050406030204" pitchFamily="18" charset="0"/>
                                  </a:rPr>
                                  <m:t>𝑡</m:t>
                                </m:r>
                              </m:den>
                            </m:f>
                            <m:r>
                              <a:rPr lang="ar-AE" sz="2400">
                                <a:latin typeface="Cambria Math" panose="02040503050406030204" pitchFamily="18" charset="0"/>
                              </a:rPr>
                              <m:t>=</m:t>
                            </m:r>
                          </m:e>
                          <m:e>
                            <m:r>
                              <a:rPr lang="ar-AE" sz="2400">
                                <a:latin typeface="Cambria Math" panose="02040503050406030204" pitchFamily="18" charset="0"/>
                              </a:rPr>
                              <m:t> </m:t>
                            </m:r>
                            <m:r>
                              <a:rPr lang="ar-AE" sz="2400">
                                <a:latin typeface="Cambria Math" panose="02040503050406030204" pitchFamily="18" charset="0"/>
                              </a:rPr>
                              <m:t>𝑓</m:t>
                            </m:r>
                            <m:r>
                              <a:rPr lang="ar-AE" sz="2400">
                                <a:latin typeface="Cambria Math" panose="02040503050406030204" pitchFamily="18" charset="0"/>
                              </a:rPr>
                              <m:t>(</m:t>
                            </m:r>
                            <m:r>
                              <a:rPr lang="ar-AE" sz="2400">
                                <a:latin typeface="Cambria Math" panose="02040503050406030204" pitchFamily="18" charset="0"/>
                              </a:rPr>
                              <m:t>𝑦</m:t>
                            </m:r>
                            <m:r>
                              <a:rPr lang="en-GB" sz="2400" b="0" i="0" smtClean="0">
                                <a:latin typeface="Cambria Math" panose="02040503050406030204" pitchFamily="18" charset="0"/>
                              </a:rPr>
                              <m:t>(</m:t>
                            </m:r>
                            <m:r>
                              <a:rPr lang="en-GB" sz="2400" b="0" i="1" smtClean="0">
                                <a:latin typeface="Cambria Math" panose="02040503050406030204" pitchFamily="18" charset="0"/>
                              </a:rPr>
                              <m:t>𝑡</m:t>
                            </m:r>
                            <m:r>
                              <a:rPr lang="en-GB" sz="2400" b="0" i="0" smtClean="0">
                                <a:latin typeface="Cambria Math" panose="02040503050406030204" pitchFamily="18" charset="0"/>
                              </a:rPr>
                              <m:t>)</m:t>
                            </m:r>
                            <m:r>
                              <a:rPr lang="ar-AE" sz="2400">
                                <a:latin typeface="Cambria Math" panose="02040503050406030204" pitchFamily="18" charset="0"/>
                              </a:rPr>
                              <m:t>,</m:t>
                            </m:r>
                            <m:r>
                              <a:rPr lang="ar-AE" sz="2400">
                                <a:latin typeface="Cambria Math" panose="02040503050406030204" pitchFamily="18" charset="0"/>
                              </a:rPr>
                              <m:t>𝑡</m:t>
                            </m:r>
                            <m:r>
                              <a:rPr lang="ar-AE" sz="2400">
                                <a:latin typeface="Cambria Math" panose="02040503050406030204" pitchFamily="18" charset="0"/>
                              </a:rPr>
                              <m:t>)</m:t>
                            </m:r>
                          </m:e>
                        </m:mr>
                        <m:mr>
                          <m:e>
                            <m:f>
                              <m:fPr>
                                <m:ctrlPr>
                                  <a:rPr lang="ar-AE" sz="2400" i="1">
                                    <a:latin typeface="Cambria Math" panose="02040503050406030204" pitchFamily="18" charset="0"/>
                                  </a:rPr>
                                </m:ctrlPr>
                              </m:fPr>
                              <m:num>
                                <m:r>
                                  <a:rPr lang="ar-AE" sz="2400">
                                    <a:latin typeface="Cambria Math" panose="02040503050406030204" pitchFamily="18" charset="0"/>
                                  </a:rPr>
                                  <m:t>𝑦</m:t>
                                </m:r>
                                <m:r>
                                  <a:rPr lang="ar-AE" sz="2400">
                                    <a:latin typeface="Cambria Math" panose="02040503050406030204" pitchFamily="18" charset="0"/>
                                  </a:rPr>
                                  <m:t>(</m:t>
                                </m:r>
                                <m:r>
                                  <a:rPr lang="ar-AE" sz="2400">
                                    <a:latin typeface="Cambria Math" panose="02040503050406030204" pitchFamily="18" charset="0"/>
                                  </a:rPr>
                                  <m:t>𝑡</m:t>
                                </m:r>
                                <m:r>
                                  <a:rPr lang="ar-AE" sz="2400">
                                    <a:latin typeface="Cambria Math" panose="02040503050406030204" pitchFamily="18" charset="0"/>
                                  </a:rPr>
                                  <m:t>+</m:t>
                                </m:r>
                                <m:r>
                                  <a:rPr lang="ar-AE" sz="2400">
                                    <a:latin typeface="Cambria Math" panose="02040503050406030204" pitchFamily="18" charset="0"/>
                                  </a:rPr>
                                  <m:t>𝛥</m:t>
                                </m:r>
                                <m:r>
                                  <a:rPr lang="ar-AE" sz="2400">
                                    <a:latin typeface="Cambria Math" panose="02040503050406030204" pitchFamily="18" charset="0"/>
                                  </a:rPr>
                                  <m:t>𝑡</m:t>
                                </m:r>
                                <m:r>
                                  <a:rPr lang="ar-AE" sz="2400">
                                    <a:latin typeface="Cambria Math" panose="02040503050406030204" pitchFamily="18" charset="0"/>
                                  </a:rPr>
                                  <m:t>)−</m:t>
                                </m:r>
                                <m:r>
                                  <a:rPr lang="ar-AE" sz="2400">
                                    <a:latin typeface="Cambria Math" panose="02040503050406030204" pitchFamily="18" charset="0"/>
                                  </a:rPr>
                                  <m:t>𝑦</m:t>
                                </m:r>
                                <m:r>
                                  <a:rPr lang="ar-AE" sz="2400">
                                    <a:latin typeface="Cambria Math" panose="02040503050406030204" pitchFamily="18" charset="0"/>
                                  </a:rPr>
                                  <m:t>(</m:t>
                                </m:r>
                                <m:r>
                                  <a:rPr lang="ar-AE" sz="2400">
                                    <a:latin typeface="Cambria Math" panose="02040503050406030204" pitchFamily="18" charset="0"/>
                                  </a:rPr>
                                  <m:t>𝑡</m:t>
                                </m:r>
                                <m:r>
                                  <a:rPr lang="ar-AE" sz="2400">
                                    <a:latin typeface="Cambria Math" panose="02040503050406030204" pitchFamily="18" charset="0"/>
                                  </a:rPr>
                                  <m:t>)</m:t>
                                </m:r>
                              </m:num>
                              <m:den>
                                <m:r>
                                  <a:rPr lang="ar-AE" sz="2400">
                                    <a:latin typeface="Cambria Math" panose="02040503050406030204" pitchFamily="18" charset="0"/>
                                  </a:rPr>
                                  <m:t>𝛥</m:t>
                                </m:r>
                                <m:r>
                                  <a:rPr lang="ar-AE" sz="2400">
                                    <a:latin typeface="Cambria Math" panose="02040503050406030204" pitchFamily="18" charset="0"/>
                                  </a:rPr>
                                  <m:t>𝑡</m:t>
                                </m:r>
                              </m:den>
                            </m:f>
                            <m:r>
                              <a:rPr lang="ar-AE" sz="2400">
                                <a:latin typeface="Cambria Math" panose="02040503050406030204" pitchFamily="18" charset="0"/>
                              </a:rPr>
                              <m:t>≈</m:t>
                            </m:r>
                          </m:e>
                          <m:e>
                            <m:r>
                              <a:rPr lang="ar-AE" sz="2400">
                                <a:latin typeface="Cambria Math" panose="02040503050406030204" pitchFamily="18" charset="0"/>
                              </a:rPr>
                              <m:t> </m:t>
                            </m:r>
                            <m:r>
                              <a:rPr lang="ar-AE" sz="2400">
                                <a:latin typeface="Cambria Math" panose="02040503050406030204" pitchFamily="18" charset="0"/>
                              </a:rPr>
                              <m:t>𝑓</m:t>
                            </m:r>
                            <m:r>
                              <a:rPr lang="ar-AE" sz="2400">
                                <a:latin typeface="Cambria Math" panose="02040503050406030204" pitchFamily="18" charset="0"/>
                              </a:rPr>
                              <m:t>(</m:t>
                            </m:r>
                            <m:r>
                              <a:rPr lang="ar-AE" sz="2400">
                                <a:latin typeface="Cambria Math" panose="02040503050406030204" pitchFamily="18" charset="0"/>
                              </a:rPr>
                              <m:t>𝑦</m:t>
                            </m:r>
                            <m:r>
                              <a:rPr lang="ar-AE" sz="2400">
                                <a:latin typeface="Cambria Math" panose="02040503050406030204" pitchFamily="18" charset="0"/>
                              </a:rPr>
                              <m:t>(</m:t>
                            </m:r>
                            <m:r>
                              <a:rPr lang="ar-AE" sz="2400">
                                <a:latin typeface="Cambria Math" panose="02040503050406030204" pitchFamily="18" charset="0"/>
                              </a:rPr>
                              <m:t>𝑡</m:t>
                            </m:r>
                            <m:r>
                              <a:rPr lang="ar-AE" sz="2400">
                                <a:latin typeface="Cambria Math" panose="02040503050406030204" pitchFamily="18" charset="0"/>
                              </a:rPr>
                              <m:t>),</m:t>
                            </m:r>
                            <m:r>
                              <a:rPr lang="ar-AE" sz="2400">
                                <a:latin typeface="Cambria Math" panose="02040503050406030204" pitchFamily="18" charset="0"/>
                              </a:rPr>
                              <m:t>𝑡</m:t>
                            </m:r>
                            <m:r>
                              <a:rPr lang="ar-AE" sz="2400">
                                <a:latin typeface="Cambria Math" panose="02040503050406030204" pitchFamily="18" charset="0"/>
                              </a:rPr>
                              <m:t>)</m:t>
                            </m:r>
                          </m:e>
                        </m:mr>
                        <m:mr>
                          <m:e>
                            <m:r>
                              <a:rPr lang="ar-AE" sz="2400">
                                <a:latin typeface="Cambria Math" panose="02040503050406030204" pitchFamily="18" charset="0"/>
                              </a:rPr>
                              <m:t>𝑦</m:t>
                            </m:r>
                            <m:r>
                              <a:rPr lang="ar-AE" sz="2400">
                                <a:latin typeface="Cambria Math" panose="02040503050406030204" pitchFamily="18" charset="0"/>
                              </a:rPr>
                              <m:t>(</m:t>
                            </m:r>
                            <m:r>
                              <a:rPr lang="ar-AE" sz="2400">
                                <a:latin typeface="Cambria Math" panose="02040503050406030204" pitchFamily="18" charset="0"/>
                              </a:rPr>
                              <m:t>𝑡</m:t>
                            </m:r>
                            <m:r>
                              <a:rPr lang="ar-AE" sz="2400">
                                <a:latin typeface="Cambria Math" panose="02040503050406030204" pitchFamily="18" charset="0"/>
                              </a:rPr>
                              <m:t>+</m:t>
                            </m:r>
                            <m:r>
                              <a:rPr lang="ar-AE" sz="2400">
                                <a:latin typeface="Cambria Math" panose="02040503050406030204" pitchFamily="18" charset="0"/>
                              </a:rPr>
                              <m:t>𝛥</m:t>
                            </m:r>
                            <m:r>
                              <a:rPr lang="ar-AE" sz="2400">
                                <a:latin typeface="Cambria Math" panose="02040503050406030204" pitchFamily="18" charset="0"/>
                              </a:rPr>
                              <m:t>𝑡</m:t>
                            </m:r>
                            <m:r>
                              <a:rPr lang="ar-AE" sz="2400">
                                <a:latin typeface="Cambria Math" panose="02040503050406030204" pitchFamily="18" charset="0"/>
                              </a:rPr>
                              <m:t>)=</m:t>
                            </m:r>
                          </m:e>
                          <m:e>
                            <m:r>
                              <a:rPr lang="ar-AE" sz="2400">
                                <a:latin typeface="Cambria Math" panose="02040503050406030204" pitchFamily="18" charset="0"/>
                              </a:rPr>
                              <m:t> </m:t>
                            </m:r>
                            <m:r>
                              <a:rPr lang="ar-AE" sz="2400">
                                <a:latin typeface="Cambria Math" panose="02040503050406030204" pitchFamily="18" charset="0"/>
                              </a:rPr>
                              <m:t>𝑦</m:t>
                            </m:r>
                            <m:r>
                              <a:rPr lang="ar-AE" sz="2400">
                                <a:latin typeface="Cambria Math" panose="02040503050406030204" pitchFamily="18" charset="0"/>
                              </a:rPr>
                              <m:t>(</m:t>
                            </m:r>
                            <m:r>
                              <a:rPr lang="ar-AE" sz="2400">
                                <a:latin typeface="Cambria Math" panose="02040503050406030204" pitchFamily="18" charset="0"/>
                              </a:rPr>
                              <m:t>𝑡</m:t>
                            </m:r>
                            <m:r>
                              <a:rPr lang="ar-AE" sz="2400">
                                <a:latin typeface="Cambria Math" panose="02040503050406030204" pitchFamily="18" charset="0"/>
                              </a:rPr>
                              <m:t>)+</m:t>
                            </m:r>
                            <m:r>
                              <a:rPr lang="ar-AE" sz="2400">
                                <a:latin typeface="Cambria Math" panose="02040503050406030204" pitchFamily="18" charset="0"/>
                              </a:rPr>
                              <m:t>𝛥</m:t>
                            </m:r>
                            <m:r>
                              <a:rPr lang="ar-AE" sz="2400">
                                <a:latin typeface="Cambria Math" panose="02040503050406030204" pitchFamily="18" charset="0"/>
                              </a:rPr>
                              <m:t>𝑡𝑓</m:t>
                            </m:r>
                            <m:r>
                              <a:rPr lang="ar-AE" sz="2400">
                                <a:latin typeface="Cambria Math" panose="02040503050406030204" pitchFamily="18" charset="0"/>
                              </a:rPr>
                              <m:t>(</m:t>
                            </m:r>
                            <m:r>
                              <a:rPr lang="ar-AE" sz="2400">
                                <a:latin typeface="Cambria Math" panose="02040503050406030204" pitchFamily="18" charset="0"/>
                              </a:rPr>
                              <m:t>𝑦</m:t>
                            </m:r>
                            <m:r>
                              <a:rPr lang="ar-AE" sz="2400">
                                <a:latin typeface="Cambria Math" panose="02040503050406030204" pitchFamily="18" charset="0"/>
                              </a:rPr>
                              <m:t>(</m:t>
                            </m:r>
                            <m:r>
                              <a:rPr lang="ar-AE" sz="2400">
                                <a:latin typeface="Cambria Math" panose="02040503050406030204" pitchFamily="18" charset="0"/>
                              </a:rPr>
                              <m:t>𝑡</m:t>
                            </m:r>
                            <m:r>
                              <a:rPr lang="ar-AE" sz="2400">
                                <a:latin typeface="Cambria Math" panose="02040503050406030204" pitchFamily="18" charset="0"/>
                              </a:rPr>
                              <m:t>),</m:t>
                            </m:r>
                            <m:r>
                              <a:rPr lang="ar-AE" sz="2400">
                                <a:latin typeface="Cambria Math" panose="02040503050406030204" pitchFamily="18" charset="0"/>
                              </a:rPr>
                              <m:t>𝑡</m:t>
                            </m:r>
                            <m:r>
                              <a:rPr lang="ar-AE" sz="2400">
                                <a:latin typeface="Cambria Math" panose="02040503050406030204" pitchFamily="18" charset="0"/>
                              </a:rPr>
                              <m:t>)</m:t>
                            </m:r>
                          </m:e>
                        </m:mr>
                      </m:m>
                    </m:oMath>
                  </m:oMathPara>
                </a14:m>
                <a:endParaRPr lang="ar-AE" sz="2400" dirty="0"/>
              </a:p>
              <a:p>
                <a:endParaRPr lang="en-US" dirty="0"/>
              </a:p>
            </p:txBody>
          </p:sp>
        </mc:Choice>
        <mc:Fallback xmlns="">
          <p:sp>
            <p:nvSpPr>
              <p:cNvPr id="3" name="Content Placeholder 2">
                <a:extLst>
                  <a:ext uri="{FF2B5EF4-FFF2-40B4-BE49-F238E27FC236}">
                    <a16:creationId xmlns:a16="http://schemas.microsoft.com/office/drawing/2014/main" id="{35AB0A31-FA45-924B-AA47-5AD66C601E01}"/>
                  </a:ext>
                </a:extLst>
              </p:cNvPr>
              <p:cNvSpPr>
                <a:spLocks noGrp="1" noRot="1" noChangeAspect="1" noMove="1" noResize="1" noEditPoints="1" noAdjustHandles="1" noChangeArrowheads="1" noChangeShapeType="1" noTextEdit="1"/>
              </p:cNvSpPr>
              <p:nvPr>
                <p:ph idx="1"/>
              </p:nvPr>
            </p:nvSpPr>
            <p:spPr>
              <a:blipFill>
                <a:blip r:embed="rId2"/>
                <a:stretch>
                  <a:fillRect t="-105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F1C728B-5CA1-446D-A1BD-637B7CA79FAF}"/>
              </a:ext>
            </a:extLst>
          </p:cNvPr>
          <p:cNvSpPr>
            <a:spLocks noGrp="1"/>
          </p:cNvSpPr>
          <p:nvPr>
            <p:ph type="sldNum" sz="quarter" idx="4"/>
          </p:nvPr>
        </p:nvSpPr>
        <p:spPr/>
        <p:txBody>
          <a:bodyPr/>
          <a:lstStyle/>
          <a:p>
            <a:fld id="{D7E6475D-BDED-4D62-A64C-203EC56ADB6A}" type="slidenum">
              <a:rPr lang="en-GB" smtClean="0"/>
              <a:t>14</a:t>
            </a:fld>
            <a:endParaRPr lang="en-GB"/>
          </a:p>
        </p:txBody>
      </p:sp>
    </p:spTree>
    <p:extLst>
      <p:ext uri="{BB962C8B-B14F-4D97-AF65-F5344CB8AC3E}">
        <p14:creationId xmlns:p14="http://schemas.microsoft.com/office/powerpoint/2010/main" val="3230931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6708-D639-5E42-9F01-4DC2BCB5200A}"/>
              </a:ext>
            </a:extLst>
          </p:cNvPr>
          <p:cNvSpPr>
            <a:spLocks noGrp="1"/>
          </p:cNvSpPr>
          <p:nvPr>
            <p:ph type="title"/>
          </p:nvPr>
        </p:nvSpPr>
        <p:spPr/>
        <p:txBody>
          <a:bodyPr/>
          <a:lstStyle/>
          <a:p>
            <a:r>
              <a:rPr lang="en-GB" dirty="0"/>
              <a:t>Euler’s method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AB0A31-FA45-924B-AA47-5AD66C601E01}"/>
                  </a:ext>
                </a:extLst>
              </p:cNvPr>
              <p:cNvSpPr>
                <a:spLocks noGrp="1"/>
              </p:cNvSpPr>
              <p:nvPr>
                <p:ph idx="1"/>
              </p:nvPr>
            </p:nvSpPr>
            <p:spPr>
              <a:xfrm>
                <a:off x="457200" y="1626904"/>
                <a:ext cx="8229600" cy="2328869"/>
              </a:xfrm>
            </p:spPr>
            <p:txBody>
              <a:bodyPr/>
              <a:lstStyle/>
              <a:p>
                <a:pPr lvl="0"/>
                <a:r>
                  <a:rPr lang="en-GB" sz="2400" dirty="0"/>
                  <a:t>We can rewrite our population growth ODE as follows,</a:t>
                </a:r>
              </a:p>
              <a:p>
                <a:pPr lvl="0"/>
                <a:endParaRPr lang="en-GB" sz="2400" dirty="0"/>
              </a:p>
              <a:p>
                <a:pPr lvl="0"/>
                <a14:m>
                  <m:oMathPara xmlns:m="http://schemas.openxmlformats.org/officeDocument/2006/math">
                    <m:oMathParaPr>
                      <m:jc m:val="center"/>
                    </m:oMathParaPr>
                    <m:oMath xmlns:m="http://schemas.openxmlformats.org/officeDocument/2006/math">
                      <m:m>
                        <m:mPr>
                          <m:mcs>
                            <m:mc>
                              <m:mcPr>
                                <m:count m:val="2"/>
                                <m:mcJc m:val="center"/>
                              </m:mcPr>
                            </m:mc>
                          </m:mcs>
                          <m:ctrlPr>
                            <a:rPr lang="ar-AE" sz="2400" i="1">
                              <a:latin typeface="Cambria Math" panose="02040503050406030204" pitchFamily="18" charset="0"/>
                            </a:rPr>
                          </m:ctrlPr>
                        </m:mPr>
                        <m:mr>
                          <m:e>
                            <m:r>
                              <a:rPr lang="ar-AE" sz="2400">
                                <a:latin typeface="Cambria Math" panose="02040503050406030204" pitchFamily="18" charset="0"/>
                              </a:rPr>
                              <m:t>𝑁</m:t>
                            </m:r>
                            <m:r>
                              <a:rPr lang="ar-AE" sz="2400">
                                <a:latin typeface="Cambria Math" panose="02040503050406030204" pitchFamily="18" charset="0"/>
                              </a:rPr>
                              <m:t>(</m:t>
                            </m:r>
                            <m:r>
                              <a:rPr lang="ar-AE" sz="2400">
                                <a:latin typeface="Cambria Math" panose="02040503050406030204" pitchFamily="18" charset="0"/>
                              </a:rPr>
                              <m:t>𝑡</m:t>
                            </m:r>
                            <m:r>
                              <a:rPr lang="ar-AE" sz="2400">
                                <a:latin typeface="Cambria Math" panose="02040503050406030204" pitchFamily="18" charset="0"/>
                              </a:rPr>
                              <m:t>+</m:t>
                            </m:r>
                            <m:r>
                              <a:rPr lang="ar-AE" sz="2400">
                                <a:latin typeface="Cambria Math" panose="02040503050406030204" pitchFamily="18" charset="0"/>
                              </a:rPr>
                              <m:t>𝛥</m:t>
                            </m:r>
                            <m:r>
                              <a:rPr lang="ar-AE" sz="2400">
                                <a:latin typeface="Cambria Math" panose="02040503050406030204" pitchFamily="18" charset="0"/>
                              </a:rPr>
                              <m:t>𝑡</m:t>
                            </m:r>
                            <m:r>
                              <a:rPr lang="ar-AE" sz="2400">
                                <a:latin typeface="Cambria Math" panose="02040503050406030204" pitchFamily="18" charset="0"/>
                              </a:rPr>
                              <m:t>)</m:t>
                            </m:r>
                          </m:e>
                          <m:e>
                            <m:r>
                              <a:rPr lang="ar-AE" sz="2400">
                                <a:latin typeface="Cambria Math" panose="02040503050406030204" pitchFamily="18" charset="0"/>
                              </a:rPr>
                              <m:t>=</m:t>
                            </m:r>
                            <m:r>
                              <a:rPr lang="ar-AE" sz="2400">
                                <a:latin typeface="Cambria Math" panose="02040503050406030204" pitchFamily="18" charset="0"/>
                              </a:rPr>
                              <m:t>𝑁</m:t>
                            </m:r>
                            <m:r>
                              <a:rPr lang="ar-AE" sz="2400">
                                <a:latin typeface="Cambria Math" panose="02040503050406030204" pitchFamily="18" charset="0"/>
                              </a:rPr>
                              <m:t>(</m:t>
                            </m:r>
                            <m:r>
                              <a:rPr lang="ar-AE" sz="2400">
                                <a:latin typeface="Cambria Math" panose="02040503050406030204" pitchFamily="18" charset="0"/>
                              </a:rPr>
                              <m:t>𝑡</m:t>
                            </m:r>
                            <m:r>
                              <a:rPr lang="ar-AE" sz="2400">
                                <a:latin typeface="Cambria Math" panose="02040503050406030204" pitchFamily="18" charset="0"/>
                              </a:rPr>
                              <m:t>)+</m:t>
                            </m:r>
                            <m:f>
                              <m:fPr>
                                <m:ctrlPr>
                                  <a:rPr lang="ar-AE" sz="2400" i="1">
                                    <a:latin typeface="Cambria Math" panose="02040503050406030204" pitchFamily="18" charset="0"/>
                                  </a:rPr>
                                </m:ctrlPr>
                              </m:fPr>
                              <m:num>
                                <m:r>
                                  <m:rPr>
                                    <m:nor/>
                                  </m:rPr>
                                  <a:rPr lang="en-GB" sz="2400"/>
                                  <m:t>d</m:t>
                                </m:r>
                                <m:r>
                                  <a:rPr lang="en-GB" sz="2400">
                                    <a:latin typeface="Cambria Math" panose="02040503050406030204" pitchFamily="18" charset="0"/>
                                  </a:rPr>
                                  <m:t>𝑁</m:t>
                                </m:r>
                              </m:num>
                              <m:den>
                                <m:r>
                                  <m:rPr>
                                    <m:nor/>
                                  </m:rPr>
                                  <a:rPr lang="en-GB" sz="2400"/>
                                  <m:t>d</m:t>
                                </m:r>
                                <m:r>
                                  <a:rPr lang="en-GB" sz="2400">
                                    <a:latin typeface="Cambria Math" panose="02040503050406030204" pitchFamily="18" charset="0"/>
                                  </a:rPr>
                                  <m:t>𝑡</m:t>
                                </m:r>
                              </m:den>
                            </m:f>
                            <m:r>
                              <a:rPr lang="ar-AE" sz="2400">
                                <a:latin typeface="Cambria Math" panose="02040503050406030204" pitchFamily="18" charset="0"/>
                              </a:rPr>
                              <m:t>𝛥</m:t>
                            </m:r>
                            <m:r>
                              <a:rPr lang="ar-AE" sz="2400">
                                <a:latin typeface="Cambria Math" panose="02040503050406030204" pitchFamily="18" charset="0"/>
                              </a:rPr>
                              <m:t>𝑡</m:t>
                            </m:r>
                          </m:e>
                        </m:mr>
                        <m:mr>
                          <m:e/>
                          <m:e>
                            <m:r>
                              <a:rPr lang="ar-AE" sz="2400">
                                <a:latin typeface="Cambria Math" panose="02040503050406030204" pitchFamily="18" charset="0"/>
                              </a:rPr>
                              <m:t>=</m:t>
                            </m:r>
                            <m:r>
                              <a:rPr lang="ar-AE" sz="2400">
                                <a:latin typeface="Cambria Math" panose="02040503050406030204" pitchFamily="18" charset="0"/>
                              </a:rPr>
                              <m:t>𝑁</m:t>
                            </m:r>
                            <m:r>
                              <a:rPr lang="ar-AE" sz="2400">
                                <a:latin typeface="Cambria Math" panose="02040503050406030204" pitchFamily="18" charset="0"/>
                              </a:rPr>
                              <m:t>(</m:t>
                            </m:r>
                            <m:r>
                              <a:rPr lang="ar-AE" sz="2400">
                                <a:latin typeface="Cambria Math" panose="02040503050406030204" pitchFamily="18" charset="0"/>
                              </a:rPr>
                              <m:t>𝑡</m:t>
                            </m:r>
                            <m:r>
                              <a:rPr lang="ar-AE" sz="2400">
                                <a:latin typeface="Cambria Math" panose="02040503050406030204" pitchFamily="18" charset="0"/>
                              </a:rPr>
                              <m:t>)+</m:t>
                            </m:r>
                            <m:r>
                              <a:rPr lang="ar-AE" sz="2400">
                                <a:latin typeface="Cambria Math" panose="02040503050406030204" pitchFamily="18" charset="0"/>
                              </a:rPr>
                              <m:t>𝑟𝑁</m:t>
                            </m:r>
                            <m:r>
                              <a:rPr lang="ar-AE" sz="2400">
                                <a:latin typeface="Cambria Math" panose="02040503050406030204" pitchFamily="18" charset="0"/>
                              </a:rPr>
                              <m:t>(</m:t>
                            </m:r>
                            <m:r>
                              <a:rPr lang="ar-AE" sz="2400">
                                <a:latin typeface="Cambria Math" panose="02040503050406030204" pitchFamily="18" charset="0"/>
                              </a:rPr>
                              <m:t>𝑡</m:t>
                            </m:r>
                            <m:r>
                              <a:rPr lang="ar-AE" sz="2400">
                                <a:latin typeface="Cambria Math" panose="02040503050406030204" pitchFamily="18" charset="0"/>
                              </a:rPr>
                              <m:t>)</m:t>
                            </m:r>
                            <m:r>
                              <a:rPr lang="ar-AE" sz="2400">
                                <a:latin typeface="Cambria Math" panose="02040503050406030204" pitchFamily="18" charset="0"/>
                              </a:rPr>
                              <m:t>𝛥</m:t>
                            </m:r>
                            <m:r>
                              <a:rPr lang="ar-AE" sz="2400">
                                <a:latin typeface="Cambria Math" panose="02040503050406030204" pitchFamily="18" charset="0"/>
                              </a:rPr>
                              <m:t>𝑡</m:t>
                            </m:r>
                          </m:e>
                        </m:mr>
                      </m:m>
                    </m:oMath>
                  </m:oMathPara>
                </a14:m>
                <a:endParaRPr lang="ar-AE" sz="2400" dirty="0"/>
              </a:p>
              <a:p>
                <a:endParaRPr lang="en-US" dirty="0"/>
              </a:p>
            </p:txBody>
          </p:sp>
        </mc:Choice>
        <mc:Fallback xmlns="">
          <p:sp>
            <p:nvSpPr>
              <p:cNvPr id="3" name="Content Placeholder 2">
                <a:extLst>
                  <a:ext uri="{FF2B5EF4-FFF2-40B4-BE49-F238E27FC236}">
                    <a16:creationId xmlns:a16="http://schemas.microsoft.com/office/drawing/2014/main" id="{35AB0A31-FA45-924B-AA47-5AD66C601E01}"/>
                  </a:ext>
                </a:extLst>
              </p:cNvPr>
              <p:cNvSpPr>
                <a:spLocks noGrp="1" noRot="1" noChangeAspect="1" noMove="1" noResize="1" noEditPoints="1" noAdjustHandles="1" noChangeArrowheads="1" noChangeShapeType="1" noTextEdit="1"/>
              </p:cNvSpPr>
              <p:nvPr>
                <p:ph idx="1"/>
              </p:nvPr>
            </p:nvSpPr>
            <p:spPr>
              <a:xfrm>
                <a:off x="457200" y="1626904"/>
                <a:ext cx="8229600" cy="2328869"/>
              </a:xfrm>
              <a:blipFill>
                <a:blip r:embed="rId2"/>
                <a:stretch>
                  <a:fillRect l="-1235" t="-16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A2C7835-9E1F-4F45-88AB-B4DA4973C877}"/>
              </a:ext>
            </a:extLst>
          </p:cNvPr>
          <p:cNvSpPr>
            <a:spLocks noGrp="1"/>
          </p:cNvSpPr>
          <p:nvPr>
            <p:ph type="sldNum" sz="quarter" idx="4"/>
          </p:nvPr>
        </p:nvSpPr>
        <p:spPr/>
        <p:txBody>
          <a:bodyPr/>
          <a:lstStyle/>
          <a:p>
            <a:fld id="{D7E6475D-BDED-4D62-A64C-203EC56ADB6A}" type="slidenum">
              <a:rPr lang="en-GB" smtClean="0"/>
              <a:t>15</a:t>
            </a:fld>
            <a:endParaRPr lang="en-GB"/>
          </a:p>
        </p:txBody>
      </p:sp>
    </p:spTree>
    <p:extLst>
      <p:ext uri="{BB962C8B-B14F-4D97-AF65-F5344CB8AC3E}">
        <p14:creationId xmlns:p14="http://schemas.microsoft.com/office/powerpoint/2010/main" val="3174396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1" y="279132"/>
            <a:ext cx="6697132" cy="623236"/>
          </a:xfrm>
          <a:prstGeom prst="rect">
            <a:avLst/>
          </a:prstGeom>
        </p:spPr>
        <p:txBody>
          <a:bodyPr/>
          <a:lstStyle/>
          <a:p>
            <a:pPr marL="0" lvl="0" indent="0">
              <a:buNone/>
            </a:pPr>
            <a:r>
              <a:rPr dirty="0"/>
              <a:t>Euler’s method</a:t>
            </a:r>
          </a:p>
        </p:txBody>
      </p:sp>
      <mc:AlternateContent xmlns:mc="http://schemas.openxmlformats.org/markup-compatibility/2006" xmlns:a14="http://schemas.microsoft.com/office/drawing/2010/main">
        <mc:Choice Requires="a14">
          <p:sp>
            <p:nvSpPr>
              <p:cNvPr id="7" name="Content Placeholder 2"/>
              <p:cNvSpPr>
                <a:spLocks noGrp="1"/>
              </p:cNvSpPr>
              <p:nvPr>
                <p:ph sz="half" idx="1"/>
              </p:nvPr>
            </p:nvSpPr>
            <p:spPr>
              <a:xfrm>
                <a:off x="559076" y="1517512"/>
                <a:ext cx="3886200" cy="877818"/>
              </a:xfrm>
            </p:spPr>
            <p:txBody>
              <a:bodyPr/>
              <a:lstStyle/>
              <a:p>
                <a:pPr marL="0" lvl="0" indent="0">
                  <a:buNone/>
                </a:pPr>
                <a:r>
                  <a:rPr dirty="0"/>
                  <a:t>Using </a:t>
                </a:r>
                <a14:m>
                  <m:oMath xmlns:m="http://schemas.openxmlformats.org/officeDocument/2006/math">
                    <m:r>
                      <a:rPr>
                        <a:latin typeface="Cambria Math" panose="02040503050406030204" pitchFamily="18" charset="0"/>
                      </a:rPr>
                      <m:t>𝛥</m:t>
                    </m:r>
                    <m:r>
                      <a:rPr>
                        <a:latin typeface="Cambria Math" panose="02040503050406030204" pitchFamily="18" charset="0"/>
                      </a:rPr>
                      <m:t>𝑡</m:t>
                    </m:r>
                    <m:r>
                      <a:rPr>
                        <a:latin typeface="Cambria Math" panose="02040503050406030204" pitchFamily="18" charset="0"/>
                      </a:rPr>
                      <m:t>=1</m:t>
                    </m:r>
                  </m:oMath>
                </a14:m>
                <a:r>
                  <a:rPr dirty="0"/>
                  <a:t> leads to a poor approximation.</a:t>
                </a:r>
              </a:p>
            </p:txBody>
          </p:sp>
        </mc:Choice>
        <mc:Fallback xmlns="">
          <p:sp>
            <p:nvSpPr>
              <p:cNvPr id="7" name="Content Placeholder 2"/>
              <p:cNvSpPr>
                <a:spLocks noGrp="1" noRot="1" noChangeAspect="1" noMove="1" noResize="1" noEditPoints="1" noAdjustHandles="1" noChangeArrowheads="1" noChangeShapeType="1" noTextEdit="1"/>
              </p:cNvSpPr>
              <p:nvPr>
                <p:ph sz="half" idx="1"/>
              </p:nvPr>
            </p:nvSpPr>
            <p:spPr>
              <a:xfrm>
                <a:off x="559076" y="1517512"/>
                <a:ext cx="3886200" cy="877818"/>
              </a:xfrm>
              <a:blipFill>
                <a:blip r:embed="rId2"/>
                <a:stretch>
                  <a:fillRect l="-2280" t="-2817"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77FB11F-8AAE-734D-8C6A-3124DDE84BE1}"/>
                  </a:ext>
                </a:extLst>
              </p:cNvPr>
              <p:cNvSpPr/>
              <p:nvPr/>
            </p:nvSpPr>
            <p:spPr>
              <a:xfrm>
                <a:off x="4519175" y="1517512"/>
                <a:ext cx="4572000" cy="1200329"/>
              </a:xfrm>
              <a:prstGeom prst="rect">
                <a:avLst/>
              </a:prstGeom>
            </p:spPr>
            <p:txBody>
              <a:bodyPr>
                <a:spAutoFit/>
              </a:bodyPr>
              <a:lstStyle/>
              <a:p>
                <a:pPr lvl="0"/>
                <a:r>
                  <a:rPr lang="en-GB" sz="2400" dirty="0"/>
                  <a:t>Using </a:t>
                </a:r>
                <a14:m>
                  <m:oMath xmlns:m="http://schemas.openxmlformats.org/officeDocument/2006/math">
                    <m:r>
                      <a:rPr lang="en-GB" sz="2400">
                        <a:latin typeface="Cambria Math" panose="02040503050406030204" pitchFamily="18" charset="0"/>
                      </a:rPr>
                      <m:t>𝛥</m:t>
                    </m:r>
                    <m:r>
                      <a:rPr lang="en-GB" sz="2400">
                        <a:latin typeface="Cambria Math" panose="02040503050406030204" pitchFamily="18" charset="0"/>
                      </a:rPr>
                      <m:t>𝑡</m:t>
                    </m:r>
                    <m:r>
                      <a:rPr lang="en-GB" sz="2400">
                        <a:latin typeface="Cambria Math" panose="02040503050406030204" pitchFamily="18" charset="0"/>
                      </a:rPr>
                      <m:t>=0.1</m:t>
                    </m:r>
                  </m:oMath>
                </a14:m>
                <a:r>
                  <a:rPr lang="en-GB" sz="2400" dirty="0"/>
                  <a:t> is better, but does not approximate the growth well towards the end of the 20 days.</a:t>
                </a:r>
              </a:p>
            </p:txBody>
          </p:sp>
        </mc:Choice>
        <mc:Fallback xmlns="">
          <p:sp>
            <p:nvSpPr>
              <p:cNvPr id="3" name="Rectangle 2">
                <a:extLst>
                  <a:ext uri="{FF2B5EF4-FFF2-40B4-BE49-F238E27FC236}">
                    <a16:creationId xmlns:a16="http://schemas.microsoft.com/office/drawing/2014/main" id="{677FB11F-8AAE-734D-8C6A-3124DDE84BE1}"/>
                  </a:ext>
                </a:extLst>
              </p:cNvPr>
              <p:cNvSpPr>
                <a:spLocks noRot="1" noChangeAspect="1" noMove="1" noResize="1" noEditPoints="1" noAdjustHandles="1" noChangeArrowheads="1" noChangeShapeType="1" noTextEdit="1"/>
              </p:cNvSpPr>
              <p:nvPr/>
            </p:nvSpPr>
            <p:spPr>
              <a:xfrm>
                <a:off x="4519175" y="1517512"/>
                <a:ext cx="4572000" cy="1200329"/>
              </a:xfrm>
              <a:prstGeom prst="rect">
                <a:avLst/>
              </a:prstGeom>
              <a:blipFill>
                <a:blip r:embed="rId4"/>
                <a:stretch>
                  <a:fillRect l="-1939" t="-2083" b="-9375"/>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FA3BA048-0BB2-4EB2-9AE0-CA48C4615605}"/>
              </a:ext>
            </a:extLst>
          </p:cNvPr>
          <p:cNvSpPr>
            <a:spLocks noGrp="1"/>
          </p:cNvSpPr>
          <p:nvPr>
            <p:ph type="sldNum" sz="quarter" idx="4"/>
          </p:nvPr>
        </p:nvSpPr>
        <p:spPr/>
        <p:txBody>
          <a:bodyPr/>
          <a:lstStyle/>
          <a:p>
            <a:fld id="{D7E6475D-BDED-4D62-A64C-203EC56ADB6A}" type="slidenum">
              <a:rPr lang="en-GB" smtClean="0"/>
              <a:t>16</a:t>
            </a:fld>
            <a:endParaRPr lang="en-GB"/>
          </a:p>
        </p:txBody>
      </p:sp>
      <p:pic>
        <p:nvPicPr>
          <p:cNvPr id="6" name="Picture 5">
            <a:extLst>
              <a:ext uri="{FF2B5EF4-FFF2-40B4-BE49-F238E27FC236}">
                <a16:creationId xmlns:a16="http://schemas.microsoft.com/office/drawing/2014/main" id="{2C4C35A2-552C-1B18-F63A-4BFEEB1E501E}"/>
              </a:ext>
            </a:extLst>
          </p:cNvPr>
          <p:cNvPicPr>
            <a:picLocks noChangeAspect="1"/>
          </p:cNvPicPr>
          <p:nvPr/>
        </p:nvPicPr>
        <p:blipFill>
          <a:blip r:embed="rId5"/>
          <a:stretch>
            <a:fillRect/>
          </a:stretch>
        </p:blipFill>
        <p:spPr>
          <a:xfrm>
            <a:off x="0" y="2737721"/>
            <a:ext cx="4320000" cy="3456000"/>
          </a:xfrm>
          <a:prstGeom prst="rect">
            <a:avLst/>
          </a:prstGeom>
        </p:spPr>
      </p:pic>
      <p:pic>
        <p:nvPicPr>
          <p:cNvPr id="10" name="Picture 9">
            <a:extLst>
              <a:ext uri="{FF2B5EF4-FFF2-40B4-BE49-F238E27FC236}">
                <a16:creationId xmlns:a16="http://schemas.microsoft.com/office/drawing/2014/main" id="{4D6EBF80-D66A-5A28-1AD4-7BFDA7115AE3}"/>
              </a:ext>
            </a:extLst>
          </p:cNvPr>
          <p:cNvPicPr>
            <a:picLocks noChangeAspect="1"/>
          </p:cNvPicPr>
          <p:nvPr/>
        </p:nvPicPr>
        <p:blipFill>
          <a:blip r:embed="rId6"/>
          <a:stretch>
            <a:fillRect/>
          </a:stretch>
        </p:blipFill>
        <p:spPr>
          <a:xfrm>
            <a:off x="4320000" y="2734671"/>
            <a:ext cx="4320000" cy="3456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530E-47F9-8D49-9E18-2EED63874D48}"/>
              </a:ext>
            </a:extLst>
          </p:cNvPr>
          <p:cNvSpPr>
            <a:spLocks noGrp="1"/>
          </p:cNvSpPr>
          <p:nvPr>
            <p:ph type="title"/>
          </p:nvPr>
        </p:nvSpPr>
        <p:spPr/>
        <p:txBody>
          <a:bodyPr/>
          <a:lstStyle/>
          <a:p>
            <a:r>
              <a:rPr lang="en-US" dirty="0"/>
              <a:t>What alternatives are there?</a:t>
            </a:r>
          </a:p>
        </p:txBody>
      </p:sp>
      <p:sp>
        <p:nvSpPr>
          <p:cNvPr id="3" name="Content Placeholder 2">
            <a:extLst>
              <a:ext uri="{FF2B5EF4-FFF2-40B4-BE49-F238E27FC236}">
                <a16:creationId xmlns:a16="http://schemas.microsoft.com/office/drawing/2014/main" id="{E091F400-6FC5-4F41-8F6E-D8BE44094D76}"/>
              </a:ext>
            </a:extLst>
          </p:cNvPr>
          <p:cNvSpPr>
            <a:spLocks noGrp="1"/>
          </p:cNvSpPr>
          <p:nvPr>
            <p:ph idx="1"/>
          </p:nvPr>
        </p:nvSpPr>
        <p:spPr/>
        <p:txBody>
          <a:bodyPr/>
          <a:lstStyle/>
          <a:p>
            <a:pPr lvl="1"/>
            <a:r>
              <a:rPr lang="en-GB" sz="2800" dirty="0"/>
              <a:t>Runge-</a:t>
            </a:r>
            <a:r>
              <a:rPr lang="en-GB" sz="2800" dirty="0" err="1"/>
              <a:t>Kutta</a:t>
            </a:r>
            <a:r>
              <a:rPr lang="en-GB" sz="2800" dirty="0"/>
              <a:t> method</a:t>
            </a:r>
          </a:p>
          <a:p>
            <a:pPr lvl="1"/>
            <a:r>
              <a:rPr lang="en-GB" sz="2800" dirty="0"/>
              <a:t>Commonly referred to as RK4</a:t>
            </a:r>
          </a:p>
          <a:p>
            <a:pPr lvl="1"/>
            <a:r>
              <a:rPr lang="en-GB" sz="2800" dirty="0"/>
              <a:t>So called because it calculates 4 different increments in its approximation</a:t>
            </a:r>
          </a:p>
          <a:p>
            <a:pPr lvl="1"/>
            <a:r>
              <a:rPr lang="en-GB" sz="2800" dirty="0"/>
              <a:t>We will implement this using the package </a:t>
            </a:r>
            <a:r>
              <a:rPr lang="en-GB" sz="2800" dirty="0" err="1"/>
              <a:t>deSolve</a:t>
            </a:r>
            <a:endParaRPr lang="en-GB" sz="2800" dirty="0"/>
          </a:p>
          <a:p>
            <a:endParaRPr lang="en-US" dirty="0"/>
          </a:p>
        </p:txBody>
      </p:sp>
      <p:sp>
        <p:nvSpPr>
          <p:cNvPr id="4" name="Slide Number Placeholder 3">
            <a:extLst>
              <a:ext uri="{FF2B5EF4-FFF2-40B4-BE49-F238E27FC236}">
                <a16:creationId xmlns:a16="http://schemas.microsoft.com/office/drawing/2014/main" id="{46051EC2-0915-47C2-AAA5-0A02148F7828}"/>
              </a:ext>
            </a:extLst>
          </p:cNvPr>
          <p:cNvSpPr>
            <a:spLocks noGrp="1"/>
          </p:cNvSpPr>
          <p:nvPr>
            <p:ph type="sldNum" sz="quarter" idx="4"/>
          </p:nvPr>
        </p:nvSpPr>
        <p:spPr/>
        <p:txBody>
          <a:bodyPr/>
          <a:lstStyle/>
          <a:p>
            <a:fld id="{D7E6475D-BDED-4D62-A64C-203EC56ADB6A}" type="slidenum">
              <a:rPr lang="en-GB" smtClean="0"/>
              <a:t>17</a:t>
            </a:fld>
            <a:endParaRPr lang="en-GB"/>
          </a:p>
        </p:txBody>
      </p:sp>
    </p:spTree>
    <p:extLst>
      <p:ext uri="{BB962C8B-B14F-4D97-AF65-F5344CB8AC3E}">
        <p14:creationId xmlns:p14="http://schemas.microsoft.com/office/powerpoint/2010/main" val="47310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530E-47F9-8D49-9E18-2EED63874D48}"/>
              </a:ext>
            </a:extLst>
          </p:cNvPr>
          <p:cNvSpPr>
            <a:spLocks noGrp="1"/>
          </p:cNvSpPr>
          <p:nvPr>
            <p:ph type="title"/>
          </p:nvPr>
        </p:nvSpPr>
        <p:spPr/>
        <p:txBody>
          <a:bodyPr/>
          <a:lstStyle/>
          <a:p>
            <a:r>
              <a:rPr lang="en-GB" dirty="0"/>
              <a:t>Using R package </a:t>
            </a:r>
            <a:r>
              <a:rPr lang="en-GB" dirty="0" err="1"/>
              <a:t>deSolve</a:t>
            </a:r>
            <a:endParaRPr lang="en-US" dirty="0"/>
          </a:p>
        </p:txBody>
      </p:sp>
      <p:sp>
        <p:nvSpPr>
          <p:cNvPr id="3" name="Content Placeholder 2">
            <a:extLst>
              <a:ext uri="{FF2B5EF4-FFF2-40B4-BE49-F238E27FC236}">
                <a16:creationId xmlns:a16="http://schemas.microsoft.com/office/drawing/2014/main" id="{E091F400-6FC5-4F41-8F6E-D8BE44094D76}"/>
              </a:ext>
            </a:extLst>
          </p:cNvPr>
          <p:cNvSpPr>
            <a:spLocks noGrp="1"/>
          </p:cNvSpPr>
          <p:nvPr>
            <p:ph idx="1"/>
          </p:nvPr>
        </p:nvSpPr>
        <p:spPr/>
        <p:txBody>
          <a:bodyPr/>
          <a:lstStyle/>
          <a:p>
            <a:pPr lvl="1"/>
            <a:r>
              <a:rPr lang="en-GB" sz="2400" dirty="0"/>
              <a:t>R package which can numerically solve systems of differential equations using different integrators</a:t>
            </a:r>
          </a:p>
          <a:p>
            <a:pPr lvl="1"/>
            <a:r>
              <a:rPr lang="en-GB" sz="2400" dirty="0"/>
              <a:t>Function </a:t>
            </a:r>
            <a:r>
              <a:rPr lang="en-GB" sz="2000" dirty="0">
                <a:latin typeface="Courier"/>
              </a:rPr>
              <a:t>ode()</a:t>
            </a:r>
            <a:r>
              <a:rPr lang="en-GB" sz="2400" dirty="0"/>
              <a:t> stands for ordinary differential equation</a:t>
            </a:r>
          </a:p>
          <a:p>
            <a:pPr lvl="1"/>
            <a:r>
              <a:rPr lang="en-GB" sz="2400" dirty="0"/>
              <a:t>Inputs:</a:t>
            </a:r>
          </a:p>
          <a:p>
            <a:pPr lvl="2"/>
            <a:r>
              <a:rPr lang="en-GB" sz="2000" dirty="0">
                <a:latin typeface="Courier"/>
              </a:rPr>
              <a:t>y</a:t>
            </a:r>
            <a:r>
              <a:rPr lang="en-GB" sz="2000" dirty="0"/>
              <a:t>, the initial conditions</a:t>
            </a:r>
          </a:p>
          <a:p>
            <a:pPr lvl="2"/>
            <a:r>
              <a:rPr lang="en-GB" sz="2000" dirty="0">
                <a:latin typeface="Courier"/>
              </a:rPr>
              <a:t>times</a:t>
            </a:r>
            <a:r>
              <a:rPr lang="en-GB" sz="2000" dirty="0"/>
              <a:t> the time points to solve the ODE(s)</a:t>
            </a:r>
          </a:p>
          <a:p>
            <a:pPr lvl="2"/>
            <a:r>
              <a:rPr lang="en-GB" sz="2000" dirty="0" err="1">
                <a:latin typeface="Courier"/>
              </a:rPr>
              <a:t>parms</a:t>
            </a:r>
            <a:r>
              <a:rPr lang="en-GB" sz="2000" dirty="0"/>
              <a:t>, a vector parameter values</a:t>
            </a:r>
          </a:p>
          <a:p>
            <a:pPr lvl="2"/>
            <a:r>
              <a:rPr lang="en-GB" sz="2000" dirty="0" err="1">
                <a:latin typeface="Courier"/>
              </a:rPr>
              <a:t>func</a:t>
            </a:r>
            <a:r>
              <a:rPr lang="en-GB" sz="2000" dirty="0"/>
              <a:t>, a function describing the ODE(s)</a:t>
            </a:r>
          </a:p>
          <a:p>
            <a:pPr lvl="1"/>
            <a:r>
              <a:rPr lang="en-GB" sz="2400" dirty="0"/>
              <a:t>Outputs:</a:t>
            </a:r>
          </a:p>
          <a:p>
            <a:pPr lvl="2"/>
            <a:r>
              <a:rPr lang="en-GB" sz="2000" dirty="0"/>
              <a:t>a matrix consisting of the numerical solution to the equations and the times</a:t>
            </a:r>
          </a:p>
          <a:p>
            <a:endParaRPr lang="en-US" dirty="0"/>
          </a:p>
        </p:txBody>
      </p:sp>
      <p:sp>
        <p:nvSpPr>
          <p:cNvPr id="4" name="Slide Number Placeholder 3">
            <a:extLst>
              <a:ext uri="{FF2B5EF4-FFF2-40B4-BE49-F238E27FC236}">
                <a16:creationId xmlns:a16="http://schemas.microsoft.com/office/drawing/2014/main" id="{B82EA665-454D-4BE2-A016-3C31D3E8479F}"/>
              </a:ext>
            </a:extLst>
          </p:cNvPr>
          <p:cNvSpPr>
            <a:spLocks noGrp="1"/>
          </p:cNvSpPr>
          <p:nvPr>
            <p:ph type="sldNum" sz="quarter" idx="4"/>
          </p:nvPr>
        </p:nvSpPr>
        <p:spPr/>
        <p:txBody>
          <a:bodyPr/>
          <a:lstStyle/>
          <a:p>
            <a:fld id="{D7E6475D-BDED-4D62-A64C-203EC56ADB6A}" type="slidenum">
              <a:rPr lang="en-GB" smtClean="0"/>
              <a:t>18</a:t>
            </a:fld>
            <a:endParaRPr lang="en-GB"/>
          </a:p>
        </p:txBody>
      </p:sp>
    </p:spTree>
    <p:extLst>
      <p:ext uri="{BB962C8B-B14F-4D97-AF65-F5344CB8AC3E}">
        <p14:creationId xmlns:p14="http://schemas.microsoft.com/office/powerpoint/2010/main" val="146783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3C4B-76D5-C943-AD7F-15CD5DF99C1C}"/>
              </a:ext>
            </a:extLst>
          </p:cNvPr>
          <p:cNvSpPr>
            <a:spLocks noGrp="1"/>
          </p:cNvSpPr>
          <p:nvPr>
            <p:ph type="title"/>
          </p:nvPr>
        </p:nvSpPr>
        <p:spPr/>
        <p:txBody>
          <a:bodyPr/>
          <a:lstStyle/>
          <a:p>
            <a:r>
              <a:rPr lang="en-GB" dirty="0"/>
              <a:t>Outline</a:t>
            </a:r>
            <a:endParaRPr lang="en-US" dirty="0"/>
          </a:p>
        </p:txBody>
      </p:sp>
      <p:sp>
        <p:nvSpPr>
          <p:cNvPr id="3" name="Content Placeholder 2">
            <a:extLst>
              <a:ext uri="{FF2B5EF4-FFF2-40B4-BE49-F238E27FC236}">
                <a16:creationId xmlns:a16="http://schemas.microsoft.com/office/drawing/2014/main" id="{EC9F14C9-82D7-AA43-A040-188A623F31D4}"/>
              </a:ext>
            </a:extLst>
          </p:cNvPr>
          <p:cNvSpPr>
            <a:spLocks noGrp="1"/>
          </p:cNvSpPr>
          <p:nvPr>
            <p:ph idx="1"/>
          </p:nvPr>
        </p:nvSpPr>
        <p:spPr/>
        <p:txBody>
          <a:bodyPr/>
          <a:lstStyle/>
          <a:p>
            <a:pPr lvl="1"/>
            <a:r>
              <a:rPr lang="en-GB" sz="2800" dirty="0"/>
              <a:t> Ordinary differential equations (ODEs)</a:t>
            </a:r>
          </a:p>
          <a:p>
            <a:pPr lvl="1"/>
            <a:r>
              <a:rPr lang="en-GB" sz="2800" dirty="0"/>
              <a:t> How do we ‘solve’ ODE’s</a:t>
            </a:r>
          </a:p>
          <a:p>
            <a:pPr lvl="2"/>
            <a:r>
              <a:rPr lang="en-GB" sz="2400" dirty="0"/>
              <a:t>integration</a:t>
            </a:r>
          </a:p>
          <a:p>
            <a:pPr lvl="2"/>
            <a:r>
              <a:rPr lang="en-GB" sz="2400" dirty="0"/>
              <a:t>numerical integration</a:t>
            </a:r>
          </a:p>
          <a:p>
            <a:pPr lvl="2"/>
            <a:r>
              <a:rPr lang="en-GB" sz="2400" dirty="0"/>
              <a:t>using the </a:t>
            </a:r>
            <a:r>
              <a:rPr lang="en-GB" sz="2400" dirty="0" err="1"/>
              <a:t>deSolve</a:t>
            </a:r>
            <a:r>
              <a:rPr lang="en-GB" sz="2400" dirty="0"/>
              <a:t> package</a:t>
            </a:r>
          </a:p>
          <a:p>
            <a:pPr lvl="1"/>
            <a:r>
              <a:rPr lang="en-GB" sz="2800" dirty="0"/>
              <a:t> Using R package </a:t>
            </a:r>
            <a:r>
              <a:rPr lang="en-GB" sz="2800" dirty="0" err="1"/>
              <a:t>deSolve</a:t>
            </a:r>
            <a:endParaRPr lang="en-GB" sz="2800" dirty="0"/>
          </a:p>
          <a:p>
            <a:pPr lvl="2"/>
            <a:r>
              <a:rPr lang="en-GB" sz="2400" dirty="0"/>
              <a:t>SI, SIR, SEIR models in R</a:t>
            </a:r>
          </a:p>
          <a:p>
            <a:pPr lvl="2"/>
            <a:r>
              <a:rPr lang="en-GB" sz="2400" dirty="0"/>
              <a:t>time dependent parameter changes</a:t>
            </a:r>
          </a:p>
          <a:p>
            <a:pPr lvl="2"/>
            <a:r>
              <a:rPr lang="en-GB" sz="2400" dirty="0"/>
              <a:t>events based on numbers of infection</a:t>
            </a:r>
          </a:p>
        </p:txBody>
      </p:sp>
      <p:sp>
        <p:nvSpPr>
          <p:cNvPr id="4" name="Slide Number Placeholder 3">
            <a:extLst>
              <a:ext uri="{FF2B5EF4-FFF2-40B4-BE49-F238E27FC236}">
                <a16:creationId xmlns:a16="http://schemas.microsoft.com/office/drawing/2014/main" id="{7CDC634B-27E9-4B7A-9654-623999C148EE}"/>
              </a:ext>
            </a:extLst>
          </p:cNvPr>
          <p:cNvSpPr>
            <a:spLocks noGrp="1"/>
          </p:cNvSpPr>
          <p:nvPr>
            <p:ph type="sldNum" sz="quarter" idx="4"/>
          </p:nvPr>
        </p:nvSpPr>
        <p:spPr/>
        <p:txBody>
          <a:bodyPr/>
          <a:lstStyle/>
          <a:p>
            <a:fld id="{D7E6475D-BDED-4D62-A64C-203EC56ADB6A}" type="slidenum">
              <a:rPr lang="en-GB" smtClean="0"/>
              <a:t>1</a:t>
            </a:fld>
            <a:endParaRPr lang="en-GB"/>
          </a:p>
        </p:txBody>
      </p:sp>
    </p:spTree>
    <p:extLst>
      <p:ext uri="{BB962C8B-B14F-4D97-AF65-F5344CB8AC3E}">
        <p14:creationId xmlns:p14="http://schemas.microsoft.com/office/powerpoint/2010/main" val="1330419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530E-47F9-8D49-9E18-2EED63874D48}"/>
              </a:ext>
            </a:extLst>
          </p:cNvPr>
          <p:cNvSpPr>
            <a:spLocks noGrp="1"/>
          </p:cNvSpPr>
          <p:nvPr>
            <p:ph type="title"/>
          </p:nvPr>
        </p:nvSpPr>
        <p:spPr/>
        <p:txBody>
          <a:bodyPr>
            <a:normAutofit fontScale="90000"/>
          </a:bodyPr>
          <a:lstStyle/>
          <a:p>
            <a:r>
              <a:rPr lang="en-GB" dirty="0"/>
              <a:t>Solving the population growth model using </a:t>
            </a:r>
            <a:r>
              <a:rPr lang="en-GB" dirty="0" err="1"/>
              <a:t>deSolve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91F400-6FC5-4F41-8F6E-D8BE44094D76}"/>
                  </a:ext>
                </a:extLst>
              </p:cNvPr>
              <p:cNvSpPr>
                <a:spLocks noGrp="1"/>
              </p:cNvSpPr>
              <p:nvPr>
                <p:ph idx="1"/>
              </p:nvPr>
            </p:nvSpPr>
            <p:spPr/>
            <p:txBody>
              <a:bodyPr/>
              <a:lstStyle/>
              <a:p>
                <a:pPr lvl="1"/>
                <a:r>
                  <a:rPr lang="en-GB" sz="2400" dirty="0"/>
                  <a:t>Inputs:</a:t>
                </a:r>
              </a:p>
              <a:p>
                <a:pPr lvl="2"/>
                <a:r>
                  <a:rPr lang="en-GB" sz="2400" dirty="0">
                    <a:latin typeface="Courier"/>
                  </a:rPr>
                  <a:t>y</a:t>
                </a:r>
                <a:r>
                  <a:rPr lang="en-GB" sz="2400" dirty="0"/>
                  <a:t>, the initial conditions</a:t>
                </a:r>
              </a:p>
              <a:p>
                <a:pPr lvl="2"/>
                <a:endParaRPr lang="en-GB" sz="2400" dirty="0"/>
              </a:p>
              <a:p>
                <a:pPr lvl="0"/>
                <a:r>
                  <a:rPr lang="en-GB" sz="2400" dirty="0"/>
                  <a:t>We have one animal at time 0, so </a:t>
                </a:r>
                <a14:m>
                  <m:oMath xmlns:m="http://schemas.openxmlformats.org/officeDocument/2006/math">
                    <m:r>
                      <a:rPr lang="en-GB" sz="2400">
                        <a:latin typeface="Cambria Math" panose="02040503050406030204" pitchFamily="18" charset="0"/>
                      </a:rPr>
                      <m:t>𝑁</m:t>
                    </m:r>
                    <m:r>
                      <a:rPr lang="en-GB" sz="2400">
                        <a:latin typeface="Cambria Math" panose="02040503050406030204" pitchFamily="18" charset="0"/>
                      </a:rPr>
                      <m:t>(0)=1</m:t>
                    </m:r>
                  </m:oMath>
                </a14:m>
                <a:r>
                  <a:rPr lang="en-GB" sz="2400" dirty="0"/>
                  <a:t>, which we will write inside a vector as follows: </a:t>
                </a:r>
              </a:p>
              <a:p>
                <a:pPr marL="1270000" lvl="0"/>
                <a:r>
                  <a:rPr lang="en-GB" sz="2400" dirty="0">
                    <a:latin typeface="Courier"/>
                  </a:rPr>
                  <a:t>state &lt;-</a:t>
                </a:r>
                <a:r>
                  <a:rPr lang="en-GB" sz="2400" dirty="0">
                    <a:solidFill>
                      <a:srgbClr val="4070A0"/>
                    </a:solidFill>
                    <a:latin typeface="Courier"/>
                  </a:rPr>
                  <a:t> </a:t>
                </a:r>
                <a:r>
                  <a:rPr lang="en-GB" sz="2400" b="1" dirty="0">
                    <a:solidFill>
                      <a:srgbClr val="007020"/>
                    </a:solidFill>
                    <a:latin typeface="Courier"/>
                  </a:rPr>
                  <a:t>c</a:t>
                </a:r>
                <a:r>
                  <a:rPr lang="en-GB" sz="2400" dirty="0">
                    <a:latin typeface="Courier"/>
                  </a:rPr>
                  <a:t>(</a:t>
                </a:r>
                <a:r>
                  <a:rPr lang="en-GB" sz="2400" dirty="0">
                    <a:solidFill>
                      <a:srgbClr val="902000"/>
                    </a:solidFill>
                    <a:latin typeface="Courier"/>
                  </a:rPr>
                  <a:t>N =</a:t>
                </a:r>
                <a:r>
                  <a:rPr lang="en-GB" sz="2400" dirty="0">
                    <a:latin typeface="Courier"/>
                  </a:rPr>
                  <a:t> </a:t>
                </a:r>
                <a:r>
                  <a:rPr lang="en-GB" sz="2400" dirty="0">
                    <a:solidFill>
                      <a:srgbClr val="40A070"/>
                    </a:solidFill>
                    <a:latin typeface="Courier"/>
                  </a:rPr>
                  <a:t>1</a:t>
                </a:r>
                <a:r>
                  <a:rPr lang="en-GB" sz="2400" dirty="0">
                    <a:latin typeface="Courier"/>
                  </a:rPr>
                  <a:t>)</a:t>
                </a:r>
              </a:p>
              <a:p>
                <a:endParaRPr lang="en-US" dirty="0"/>
              </a:p>
            </p:txBody>
          </p:sp>
        </mc:Choice>
        <mc:Fallback xmlns="">
          <p:sp>
            <p:nvSpPr>
              <p:cNvPr id="3" name="Content Placeholder 2">
                <a:extLst>
                  <a:ext uri="{FF2B5EF4-FFF2-40B4-BE49-F238E27FC236}">
                    <a16:creationId xmlns:a16="http://schemas.microsoft.com/office/drawing/2014/main" id="{E091F400-6FC5-4F41-8F6E-D8BE44094D76}"/>
                  </a:ext>
                </a:extLst>
              </p:cNvPr>
              <p:cNvSpPr>
                <a:spLocks noGrp="1" noRot="1" noChangeAspect="1" noMove="1" noResize="1" noEditPoints="1" noAdjustHandles="1" noChangeArrowheads="1" noChangeShapeType="1" noTextEdit="1"/>
              </p:cNvSpPr>
              <p:nvPr>
                <p:ph idx="1"/>
              </p:nvPr>
            </p:nvSpPr>
            <p:spPr>
              <a:blipFill>
                <a:blip r:embed="rId2"/>
                <a:stretch>
                  <a:fillRect l="-1235" t="-787" r="-3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1388E9-3397-4A90-9BC5-C0942BDD7D7E}"/>
              </a:ext>
            </a:extLst>
          </p:cNvPr>
          <p:cNvSpPr>
            <a:spLocks noGrp="1"/>
          </p:cNvSpPr>
          <p:nvPr>
            <p:ph type="sldNum" sz="quarter" idx="4"/>
          </p:nvPr>
        </p:nvSpPr>
        <p:spPr/>
        <p:txBody>
          <a:bodyPr/>
          <a:lstStyle/>
          <a:p>
            <a:fld id="{D7E6475D-BDED-4D62-A64C-203EC56ADB6A}" type="slidenum">
              <a:rPr lang="en-GB" smtClean="0"/>
              <a:t>19</a:t>
            </a:fld>
            <a:endParaRPr lang="en-GB"/>
          </a:p>
        </p:txBody>
      </p:sp>
    </p:spTree>
    <p:extLst>
      <p:ext uri="{BB962C8B-B14F-4D97-AF65-F5344CB8AC3E}">
        <p14:creationId xmlns:p14="http://schemas.microsoft.com/office/powerpoint/2010/main" val="217155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530E-47F9-8D49-9E18-2EED63874D48}"/>
              </a:ext>
            </a:extLst>
          </p:cNvPr>
          <p:cNvSpPr>
            <a:spLocks noGrp="1"/>
          </p:cNvSpPr>
          <p:nvPr>
            <p:ph type="title"/>
          </p:nvPr>
        </p:nvSpPr>
        <p:spPr/>
        <p:txBody>
          <a:bodyPr>
            <a:normAutofit fontScale="90000"/>
          </a:bodyPr>
          <a:lstStyle/>
          <a:p>
            <a:r>
              <a:rPr lang="en-GB" dirty="0"/>
              <a:t>Solving the population growth model using </a:t>
            </a:r>
            <a:r>
              <a:rPr lang="en-GB" dirty="0" err="1"/>
              <a:t>deSolve</a:t>
            </a:r>
            <a:endParaRPr lang="en-US" dirty="0"/>
          </a:p>
        </p:txBody>
      </p:sp>
      <p:sp>
        <p:nvSpPr>
          <p:cNvPr id="3" name="Content Placeholder 2">
            <a:extLst>
              <a:ext uri="{FF2B5EF4-FFF2-40B4-BE49-F238E27FC236}">
                <a16:creationId xmlns:a16="http://schemas.microsoft.com/office/drawing/2014/main" id="{E091F400-6FC5-4F41-8F6E-D8BE44094D76}"/>
              </a:ext>
            </a:extLst>
          </p:cNvPr>
          <p:cNvSpPr>
            <a:spLocks noGrp="1"/>
          </p:cNvSpPr>
          <p:nvPr>
            <p:ph idx="1"/>
          </p:nvPr>
        </p:nvSpPr>
        <p:spPr/>
        <p:txBody>
          <a:bodyPr/>
          <a:lstStyle/>
          <a:p>
            <a:pPr lvl="1"/>
            <a:r>
              <a:rPr lang="en-GB" sz="2400" dirty="0"/>
              <a:t>Inputs:</a:t>
            </a:r>
          </a:p>
          <a:p>
            <a:pPr lvl="2"/>
            <a:r>
              <a:rPr lang="en-GB" sz="2400" dirty="0">
                <a:latin typeface="Courier"/>
              </a:rPr>
              <a:t>times</a:t>
            </a:r>
            <a:r>
              <a:rPr lang="en-GB" sz="2400" dirty="0"/>
              <a:t> the time points to solve the ODE(s)</a:t>
            </a:r>
          </a:p>
          <a:p>
            <a:pPr marL="685983" lvl="2" indent="0">
              <a:buNone/>
            </a:pPr>
            <a:endParaRPr lang="en-GB" sz="2400" dirty="0"/>
          </a:p>
          <a:p>
            <a:pPr lvl="0"/>
            <a:r>
              <a:rPr lang="en-GB" sz="2400" dirty="0"/>
              <a:t>Let’s solve the equation over a period of 20 days, which we will write inside a vector as follows: </a:t>
            </a:r>
          </a:p>
          <a:p>
            <a:pPr lvl="0"/>
            <a:endParaRPr lang="en-GB" sz="2400" dirty="0"/>
          </a:p>
          <a:p>
            <a:pPr marL="118000" lvl="0"/>
            <a:r>
              <a:rPr lang="en-GB" sz="2400" dirty="0">
                <a:latin typeface="Courier"/>
              </a:rPr>
              <a:t>times &lt;-</a:t>
            </a:r>
            <a:r>
              <a:rPr lang="en-GB" sz="2400" dirty="0">
                <a:solidFill>
                  <a:srgbClr val="4070A0"/>
                </a:solidFill>
                <a:latin typeface="Courier"/>
              </a:rPr>
              <a:t> </a:t>
            </a:r>
            <a:r>
              <a:rPr lang="en-GB" sz="2400" b="1" dirty="0" err="1">
                <a:solidFill>
                  <a:srgbClr val="007020"/>
                </a:solidFill>
                <a:latin typeface="Courier"/>
              </a:rPr>
              <a:t>seq</a:t>
            </a:r>
            <a:r>
              <a:rPr lang="en-GB" sz="2400" dirty="0">
                <a:latin typeface="Courier"/>
              </a:rPr>
              <a:t>(</a:t>
            </a:r>
            <a:r>
              <a:rPr lang="en-GB" sz="2400" dirty="0">
                <a:solidFill>
                  <a:srgbClr val="902000"/>
                </a:solidFill>
                <a:latin typeface="Courier"/>
              </a:rPr>
              <a:t>from =</a:t>
            </a:r>
            <a:r>
              <a:rPr lang="en-GB" sz="2400" dirty="0">
                <a:latin typeface="Courier"/>
              </a:rPr>
              <a:t> </a:t>
            </a:r>
            <a:r>
              <a:rPr lang="en-GB" sz="2400" dirty="0">
                <a:solidFill>
                  <a:srgbClr val="40A070"/>
                </a:solidFill>
                <a:latin typeface="Courier"/>
              </a:rPr>
              <a:t>0</a:t>
            </a:r>
            <a:r>
              <a:rPr lang="en-GB" sz="2400" dirty="0">
                <a:latin typeface="Courier"/>
              </a:rPr>
              <a:t>, </a:t>
            </a:r>
            <a:r>
              <a:rPr lang="en-GB" sz="2400" dirty="0">
                <a:solidFill>
                  <a:srgbClr val="902000"/>
                </a:solidFill>
                <a:latin typeface="Courier"/>
              </a:rPr>
              <a:t>to =</a:t>
            </a:r>
            <a:r>
              <a:rPr lang="en-GB" sz="2400" dirty="0">
                <a:latin typeface="Courier"/>
              </a:rPr>
              <a:t> </a:t>
            </a:r>
            <a:r>
              <a:rPr lang="en-GB" sz="2400" dirty="0">
                <a:solidFill>
                  <a:srgbClr val="40A070"/>
                </a:solidFill>
                <a:latin typeface="Courier"/>
              </a:rPr>
              <a:t>20</a:t>
            </a:r>
            <a:r>
              <a:rPr lang="en-GB" sz="2400" dirty="0">
                <a:latin typeface="Courier"/>
              </a:rPr>
              <a:t>, </a:t>
            </a:r>
            <a:r>
              <a:rPr lang="en-GB" sz="2400" dirty="0">
                <a:solidFill>
                  <a:srgbClr val="902000"/>
                </a:solidFill>
                <a:latin typeface="Courier"/>
              </a:rPr>
              <a:t>by =</a:t>
            </a:r>
            <a:r>
              <a:rPr lang="en-GB" sz="2400" dirty="0">
                <a:latin typeface="Courier"/>
              </a:rPr>
              <a:t> </a:t>
            </a:r>
            <a:r>
              <a:rPr lang="en-GB" sz="2400" dirty="0">
                <a:solidFill>
                  <a:srgbClr val="40A070"/>
                </a:solidFill>
                <a:latin typeface="Courier"/>
              </a:rPr>
              <a:t>1</a:t>
            </a:r>
            <a:r>
              <a:rPr lang="en-GB" sz="2400" dirty="0">
                <a:latin typeface="Courier"/>
              </a:rPr>
              <a:t>)</a:t>
            </a:r>
          </a:p>
          <a:p>
            <a:endParaRPr lang="en-US" dirty="0"/>
          </a:p>
        </p:txBody>
      </p:sp>
      <p:sp>
        <p:nvSpPr>
          <p:cNvPr id="4" name="Slide Number Placeholder 3">
            <a:extLst>
              <a:ext uri="{FF2B5EF4-FFF2-40B4-BE49-F238E27FC236}">
                <a16:creationId xmlns:a16="http://schemas.microsoft.com/office/drawing/2014/main" id="{48B451CC-CA03-4651-B613-37B72233F45E}"/>
              </a:ext>
            </a:extLst>
          </p:cNvPr>
          <p:cNvSpPr>
            <a:spLocks noGrp="1"/>
          </p:cNvSpPr>
          <p:nvPr>
            <p:ph type="sldNum" sz="quarter" idx="4"/>
          </p:nvPr>
        </p:nvSpPr>
        <p:spPr/>
        <p:txBody>
          <a:bodyPr/>
          <a:lstStyle/>
          <a:p>
            <a:fld id="{D7E6475D-BDED-4D62-A64C-203EC56ADB6A}" type="slidenum">
              <a:rPr lang="en-GB" smtClean="0"/>
              <a:t>20</a:t>
            </a:fld>
            <a:endParaRPr lang="en-GB"/>
          </a:p>
        </p:txBody>
      </p:sp>
    </p:spTree>
    <p:extLst>
      <p:ext uri="{BB962C8B-B14F-4D97-AF65-F5344CB8AC3E}">
        <p14:creationId xmlns:p14="http://schemas.microsoft.com/office/powerpoint/2010/main" val="256102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530E-47F9-8D49-9E18-2EED63874D48}"/>
              </a:ext>
            </a:extLst>
          </p:cNvPr>
          <p:cNvSpPr>
            <a:spLocks noGrp="1"/>
          </p:cNvSpPr>
          <p:nvPr>
            <p:ph type="title"/>
          </p:nvPr>
        </p:nvSpPr>
        <p:spPr/>
        <p:txBody>
          <a:bodyPr>
            <a:normAutofit fontScale="90000"/>
          </a:bodyPr>
          <a:lstStyle/>
          <a:p>
            <a:r>
              <a:rPr lang="en-GB" dirty="0"/>
              <a:t>Solving the population growth model using </a:t>
            </a:r>
            <a:r>
              <a:rPr lang="en-GB" dirty="0" err="1"/>
              <a:t>deSolve</a:t>
            </a:r>
            <a:endParaRPr lang="en-US" dirty="0"/>
          </a:p>
        </p:txBody>
      </p:sp>
      <p:sp>
        <p:nvSpPr>
          <p:cNvPr id="3" name="Content Placeholder 2">
            <a:extLst>
              <a:ext uri="{FF2B5EF4-FFF2-40B4-BE49-F238E27FC236}">
                <a16:creationId xmlns:a16="http://schemas.microsoft.com/office/drawing/2014/main" id="{E091F400-6FC5-4F41-8F6E-D8BE44094D76}"/>
              </a:ext>
            </a:extLst>
          </p:cNvPr>
          <p:cNvSpPr>
            <a:spLocks noGrp="1"/>
          </p:cNvSpPr>
          <p:nvPr>
            <p:ph idx="1"/>
          </p:nvPr>
        </p:nvSpPr>
        <p:spPr/>
        <p:txBody>
          <a:bodyPr/>
          <a:lstStyle/>
          <a:p>
            <a:pPr lvl="1"/>
            <a:r>
              <a:rPr lang="en-GB" sz="2400" dirty="0"/>
              <a:t>Inputs:</a:t>
            </a:r>
          </a:p>
          <a:p>
            <a:pPr lvl="2"/>
            <a:r>
              <a:rPr lang="en-GB" sz="2400" dirty="0" err="1">
                <a:latin typeface="Courier"/>
              </a:rPr>
              <a:t>parms</a:t>
            </a:r>
            <a:r>
              <a:rPr lang="en-GB" sz="2400" dirty="0"/>
              <a:t>, a vector parameter values</a:t>
            </a:r>
          </a:p>
          <a:p>
            <a:pPr lvl="2"/>
            <a:endParaRPr lang="en-GB" sz="2400" dirty="0"/>
          </a:p>
          <a:p>
            <a:pPr lvl="0"/>
            <a:r>
              <a:rPr lang="en-GB" sz="2400" dirty="0"/>
              <a:t>We have just one parameter, the growth rate: </a:t>
            </a:r>
          </a:p>
          <a:p>
            <a:pPr lvl="0"/>
            <a:endParaRPr lang="en-GB" sz="2400" dirty="0"/>
          </a:p>
          <a:p>
            <a:pPr marL="1270000" lvl="0"/>
            <a:r>
              <a:rPr lang="en-GB" sz="2400" dirty="0">
                <a:latin typeface="Courier"/>
              </a:rPr>
              <a:t>parameters &lt;-</a:t>
            </a:r>
            <a:r>
              <a:rPr lang="en-GB" sz="2400" dirty="0">
                <a:solidFill>
                  <a:srgbClr val="4070A0"/>
                </a:solidFill>
                <a:latin typeface="Courier"/>
              </a:rPr>
              <a:t> </a:t>
            </a:r>
            <a:r>
              <a:rPr lang="en-GB" sz="2400" b="1" dirty="0">
                <a:solidFill>
                  <a:srgbClr val="007020"/>
                </a:solidFill>
                <a:latin typeface="Courier"/>
              </a:rPr>
              <a:t>c</a:t>
            </a:r>
            <a:r>
              <a:rPr lang="en-GB" sz="2400" dirty="0">
                <a:latin typeface="Courier"/>
              </a:rPr>
              <a:t>(</a:t>
            </a:r>
            <a:r>
              <a:rPr lang="en-GB" sz="2400" dirty="0">
                <a:solidFill>
                  <a:srgbClr val="902000"/>
                </a:solidFill>
                <a:latin typeface="Courier"/>
              </a:rPr>
              <a:t>r =</a:t>
            </a:r>
            <a:r>
              <a:rPr lang="en-GB" sz="2400" dirty="0">
                <a:latin typeface="Courier"/>
              </a:rPr>
              <a:t> </a:t>
            </a:r>
            <a:r>
              <a:rPr lang="en-GB" sz="2400" dirty="0">
                <a:solidFill>
                  <a:srgbClr val="40A070"/>
                </a:solidFill>
                <a:latin typeface="Courier"/>
              </a:rPr>
              <a:t>0.4</a:t>
            </a:r>
            <a:r>
              <a:rPr lang="en-GB" sz="2400" dirty="0">
                <a:latin typeface="Courier"/>
              </a:rPr>
              <a:t>)</a:t>
            </a:r>
          </a:p>
          <a:p>
            <a:endParaRPr lang="en-US" dirty="0"/>
          </a:p>
        </p:txBody>
      </p:sp>
      <p:sp>
        <p:nvSpPr>
          <p:cNvPr id="4" name="Slide Number Placeholder 3">
            <a:extLst>
              <a:ext uri="{FF2B5EF4-FFF2-40B4-BE49-F238E27FC236}">
                <a16:creationId xmlns:a16="http://schemas.microsoft.com/office/drawing/2014/main" id="{5855DFEE-08E8-4458-843F-5D6E8B22CAA1}"/>
              </a:ext>
            </a:extLst>
          </p:cNvPr>
          <p:cNvSpPr>
            <a:spLocks noGrp="1"/>
          </p:cNvSpPr>
          <p:nvPr>
            <p:ph type="sldNum" sz="quarter" idx="4"/>
          </p:nvPr>
        </p:nvSpPr>
        <p:spPr/>
        <p:txBody>
          <a:bodyPr/>
          <a:lstStyle/>
          <a:p>
            <a:fld id="{D7E6475D-BDED-4D62-A64C-203EC56ADB6A}" type="slidenum">
              <a:rPr lang="en-GB" smtClean="0"/>
              <a:t>21</a:t>
            </a:fld>
            <a:endParaRPr lang="en-GB"/>
          </a:p>
        </p:txBody>
      </p:sp>
    </p:spTree>
    <p:extLst>
      <p:ext uri="{BB962C8B-B14F-4D97-AF65-F5344CB8AC3E}">
        <p14:creationId xmlns:p14="http://schemas.microsoft.com/office/powerpoint/2010/main" val="161419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530E-47F9-8D49-9E18-2EED63874D48}"/>
              </a:ext>
            </a:extLst>
          </p:cNvPr>
          <p:cNvSpPr>
            <a:spLocks noGrp="1"/>
          </p:cNvSpPr>
          <p:nvPr>
            <p:ph type="title"/>
          </p:nvPr>
        </p:nvSpPr>
        <p:spPr/>
        <p:txBody>
          <a:bodyPr>
            <a:normAutofit fontScale="90000"/>
          </a:bodyPr>
          <a:lstStyle/>
          <a:p>
            <a:r>
              <a:rPr lang="en-GB" dirty="0"/>
              <a:t>Solving the population growth model using </a:t>
            </a:r>
            <a:r>
              <a:rPr lang="en-GB" dirty="0" err="1"/>
              <a:t>deSolve</a:t>
            </a:r>
            <a:endParaRPr lang="en-US" dirty="0"/>
          </a:p>
        </p:txBody>
      </p:sp>
      <p:sp>
        <p:nvSpPr>
          <p:cNvPr id="3" name="Content Placeholder 2">
            <a:extLst>
              <a:ext uri="{FF2B5EF4-FFF2-40B4-BE49-F238E27FC236}">
                <a16:creationId xmlns:a16="http://schemas.microsoft.com/office/drawing/2014/main" id="{E091F400-6FC5-4F41-8F6E-D8BE44094D76}"/>
              </a:ext>
            </a:extLst>
          </p:cNvPr>
          <p:cNvSpPr>
            <a:spLocks noGrp="1"/>
          </p:cNvSpPr>
          <p:nvPr>
            <p:ph idx="1"/>
          </p:nvPr>
        </p:nvSpPr>
        <p:spPr/>
        <p:txBody>
          <a:bodyPr/>
          <a:lstStyle/>
          <a:p>
            <a:pPr lvl="1"/>
            <a:r>
              <a:rPr lang="en-GB" sz="2400" dirty="0"/>
              <a:t>Inputs:</a:t>
            </a:r>
          </a:p>
          <a:p>
            <a:pPr lvl="2"/>
            <a:r>
              <a:rPr lang="en-GB" sz="2000" dirty="0" err="1">
                <a:latin typeface="Courier"/>
              </a:rPr>
              <a:t>func</a:t>
            </a:r>
            <a:r>
              <a:rPr lang="en-GB" sz="2000" dirty="0"/>
              <a:t>, a function describing the ODE(s)</a:t>
            </a:r>
          </a:p>
          <a:p>
            <a:pPr marL="1270000" lvl="0"/>
            <a:r>
              <a:rPr lang="en-GB" sz="2000" dirty="0" err="1">
                <a:latin typeface="Courier"/>
              </a:rPr>
              <a:t>pop_model</a:t>
            </a:r>
            <a:r>
              <a:rPr lang="en-GB" sz="2000" dirty="0">
                <a:latin typeface="Courier"/>
              </a:rPr>
              <a:t> &lt;-</a:t>
            </a:r>
            <a:r>
              <a:rPr lang="en-GB" sz="2000" dirty="0">
                <a:solidFill>
                  <a:srgbClr val="4070A0"/>
                </a:solidFill>
                <a:latin typeface="Courier"/>
              </a:rPr>
              <a:t> </a:t>
            </a:r>
            <a:r>
              <a:rPr lang="en-GB" sz="2000" b="1" dirty="0">
                <a:solidFill>
                  <a:srgbClr val="007020"/>
                </a:solidFill>
                <a:latin typeface="Courier"/>
              </a:rPr>
              <a:t>function</a:t>
            </a:r>
            <a:r>
              <a:rPr lang="en-GB" sz="2000" dirty="0">
                <a:latin typeface="Courier"/>
              </a:rPr>
              <a:t>(times, state, </a:t>
            </a:r>
            <a:r>
              <a:rPr lang="en-GB" sz="2000" dirty="0" err="1">
                <a:latin typeface="Courier"/>
              </a:rPr>
              <a:t>parms</a:t>
            </a:r>
            <a:r>
              <a:rPr lang="en-GB" sz="2000" dirty="0">
                <a:latin typeface="Courier"/>
              </a:rPr>
              <a:t>){</a:t>
            </a:r>
            <a:br>
              <a:rPr lang="en-GB" sz="2000" dirty="0"/>
            </a:br>
            <a:r>
              <a:rPr lang="en-GB" sz="2000" dirty="0">
                <a:latin typeface="Courier"/>
              </a:rPr>
              <a:t>  </a:t>
            </a:r>
            <a:r>
              <a:rPr lang="en-GB" sz="2000" i="1" dirty="0">
                <a:solidFill>
                  <a:srgbClr val="60A0B0"/>
                </a:solidFill>
                <a:latin typeface="Courier"/>
              </a:rPr>
              <a:t>## Define variables</a:t>
            </a:r>
            <a:br>
              <a:rPr lang="en-GB" sz="2000" dirty="0"/>
            </a:br>
            <a:r>
              <a:rPr lang="en-GB" sz="2000" dirty="0">
                <a:latin typeface="Courier"/>
              </a:rPr>
              <a:t>  N &lt;-</a:t>
            </a:r>
            <a:r>
              <a:rPr lang="en-GB" sz="2000" dirty="0">
                <a:solidFill>
                  <a:srgbClr val="4070A0"/>
                </a:solidFill>
                <a:latin typeface="Courier"/>
              </a:rPr>
              <a:t> </a:t>
            </a:r>
            <a:r>
              <a:rPr lang="en-GB" sz="2000" dirty="0">
                <a:latin typeface="Courier"/>
              </a:rPr>
              <a:t>state[</a:t>
            </a:r>
            <a:r>
              <a:rPr lang="en-GB" sz="2000" dirty="0">
                <a:solidFill>
                  <a:srgbClr val="4070A0"/>
                </a:solidFill>
                <a:latin typeface="Courier"/>
              </a:rPr>
              <a:t>"N"</a:t>
            </a:r>
            <a:r>
              <a:rPr lang="en-GB" sz="2000" dirty="0">
                <a:latin typeface="Courier"/>
              </a:rPr>
              <a:t>]</a:t>
            </a:r>
            <a:br>
              <a:rPr lang="en-GB" sz="2000" dirty="0"/>
            </a:br>
            <a:r>
              <a:rPr lang="en-GB" sz="2000" dirty="0">
                <a:latin typeface="Courier"/>
              </a:rPr>
              <a:t>  </a:t>
            </a:r>
            <a:r>
              <a:rPr lang="en-GB" sz="2000" i="1" dirty="0">
                <a:solidFill>
                  <a:srgbClr val="60A0B0"/>
                </a:solidFill>
                <a:latin typeface="Courier"/>
              </a:rPr>
              <a:t># Extract parameters</a:t>
            </a:r>
            <a:br>
              <a:rPr lang="en-GB" sz="2000" dirty="0"/>
            </a:br>
            <a:r>
              <a:rPr lang="en-GB" sz="2000" dirty="0">
                <a:latin typeface="Courier"/>
              </a:rPr>
              <a:t>  r &lt;-</a:t>
            </a:r>
            <a:r>
              <a:rPr lang="en-GB" sz="2000" dirty="0">
                <a:solidFill>
                  <a:srgbClr val="4070A0"/>
                </a:solidFill>
                <a:latin typeface="Courier"/>
              </a:rPr>
              <a:t> </a:t>
            </a:r>
            <a:r>
              <a:rPr lang="en-GB" sz="2000" dirty="0" err="1">
                <a:latin typeface="Courier"/>
              </a:rPr>
              <a:t>parms</a:t>
            </a:r>
            <a:r>
              <a:rPr lang="en-GB" sz="2000" dirty="0">
                <a:latin typeface="Courier"/>
              </a:rPr>
              <a:t>[</a:t>
            </a:r>
            <a:r>
              <a:rPr lang="en-GB" sz="2000" dirty="0">
                <a:solidFill>
                  <a:srgbClr val="4070A0"/>
                </a:solidFill>
                <a:latin typeface="Courier"/>
              </a:rPr>
              <a:t>"r"</a:t>
            </a:r>
            <a:r>
              <a:rPr lang="en-GB" sz="2000" dirty="0">
                <a:latin typeface="Courier"/>
              </a:rPr>
              <a:t>]</a:t>
            </a:r>
            <a:br>
              <a:rPr lang="en-GB" sz="2000" dirty="0"/>
            </a:br>
            <a:r>
              <a:rPr lang="en-GB" sz="2000" dirty="0">
                <a:latin typeface="Courier"/>
              </a:rPr>
              <a:t>  </a:t>
            </a:r>
            <a:r>
              <a:rPr lang="en-GB" sz="2000" i="1" dirty="0">
                <a:solidFill>
                  <a:srgbClr val="60A0B0"/>
                </a:solidFill>
                <a:latin typeface="Courier"/>
              </a:rPr>
              <a:t># Define differential equations</a:t>
            </a:r>
            <a:br>
              <a:rPr lang="en-GB" sz="2000" dirty="0"/>
            </a:br>
            <a:r>
              <a:rPr lang="en-GB" sz="2000" dirty="0">
                <a:latin typeface="Courier"/>
              </a:rPr>
              <a:t>  </a:t>
            </a:r>
            <a:r>
              <a:rPr lang="en-GB" sz="2000" dirty="0" err="1">
                <a:latin typeface="Courier"/>
              </a:rPr>
              <a:t>dN</a:t>
            </a:r>
            <a:r>
              <a:rPr lang="en-GB" sz="2000" dirty="0">
                <a:latin typeface="Courier"/>
              </a:rPr>
              <a:t> &lt;-</a:t>
            </a:r>
            <a:r>
              <a:rPr lang="en-GB" sz="2000" dirty="0">
                <a:solidFill>
                  <a:srgbClr val="4070A0"/>
                </a:solidFill>
                <a:latin typeface="Courier"/>
              </a:rPr>
              <a:t> </a:t>
            </a:r>
            <a:r>
              <a:rPr lang="en-GB" sz="2000" dirty="0">
                <a:latin typeface="Courier"/>
              </a:rPr>
              <a:t>r </a:t>
            </a:r>
            <a:r>
              <a:rPr lang="en-GB" sz="2000" dirty="0">
                <a:solidFill>
                  <a:srgbClr val="666666"/>
                </a:solidFill>
                <a:latin typeface="Courier"/>
              </a:rPr>
              <a:t>*</a:t>
            </a:r>
            <a:r>
              <a:rPr lang="en-GB" sz="2000" dirty="0">
                <a:solidFill>
                  <a:srgbClr val="4070A0"/>
                </a:solidFill>
                <a:latin typeface="Courier"/>
              </a:rPr>
              <a:t> </a:t>
            </a:r>
            <a:r>
              <a:rPr lang="en-GB" sz="2000" dirty="0">
                <a:latin typeface="Courier"/>
              </a:rPr>
              <a:t>N</a:t>
            </a:r>
            <a:br>
              <a:rPr lang="en-GB" sz="2000" dirty="0"/>
            </a:br>
            <a:r>
              <a:rPr lang="en-GB" sz="2000" dirty="0">
                <a:latin typeface="Courier"/>
              </a:rPr>
              <a:t>  res &lt;-</a:t>
            </a:r>
            <a:r>
              <a:rPr lang="en-GB" sz="2000" dirty="0">
                <a:solidFill>
                  <a:srgbClr val="4070A0"/>
                </a:solidFill>
                <a:latin typeface="Courier"/>
              </a:rPr>
              <a:t> </a:t>
            </a:r>
            <a:r>
              <a:rPr lang="en-GB" sz="2000" b="1" dirty="0">
                <a:solidFill>
                  <a:srgbClr val="007020"/>
                </a:solidFill>
                <a:latin typeface="Courier"/>
              </a:rPr>
              <a:t>list</a:t>
            </a:r>
            <a:r>
              <a:rPr lang="en-GB" sz="2000" dirty="0">
                <a:latin typeface="Courier"/>
              </a:rPr>
              <a:t>(</a:t>
            </a:r>
            <a:r>
              <a:rPr lang="en-GB" sz="2000" b="1" dirty="0">
                <a:solidFill>
                  <a:srgbClr val="007020"/>
                </a:solidFill>
                <a:latin typeface="Courier"/>
              </a:rPr>
              <a:t>c</a:t>
            </a:r>
            <a:r>
              <a:rPr lang="en-GB" sz="2000" dirty="0">
                <a:latin typeface="Courier"/>
              </a:rPr>
              <a:t>(</a:t>
            </a:r>
            <a:r>
              <a:rPr lang="en-GB" sz="2000" dirty="0" err="1">
                <a:latin typeface="Courier"/>
              </a:rPr>
              <a:t>dN</a:t>
            </a:r>
            <a:r>
              <a:rPr lang="en-GB" sz="2000" dirty="0">
                <a:latin typeface="Courier"/>
              </a:rPr>
              <a:t>))</a:t>
            </a:r>
            <a:br>
              <a:rPr lang="en-GB" sz="2000" dirty="0"/>
            </a:br>
            <a:r>
              <a:rPr lang="en-GB" sz="2000" dirty="0">
                <a:latin typeface="Courier"/>
              </a:rPr>
              <a:t>  </a:t>
            </a:r>
            <a:r>
              <a:rPr lang="en-GB" sz="2000" b="1" dirty="0">
                <a:solidFill>
                  <a:srgbClr val="007020"/>
                </a:solidFill>
                <a:latin typeface="Courier"/>
              </a:rPr>
              <a:t>return</a:t>
            </a:r>
            <a:r>
              <a:rPr lang="en-GB" sz="2000" dirty="0">
                <a:latin typeface="Courier"/>
              </a:rPr>
              <a:t>(res)</a:t>
            </a:r>
            <a:br>
              <a:rPr lang="en-GB" sz="2000" dirty="0"/>
            </a:br>
            <a:r>
              <a:rPr lang="en-GB" sz="2000" dirty="0">
                <a:latin typeface="Courier"/>
              </a:rPr>
              <a:t>}</a:t>
            </a:r>
          </a:p>
          <a:p>
            <a:endParaRPr lang="en-US" dirty="0"/>
          </a:p>
        </p:txBody>
      </p:sp>
      <p:sp>
        <p:nvSpPr>
          <p:cNvPr id="4" name="Slide Number Placeholder 3">
            <a:extLst>
              <a:ext uri="{FF2B5EF4-FFF2-40B4-BE49-F238E27FC236}">
                <a16:creationId xmlns:a16="http://schemas.microsoft.com/office/drawing/2014/main" id="{69AC58C9-E671-4ADE-B7D4-FD1C7F80285F}"/>
              </a:ext>
            </a:extLst>
          </p:cNvPr>
          <p:cNvSpPr>
            <a:spLocks noGrp="1"/>
          </p:cNvSpPr>
          <p:nvPr>
            <p:ph type="sldNum" sz="quarter" idx="4"/>
          </p:nvPr>
        </p:nvSpPr>
        <p:spPr/>
        <p:txBody>
          <a:bodyPr/>
          <a:lstStyle/>
          <a:p>
            <a:fld id="{D7E6475D-BDED-4D62-A64C-203EC56ADB6A}" type="slidenum">
              <a:rPr lang="en-GB" smtClean="0"/>
              <a:t>22</a:t>
            </a:fld>
            <a:endParaRPr lang="en-GB"/>
          </a:p>
        </p:txBody>
      </p:sp>
    </p:spTree>
    <p:extLst>
      <p:ext uri="{BB962C8B-B14F-4D97-AF65-F5344CB8AC3E}">
        <p14:creationId xmlns:p14="http://schemas.microsoft.com/office/powerpoint/2010/main" val="57799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530E-47F9-8D49-9E18-2EED63874D48}"/>
              </a:ext>
            </a:extLst>
          </p:cNvPr>
          <p:cNvSpPr>
            <a:spLocks noGrp="1"/>
          </p:cNvSpPr>
          <p:nvPr>
            <p:ph type="title"/>
          </p:nvPr>
        </p:nvSpPr>
        <p:spPr/>
        <p:txBody>
          <a:bodyPr>
            <a:normAutofit fontScale="90000"/>
          </a:bodyPr>
          <a:lstStyle/>
          <a:p>
            <a:r>
              <a:rPr lang="en-GB" dirty="0"/>
              <a:t>Solving the population growth model using </a:t>
            </a:r>
            <a:r>
              <a:rPr lang="en-GB" dirty="0" err="1"/>
              <a:t>deSolve</a:t>
            </a:r>
            <a:endParaRPr lang="en-US" dirty="0"/>
          </a:p>
        </p:txBody>
      </p:sp>
      <p:sp>
        <p:nvSpPr>
          <p:cNvPr id="6" name="Content Placeholder 2">
            <a:extLst>
              <a:ext uri="{FF2B5EF4-FFF2-40B4-BE49-F238E27FC236}">
                <a16:creationId xmlns:a16="http://schemas.microsoft.com/office/drawing/2014/main" id="{63C12BB4-923E-5E48-A9C7-2C27AB0D1401}"/>
              </a:ext>
            </a:extLst>
          </p:cNvPr>
          <p:cNvSpPr txBox="1">
            <a:spLocks/>
          </p:cNvSpPr>
          <p:nvPr/>
        </p:nvSpPr>
        <p:spPr>
          <a:xfrm>
            <a:off x="609600" y="1630218"/>
            <a:ext cx="8229600" cy="4821382"/>
          </a:xfrm>
          <a:prstGeom prst="rect">
            <a:avLst/>
          </a:prstGeom>
        </p:spPr>
        <p:txBody>
          <a:bodyPr/>
          <a:lstStyle>
            <a:lvl1pPr marL="0" indent="0" algn="l" defTabSz="342991" rtl="0" eaLnBrk="1" latinLnBrk="0" hangingPunct="1">
              <a:spcBef>
                <a:spcPct val="20000"/>
              </a:spcBef>
              <a:buFont typeface="Arial"/>
              <a:buNone/>
              <a:defRPr sz="1800" b="0" i="0" kern="1200" baseline="0">
                <a:solidFill>
                  <a:schemeClr val="tx1"/>
                </a:solidFill>
                <a:latin typeface="open sans" charset="0"/>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a:lstStyle>
          <a:p>
            <a:pPr marL="118000"/>
            <a:r>
              <a:rPr lang="en-GB" i="1" dirty="0">
                <a:solidFill>
                  <a:srgbClr val="60A0B0"/>
                </a:solidFill>
                <a:latin typeface="Courier"/>
              </a:rPr>
              <a:t># Solve equations</a:t>
            </a:r>
            <a:br>
              <a:rPr lang="en-GB" dirty="0"/>
            </a:br>
            <a:r>
              <a:rPr lang="en-GB" dirty="0" err="1">
                <a:latin typeface="Courier"/>
              </a:rPr>
              <a:t>output_raw</a:t>
            </a:r>
            <a:r>
              <a:rPr lang="en-GB" dirty="0">
                <a:latin typeface="Courier"/>
              </a:rPr>
              <a:t> &lt;-</a:t>
            </a:r>
            <a:r>
              <a:rPr lang="en-GB" dirty="0">
                <a:solidFill>
                  <a:srgbClr val="4070A0"/>
                </a:solidFill>
                <a:latin typeface="Courier"/>
              </a:rPr>
              <a:t> </a:t>
            </a:r>
            <a:r>
              <a:rPr lang="en-GB" b="1" dirty="0">
                <a:solidFill>
                  <a:srgbClr val="007020"/>
                </a:solidFill>
                <a:latin typeface="Courier"/>
              </a:rPr>
              <a:t>ode</a:t>
            </a:r>
            <a:r>
              <a:rPr lang="en-GB" dirty="0">
                <a:latin typeface="Courier"/>
              </a:rPr>
              <a:t>(</a:t>
            </a:r>
            <a:r>
              <a:rPr lang="en-GB" dirty="0">
                <a:solidFill>
                  <a:srgbClr val="902000"/>
                </a:solidFill>
                <a:latin typeface="Courier"/>
              </a:rPr>
              <a:t>y =</a:t>
            </a:r>
            <a:r>
              <a:rPr lang="en-GB" dirty="0">
                <a:latin typeface="Courier"/>
              </a:rPr>
              <a:t> state, </a:t>
            </a:r>
            <a:r>
              <a:rPr lang="en-GB" dirty="0">
                <a:solidFill>
                  <a:srgbClr val="902000"/>
                </a:solidFill>
                <a:latin typeface="Courier"/>
              </a:rPr>
              <a:t>times =</a:t>
            </a:r>
            <a:r>
              <a:rPr lang="en-GB" dirty="0">
                <a:latin typeface="Courier"/>
              </a:rPr>
              <a:t> times, </a:t>
            </a:r>
            <a:br>
              <a:rPr lang="en-GB" dirty="0"/>
            </a:br>
            <a:r>
              <a:rPr lang="en-GB" dirty="0">
                <a:latin typeface="Courier"/>
              </a:rPr>
              <a:t>                  </a:t>
            </a:r>
            <a:r>
              <a:rPr lang="en-GB" dirty="0" err="1">
                <a:solidFill>
                  <a:srgbClr val="902000"/>
                </a:solidFill>
                <a:latin typeface="Courier"/>
              </a:rPr>
              <a:t>func</a:t>
            </a:r>
            <a:r>
              <a:rPr lang="en-GB" dirty="0">
                <a:solidFill>
                  <a:srgbClr val="902000"/>
                </a:solidFill>
                <a:latin typeface="Courier"/>
              </a:rPr>
              <a:t> =</a:t>
            </a:r>
            <a:r>
              <a:rPr lang="en-GB" dirty="0">
                <a:latin typeface="Courier"/>
              </a:rPr>
              <a:t> </a:t>
            </a:r>
            <a:r>
              <a:rPr lang="en-GB" dirty="0" err="1">
                <a:latin typeface="Courier"/>
              </a:rPr>
              <a:t>pop_model</a:t>
            </a:r>
            <a:r>
              <a:rPr lang="en-GB" dirty="0">
                <a:latin typeface="Courier"/>
              </a:rPr>
              <a:t>, </a:t>
            </a:r>
            <a:r>
              <a:rPr lang="en-GB" dirty="0" err="1">
                <a:solidFill>
                  <a:srgbClr val="902000"/>
                </a:solidFill>
                <a:latin typeface="Courier"/>
              </a:rPr>
              <a:t>parms</a:t>
            </a:r>
            <a:r>
              <a:rPr lang="en-GB" dirty="0">
                <a:solidFill>
                  <a:srgbClr val="902000"/>
                </a:solidFill>
                <a:latin typeface="Courier"/>
              </a:rPr>
              <a:t> =</a:t>
            </a:r>
            <a:r>
              <a:rPr lang="en-GB" dirty="0">
                <a:latin typeface="Courier"/>
              </a:rPr>
              <a:t> parameters,</a:t>
            </a:r>
            <a:br>
              <a:rPr lang="en-GB" dirty="0"/>
            </a:br>
            <a:r>
              <a:rPr lang="en-GB" dirty="0">
                <a:latin typeface="Courier"/>
              </a:rPr>
              <a:t>                  </a:t>
            </a:r>
            <a:r>
              <a:rPr lang="en-GB" dirty="0">
                <a:solidFill>
                  <a:srgbClr val="902000"/>
                </a:solidFill>
                <a:latin typeface="Courier"/>
              </a:rPr>
              <a:t>method =</a:t>
            </a:r>
            <a:r>
              <a:rPr lang="en-GB" dirty="0">
                <a:latin typeface="Courier"/>
              </a:rPr>
              <a:t> </a:t>
            </a:r>
            <a:r>
              <a:rPr lang="en-GB" dirty="0">
                <a:solidFill>
                  <a:srgbClr val="4070A0"/>
                </a:solidFill>
                <a:latin typeface="Courier"/>
              </a:rPr>
              <a:t>"</a:t>
            </a:r>
            <a:r>
              <a:rPr lang="en-GB" dirty="0" err="1">
                <a:solidFill>
                  <a:srgbClr val="4070A0"/>
                </a:solidFill>
                <a:latin typeface="Courier"/>
              </a:rPr>
              <a:t>euler</a:t>
            </a:r>
            <a:r>
              <a:rPr lang="en-GB" dirty="0">
                <a:solidFill>
                  <a:srgbClr val="4070A0"/>
                </a:solidFill>
                <a:latin typeface="Courier"/>
              </a:rPr>
              <a:t>"</a:t>
            </a:r>
            <a:r>
              <a:rPr lang="en-GB" dirty="0">
                <a:latin typeface="Courier"/>
              </a:rPr>
              <a:t>)</a:t>
            </a:r>
            <a:br>
              <a:rPr lang="en-GB" dirty="0"/>
            </a:br>
            <a:r>
              <a:rPr lang="en-GB" i="1" dirty="0">
                <a:solidFill>
                  <a:srgbClr val="60A0B0"/>
                </a:solidFill>
                <a:latin typeface="Courier"/>
              </a:rPr>
              <a:t># Convert to data frame for easy extraction of columns</a:t>
            </a:r>
            <a:br>
              <a:rPr lang="en-GB" dirty="0"/>
            </a:br>
            <a:r>
              <a:rPr lang="en-GB" dirty="0">
                <a:latin typeface="Courier"/>
              </a:rPr>
              <a:t>output &lt;-</a:t>
            </a:r>
            <a:r>
              <a:rPr lang="en-GB" dirty="0">
                <a:solidFill>
                  <a:srgbClr val="4070A0"/>
                </a:solidFill>
                <a:latin typeface="Courier"/>
              </a:rPr>
              <a:t> </a:t>
            </a:r>
            <a:r>
              <a:rPr lang="en-GB" b="1" dirty="0" err="1">
                <a:solidFill>
                  <a:srgbClr val="007020"/>
                </a:solidFill>
                <a:latin typeface="Courier"/>
              </a:rPr>
              <a:t>as.data.frame</a:t>
            </a:r>
            <a:r>
              <a:rPr lang="en-GB" dirty="0">
                <a:latin typeface="Courier"/>
              </a:rPr>
              <a:t>(</a:t>
            </a:r>
            <a:r>
              <a:rPr lang="en-GB" dirty="0" err="1">
                <a:latin typeface="Courier"/>
              </a:rPr>
              <a:t>output_raw</a:t>
            </a:r>
            <a:r>
              <a:rPr lang="en-GB" dirty="0">
                <a:latin typeface="Courier"/>
              </a:rPr>
              <a:t>)</a:t>
            </a:r>
            <a:br>
              <a:rPr lang="en-GB" dirty="0"/>
            </a:br>
            <a:br>
              <a:rPr lang="en-GB" dirty="0"/>
            </a:br>
            <a:r>
              <a:rPr lang="en-GB" b="1" dirty="0">
                <a:solidFill>
                  <a:srgbClr val="007020"/>
                </a:solidFill>
                <a:latin typeface="Courier"/>
              </a:rPr>
              <a:t>head</a:t>
            </a:r>
            <a:r>
              <a:rPr lang="en-GB" dirty="0">
                <a:latin typeface="Courier"/>
              </a:rPr>
              <a:t>(output)</a:t>
            </a:r>
          </a:p>
          <a:p>
            <a:pPr marL="118000"/>
            <a:r>
              <a:rPr lang="en-GB" dirty="0">
                <a:latin typeface="Courier"/>
              </a:rPr>
              <a:t>##   time       N
## 1    0 1.00000
## 2    1 1.40000
## 3    2 1.96000
## 4    3 2.74400
## 5    4 3.84160
## 6    5 5.37824</a:t>
            </a:r>
          </a:p>
        </p:txBody>
      </p:sp>
      <p:sp>
        <p:nvSpPr>
          <p:cNvPr id="3" name="Slide Number Placeholder 2">
            <a:extLst>
              <a:ext uri="{FF2B5EF4-FFF2-40B4-BE49-F238E27FC236}">
                <a16:creationId xmlns:a16="http://schemas.microsoft.com/office/drawing/2014/main" id="{05431473-98BE-47B9-B7BE-8E4511D1A068}"/>
              </a:ext>
            </a:extLst>
          </p:cNvPr>
          <p:cNvSpPr>
            <a:spLocks noGrp="1"/>
          </p:cNvSpPr>
          <p:nvPr>
            <p:ph type="sldNum" sz="quarter" idx="4"/>
          </p:nvPr>
        </p:nvSpPr>
        <p:spPr/>
        <p:txBody>
          <a:bodyPr/>
          <a:lstStyle/>
          <a:p>
            <a:fld id="{D7E6475D-BDED-4D62-A64C-203EC56ADB6A}" type="slidenum">
              <a:rPr lang="en-GB" smtClean="0"/>
              <a:t>23</a:t>
            </a:fld>
            <a:endParaRPr lang="en-GB"/>
          </a:p>
        </p:txBody>
      </p:sp>
      <p:sp>
        <p:nvSpPr>
          <p:cNvPr id="4" name="Right Arrow 3">
            <a:extLst>
              <a:ext uri="{FF2B5EF4-FFF2-40B4-BE49-F238E27FC236}">
                <a16:creationId xmlns:a16="http://schemas.microsoft.com/office/drawing/2014/main" id="{97C5B720-BBB3-EFD4-10C0-AC7A7FB18328}"/>
              </a:ext>
            </a:extLst>
          </p:cNvPr>
          <p:cNvSpPr/>
          <p:nvPr/>
        </p:nvSpPr>
        <p:spPr>
          <a:xfrm rot="13905869">
            <a:off x="4843512" y="3170582"/>
            <a:ext cx="2305878" cy="115293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6084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530E-47F9-8D49-9E18-2EED63874D48}"/>
              </a:ext>
            </a:extLst>
          </p:cNvPr>
          <p:cNvSpPr>
            <a:spLocks noGrp="1"/>
          </p:cNvSpPr>
          <p:nvPr>
            <p:ph type="title"/>
          </p:nvPr>
        </p:nvSpPr>
        <p:spPr/>
        <p:txBody>
          <a:bodyPr>
            <a:normAutofit fontScale="90000"/>
          </a:bodyPr>
          <a:lstStyle/>
          <a:p>
            <a:r>
              <a:rPr lang="en-GB" dirty="0"/>
              <a:t>Solving the population growth model using </a:t>
            </a:r>
            <a:r>
              <a:rPr lang="en-GB" dirty="0" err="1"/>
              <a:t>deSolve</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89C730A6-7EF2-2B42-8E43-0ED39E2B2A5C}"/>
                  </a:ext>
                </a:extLst>
              </p:cNvPr>
              <p:cNvSpPr>
                <a:spLocks noGrp="1"/>
              </p:cNvSpPr>
              <p:nvPr>
                <p:ph idx="1" hasCustomPrompt="1"/>
              </p:nvPr>
            </p:nvSpPr>
            <p:spPr>
              <a:xfrm>
                <a:off x="457200" y="1477818"/>
                <a:ext cx="8229600" cy="4821382"/>
              </a:xfrm>
            </p:spPr>
            <p:txBody>
              <a:bodyPr/>
              <a:lstStyle/>
              <a:p>
                <a:pPr marL="0" lvl="0" indent="0">
                  <a:buNone/>
                </a:pPr>
                <a:r>
                  <a:rPr sz="2400" dirty="0"/>
                  <a:t>The output from </a:t>
                </a:r>
                <a:r>
                  <a:rPr sz="2400" dirty="0">
                    <a:latin typeface="Courier"/>
                  </a:rPr>
                  <a:t>ode</a:t>
                </a:r>
                <a:r>
                  <a:rPr sz="2400" dirty="0"/>
                  <a:t> is the same as our difference equations with </a:t>
                </a:r>
                <a14:m>
                  <m:oMath xmlns:m="http://schemas.openxmlformats.org/officeDocument/2006/math">
                    <m:r>
                      <a:rPr sz="2400">
                        <a:latin typeface="Cambria Math" panose="02040503050406030204" pitchFamily="18" charset="0"/>
                      </a:rPr>
                      <m:t>𝛥</m:t>
                    </m:r>
                    <m:r>
                      <a:rPr sz="2400">
                        <a:latin typeface="Cambria Math" panose="02040503050406030204" pitchFamily="18" charset="0"/>
                      </a:rPr>
                      <m:t>𝑡</m:t>
                    </m:r>
                    <m:r>
                      <a:rPr sz="2400">
                        <a:latin typeface="Cambria Math" panose="02040503050406030204" pitchFamily="18" charset="0"/>
                      </a:rPr>
                      <m:t>=1</m:t>
                    </m:r>
                  </m:oMath>
                </a14:m>
                <a:r>
                  <a:rPr sz="2400" dirty="0"/>
                  <a:t>.</a:t>
                </a:r>
              </a:p>
              <a:p>
                <a:pPr marL="1270000" lvl="0" indent="0">
                  <a:buNone/>
                </a:pPr>
                <a:endParaRPr lang="en-GB" sz="2400" dirty="0">
                  <a:latin typeface="Courier"/>
                </a:endParaRPr>
              </a:p>
              <a:p>
                <a:pPr marL="118000" lvl="0" indent="0">
                  <a:buNone/>
                </a:pPr>
                <a:r>
                  <a:rPr sz="2400" dirty="0">
                    <a:latin typeface="Courier"/>
                  </a:rPr>
                  <a:t>N_</a:t>
                </a:r>
                <a:r>
                  <a:rPr sz="2400" dirty="0">
                    <a:solidFill>
                      <a:srgbClr val="40A070"/>
                    </a:solidFill>
                    <a:latin typeface="Courier"/>
                  </a:rPr>
                  <a:t>0</a:t>
                </a:r>
                <a:r>
                  <a:rPr sz="2400" dirty="0">
                    <a:latin typeface="Courier"/>
                  </a:rPr>
                  <a:t> &lt;-</a:t>
                </a:r>
                <a:r>
                  <a:rPr sz="2400" dirty="0">
                    <a:solidFill>
                      <a:srgbClr val="4070A0"/>
                    </a:solidFill>
                    <a:latin typeface="Courier"/>
                  </a:rPr>
                  <a:t> </a:t>
                </a:r>
                <a:r>
                  <a:rPr sz="2400" dirty="0">
                    <a:latin typeface="Courier"/>
                  </a:rPr>
                  <a:t>state[</a:t>
                </a:r>
                <a:r>
                  <a:rPr sz="2400" dirty="0">
                    <a:solidFill>
                      <a:srgbClr val="4070A0"/>
                    </a:solidFill>
                    <a:latin typeface="Courier"/>
                  </a:rPr>
                  <a:t>"N"</a:t>
                </a:r>
                <a:r>
                  <a:rPr sz="2400" dirty="0">
                    <a:latin typeface="Courier"/>
                  </a:rPr>
                  <a:t>]</a:t>
                </a:r>
                <a:br>
                  <a:rPr sz="2400" dirty="0"/>
                </a:br>
                <a:r>
                  <a:rPr sz="2400" dirty="0" err="1">
                    <a:latin typeface="Courier"/>
                  </a:rPr>
                  <a:t>N_t</a:t>
                </a:r>
                <a:r>
                  <a:rPr sz="2400" dirty="0">
                    <a:latin typeface="Courier"/>
                  </a:rPr>
                  <a:t> &lt;-</a:t>
                </a:r>
                <a:r>
                  <a:rPr sz="2400" dirty="0">
                    <a:solidFill>
                      <a:srgbClr val="4070A0"/>
                    </a:solidFill>
                    <a:latin typeface="Courier"/>
                  </a:rPr>
                  <a:t> </a:t>
                </a:r>
                <a:r>
                  <a:rPr sz="2400" dirty="0">
                    <a:latin typeface="Courier"/>
                  </a:rPr>
                  <a:t>N_</a:t>
                </a:r>
                <a:r>
                  <a:rPr sz="2400" dirty="0">
                    <a:solidFill>
                      <a:srgbClr val="40A070"/>
                    </a:solidFill>
                    <a:latin typeface="Courier"/>
                  </a:rPr>
                  <a:t>0</a:t>
                </a:r>
                <a:r>
                  <a:rPr sz="2400" dirty="0">
                    <a:latin typeface="Courier"/>
                  </a:rPr>
                  <a:t> </a:t>
                </a:r>
                <a:r>
                  <a:rPr sz="2400" dirty="0">
                    <a:solidFill>
                      <a:srgbClr val="666666"/>
                    </a:solidFill>
                    <a:latin typeface="Courier"/>
                  </a:rPr>
                  <a:t>*</a:t>
                </a:r>
                <a:r>
                  <a:rPr sz="2400" dirty="0">
                    <a:solidFill>
                      <a:srgbClr val="4070A0"/>
                    </a:solidFill>
                    <a:latin typeface="Courier"/>
                  </a:rPr>
                  <a:t> </a:t>
                </a:r>
                <a:r>
                  <a:rPr sz="2400" b="1" dirty="0">
                    <a:solidFill>
                      <a:srgbClr val="007020"/>
                    </a:solidFill>
                    <a:latin typeface="Courier"/>
                  </a:rPr>
                  <a:t>exp</a:t>
                </a:r>
                <a:r>
                  <a:rPr sz="2400" dirty="0">
                    <a:latin typeface="Courier"/>
                  </a:rPr>
                  <a:t>(parameters[</a:t>
                </a:r>
                <a:r>
                  <a:rPr sz="2400" dirty="0">
                    <a:solidFill>
                      <a:srgbClr val="4070A0"/>
                    </a:solidFill>
                    <a:latin typeface="Courier"/>
                  </a:rPr>
                  <a:t>"r"</a:t>
                </a:r>
                <a:r>
                  <a:rPr sz="2400" dirty="0">
                    <a:latin typeface="Courier"/>
                  </a:rPr>
                  <a:t>] </a:t>
                </a:r>
                <a:r>
                  <a:rPr sz="2400" dirty="0">
                    <a:solidFill>
                      <a:srgbClr val="666666"/>
                    </a:solidFill>
                    <a:latin typeface="Courier"/>
                  </a:rPr>
                  <a:t>*</a:t>
                </a:r>
                <a:r>
                  <a:rPr sz="2400" dirty="0">
                    <a:solidFill>
                      <a:srgbClr val="4070A0"/>
                    </a:solidFill>
                    <a:latin typeface="Courier"/>
                  </a:rPr>
                  <a:t> </a:t>
                </a:r>
                <a:r>
                  <a:rPr sz="2400" dirty="0">
                    <a:latin typeface="Courier"/>
                  </a:rPr>
                  <a:t>times)</a:t>
                </a:r>
                <a:br>
                  <a:rPr sz="2400" dirty="0"/>
                </a:br>
                <a:br>
                  <a:rPr sz="2400" dirty="0"/>
                </a:br>
                <a:r>
                  <a:rPr sz="2400" b="1" dirty="0">
                    <a:solidFill>
                      <a:srgbClr val="007020"/>
                    </a:solidFill>
                    <a:latin typeface="Courier"/>
                  </a:rPr>
                  <a:t>plot</a:t>
                </a:r>
                <a:r>
                  <a:rPr sz="2400" dirty="0">
                    <a:latin typeface="Courier"/>
                  </a:rPr>
                  <a:t>(times, </a:t>
                </a:r>
                <a:r>
                  <a:rPr sz="2400" dirty="0" err="1">
                    <a:latin typeface="Courier"/>
                  </a:rPr>
                  <a:t>N_t</a:t>
                </a:r>
                <a:r>
                  <a:rPr sz="2400" dirty="0">
                    <a:latin typeface="Courier"/>
                  </a:rPr>
                  <a:t>, </a:t>
                </a:r>
                <a:r>
                  <a:rPr sz="2400" dirty="0" err="1">
                    <a:solidFill>
                      <a:srgbClr val="902000"/>
                    </a:solidFill>
                    <a:latin typeface="Courier"/>
                  </a:rPr>
                  <a:t>pch</a:t>
                </a:r>
                <a:r>
                  <a:rPr sz="2400" dirty="0">
                    <a:solidFill>
                      <a:srgbClr val="902000"/>
                    </a:solidFill>
                    <a:latin typeface="Courier"/>
                  </a:rPr>
                  <a:t> =</a:t>
                </a:r>
                <a:r>
                  <a:rPr sz="2400" dirty="0">
                    <a:latin typeface="Courier"/>
                  </a:rPr>
                  <a:t> </a:t>
                </a:r>
                <a:r>
                  <a:rPr sz="2400" dirty="0">
                    <a:solidFill>
                      <a:srgbClr val="40A070"/>
                    </a:solidFill>
                    <a:latin typeface="Courier"/>
                  </a:rPr>
                  <a:t>17</a:t>
                </a:r>
                <a:r>
                  <a:rPr sz="2400" dirty="0">
                    <a:latin typeface="Courier"/>
                  </a:rPr>
                  <a:t>, </a:t>
                </a:r>
                <a:r>
                  <a:rPr sz="2400" dirty="0">
                    <a:solidFill>
                      <a:srgbClr val="902000"/>
                    </a:solidFill>
                    <a:latin typeface="Courier"/>
                  </a:rPr>
                  <a:t>col =</a:t>
                </a:r>
                <a:r>
                  <a:rPr sz="2400" dirty="0">
                    <a:latin typeface="Courier"/>
                  </a:rPr>
                  <a:t> </a:t>
                </a:r>
                <a:r>
                  <a:rPr sz="2400" dirty="0">
                    <a:solidFill>
                      <a:srgbClr val="4070A0"/>
                    </a:solidFill>
                    <a:latin typeface="Courier"/>
                  </a:rPr>
                  <a:t>"orange"</a:t>
                </a:r>
                <a:r>
                  <a:rPr sz="2400" dirty="0">
                    <a:latin typeface="Courier"/>
                  </a:rPr>
                  <a:t>)</a:t>
                </a:r>
                <a:br>
                  <a:rPr sz="2400" dirty="0"/>
                </a:br>
                <a:r>
                  <a:rPr sz="2400" b="1" dirty="0">
                    <a:solidFill>
                      <a:srgbClr val="007020"/>
                    </a:solidFill>
                    <a:latin typeface="Courier"/>
                  </a:rPr>
                  <a:t>points</a:t>
                </a:r>
                <a:r>
                  <a:rPr sz="2400" dirty="0">
                    <a:latin typeface="Courier"/>
                  </a:rPr>
                  <a:t>(</a:t>
                </a:r>
                <a:r>
                  <a:rPr sz="2400" dirty="0" err="1">
                    <a:latin typeface="Courier"/>
                  </a:rPr>
                  <a:t>output</a:t>
                </a:r>
                <a:r>
                  <a:rPr sz="2400" dirty="0" err="1">
                    <a:solidFill>
                      <a:srgbClr val="666666"/>
                    </a:solidFill>
                    <a:latin typeface="Courier"/>
                  </a:rPr>
                  <a:t>$</a:t>
                </a:r>
                <a:r>
                  <a:rPr sz="2400" dirty="0" err="1">
                    <a:latin typeface="Courier"/>
                  </a:rPr>
                  <a:t>time</a:t>
                </a:r>
                <a:r>
                  <a:rPr sz="2400" dirty="0">
                    <a:latin typeface="Courier"/>
                  </a:rPr>
                  <a:t>, </a:t>
                </a:r>
                <a:r>
                  <a:rPr sz="2400" dirty="0" err="1">
                    <a:latin typeface="Courier"/>
                  </a:rPr>
                  <a:t>output</a:t>
                </a:r>
                <a:r>
                  <a:rPr sz="2400" dirty="0" err="1">
                    <a:solidFill>
                      <a:srgbClr val="666666"/>
                    </a:solidFill>
                    <a:latin typeface="Courier"/>
                  </a:rPr>
                  <a:t>$</a:t>
                </a:r>
                <a:r>
                  <a:rPr sz="2400" dirty="0" err="1">
                    <a:latin typeface="Courier"/>
                  </a:rPr>
                  <a:t>N</a:t>
                </a:r>
                <a:r>
                  <a:rPr sz="2400" dirty="0">
                    <a:latin typeface="Courier"/>
                  </a:rPr>
                  <a:t>, </a:t>
                </a:r>
                <a:r>
                  <a:rPr sz="2400" dirty="0">
                    <a:solidFill>
                      <a:srgbClr val="902000"/>
                    </a:solidFill>
                    <a:latin typeface="Courier"/>
                  </a:rPr>
                  <a:t>type=</a:t>
                </a:r>
                <a:r>
                  <a:rPr sz="2400" dirty="0">
                    <a:solidFill>
                      <a:srgbClr val="4070A0"/>
                    </a:solidFill>
                    <a:latin typeface="Courier"/>
                  </a:rPr>
                  <a:t>'b'</a:t>
                </a:r>
                <a:r>
                  <a:rPr sz="2400" dirty="0">
                    <a:latin typeface="Courier"/>
                  </a:rPr>
                  <a:t>, </a:t>
                </a:r>
                <a:r>
                  <a:rPr sz="2400" dirty="0" err="1">
                    <a:solidFill>
                      <a:srgbClr val="902000"/>
                    </a:solidFill>
                    <a:latin typeface="Courier"/>
                  </a:rPr>
                  <a:t>lwd</a:t>
                </a:r>
                <a:r>
                  <a:rPr sz="2400" dirty="0">
                    <a:solidFill>
                      <a:srgbClr val="902000"/>
                    </a:solidFill>
                    <a:latin typeface="Courier"/>
                  </a:rPr>
                  <a:t> =</a:t>
                </a:r>
                <a:r>
                  <a:rPr sz="2400" dirty="0">
                    <a:latin typeface="Courier"/>
                  </a:rPr>
                  <a:t> </a:t>
                </a:r>
                <a:r>
                  <a:rPr sz="2400" dirty="0">
                    <a:solidFill>
                      <a:srgbClr val="40A070"/>
                    </a:solidFill>
                    <a:latin typeface="Courier"/>
                  </a:rPr>
                  <a:t>2</a:t>
                </a:r>
                <a:r>
                  <a:rPr sz="2400" dirty="0">
                    <a:latin typeface="Courier"/>
                  </a:rPr>
                  <a:t>, </a:t>
                </a:r>
                <a:r>
                  <a:rPr sz="2400" dirty="0" err="1">
                    <a:solidFill>
                      <a:srgbClr val="902000"/>
                    </a:solidFill>
                    <a:latin typeface="Courier"/>
                  </a:rPr>
                  <a:t>pch</a:t>
                </a:r>
                <a:r>
                  <a:rPr sz="2400" dirty="0">
                    <a:solidFill>
                      <a:srgbClr val="902000"/>
                    </a:solidFill>
                    <a:latin typeface="Courier"/>
                  </a:rPr>
                  <a:t> =</a:t>
                </a:r>
                <a:r>
                  <a:rPr sz="2400" dirty="0">
                    <a:latin typeface="Courier"/>
                  </a:rPr>
                  <a:t> </a:t>
                </a:r>
                <a:r>
                  <a:rPr sz="2400" dirty="0">
                    <a:solidFill>
                      <a:srgbClr val="40A070"/>
                    </a:solidFill>
                    <a:latin typeface="Courier"/>
                  </a:rPr>
                  <a:t>19</a:t>
                </a:r>
                <a:r>
                  <a:rPr sz="2400" dirty="0">
                    <a:latin typeface="Courier"/>
                  </a:rPr>
                  <a:t>, </a:t>
                </a:r>
                <a:r>
                  <a:rPr sz="2400" dirty="0">
                    <a:solidFill>
                      <a:srgbClr val="902000"/>
                    </a:solidFill>
                    <a:latin typeface="Courier"/>
                  </a:rPr>
                  <a:t>col =</a:t>
                </a:r>
                <a:r>
                  <a:rPr sz="2400" dirty="0">
                    <a:latin typeface="Courier"/>
                  </a:rPr>
                  <a:t> </a:t>
                </a:r>
                <a:r>
                  <a:rPr sz="2400" dirty="0">
                    <a:solidFill>
                      <a:srgbClr val="4070A0"/>
                    </a:solidFill>
                    <a:latin typeface="Courier"/>
                  </a:rPr>
                  <a:t>"navy"</a:t>
                </a:r>
                <a:r>
                  <a:rPr sz="2400" dirty="0">
                    <a:latin typeface="Courier"/>
                  </a:rPr>
                  <a:t>)</a:t>
                </a:r>
              </a:p>
            </p:txBody>
          </p:sp>
        </mc:Choice>
        <mc:Fallback xmlns="">
          <p:sp>
            <p:nvSpPr>
              <p:cNvPr id="5" name="Content Placeholder 2">
                <a:extLst>
                  <a:ext uri="{FF2B5EF4-FFF2-40B4-BE49-F238E27FC236}">
                    <a16:creationId xmlns:a16="http://schemas.microsoft.com/office/drawing/2014/main" id="{89C730A6-7EF2-2B42-8E43-0ED39E2B2A5C}"/>
                  </a:ext>
                </a:extLst>
              </p:cNvPr>
              <p:cNvSpPr>
                <a:spLocks noGrp="1" noRot="1" noChangeAspect="1" noMove="1" noResize="1" noEditPoints="1" noAdjustHandles="1" noChangeArrowheads="1" noChangeShapeType="1" noTextEdit="1"/>
              </p:cNvSpPr>
              <p:nvPr>
                <p:ph idx="1" hasCustomPrompt="1"/>
              </p:nvPr>
            </p:nvSpPr>
            <p:spPr>
              <a:xfrm>
                <a:off x="457200" y="1477818"/>
                <a:ext cx="8229600" cy="4821382"/>
              </a:xfrm>
              <a:blipFill>
                <a:blip r:embed="rId2"/>
                <a:stretch>
                  <a:fillRect l="-1235" t="-787" r="-154"/>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D7C8E9A-DEB6-4F7A-BB0A-22DB22392859}"/>
              </a:ext>
            </a:extLst>
          </p:cNvPr>
          <p:cNvSpPr>
            <a:spLocks noGrp="1"/>
          </p:cNvSpPr>
          <p:nvPr>
            <p:ph type="sldNum" sz="quarter" idx="4"/>
          </p:nvPr>
        </p:nvSpPr>
        <p:spPr/>
        <p:txBody>
          <a:bodyPr/>
          <a:lstStyle/>
          <a:p>
            <a:fld id="{D7E6475D-BDED-4D62-A64C-203EC56ADB6A}" type="slidenum">
              <a:rPr lang="en-GB" smtClean="0"/>
              <a:t>24</a:t>
            </a:fld>
            <a:endParaRPr lang="en-GB"/>
          </a:p>
        </p:txBody>
      </p:sp>
    </p:spTree>
    <p:extLst>
      <p:ext uri="{BB962C8B-B14F-4D97-AF65-F5344CB8AC3E}">
        <p14:creationId xmlns:p14="http://schemas.microsoft.com/office/powerpoint/2010/main" val="1022640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530E-47F9-8D49-9E18-2EED63874D48}"/>
              </a:ext>
            </a:extLst>
          </p:cNvPr>
          <p:cNvSpPr>
            <a:spLocks noGrp="1"/>
          </p:cNvSpPr>
          <p:nvPr>
            <p:ph type="title"/>
          </p:nvPr>
        </p:nvSpPr>
        <p:spPr/>
        <p:txBody>
          <a:bodyPr>
            <a:normAutofit fontScale="90000"/>
          </a:bodyPr>
          <a:lstStyle/>
          <a:p>
            <a:r>
              <a:rPr lang="en-GB" dirty="0"/>
              <a:t>Solving the population growth model using </a:t>
            </a:r>
            <a:r>
              <a:rPr lang="en-GB" dirty="0" err="1"/>
              <a:t>deSolve</a:t>
            </a:r>
            <a:endParaRPr lang="en-US" dirty="0"/>
          </a:p>
        </p:txBody>
      </p:sp>
      <p:sp>
        <p:nvSpPr>
          <p:cNvPr id="3" name="Slide Number Placeholder 2">
            <a:extLst>
              <a:ext uri="{FF2B5EF4-FFF2-40B4-BE49-F238E27FC236}">
                <a16:creationId xmlns:a16="http://schemas.microsoft.com/office/drawing/2014/main" id="{E717BC53-DB3F-470B-B354-1033BF75B6B5}"/>
              </a:ext>
            </a:extLst>
          </p:cNvPr>
          <p:cNvSpPr>
            <a:spLocks noGrp="1"/>
          </p:cNvSpPr>
          <p:nvPr>
            <p:ph type="sldNum" sz="quarter" idx="4"/>
          </p:nvPr>
        </p:nvSpPr>
        <p:spPr/>
        <p:txBody>
          <a:bodyPr/>
          <a:lstStyle/>
          <a:p>
            <a:fld id="{D7E6475D-BDED-4D62-A64C-203EC56ADB6A}" type="slidenum">
              <a:rPr lang="en-GB" smtClean="0"/>
              <a:t>25</a:t>
            </a:fld>
            <a:endParaRPr lang="en-GB"/>
          </a:p>
        </p:txBody>
      </p:sp>
      <p:pic>
        <p:nvPicPr>
          <p:cNvPr id="5" name="Picture 4">
            <a:extLst>
              <a:ext uri="{FF2B5EF4-FFF2-40B4-BE49-F238E27FC236}">
                <a16:creationId xmlns:a16="http://schemas.microsoft.com/office/drawing/2014/main" id="{0E3E9762-23AF-F8A6-F911-E36CC52E270B}"/>
              </a:ext>
            </a:extLst>
          </p:cNvPr>
          <p:cNvPicPr>
            <a:picLocks noChangeAspect="1"/>
          </p:cNvPicPr>
          <p:nvPr/>
        </p:nvPicPr>
        <p:blipFill>
          <a:blip r:embed="rId2"/>
          <a:stretch>
            <a:fillRect/>
          </a:stretch>
        </p:blipFill>
        <p:spPr>
          <a:xfrm>
            <a:off x="1402801" y="1748350"/>
            <a:ext cx="5760000" cy="4608000"/>
          </a:xfrm>
          <a:prstGeom prst="rect">
            <a:avLst/>
          </a:prstGeom>
        </p:spPr>
      </p:pic>
    </p:spTree>
    <p:extLst>
      <p:ext uri="{BB962C8B-B14F-4D97-AF65-F5344CB8AC3E}">
        <p14:creationId xmlns:p14="http://schemas.microsoft.com/office/powerpoint/2010/main" val="2633098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530E-47F9-8D49-9E18-2EED63874D48}"/>
              </a:ext>
            </a:extLst>
          </p:cNvPr>
          <p:cNvSpPr>
            <a:spLocks noGrp="1"/>
          </p:cNvSpPr>
          <p:nvPr>
            <p:ph type="title"/>
          </p:nvPr>
        </p:nvSpPr>
        <p:spPr/>
        <p:txBody>
          <a:bodyPr>
            <a:normAutofit fontScale="90000"/>
          </a:bodyPr>
          <a:lstStyle/>
          <a:p>
            <a:r>
              <a:rPr lang="en-GB" dirty="0"/>
              <a:t>Solving the population growth model using </a:t>
            </a:r>
            <a:r>
              <a:rPr lang="en-GB" dirty="0" err="1"/>
              <a:t>deSolve</a:t>
            </a:r>
            <a:endParaRPr lang="en-US" dirty="0"/>
          </a:p>
        </p:txBody>
      </p:sp>
      <p:sp>
        <p:nvSpPr>
          <p:cNvPr id="4" name="Content Placeholder 2">
            <a:extLst>
              <a:ext uri="{FF2B5EF4-FFF2-40B4-BE49-F238E27FC236}">
                <a16:creationId xmlns:a16="http://schemas.microsoft.com/office/drawing/2014/main" id="{CA8157EB-CF4B-2A41-85FD-0D58EE45B616}"/>
              </a:ext>
            </a:extLst>
          </p:cNvPr>
          <p:cNvSpPr>
            <a:spLocks noGrp="1"/>
          </p:cNvSpPr>
          <p:nvPr>
            <p:ph idx="1" hasCustomPrompt="1"/>
          </p:nvPr>
        </p:nvSpPr>
        <p:spPr>
          <a:xfrm>
            <a:off x="457200" y="1477818"/>
            <a:ext cx="8229600" cy="4821382"/>
          </a:xfrm>
        </p:spPr>
        <p:txBody>
          <a:bodyPr/>
          <a:lstStyle/>
          <a:p>
            <a:pPr marL="118000" lvl="0" indent="0">
              <a:buNone/>
            </a:pPr>
            <a:r>
              <a:rPr sz="1800" dirty="0">
                <a:latin typeface="Courier"/>
              </a:rPr>
              <a:t>output_raw_rk4 &lt;-</a:t>
            </a:r>
            <a:r>
              <a:rPr sz="1800" dirty="0">
                <a:solidFill>
                  <a:srgbClr val="4070A0"/>
                </a:solidFill>
                <a:latin typeface="Courier"/>
              </a:rPr>
              <a:t> </a:t>
            </a:r>
            <a:r>
              <a:rPr sz="1800" b="1" dirty="0">
                <a:solidFill>
                  <a:srgbClr val="007020"/>
                </a:solidFill>
                <a:latin typeface="Courier"/>
              </a:rPr>
              <a:t>ode</a:t>
            </a:r>
            <a:r>
              <a:rPr sz="1800" dirty="0">
                <a:latin typeface="Courier"/>
              </a:rPr>
              <a:t>(</a:t>
            </a:r>
            <a:r>
              <a:rPr sz="1800" dirty="0">
                <a:solidFill>
                  <a:srgbClr val="902000"/>
                </a:solidFill>
                <a:latin typeface="Courier"/>
              </a:rPr>
              <a:t>y =</a:t>
            </a:r>
            <a:r>
              <a:rPr sz="1800" dirty="0">
                <a:latin typeface="Courier"/>
              </a:rPr>
              <a:t> state, </a:t>
            </a:r>
            <a:r>
              <a:rPr sz="1800" dirty="0">
                <a:solidFill>
                  <a:srgbClr val="902000"/>
                </a:solidFill>
                <a:latin typeface="Courier"/>
              </a:rPr>
              <a:t>times =</a:t>
            </a:r>
            <a:r>
              <a:rPr sz="1800" dirty="0">
                <a:latin typeface="Courier"/>
              </a:rPr>
              <a:t> times,</a:t>
            </a:r>
            <a:br>
              <a:rPr dirty="0"/>
            </a:br>
            <a:r>
              <a:rPr sz="1800" dirty="0">
                <a:latin typeface="Courier"/>
              </a:rPr>
              <a:t>                      </a:t>
            </a:r>
            <a:r>
              <a:rPr sz="1800" dirty="0" err="1">
                <a:solidFill>
                  <a:srgbClr val="902000"/>
                </a:solidFill>
                <a:latin typeface="Courier"/>
              </a:rPr>
              <a:t>func</a:t>
            </a:r>
            <a:r>
              <a:rPr sz="1800" dirty="0">
                <a:solidFill>
                  <a:srgbClr val="902000"/>
                </a:solidFill>
                <a:latin typeface="Courier"/>
              </a:rPr>
              <a:t> =</a:t>
            </a:r>
            <a:r>
              <a:rPr sz="1800" dirty="0">
                <a:latin typeface="Courier"/>
              </a:rPr>
              <a:t> </a:t>
            </a:r>
            <a:r>
              <a:rPr sz="1800" dirty="0" err="1">
                <a:latin typeface="Courier"/>
              </a:rPr>
              <a:t>pop_model</a:t>
            </a:r>
            <a:r>
              <a:rPr sz="1800" dirty="0">
                <a:latin typeface="Courier"/>
              </a:rPr>
              <a:t>,</a:t>
            </a:r>
            <a:br>
              <a:rPr dirty="0"/>
            </a:br>
            <a:r>
              <a:rPr sz="1800" dirty="0">
                <a:latin typeface="Courier"/>
              </a:rPr>
              <a:t>                      </a:t>
            </a:r>
            <a:r>
              <a:rPr sz="1800" dirty="0" err="1">
                <a:solidFill>
                  <a:srgbClr val="902000"/>
                </a:solidFill>
                <a:latin typeface="Courier"/>
              </a:rPr>
              <a:t>parms</a:t>
            </a:r>
            <a:r>
              <a:rPr sz="1800" dirty="0">
                <a:solidFill>
                  <a:srgbClr val="902000"/>
                </a:solidFill>
                <a:latin typeface="Courier"/>
              </a:rPr>
              <a:t> =</a:t>
            </a:r>
            <a:r>
              <a:rPr sz="1800" dirty="0">
                <a:latin typeface="Courier"/>
              </a:rPr>
              <a:t> parameters,</a:t>
            </a:r>
            <a:br>
              <a:rPr dirty="0"/>
            </a:br>
            <a:r>
              <a:rPr sz="1800" dirty="0">
                <a:latin typeface="Courier"/>
              </a:rPr>
              <a:t>                      </a:t>
            </a:r>
            <a:r>
              <a:rPr sz="1800" dirty="0">
                <a:solidFill>
                  <a:srgbClr val="902000"/>
                </a:solidFill>
                <a:latin typeface="Courier"/>
              </a:rPr>
              <a:t>method =</a:t>
            </a:r>
            <a:r>
              <a:rPr sz="1800" dirty="0">
                <a:latin typeface="Courier"/>
              </a:rPr>
              <a:t> </a:t>
            </a:r>
            <a:r>
              <a:rPr sz="1800" dirty="0">
                <a:solidFill>
                  <a:srgbClr val="4070A0"/>
                </a:solidFill>
                <a:latin typeface="Courier"/>
              </a:rPr>
              <a:t>"rk4"</a:t>
            </a:r>
            <a:r>
              <a:rPr sz="1800" dirty="0">
                <a:latin typeface="Courier"/>
              </a:rPr>
              <a:t>)</a:t>
            </a:r>
            <a:br>
              <a:rPr dirty="0"/>
            </a:br>
            <a:br>
              <a:rPr dirty="0"/>
            </a:br>
            <a:r>
              <a:rPr sz="1800" i="1" dirty="0">
                <a:solidFill>
                  <a:srgbClr val="60A0B0"/>
                </a:solidFill>
                <a:latin typeface="Courier"/>
              </a:rPr>
              <a:t># Convert to data frame </a:t>
            </a:r>
            <a:br>
              <a:rPr dirty="0"/>
            </a:br>
            <a:r>
              <a:rPr sz="1800" i="1" dirty="0">
                <a:solidFill>
                  <a:srgbClr val="60A0B0"/>
                </a:solidFill>
                <a:latin typeface="Courier"/>
              </a:rPr>
              <a:t># for easy extraction of columns</a:t>
            </a:r>
            <a:br>
              <a:rPr dirty="0"/>
            </a:br>
            <a:r>
              <a:rPr sz="1800" dirty="0">
                <a:latin typeface="Courier"/>
              </a:rPr>
              <a:t>output_rk4 &lt;-</a:t>
            </a:r>
            <a:r>
              <a:rPr sz="1800" dirty="0">
                <a:solidFill>
                  <a:srgbClr val="4070A0"/>
                </a:solidFill>
                <a:latin typeface="Courier"/>
              </a:rPr>
              <a:t> </a:t>
            </a:r>
            <a:r>
              <a:rPr sz="1800" b="1" dirty="0" err="1">
                <a:solidFill>
                  <a:srgbClr val="007020"/>
                </a:solidFill>
                <a:latin typeface="Courier"/>
              </a:rPr>
              <a:t>as.data.frame</a:t>
            </a:r>
            <a:r>
              <a:rPr sz="1800" dirty="0">
                <a:latin typeface="Courier"/>
              </a:rPr>
              <a:t>(output_raw_rk4)</a:t>
            </a:r>
            <a:br>
              <a:rPr dirty="0"/>
            </a:br>
            <a:br>
              <a:rPr dirty="0"/>
            </a:br>
            <a:r>
              <a:rPr sz="1800" dirty="0" err="1">
                <a:latin typeface="Courier"/>
              </a:rPr>
              <a:t>output_raw_euler</a:t>
            </a:r>
            <a:r>
              <a:rPr sz="1800" dirty="0">
                <a:latin typeface="Courier"/>
              </a:rPr>
              <a:t> &lt;-</a:t>
            </a:r>
            <a:r>
              <a:rPr sz="1800" dirty="0">
                <a:solidFill>
                  <a:srgbClr val="4070A0"/>
                </a:solidFill>
                <a:latin typeface="Courier"/>
              </a:rPr>
              <a:t> </a:t>
            </a:r>
            <a:r>
              <a:rPr sz="1800" b="1" dirty="0">
                <a:solidFill>
                  <a:srgbClr val="007020"/>
                </a:solidFill>
                <a:latin typeface="Courier"/>
              </a:rPr>
              <a:t>ode</a:t>
            </a:r>
            <a:r>
              <a:rPr sz="1800" dirty="0">
                <a:latin typeface="Courier"/>
              </a:rPr>
              <a:t>(</a:t>
            </a:r>
            <a:r>
              <a:rPr sz="1800" dirty="0">
                <a:solidFill>
                  <a:srgbClr val="902000"/>
                </a:solidFill>
                <a:latin typeface="Courier"/>
              </a:rPr>
              <a:t>y =</a:t>
            </a:r>
            <a:r>
              <a:rPr sz="1800" dirty="0">
                <a:latin typeface="Courier"/>
              </a:rPr>
              <a:t> state, </a:t>
            </a:r>
            <a:r>
              <a:rPr sz="1800" dirty="0">
                <a:solidFill>
                  <a:srgbClr val="902000"/>
                </a:solidFill>
                <a:latin typeface="Courier"/>
              </a:rPr>
              <a:t>times =</a:t>
            </a:r>
            <a:r>
              <a:rPr sz="1800" dirty="0">
                <a:latin typeface="Courier"/>
              </a:rPr>
              <a:t> times, </a:t>
            </a:r>
            <a:br>
              <a:rPr dirty="0"/>
            </a:br>
            <a:r>
              <a:rPr sz="1800" dirty="0">
                <a:latin typeface="Courier"/>
              </a:rPr>
              <a:t>                        </a:t>
            </a:r>
            <a:r>
              <a:rPr sz="1800" dirty="0" err="1">
                <a:solidFill>
                  <a:srgbClr val="902000"/>
                </a:solidFill>
                <a:latin typeface="Courier"/>
              </a:rPr>
              <a:t>func</a:t>
            </a:r>
            <a:r>
              <a:rPr sz="1800" dirty="0">
                <a:solidFill>
                  <a:srgbClr val="902000"/>
                </a:solidFill>
                <a:latin typeface="Courier"/>
              </a:rPr>
              <a:t> =</a:t>
            </a:r>
            <a:r>
              <a:rPr sz="1800" dirty="0">
                <a:latin typeface="Courier"/>
              </a:rPr>
              <a:t> </a:t>
            </a:r>
            <a:r>
              <a:rPr sz="1800" dirty="0" err="1">
                <a:latin typeface="Courier"/>
              </a:rPr>
              <a:t>pop_model</a:t>
            </a:r>
            <a:r>
              <a:rPr sz="1800" dirty="0">
                <a:latin typeface="Courier"/>
              </a:rPr>
              <a:t>, </a:t>
            </a:r>
            <a:br>
              <a:rPr dirty="0"/>
            </a:br>
            <a:r>
              <a:rPr sz="1800" dirty="0">
                <a:latin typeface="Courier"/>
              </a:rPr>
              <a:t>                        </a:t>
            </a:r>
            <a:r>
              <a:rPr sz="1800" dirty="0" err="1">
                <a:solidFill>
                  <a:srgbClr val="902000"/>
                </a:solidFill>
                <a:latin typeface="Courier"/>
              </a:rPr>
              <a:t>parms</a:t>
            </a:r>
            <a:r>
              <a:rPr sz="1800" dirty="0">
                <a:solidFill>
                  <a:srgbClr val="902000"/>
                </a:solidFill>
                <a:latin typeface="Courier"/>
              </a:rPr>
              <a:t> =</a:t>
            </a:r>
            <a:r>
              <a:rPr sz="1800" dirty="0">
                <a:latin typeface="Courier"/>
              </a:rPr>
              <a:t> parameters,</a:t>
            </a:r>
            <a:br>
              <a:rPr dirty="0"/>
            </a:br>
            <a:r>
              <a:rPr sz="1800" dirty="0">
                <a:latin typeface="Courier"/>
              </a:rPr>
              <a:t>                        </a:t>
            </a:r>
            <a:r>
              <a:rPr sz="1800" dirty="0">
                <a:solidFill>
                  <a:srgbClr val="902000"/>
                </a:solidFill>
                <a:latin typeface="Courier"/>
              </a:rPr>
              <a:t>method =</a:t>
            </a:r>
            <a:r>
              <a:rPr sz="1800" dirty="0">
                <a:latin typeface="Courier"/>
              </a:rPr>
              <a:t> </a:t>
            </a:r>
            <a:r>
              <a:rPr sz="1800" dirty="0">
                <a:solidFill>
                  <a:srgbClr val="4070A0"/>
                </a:solidFill>
                <a:latin typeface="Courier"/>
              </a:rPr>
              <a:t>"</a:t>
            </a:r>
            <a:r>
              <a:rPr sz="1800" dirty="0" err="1">
                <a:solidFill>
                  <a:srgbClr val="4070A0"/>
                </a:solidFill>
                <a:latin typeface="Courier"/>
              </a:rPr>
              <a:t>euler</a:t>
            </a:r>
            <a:r>
              <a:rPr sz="1800" dirty="0">
                <a:solidFill>
                  <a:srgbClr val="4070A0"/>
                </a:solidFill>
                <a:latin typeface="Courier"/>
              </a:rPr>
              <a:t>"</a:t>
            </a:r>
            <a:r>
              <a:rPr sz="1800" dirty="0">
                <a:latin typeface="Courier"/>
              </a:rPr>
              <a:t>)</a:t>
            </a:r>
            <a:br>
              <a:rPr dirty="0"/>
            </a:br>
            <a:br>
              <a:rPr dirty="0"/>
            </a:br>
            <a:r>
              <a:rPr sz="1800" dirty="0" err="1">
                <a:latin typeface="Courier"/>
              </a:rPr>
              <a:t>output_euler</a:t>
            </a:r>
            <a:r>
              <a:rPr sz="1800" dirty="0">
                <a:latin typeface="Courier"/>
              </a:rPr>
              <a:t> &lt;-</a:t>
            </a:r>
            <a:r>
              <a:rPr sz="1800" dirty="0">
                <a:solidFill>
                  <a:srgbClr val="4070A0"/>
                </a:solidFill>
                <a:latin typeface="Courier"/>
              </a:rPr>
              <a:t> </a:t>
            </a:r>
            <a:r>
              <a:rPr sz="1800" b="1" dirty="0" err="1">
                <a:solidFill>
                  <a:srgbClr val="007020"/>
                </a:solidFill>
                <a:latin typeface="Courier"/>
              </a:rPr>
              <a:t>as.data.frame</a:t>
            </a:r>
            <a:r>
              <a:rPr sz="1800" dirty="0">
                <a:latin typeface="Courier"/>
              </a:rPr>
              <a:t>(</a:t>
            </a:r>
            <a:r>
              <a:rPr sz="1800" dirty="0" err="1">
                <a:latin typeface="Courier"/>
              </a:rPr>
              <a:t>output_raw_euler</a:t>
            </a:r>
            <a:r>
              <a:rPr sz="1800" dirty="0">
                <a:latin typeface="Courier"/>
              </a:rPr>
              <a:t>)</a:t>
            </a:r>
          </a:p>
        </p:txBody>
      </p:sp>
      <p:sp>
        <p:nvSpPr>
          <p:cNvPr id="3" name="Slide Number Placeholder 2">
            <a:extLst>
              <a:ext uri="{FF2B5EF4-FFF2-40B4-BE49-F238E27FC236}">
                <a16:creationId xmlns:a16="http://schemas.microsoft.com/office/drawing/2014/main" id="{746B608D-AE11-40E8-B2D0-6E0071E3D23E}"/>
              </a:ext>
            </a:extLst>
          </p:cNvPr>
          <p:cNvSpPr>
            <a:spLocks noGrp="1"/>
          </p:cNvSpPr>
          <p:nvPr>
            <p:ph type="sldNum" sz="quarter" idx="4"/>
          </p:nvPr>
        </p:nvSpPr>
        <p:spPr/>
        <p:txBody>
          <a:bodyPr/>
          <a:lstStyle/>
          <a:p>
            <a:fld id="{D7E6475D-BDED-4D62-A64C-203EC56ADB6A}" type="slidenum">
              <a:rPr lang="en-GB" smtClean="0"/>
              <a:t>26</a:t>
            </a:fld>
            <a:endParaRPr lang="en-GB"/>
          </a:p>
        </p:txBody>
      </p:sp>
    </p:spTree>
    <p:extLst>
      <p:ext uri="{BB962C8B-B14F-4D97-AF65-F5344CB8AC3E}">
        <p14:creationId xmlns:p14="http://schemas.microsoft.com/office/powerpoint/2010/main" val="47521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530E-47F9-8D49-9E18-2EED63874D48}"/>
              </a:ext>
            </a:extLst>
          </p:cNvPr>
          <p:cNvSpPr>
            <a:spLocks noGrp="1"/>
          </p:cNvSpPr>
          <p:nvPr>
            <p:ph type="title"/>
          </p:nvPr>
        </p:nvSpPr>
        <p:spPr/>
        <p:txBody>
          <a:bodyPr>
            <a:normAutofit fontScale="90000"/>
          </a:bodyPr>
          <a:lstStyle/>
          <a:p>
            <a:r>
              <a:rPr lang="en-GB" dirty="0"/>
              <a:t>Solving the population growth model using </a:t>
            </a:r>
            <a:r>
              <a:rPr lang="en-GB" dirty="0" err="1"/>
              <a:t>deSolve</a:t>
            </a:r>
            <a:endParaRPr lang="en-US" dirty="0"/>
          </a:p>
        </p:txBody>
      </p:sp>
      <p:sp>
        <p:nvSpPr>
          <p:cNvPr id="7" name="Rectangle 6">
            <a:extLst>
              <a:ext uri="{FF2B5EF4-FFF2-40B4-BE49-F238E27FC236}">
                <a16:creationId xmlns:a16="http://schemas.microsoft.com/office/drawing/2014/main" id="{C81BD709-F655-FD46-8A64-EFB0E0E275D1}"/>
              </a:ext>
            </a:extLst>
          </p:cNvPr>
          <p:cNvSpPr/>
          <p:nvPr/>
        </p:nvSpPr>
        <p:spPr>
          <a:xfrm>
            <a:off x="283265" y="5715000"/>
            <a:ext cx="8577469" cy="646331"/>
          </a:xfrm>
          <a:prstGeom prst="rect">
            <a:avLst/>
          </a:prstGeom>
          <a:ln>
            <a:solidFill>
              <a:schemeClr val="tx2"/>
            </a:solidFill>
          </a:ln>
        </p:spPr>
        <p:txBody>
          <a:bodyPr wrap="square">
            <a:spAutoFit/>
          </a:bodyPr>
          <a:lstStyle/>
          <a:p>
            <a:pPr lvl="0" algn="ctr"/>
            <a:r>
              <a:rPr lang="en-GB" dirty="0"/>
              <a:t>In the practical we will use RK4, BUT it will be up to you in your research to make sure that you know which method you are using and you why you are using it. </a:t>
            </a:r>
          </a:p>
        </p:txBody>
      </p:sp>
      <p:sp>
        <p:nvSpPr>
          <p:cNvPr id="3" name="Slide Number Placeholder 2">
            <a:extLst>
              <a:ext uri="{FF2B5EF4-FFF2-40B4-BE49-F238E27FC236}">
                <a16:creationId xmlns:a16="http://schemas.microsoft.com/office/drawing/2014/main" id="{99B737E2-0A2E-41B7-8F2E-AF5CD073B15B}"/>
              </a:ext>
            </a:extLst>
          </p:cNvPr>
          <p:cNvSpPr>
            <a:spLocks noGrp="1"/>
          </p:cNvSpPr>
          <p:nvPr>
            <p:ph type="sldNum" sz="quarter" idx="4"/>
          </p:nvPr>
        </p:nvSpPr>
        <p:spPr/>
        <p:txBody>
          <a:bodyPr/>
          <a:lstStyle/>
          <a:p>
            <a:fld id="{D7E6475D-BDED-4D62-A64C-203EC56ADB6A}" type="slidenum">
              <a:rPr lang="en-GB" smtClean="0"/>
              <a:t>27</a:t>
            </a:fld>
            <a:endParaRPr lang="en-GB"/>
          </a:p>
        </p:txBody>
      </p:sp>
      <p:pic>
        <p:nvPicPr>
          <p:cNvPr id="6" name="Picture 5">
            <a:extLst>
              <a:ext uri="{FF2B5EF4-FFF2-40B4-BE49-F238E27FC236}">
                <a16:creationId xmlns:a16="http://schemas.microsoft.com/office/drawing/2014/main" id="{5C4905D8-034D-9AD1-4A71-2DF7590E9360}"/>
              </a:ext>
            </a:extLst>
          </p:cNvPr>
          <p:cNvPicPr>
            <a:picLocks noChangeAspect="1"/>
          </p:cNvPicPr>
          <p:nvPr/>
        </p:nvPicPr>
        <p:blipFill>
          <a:blip r:embed="rId2"/>
          <a:stretch>
            <a:fillRect/>
          </a:stretch>
        </p:blipFill>
        <p:spPr>
          <a:xfrm>
            <a:off x="129207" y="1801800"/>
            <a:ext cx="4320000" cy="3456000"/>
          </a:xfrm>
          <a:prstGeom prst="rect">
            <a:avLst/>
          </a:prstGeom>
        </p:spPr>
      </p:pic>
      <p:pic>
        <p:nvPicPr>
          <p:cNvPr id="9" name="Picture 8">
            <a:extLst>
              <a:ext uri="{FF2B5EF4-FFF2-40B4-BE49-F238E27FC236}">
                <a16:creationId xmlns:a16="http://schemas.microsoft.com/office/drawing/2014/main" id="{3AB51962-3567-7ECC-F403-B465667B7D0D}"/>
              </a:ext>
            </a:extLst>
          </p:cNvPr>
          <p:cNvPicPr>
            <a:picLocks noChangeAspect="1"/>
          </p:cNvPicPr>
          <p:nvPr/>
        </p:nvPicPr>
        <p:blipFill>
          <a:blip r:embed="rId3"/>
          <a:stretch>
            <a:fillRect/>
          </a:stretch>
        </p:blipFill>
        <p:spPr>
          <a:xfrm>
            <a:off x="4548597" y="1801800"/>
            <a:ext cx="4320000" cy="3456000"/>
          </a:xfrm>
          <a:prstGeom prst="rect">
            <a:avLst/>
          </a:prstGeom>
        </p:spPr>
      </p:pic>
    </p:spTree>
    <p:extLst>
      <p:ext uri="{BB962C8B-B14F-4D97-AF65-F5344CB8AC3E}">
        <p14:creationId xmlns:p14="http://schemas.microsoft.com/office/powerpoint/2010/main" val="149528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2902227"/>
            <a:ext cx="9144000" cy="785605"/>
          </a:xfrm>
          <a:prstGeom prst="rect">
            <a:avLst/>
          </a:prstGeom>
        </p:spPr>
        <p:txBody>
          <a:bodyPr/>
          <a:lstStyle/>
          <a:p>
            <a:pPr marL="0" lvl="0" indent="0">
              <a:buNone/>
            </a:pPr>
            <a:r>
              <a:rPr sz="4800" dirty="0">
                <a:solidFill>
                  <a:schemeClr val="tx2"/>
                </a:solidFill>
              </a:rPr>
              <a:t>Susceptible Infected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39148" y="2981739"/>
            <a:ext cx="9144000" cy="596762"/>
          </a:xfrm>
          <a:prstGeom prst="rect">
            <a:avLst/>
          </a:prstGeom>
        </p:spPr>
        <p:txBody>
          <a:bodyPr/>
          <a:lstStyle/>
          <a:p>
            <a:pPr marL="0" lvl="0" indent="0">
              <a:buNone/>
            </a:pPr>
            <a:r>
              <a:rPr lang="en-GB" sz="4000" dirty="0">
                <a:solidFill>
                  <a:schemeClr val="tx2"/>
                </a:solidFill>
              </a:rPr>
              <a:t>O</a:t>
            </a:r>
            <a:r>
              <a:rPr sz="4000" dirty="0" err="1">
                <a:solidFill>
                  <a:schemeClr val="tx2"/>
                </a:solidFill>
              </a:rPr>
              <a:t>rdinary</a:t>
            </a:r>
            <a:r>
              <a:rPr sz="4000" dirty="0">
                <a:solidFill>
                  <a:schemeClr val="tx2"/>
                </a:solidFill>
              </a:rPr>
              <a:t> differential equations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6FF4FF44-D0EB-C045-8FC1-9D7F8624CCFD}"/>
                  </a:ext>
                </a:extLst>
              </p:cNvPr>
              <p:cNvSpPr>
                <a:spLocks noGrp="1"/>
              </p:cNvSpPr>
              <p:nvPr>
                <p:ph idx="1" hasCustomPrompt="1"/>
              </p:nvPr>
            </p:nvSpPr>
            <p:spPr>
              <a:xfrm>
                <a:off x="457200" y="1477818"/>
                <a:ext cx="8229600" cy="4821382"/>
              </a:xfrm>
            </p:spPr>
            <p:txBody>
              <a:bodyPr/>
              <a:lstStyle/>
              <a:p>
                <a:pPr lvl="1"/>
                <a:r>
                  <a:rPr dirty="0"/>
                  <a:t>Individuals are either susceptible or infected</a:t>
                </a:r>
                <a:endParaRPr lang="en-GB" dirty="0"/>
              </a:p>
              <a:p>
                <a:pPr lvl="1"/>
                <a:endParaRPr lang="en-GB" dirty="0"/>
              </a:p>
              <a:p>
                <a:pPr lvl="1"/>
                <a:endParaRPr lang="en-GB" dirty="0"/>
              </a:p>
              <a:p>
                <a:pPr lvl="1"/>
                <a:endParaRPr lang="en-GB" dirty="0"/>
              </a:p>
              <a:p>
                <a:pPr lvl="1"/>
                <a:endParaRPr lang="en-GB" dirty="0"/>
              </a:p>
              <a:p>
                <a:pPr lvl="1"/>
                <a:endParaRPr lang="en-GB" dirty="0"/>
              </a:p>
              <a:p>
                <a:pPr marL="342991" lvl="1" indent="0">
                  <a:buNone/>
                </a:pPr>
                <a:endParaRPr dirty="0"/>
              </a:p>
              <a:p>
                <a:pPr lvl="1"/>
                <a:r>
                  <a:rPr dirty="0"/>
                  <a:t>Susceptible individuals become infected via transmission rate </a:t>
                </a:r>
                <a14:m>
                  <m:oMath xmlns:m="http://schemas.openxmlformats.org/officeDocument/2006/math">
                    <m:r>
                      <a:rPr>
                        <a:latin typeface="Cambria Math" panose="02040503050406030204" pitchFamily="18" charset="0"/>
                      </a:rPr>
                      <m:t>𝛽</m:t>
                    </m:r>
                  </m:oMath>
                </a14:m>
                <a:r>
                  <a:rPr dirty="0"/>
                  <a:t>.</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sz="2400" i="1">
                              <a:latin typeface="Cambria Math" panose="02040503050406030204" pitchFamily="18" charset="0"/>
                            </a:rPr>
                          </m:ctrlPr>
                        </m:mPr>
                        <m:mr>
                          <m:e>
                            <m:f>
                              <m:fPr>
                                <m:ctrlPr>
                                  <a:rPr sz="2400" i="1">
                                    <a:latin typeface="Cambria Math" panose="02040503050406030204" pitchFamily="18" charset="0"/>
                                  </a:rPr>
                                </m:ctrlPr>
                              </m:fPr>
                              <m:num>
                                <m:r>
                                  <m:rPr>
                                    <m:nor/>
                                  </m:rPr>
                                  <a:rPr sz="2400"/>
                                  <m:t>d</m:t>
                                </m:r>
                                <m:r>
                                  <a:rPr sz="2400">
                                    <a:latin typeface="Cambria Math" panose="02040503050406030204" pitchFamily="18" charset="0"/>
                                  </a:rPr>
                                  <m:t>𝑆</m:t>
                                </m:r>
                              </m:num>
                              <m:den>
                                <m:r>
                                  <m:rPr>
                                    <m:nor/>
                                  </m:rPr>
                                  <a:rPr sz="2400"/>
                                  <m:t>d</m:t>
                                </m:r>
                                <m:r>
                                  <a:rPr sz="2400">
                                    <a:latin typeface="Cambria Math" panose="02040503050406030204" pitchFamily="18" charset="0"/>
                                  </a:rPr>
                                  <m:t>𝑡</m:t>
                                </m:r>
                              </m:den>
                            </m:f>
                          </m:e>
                          <m:e>
                            <m:r>
                              <a:rPr sz="2400">
                                <a:latin typeface="Cambria Math" panose="02040503050406030204" pitchFamily="18" charset="0"/>
                              </a:rPr>
                              <m:t>=−</m:t>
                            </m:r>
                            <m:r>
                              <a:rPr sz="2400">
                                <a:latin typeface="Cambria Math" panose="02040503050406030204" pitchFamily="18" charset="0"/>
                              </a:rPr>
                              <m:t>𝛽</m:t>
                            </m:r>
                            <m:r>
                              <a:rPr sz="2400">
                                <a:latin typeface="Cambria Math" panose="02040503050406030204" pitchFamily="18" charset="0"/>
                              </a:rPr>
                              <m:t>𝑆𝐼</m:t>
                            </m:r>
                            <m:r>
                              <a:rPr sz="2400">
                                <a:latin typeface="Cambria Math" panose="02040503050406030204" pitchFamily="18" charset="0"/>
                              </a:rPr>
                              <m:t>/</m:t>
                            </m:r>
                            <m:r>
                              <a:rPr sz="2400">
                                <a:latin typeface="Cambria Math" panose="02040503050406030204" pitchFamily="18" charset="0"/>
                              </a:rPr>
                              <m:t>𝑁</m:t>
                            </m:r>
                          </m:e>
                        </m:mr>
                        <m:mr>
                          <m:e>
                            <m:f>
                              <m:fPr>
                                <m:ctrlPr>
                                  <a:rPr sz="2400" i="1">
                                    <a:latin typeface="Cambria Math" panose="02040503050406030204" pitchFamily="18" charset="0"/>
                                  </a:rPr>
                                </m:ctrlPr>
                              </m:fPr>
                              <m:num>
                                <m:r>
                                  <m:rPr>
                                    <m:nor/>
                                  </m:rPr>
                                  <a:rPr sz="2400"/>
                                  <m:t>d</m:t>
                                </m:r>
                                <m:r>
                                  <a:rPr sz="2400">
                                    <a:latin typeface="Cambria Math" panose="02040503050406030204" pitchFamily="18" charset="0"/>
                                  </a:rPr>
                                  <m:t>𝐼</m:t>
                                </m:r>
                              </m:num>
                              <m:den>
                                <m:r>
                                  <m:rPr>
                                    <m:nor/>
                                  </m:rPr>
                                  <a:rPr sz="2400"/>
                                  <m:t>d</m:t>
                                </m:r>
                                <m:r>
                                  <a:rPr sz="2400">
                                    <a:latin typeface="Cambria Math" panose="02040503050406030204" pitchFamily="18" charset="0"/>
                                  </a:rPr>
                                  <m:t>𝑡</m:t>
                                </m:r>
                              </m:den>
                            </m:f>
                          </m:e>
                          <m:e>
                            <m:r>
                              <a:rPr sz="2400">
                                <a:latin typeface="Cambria Math" panose="02040503050406030204" pitchFamily="18" charset="0"/>
                              </a:rPr>
                              <m:t>=</m:t>
                            </m:r>
                            <m:r>
                              <a:rPr sz="2400">
                                <a:latin typeface="Cambria Math" panose="02040503050406030204" pitchFamily="18" charset="0"/>
                              </a:rPr>
                              <m:t>𝛽</m:t>
                            </m:r>
                            <m:r>
                              <a:rPr sz="2400">
                                <a:latin typeface="Cambria Math" panose="02040503050406030204" pitchFamily="18" charset="0"/>
                              </a:rPr>
                              <m:t>𝑆𝐼</m:t>
                            </m:r>
                            <m:r>
                              <a:rPr sz="2400">
                                <a:latin typeface="Cambria Math" panose="02040503050406030204" pitchFamily="18" charset="0"/>
                              </a:rPr>
                              <m:t>/</m:t>
                            </m:r>
                            <m:r>
                              <a:rPr sz="2400">
                                <a:latin typeface="Cambria Math" panose="02040503050406030204" pitchFamily="18" charset="0"/>
                              </a:rPr>
                              <m:t>𝑁</m:t>
                            </m:r>
                          </m:e>
                        </m:mr>
                      </m:m>
                    </m:oMath>
                  </m:oMathPara>
                </a14:m>
                <a:endParaRPr dirty="0"/>
              </a:p>
            </p:txBody>
          </p:sp>
        </mc:Choice>
        <mc:Fallback xmlns="">
          <p:sp>
            <p:nvSpPr>
              <p:cNvPr id="8" name="Content Placeholder 2">
                <a:extLst>
                  <a:ext uri="{FF2B5EF4-FFF2-40B4-BE49-F238E27FC236}">
                    <a16:creationId xmlns:a16="http://schemas.microsoft.com/office/drawing/2014/main" id="{6FF4FF44-D0EB-C045-8FC1-9D7F8624CCFD}"/>
                  </a:ext>
                </a:extLst>
              </p:cNvPr>
              <p:cNvSpPr>
                <a:spLocks noGrp="1" noRot="1" noChangeAspect="1" noMove="1" noResize="1" noEditPoints="1" noAdjustHandles="1" noChangeArrowheads="1" noChangeShapeType="1" noTextEdit="1"/>
              </p:cNvSpPr>
              <p:nvPr>
                <p:ph idx="1" hasCustomPrompt="1"/>
              </p:nvPr>
            </p:nvSpPr>
            <p:spPr>
              <a:xfrm>
                <a:off x="457200" y="1477818"/>
                <a:ext cx="8229600" cy="4821382"/>
              </a:xfrm>
              <a:blipFill>
                <a:blip r:embed="rId2"/>
                <a:stretch>
                  <a:fillRect t="-789"/>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15612B30-F9FD-5C4D-8B1B-24892FB522B2}"/>
              </a:ext>
            </a:extLst>
          </p:cNvPr>
          <p:cNvSpPr>
            <a:spLocks noGrp="1"/>
          </p:cNvSpPr>
          <p:nvPr>
            <p:ph type="title"/>
          </p:nvPr>
        </p:nvSpPr>
        <p:spPr/>
        <p:txBody>
          <a:bodyPr/>
          <a:lstStyle/>
          <a:p>
            <a:r>
              <a:rPr lang="en-GB" dirty="0"/>
              <a:t>Susceptible Infected (SI) model</a:t>
            </a:r>
            <a:endParaRPr lang="en-US" dirty="0"/>
          </a:p>
        </p:txBody>
      </p:sp>
      <p:sp>
        <p:nvSpPr>
          <p:cNvPr id="4" name="Rectangle 3">
            <a:extLst>
              <a:ext uri="{FF2B5EF4-FFF2-40B4-BE49-F238E27FC236}">
                <a16:creationId xmlns:a16="http://schemas.microsoft.com/office/drawing/2014/main" id="{27A71913-DFAA-D342-9717-85A9DE0415E3}"/>
              </a:ext>
            </a:extLst>
          </p:cNvPr>
          <p:cNvSpPr/>
          <p:nvPr/>
        </p:nvSpPr>
        <p:spPr>
          <a:xfrm>
            <a:off x="2723321" y="2454965"/>
            <a:ext cx="1351722" cy="1272209"/>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2"/>
                </a:solidFill>
              </a:rPr>
              <a:t>S</a:t>
            </a:r>
          </a:p>
        </p:txBody>
      </p:sp>
      <p:cxnSp>
        <p:nvCxnSpPr>
          <p:cNvPr id="5" name="Straight Arrow Connector 4">
            <a:extLst>
              <a:ext uri="{FF2B5EF4-FFF2-40B4-BE49-F238E27FC236}">
                <a16:creationId xmlns:a16="http://schemas.microsoft.com/office/drawing/2014/main" id="{C670E2EA-9FCD-6045-8D31-465A481A23F4}"/>
              </a:ext>
            </a:extLst>
          </p:cNvPr>
          <p:cNvCxnSpPr>
            <a:cxnSpLocks/>
          </p:cNvCxnSpPr>
          <p:nvPr/>
        </p:nvCxnSpPr>
        <p:spPr>
          <a:xfrm>
            <a:off x="4075043" y="3091069"/>
            <a:ext cx="795130" cy="1"/>
          </a:xfrm>
          <a:prstGeom prst="straightConnector1">
            <a:avLst/>
          </a:prstGeom>
          <a:ln>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E6E22C2-4B9A-674F-B07F-92F383815239}"/>
                  </a:ext>
                </a:extLst>
              </p:cNvPr>
              <p:cNvSpPr txBox="1"/>
              <p:nvPr/>
            </p:nvSpPr>
            <p:spPr>
              <a:xfrm>
                <a:off x="4010438" y="2572962"/>
                <a:ext cx="9491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𝛽</m:t>
                      </m:r>
                      <m:f>
                        <m:fPr>
                          <m:type m:val="lin"/>
                          <m:ctrlPr>
                            <a:rPr lang="en-GB" sz="2000" b="0" i="1" dirty="0" smtClean="0">
                              <a:latin typeface="Cambria Math" panose="02040503050406030204" pitchFamily="18" charset="0"/>
                              <a:ea typeface="Cambria Math" panose="02040503050406030204" pitchFamily="18" charset="0"/>
                            </a:rPr>
                          </m:ctrlPr>
                        </m:fPr>
                        <m:num>
                          <m:r>
                            <a:rPr lang="en-GB" sz="2000" b="0" i="1" dirty="0" smtClean="0">
                              <a:latin typeface="Cambria Math" panose="02040503050406030204" pitchFamily="18" charset="0"/>
                              <a:ea typeface="Cambria Math" panose="02040503050406030204" pitchFamily="18" charset="0"/>
                            </a:rPr>
                            <m:t>𝐼</m:t>
                          </m:r>
                        </m:num>
                        <m:den>
                          <m:r>
                            <a:rPr lang="en-GB" sz="2000" b="0" i="1" dirty="0" smtClean="0">
                              <a:latin typeface="Cambria Math" panose="02040503050406030204" pitchFamily="18" charset="0"/>
                              <a:ea typeface="Cambria Math" panose="02040503050406030204" pitchFamily="18" charset="0"/>
                            </a:rPr>
                            <m:t>𝑁</m:t>
                          </m:r>
                        </m:den>
                      </m:f>
                    </m:oMath>
                  </m:oMathPara>
                </a14:m>
                <a:endParaRPr lang="en-US" sz="2000" dirty="0"/>
              </a:p>
            </p:txBody>
          </p:sp>
        </mc:Choice>
        <mc:Fallback xmlns="">
          <p:sp>
            <p:nvSpPr>
              <p:cNvPr id="6" name="TextBox 5">
                <a:extLst>
                  <a:ext uri="{FF2B5EF4-FFF2-40B4-BE49-F238E27FC236}">
                    <a16:creationId xmlns:a16="http://schemas.microsoft.com/office/drawing/2014/main" id="{0E6E22C2-4B9A-674F-B07F-92F383815239}"/>
                  </a:ext>
                </a:extLst>
              </p:cNvPr>
              <p:cNvSpPr txBox="1">
                <a:spLocks noRot="1" noChangeAspect="1" noMove="1" noResize="1" noEditPoints="1" noAdjustHandles="1" noChangeArrowheads="1" noChangeShapeType="1" noTextEdit="1"/>
              </p:cNvSpPr>
              <p:nvPr/>
            </p:nvSpPr>
            <p:spPr>
              <a:xfrm>
                <a:off x="4010438" y="2572962"/>
                <a:ext cx="949187" cy="400110"/>
              </a:xfrm>
              <a:prstGeom prst="rect">
                <a:avLst/>
              </a:prstGeom>
              <a:blipFill>
                <a:blip r:embed="rId3"/>
                <a:stretch>
                  <a:fillRect t="-112121" b="-172727"/>
                </a:stretch>
              </a:blipFill>
            </p:spPr>
            <p:txBody>
              <a:bodyPr/>
              <a:lstStyle/>
              <a:p>
                <a:r>
                  <a:rPr lang="en-GB">
                    <a:noFill/>
                  </a:rPr>
                  <a:t> </a:t>
                </a:r>
              </a:p>
            </p:txBody>
          </p:sp>
        </mc:Fallback>
      </mc:AlternateContent>
      <p:sp>
        <p:nvSpPr>
          <p:cNvPr id="7" name="Rectangle 6">
            <a:extLst>
              <a:ext uri="{FF2B5EF4-FFF2-40B4-BE49-F238E27FC236}">
                <a16:creationId xmlns:a16="http://schemas.microsoft.com/office/drawing/2014/main" id="{65CF627F-23F8-DB47-A2C5-9DA15399B16F}"/>
              </a:ext>
            </a:extLst>
          </p:cNvPr>
          <p:cNvSpPr/>
          <p:nvPr/>
        </p:nvSpPr>
        <p:spPr>
          <a:xfrm>
            <a:off x="4870173" y="2453692"/>
            <a:ext cx="1351722" cy="1272209"/>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2"/>
                </a:solidFill>
              </a:rPr>
              <a:t>I</a:t>
            </a:r>
          </a:p>
        </p:txBody>
      </p:sp>
      <p:sp>
        <p:nvSpPr>
          <p:cNvPr id="3" name="Slide Number Placeholder 2">
            <a:extLst>
              <a:ext uri="{FF2B5EF4-FFF2-40B4-BE49-F238E27FC236}">
                <a16:creationId xmlns:a16="http://schemas.microsoft.com/office/drawing/2014/main" id="{4829E647-B495-468B-9C7F-3F56A24FC1B5}"/>
              </a:ext>
            </a:extLst>
          </p:cNvPr>
          <p:cNvSpPr>
            <a:spLocks noGrp="1"/>
          </p:cNvSpPr>
          <p:nvPr>
            <p:ph type="sldNum" sz="quarter" idx="4"/>
          </p:nvPr>
        </p:nvSpPr>
        <p:spPr/>
        <p:txBody>
          <a:bodyPr/>
          <a:lstStyle/>
          <a:p>
            <a:fld id="{D7E6475D-BDED-4D62-A64C-203EC56ADB6A}" type="slidenum">
              <a:rPr lang="en-GB" smtClean="0"/>
              <a:t>29</a:t>
            </a:fld>
            <a:endParaRPr lang="en-GB"/>
          </a:p>
        </p:txBody>
      </p:sp>
    </p:spTree>
    <p:extLst>
      <p:ext uri="{BB962C8B-B14F-4D97-AF65-F5344CB8AC3E}">
        <p14:creationId xmlns:p14="http://schemas.microsoft.com/office/powerpoint/2010/main" val="54090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12B30-F9FD-5C4D-8B1B-24892FB522B2}"/>
              </a:ext>
            </a:extLst>
          </p:cNvPr>
          <p:cNvSpPr>
            <a:spLocks noGrp="1"/>
          </p:cNvSpPr>
          <p:nvPr>
            <p:ph type="title"/>
          </p:nvPr>
        </p:nvSpPr>
        <p:spPr/>
        <p:txBody>
          <a:bodyPr/>
          <a:lstStyle/>
          <a:p>
            <a:r>
              <a:rPr lang="en-GB" dirty="0"/>
              <a:t>Solving SI model using </a:t>
            </a:r>
            <a:r>
              <a:rPr lang="en-GB" dirty="0" err="1"/>
              <a:t>deSolve</a:t>
            </a:r>
            <a:endParaRPr lang="en-US" dirty="0"/>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93E725A-207B-AF43-A5C9-AD7932B9BAD7}"/>
                  </a:ext>
                </a:extLst>
              </p:cNvPr>
              <p:cNvSpPr>
                <a:spLocks noGrp="1"/>
              </p:cNvSpPr>
              <p:nvPr>
                <p:ph idx="1"/>
              </p:nvPr>
            </p:nvSpPr>
            <p:spPr/>
            <p:txBody>
              <a:bodyPr/>
              <a:lstStyle/>
              <a:p>
                <a:pPr lvl="1"/>
                <a:r>
                  <a:rPr lang="en-GB" sz="2400" dirty="0"/>
                  <a:t>Inputs:</a:t>
                </a:r>
              </a:p>
              <a:p>
                <a:pPr lvl="2"/>
                <a:r>
                  <a:rPr lang="en-GB" sz="2400" dirty="0">
                    <a:latin typeface="Courier"/>
                  </a:rPr>
                  <a:t>y</a:t>
                </a:r>
                <a:r>
                  <a:rPr lang="en-GB" sz="2400" dirty="0"/>
                  <a:t>, the initial conditions</a:t>
                </a:r>
              </a:p>
              <a:p>
                <a:pPr lvl="2"/>
                <a:endParaRPr lang="en-GB" sz="2400" dirty="0"/>
              </a:p>
              <a:p>
                <a:pPr lvl="0"/>
                <a:r>
                  <a:rPr lang="en-GB" sz="2400" dirty="0"/>
                  <a:t>Assume we have population of </a:t>
                </a:r>
                <a14:m>
                  <m:oMath xmlns:m="http://schemas.openxmlformats.org/officeDocument/2006/math">
                    <m:r>
                      <a:rPr lang="en-GB" sz="2400">
                        <a:latin typeface="Cambria Math" panose="02040503050406030204" pitchFamily="18" charset="0"/>
                      </a:rPr>
                      <m:t>𝑁</m:t>
                    </m:r>
                    <m:r>
                      <a:rPr lang="en-GB" sz="2400">
                        <a:latin typeface="Cambria Math" panose="02040503050406030204" pitchFamily="18" charset="0"/>
                      </a:rPr>
                      <m:t>=100</m:t>
                    </m:r>
                  </m:oMath>
                </a14:m>
                <a:r>
                  <a:rPr lang="en-GB" sz="2400" dirty="0"/>
                  <a:t>, with 1 infected individual: </a:t>
                </a:r>
              </a:p>
              <a:p>
                <a:pPr lvl="0"/>
                <a:endParaRPr lang="en-GB" sz="2400" dirty="0"/>
              </a:p>
              <a:p>
                <a:pPr marL="1270000" lvl="0"/>
                <a:r>
                  <a:rPr lang="en-GB" sz="2400" dirty="0">
                    <a:latin typeface="Courier"/>
                  </a:rPr>
                  <a:t>N &lt;-</a:t>
                </a:r>
                <a:r>
                  <a:rPr lang="en-GB" sz="2400" dirty="0">
                    <a:solidFill>
                      <a:srgbClr val="4070A0"/>
                    </a:solidFill>
                    <a:latin typeface="Courier"/>
                  </a:rPr>
                  <a:t> </a:t>
                </a:r>
                <a:r>
                  <a:rPr lang="en-GB" sz="2400" dirty="0">
                    <a:solidFill>
                      <a:srgbClr val="40A070"/>
                    </a:solidFill>
                    <a:latin typeface="Courier"/>
                  </a:rPr>
                  <a:t>100</a:t>
                </a:r>
                <a:br>
                  <a:rPr lang="en-GB" sz="2400" dirty="0"/>
                </a:br>
                <a:r>
                  <a:rPr lang="en-GB" sz="2400" dirty="0">
                    <a:latin typeface="Courier"/>
                  </a:rPr>
                  <a:t>I_</a:t>
                </a:r>
                <a:r>
                  <a:rPr lang="en-GB" sz="2400" dirty="0">
                    <a:solidFill>
                      <a:srgbClr val="40A070"/>
                    </a:solidFill>
                    <a:latin typeface="Courier"/>
                  </a:rPr>
                  <a:t>0</a:t>
                </a:r>
                <a:r>
                  <a:rPr lang="en-GB" sz="2400" dirty="0">
                    <a:latin typeface="Courier"/>
                  </a:rPr>
                  <a:t> &lt;-</a:t>
                </a:r>
                <a:r>
                  <a:rPr lang="en-GB" sz="2400" dirty="0">
                    <a:solidFill>
                      <a:srgbClr val="4070A0"/>
                    </a:solidFill>
                    <a:latin typeface="Courier"/>
                  </a:rPr>
                  <a:t> </a:t>
                </a:r>
                <a:r>
                  <a:rPr lang="en-GB" sz="2400" dirty="0">
                    <a:solidFill>
                      <a:srgbClr val="40A070"/>
                    </a:solidFill>
                    <a:latin typeface="Courier"/>
                  </a:rPr>
                  <a:t>1</a:t>
                </a:r>
                <a:br>
                  <a:rPr lang="en-GB" sz="2400" dirty="0"/>
                </a:br>
                <a:r>
                  <a:rPr lang="en-GB" sz="2400" dirty="0">
                    <a:latin typeface="Courier"/>
                  </a:rPr>
                  <a:t>S_</a:t>
                </a:r>
                <a:r>
                  <a:rPr lang="en-GB" sz="2400" dirty="0">
                    <a:solidFill>
                      <a:srgbClr val="40A070"/>
                    </a:solidFill>
                    <a:latin typeface="Courier"/>
                  </a:rPr>
                  <a:t>0</a:t>
                </a:r>
                <a:r>
                  <a:rPr lang="en-GB" sz="2400" dirty="0">
                    <a:latin typeface="Courier"/>
                  </a:rPr>
                  <a:t> &lt;-</a:t>
                </a:r>
                <a:r>
                  <a:rPr lang="en-GB" sz="2400" dirty="0">
                    <a:solidFill>
                      <a:srgbClr val="4070A0"/>
                    </a:solidFill>
                    <a:latin typeface="Courier"/>
                  </a:rPr>
                  <a:t> </a:t>
                </a:r>
                <a:r>
                  <a:rPr lang="en-GB" sz="2400" dirty="0">
                    <a:latin typeface="Courier"/>
                  </a:rPr>
                  <a:t>N </a:t>
                </a:r>
                <a:r>
                  <a:rPr lang="en-GB" sz="2400" dirty="0">
                    <a:solidFill>
                      <a:srgbClr val="666666"/>
                    </a:solidFill>
                    <a:latin typeface="Courier"/>
                  </a:rPr>
                  <a:t>-</a:t>
                </a:r>
                <a:r>
                  <a:rPr lang="en-GB" sz="2400" dirty="0">
                    <a:solidFill>
                      <a:srgbClr val="4070A0"/>
                    </a:solidFill>
                    <a:latin typeface="Courier"/>
                  </a:rPr>
                  <a:t> </a:t>
                </a:r>
                <a:r>
                  <a:rPr lang="en-GB" sz="2400" dirty="0">
                    <a:latin typeface="Courier"/>
                  </a:rPr>
                  <a:t>I_</a:t>
                </a:r>
                <a:r>
                  <a:rPr lang="en-GB" sz="2400" dirty="0">
                    <a:solidFill>
                      <a:srgbClr val="40A070"/>
                    </a:solidFill>
                    <a:latin typeface="Courier"/>
                  </a:rPr>
                  <a:t>0</a:t>
                </a:r>
                <a:br>
                  <a:rPr lang="en-GB" sz="2400" dirty="0"/>
                </a:br>
                <a:r>
                  <a:rPr lang="en-GB" sz="2400" dirty="0">
                    <a:latin typeface="Courier"/>
                  </a:rPr>
                  <a:t>state &lt;-</a:t>
                </a:r>
                <a:r>
                  <a:rPr lang="en-GB" sz="2400" dirty="0">
                    <a:solidFill>
                      <a:srgbClr val="4070A0"/>
                    </a:solidFill>
                    <a:latin typeface="Courier"/>
                  </a:rPr>
                  <a:t> </a:t>
                </a:r>
                <a:r>
                  <a:rPr lang="en-GB" sz="2400" b="1" dirty="0">
                    <a:solidFill>
                      <a:srgbClr val="007020"/>
                    </a:solidFill>
                    <a:latin typeface="Courier"/>
                  </a:rPr>
                  <a:t>c</a:t>
                </a:r>
                <a:r>
                  <a:rPr lang="en-GB" sz="2400" dirty="0">
                    <a:latin typeface="Courier"/>
                  </a:rPr>
                  <a:t>(</a:t>
                </a:r>
                <a:r>
                  <a:rPr lang="en-GB" sz="2400" dirty="0">
                    <a:solidFill>
                      <a:srgbClr val="902000"/>
                    </a:solidFill>
                    <a:latin typeface="Courier"/>
                  </a:rPr>
                  <a:t>S =</a:t>
                </a:r>
                <a:r>
                  <a:rPr lang="en-GB" sz="2400" dirty="0">
                    <a:latin typeface="Courier"/>
                  </a:rPr>
                  <a:t> S_</a:t>
                </a:r>
                <a:r>
                  <a:rPr lang="en-GB" sz="2400" dirty="0">
                    <a:solidFill>
                      <a:srgbClr val="40A070"/>
                    </a:solidFill>
                    <a:latin typeface="Courier"/>
                  </a:rPr>
                  <a:t>0</a:t>
                </a:r>
                <a:r>
                  <a:rPr lang="en-GB" sz="2400" dirty="0">
                    <a:latin typeface="Courier"/>
                  </a:rPr>
                  <a:t>, </a:t>
                </a:r>
                <a:r>
                  <a:rPr lang="en-GB" sz="2400" dirty="0">
                    <a:solidFill>
                      <a:srgbClr val="902000"/>
                    </a:solidFill>
                    <a:latin typeface="Courier"/>
                  </a:rPr>
                  <a:t>I =</a:t>
                </a:r>
                <a:r>
                  <a:rPr lang="en-GB" sz="2400" dirty="0">
                    <a:latin typeface="Courier"/>
                  </a:rPr>
                  <a:t> I_</a:t>
                </a:r>
                <a:r>
                  <a:rPr lang="en-GB" sz="2400" dirty="0">
                    <a:solidFill>
                      <a:srgbClr val="40A070"/>
                    </a:solidFill>
                    <a:latin typeface="Courier"/>
                  </a:rPr>
                  <a:t>0</a:t>
                </a:r>
                <a:r>
                  <a:rPr lang="en-GB" sz="2400" dirty="0">
                    <a:latin typeface="Courier"/>
                  </a:rPr>
                  <a:t>)</a:t>
                </a:r>
              </a:p>
              <a:p>
                <a:endParaRPr lang="en-US" dirty="0"/>
              </a:p>
            </p:txBody>
          </p:sp>
        </mc:Choice>
        <mc:Fallback xmlns="">
          <p:sp>
            <p:nvSpPr>
              <p:cNvPr id="9" name="Content Placeholder 8">
                <a:extLst>
                  <a:ext uri="{FF2B5EF4-FFF2-40B4-BE49-F238E27FC236}">
                    <a16:creationId xmlns:a16="http://schemas.microsoft.com/office/drawing/2014/main" id="{B93E725A-207B-AF43-A5C9-AD7932B9BAD7}"/>
                  </a:ext>
                </a:extLst>
              </p:cNvPr>
              <p:cNvSpPr>
                <a:spLocks noGrp="1" noRot="1" noChangeAspect="1" noMove="1" noResize="1" noEditPoints="1" noAdjustHandles="1" noChangeArrowheads="1" noChangeShapeType="1" noTextEdit="1"/>
              </p:cNvSpPr>
              <p:nvPr>
                <p:ph idx="1"/>
              </p:nvPr>
            </p:nvSpPr>
            <p:spPr>
              <a:blipFill>
                <a:blip r:embed="rId2"/>
                <a:stretch>
                  <a:fillRect l="-1235" t="-78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45C5F522-A87B-4268-84D3-68709E6B96B0}"/>
              </a:ext>
            </a:extLst>
          </p:cNvPr>
          <p:cNvSpPr>
            <a:spLocks noGrp="1"/>
          </p:cNvSpPr>
          <p:nvPr>
            <p:ph type="sldNum" sz="quarter" idx="4"/>
          </p:nvPr>
        </p:nvSpPr>
        <p:spPr/>
        <p:txBody>
          <a:bodyPr/>
          <a:lstStyle/>
          <a:p>
            <a:fld id="{D7E6475D-BDED-4D62-A64C-203EC56ADB6A}" type="slidenum">
              <a:rPr lang="en-GB" smtClean="0"/>
              <a:t>30</a:t>
            </a:fld>
            <a:endParaRPr lang="en-GB"/>
          </a:p>
        </p:txBody>
      </p:sp>
    </p:spTree>
    <p:extLst>
      <p:ext uri="{BB962C8B-B14F-4D97-AF65-F5344CB8AC3E}">
        <p14:creationId xmlns:p14="http://schemas.microsoft.com/office/powerpoint/2010/main" val="323195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12B30-F9FD-5C4D-8B1B-24892FB522B2}"/>
              </a:ext>
            </a:extLst>
          </p:cNvPr>
          <p:cNvSpPr>
            <a:spLocks noGrp="1"/>
          </p:cNvSpPr>
          <p:nvPr>
            <p:ph type="title"/>
          </p:nvPr>
        </p:nvSpPr>
        <p:spPr/>
        <p:txBody>
          <a:bodyPr/>
          <a:lstStyle/>
          <a:p>
            <a:r>
              <a:rPr lang="en-GB" dirty="0"/>
              <a:t>Solving SI model using </a:t>
            </a:r>
            <a:r>
              <a:rPr lang="en-GB" dirty="0" err="1"/>
              <a:t>deSolve</a:t>
            </a:r>
            <a:endParaRPr lang="en-US" dirty="0"/>
          </a:p>
        </p:txBody>
      </p:sp>
      <p:sp>
        <p:nvSpPr>
          <p:cNvPr id="9" name="Content Placeholder 8">
            <a:extLst>
              <a:ext uri="{FF2B5EF4-FFF2-40B4-BE49-F238E27FC236}">
                <a16:creationId xmlns:a16="http://schemas.microsoft.com/office/drawing/2014/main" id="{B93E725A-207B-AF43-A5C9-AD7932B9BAD7}"/>
              </a:ext>
            </a:extLst>
          </p:cNvPr>
          <p:cNvSpPr>
            <a:spLocks noGrp="1"/>
          </p:cNvSpPr>
          <p:nvPr>
            <p:ph idx="1"/>
          </p:nvPr>
        </p:nvSpPr>
        <p:spPr/>
        <p:txBody>
          <a:bodyPr/>
          <a:lstStyle/>
          <a:p>
            <a:pPr lvl="1"/>
            <a:r>
              <a:rPr lang="en-GB" sz="2400" dirty="0"/>
              <a:t>Inputs:</a:t>
            </a:r>
          </a:p>
          <a:p>
            <a:pPr lvl="2"/>
            <a:r>
              <a:rPr lang="en-GB" sz="2400" dirty="0">
                <a:latin typeface="Courier"/>
              </a:rPr>
              <a:t>times</a:t>
            </a:r>
            <a:r>
              <a:rPr lang="en-GB" sz="2400" dirty="0"/>
              <a:t> the time points to solve the ODE(s)</a:t>
            </a:r>
          </a:p>
          <a:p>
            <a:pPr lvl="2"/>
            <a:endParaRPr lang="en-GB" sz="2400" dirty="0"/>
          </a:p>
          <a:p>
            <a:pPr lvl="0"/>
            <a:r>
              <a:rPr lang="en-GB" sz="2400" dirty="0"/>
              <a:t>Let’s solve the equation over a period of 50 days, which we will write inside a vector as follows: </a:t>
            </a:r>
          </a:p>
          <a:p>
            <a:pPr marL="1270000" lvl="0"/>
            <a:endParaRPr lang="en-GB" sz="2400" dirty="0"/>
          </a:p>
          <a:p>
            <a:pPr marL="118000" lvl="0"/>
            <a:r>
              <a:rPr lang="en-GB" sz="2400" dirty="0">
                <a:latin typeface="Courier"/>
              </a:rPr>
              <a:t>   times &lt;-</a:t>
            </a:r>
            <a:r>
              <a:rPr lang="en-GB" sz="2400" dirty="0">
                <a:solidFill>
                  <a:srgbClr val="4070A0"/>
                </a:solidFill>
                <a:latin typeface="Courier"/>
              </a:rPr>
              <a:t> </a:t>
            </a:r>
            <a:r>
              <a:rPr lang="en-GB" sz="2400" b="1" dirty="0" err="1">
                <a:solidFill>
                  <a:srgbClr val="007020"/>
                </a:solidFill>
                <a:latin typeface="Courier"/>
              </a:rPr>
              <a:t>seq</a:t>
            </a:r>
            <a:r>
              <a:rPr lang="en-GB" sz="2400" dirty="0">
                <a:latin typeface="Courier"/>
              </a:rPr>
              <a:t>(</a:t>
            </a:r>
            <a:r>
              <a:rPr lang="en-GB" sz="2400" dirty="0">
                <a:solidFill>
                  <a:srgbClr val="902000"/>
                </a:solidFill>
                <a:latin typeface="Courier"/>
              </a:rPr>
              <a:t>from =</a:t>
            </a:r>
            <a:r>
              <a:rPr lang="en-GB" sz="2400" dirty="0">
                <a:latin typeface="Courier"/>
              </a:rPr>
              <a:t> </a:t>
            </a:r>
            <a:r>
              <a:rPr lang="en-GB" sz="2400" dirty="0">
                <a:solidFill>
                  <a:srgbClr val="40A070"/>
                </a:solidFill>
                <a:latin typeface="Courier"/>
              </a:rPr>
              <a:t>0</a:t>
            </a:r>
            <a:r>
              <a:rPr lang="en-GB" sz="2400" dirty="0">
                <a:latin typeface="Courier"/>
              </a:rPr>
              <a:t>, </a:t>
            </a:r>
            <a:r>
              <a:rPr lang="en-GB" sz="2400" dirty="0">
                <a:solidFill>
                  <a:srgbClr val="902000"/>
                </a:solidFill>
                <a:latin typeface="Courier"/>
              </a:rPr>
              <a:t>to =</a:t>
            </a:r>
            <a:r>
              <a:rPr lang="en-GB" sz="2400" dirty="0">
                <a:latin typeface="Courier"/>
              </a:rPr>
              <a:t> </a:t>
            </a:r>
            <a:r>
              <a:rPr lang="en-GB" sz="2400" dirty="0">
                <a:solidFill>
                  <a:srgbClr val="40A070"/>
                </a:solidFill>
                <a:latin typeface="Courier"/>
              </a:rPr>
              <a:t>50</a:t>
            </a:r>
            <a:r>
              <a:rPr lang="en-GB" sz="2400" dirty="0">
                <a:latin typeface="Courier"/>
              </a:rPr>
              <a:t>, </a:t>
            </a:r>
            <a:r>
              <a:rPr lang="en-GB" sz="2400" dirty="0">
                <a:solidFill>
                  <a:srgbClr val="902000"/>
                </a:solidFill>
                <a:latin typeface="Courier"/>
              </a:rPr>
              <a:t>by =</a:t>
            </a:r>
            <a:r>
              <a:rPr lang="en-GB" sz="2400" dirty="0">
                <a:latin typeface="Courier"/>
              </a:rPr>
              <a:t> </a:t>
            </a:r>
            <a:r>
              <a:rPr lang="en-GB" sz="2400" dirty="0">
                <a:solidFill>
                  <a:srgbClr val="40A070"/>
                </a:solidFill>
                <a:latin typeface="Courier"/>
              </a:rPr>
              <a:t>1</a:t>
            </a:r>
            <a:r>
              <a:rPr lang="en-GB" sz="2400" dirty="0">
                <a:latin typeface="Courier"/>
              </a:rPr>
              <a:t>)</a:t>
            </a:r>
          </a:p>
          <a:p>
            <a:endParaRPr lang="en-US" dirty="0"/>
          </a:p>
        </p:txBody>
      </p:sp>
      <p:sp>
        <p:nvSpPr>
          <p:cNvPr id="3" name="Slide Number Placeholder 2">
            <a:extLst>
              <a:ext uri="{FF2B5EF4-FFF2-40B4-BE49-F238E27FC236}">
                <a16:creationId xmlns:a16="http://schemas.microsoft.com/office/drawing/2014/main" id="{AFD6A651-4A5C-4D31-A54C-DD63E461903E}"/>
              </a:ext>
            </a:extLst>
          </p:cNvPr>
          <p:cNvSpPr>
            <a:spLocks noGrp="1"/>
          </p:cNvSpPr>
          <p:nvPr>
            <p:ph type="sldNum" sz="quarter" idx="4"/>
          </p:nvPr>
        </p:nvSpPr>
        <p:spPr/>
        <p:txBody>
          <a:bodyPr/>
          <a:lstStyle/>
          <a:p>
            <a:fld id="{D7E6475D-BDED-4D62-A64C-203EC56ADB6A}" type="slidenum">
              <a:rPr lang="en-GB" smtClean="0"/>
              <a:t>31</a:t>
            </a:fld>
            <a:endParaRPr lang="en-GB"/>
          </a:p>
        </p:txBody>
      </p:sp>
    </p:spTree>
    <p:extLst>
      <p:ext uri="{BB962C8B-B14F-4D97-AF65-F5344CB8AC3E}">
        <p14:creationId xmlns:p14="http://schemas.microsoft.com/office/powerpoint/2010/main" val="57426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12B30-F9FD-5C4D-8B1B-24892FB522B2}"/>
              </a:ext>
            </a:extLst>
          </p:cNvPr>
          <p:cNvSpPr>
            <a:spLocks noGrp="1"/>
          </p:cNvSpPr>
          <p:nvPr>
            <p:ph type="title"/>
          </p:nvPr>
        </p:nvSpPr>
        <p:spPr/>
        <p:txBody>
          <a:bodyPr/>
          <a:lstStyle/>
          <a:p>
            <a:r>
              <a:rPr lang="en-GB" dirty="0"/>
              <a:t>Solving SI model using </a:t>
            </a:r>
            <a:r>
              <a:rPr lang="en-GB" dirty="0" err="1"/>
              <a:t>deSolve</a:t>
            </a:r>
            <a:endParaRPr lang="en-US" dirty="0"/>
          </a:p>
        </p:txBody>
      </p:sp>
      <p:sp>
        <p:nvSpPr>
          <p:cNvPr id="9" name="Content Placeholder 8">
            <a:extLst>
              <a:ext uri="{FF2B5EF4-FFF2-40B4-BE49-F238E27FC236}">
                <a16:creationId xmlns:a16="http://schemas.microsoft.com/office/drawing/2014/main" id="{B93E725A-207B-AF43-A5C9-AD7932B9BAD7}"/>
              </a:ext>
            </a:extLst>
          </p:cNvPr>
          <p:cNvSpPr>
            <a:spLocks noGrp="1"/>
          </p:cNvSpPr>
          <p:nvPr>
            <p:ph idx="1"/>
          </p:nvPr>
        </p:nvSpPr>
        <p:spPr/>
        <p:txBody>
          <a:bodyPr/>
          <a:lstStyle/>
          <a:p>
            <a:pPr lvl="1"/>
            <a:r>
              <a:rPr lang="en-GB" sz="2400" dirty="0"/>
              <a:t>Inputs:</a:t>
            </a:r>
          </a:p>
          <a:p>
            <a:pPr lvl="2"/>
            <a:r>
              <a:rPr lang="en-GB" sz="2400" dirty="0" err="1">
                <a:latin typeface="Courier"/>
              </a:rPr>
              <a:t>parms</a:t>
            </a:r>
            <a:r>
              <a:rPr lang="en-GB" sz="2400" dirty="0"/>
              <a:t>, a vector parameter values</a:t>
            </a:r>
          </a:p>
          <a:p>
            <a:pPr lvl="2"/>
            <a:endParaRPr lang="en-GB" sz="2400" dirty="0"/>
          </a:p>
          <a:p>
            <a:pPr lvl="0"/>
            <a:r>
              <a:rPr lang="en-GB" sz="2400" dirty="0"/>
              <a:t>We have just one parameter, the transmission rate: </a:t>
            </a:r>
          </a:p>
          <a:p>
            <a:pPr lvl="0"/>
            <a:endParaRPr lang="en-GB" sz="2400" dirty="0"/>
          </a:p>
          <a:p>
            <a:pPr marL="1270000" lvl="0"/>
            <a:r>
              <a:rPr lang="en-GB" sz="2400" dirty="0">
                <a:latin typeface="Courier"/>
              </a:rPr>
              <a:t>parameters &lt;-</a:t>
            </a:r>
            <a:r>
              <a:rPr lang="en-GB" sz="2400" dirty="0">
                <a:solidFill>
                  <a:srgbClr val="4070A0"/>
                </a:solidFill>
                <a:latin typeface="Courier"/>
              </a:rPr>
              <a:t> </a:t>
            </a:r>
            <a:r>
              <a:rPr lang="en-GB" sz="2400" b="1" dirty="0">
                <a:solidFill>
                  <a:srgbClr val="007020"/>
                </a:solidFill>
                <a:latin typeface="Courier"/>
              </a:rPr>
              <a:t>c</a:t>
            </a:r>
            <a:r>
              <a:rPr lang="en-GB" sz="2400" dirty="0">
                <a:latin typeface="Courier"/>
              </a:rPr>
              <a:t>(</a:t>
            </a:r>
            <a:r>
              <a:rPr lang="en-GB" sz="2400" dirty="0">
                <a:solidFill>
                  <a:srgbClr val="902000"/>
                </a:solidFill>
                <a:latin typeface="Courier"/>
              </a:rPr>
              <a:t>beta =</a:t>
            </a:r>
            <a:r>
              <a:rPr lang="en-GB" sz="2400" dirty="0">
                <a:latin typeface="Courier"/>
              </a:rPr>
              <a:t> </a:t>
            </a:r>
            <a:r>
              <a:rPr lang="en-GB" sz="2400" dirty="0">
                <a:solidFill>
                  <a:srgbClr val="40A070"/>
                </a:solidFill>
                <a:latin typeface="Courier"/>
              </a:rPr>
              <a:t>0.4</a:t>
            </a:r>
            <a:r>
              <a:rPr lang="en-GB" sz="2400" dirty="0">
                <a:latin typeface="Courier"/>
              </a:rPr>
              <a:t>)</a:t>
            </a:r>
          </a:p>
          <a:p>
            <a:endParaRPr lang="en-US" dirty="0"/>
          </a:p>
        </p:txBody>
      </p:sp>
      <p:sp>
        <p:nvSpPr>
          <p:cNvPr id="3" name="Slide Number Placeholder 2">
            <a:extLst>
              <a:ext uri="{FF2B5EF4-FFF2-40B4-BE49-F238E27FC236}">
                <a16:creationId xmlns:a16="http://schemas.microsoft.com/office/drawing/2014/main" id="{AA0A9621-944F-4E89-B500-3CAE508962BC}"/>
              </a:ext>
            </a:extLst>
          </p:cNvPr>
          <p:cNvSpPr>
            <a:spLocks noGrp="1"/>
          </p:cNvSpPr>
          <p:nvPr>
            <p:ph type="sldNum" sz="quarter" idx="4"/>
          </p:nvPr>
        </p:nvSpPr>
        <p:spPr/>
        <p:txBody>
          <a:bodyPr/>
          <a:lstStyle/>
          <a:p>
            <a:fld id="{D7E6475D-BDED-4D62-A64C-203EC56ADB6A}" type="slidenum">
              <a:rPr lang="en-GB" smtClean="0"/>
              <a:t>32</a:t>
            </a:fld>
            <a:endParaRPr lang="en-GB"/>
          </a:p>
        </p:txBody>
      </p:sp>
    </p:spTree>
    <p:extLst>
      <p:ext uri="{BB962C8B-B14F-4D97-AF65-F5344CB8AC3E}">
        <p14:creationId xmlns:p14="http://schemas.microsoft.com/office/powerpoint/2010/main" val="184359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12B30-F9FD-5C4D-8B1B-24892FB522B2}"/>
              </a:ext>
            </a:extLst>
          </p:cNvPr>
          <p:cNvSpPr>
            <a:spLocks noGrp="1"/>
          </p:cNvSpPr>
          <p:nvPr>
            <p:ph type="title"/>
          </p:nvPr>
        </p:nvSpPr>
        <p:spPr/>
        <p:txBody>
          <a:bodyPr/>
          <a:lstStyle/>
          <a:p>
            <a:r>
              <a:rPr lang="en-GB" dirty="0"/>
              <a:t>Solving SI model using </a:t>
            </a:r>
            <a:r>
              <a:rPr lang="en-GB" dirty="0" err="1"/>
              <a:t>deSolve</a:t>
            </a:r>
            <a:endParaRPr lang="en-US" dirty="0"/>
          </a:p>
        </p:txBody>
      </p:sp>
      <p:sp>
        <p:nvSpPr>
          <p:cNvPr id="9" name="Content Placeholder 8">
            <a:extLst>
              <a:ext uri="{FF2B5EF4-FFF2-40B4-BE49-F238E27FC236}">
                <a16:creationId xmlns:a16="http://schemas.microsoft.com/office/drawing/2014/main" id="{B93E725A-207B-AF43-A5C9-AD7932B9BAD7}"/>
              </a:ext>
            </a:extLst>
          </p:cNvPr>
          <p:cNvSpPr>
            <a:spLocks noGrp="1"/>
          </p:cNvSpPr>
          <p:nvPr>
            <p:ph idx="1"/>
          </p:nvPr>
        </p:nvSpPr>
        <p:spPr/>
        <p:txBody>
          <a:bodyPr/>
          <a:lstStyle/>
          <a:p>
            <a:pPr lvl="1"/>
            <a:r>
              <a:rPr lang="en-GB" sz="2400" dirty="0"/>
              <a:t>Inputs:</a:t>
            </a:r>
          </a:p>
          <a:p>
            <a:pPr lvl="2"/>
            <a:r>
              <a:rPr lang="en-GB" sz="2000" dirty="0" err="1">
                <a:latin typeface="Courier"/>
              </a:rPr>
              <a:t>func</a:t>
            </a:r>
            <a:r>
              <a:rPr lang="en-GB" sz="2000" dirty="0"/>
              <a:t>, a function describing the ODE(s)</a:t>
            </a:r>
          </a:p>
          <a:p>
            <a:pPr marL="1270000" lvl="0"/>
            <a:r>
              <a:rPr lang="en-GB" sz="2000" dirty="0" err="1">
                <a:latin typeface="Courier"/>
              </a:rPr>
              <a:t>SI_model</a:t>
            </a:r>
            <a:r>
              <a:rPr lang="en-GB" sz="2000" dirty="0">
                <a:latin typeface="Courier"/>
              </a:rPr>
              <a:t> &lt;-</a:t>
            </a:r>
            <a:r>
              <a:rPr lang="en-GB" sz="2000" dirty="0">
                <a:solidFill>
                  <a:srgbClr val="4070A0"/>
                </a:solidFill>
                <a:latin typeface="Courier"/>
              </a:rPr>
              <a:t> </a:t>
            </a:r>
            <a:r>
              <a:rPr lang="en-GB" sz="2000" b="1" dirty="0">
                <a:solidFill>
                  <a:srgbClr val="007020"/>
                </a:solidFill>
                <a:latin typeface="Courier"/>
              </a:rPr>
              <a:t>function</a:t>
            </a:r>
            <a:r>
              <a:rPr lang="en-GB" sz="2000" dirty="0">
                <a:latin typeface="Courier"/>
              </a:rPr>
              <a:t>(times, state, </a:t>
            </a:r>
            <a:r>
              <a:rPr lang="en-GB" sz="2000" dirty="0" err="1">
                <a:latin typeface="Courier"/>
              </a:rPr>
              <a:t>parms</a:t>
            </a:r>
            <a:r>
              <a:rPr lang="en-GB" sz="2000" dirty="0">
                <a:latin typeface="Courier"/>
              </a:rPr>
              <a:t>){</a:t>
            </a:r>
            <a:br>
              <a:rPr lang="en-GB" sz="2000" dirty="0"/>
            </a:br>
            <a:r>
              <a:rPr lang="en-GB" sz="2000" dirty="0">
                <a:latin typeface="Courier"/>
              </a:rPr>
              <a:t>  </a:t>
            </a:r>
            <a:r>
              <a:rPr lang="en-GB" sz="2000" i="1" dirty="0">
                <a:solidFill>
                  <a:srgbClr val="60A0B0"/>
                </a:solidFill>
                <a:latin typeface="Courier"/>
              </a:rPr>
              <a:t>## Define variables</a:t>
            </a:r>
            <a:br>
              <a:rPr lang="en-GB" sz="2000" dirty="0"/>
            </a:br>
            <a:r>
              <a:rPr lang="en-GB" sz="2000" dirty="0">
                <a:latin typeface="Courier"/>
              </a:rPr>
              <a:t>  S &lt;-</a:t>
            </a:r>
            <a:r>
              <a:rPr lang="en-GB" sz="2000" dirty="0">
                <a:solidFill>
                  <a:srgbClr val="4070A0"/>
                </a:solidFill>
                <a:latin typeface="Courier"/>
              </a:rPr>
              <a:t> </a:t>
            </a:r>
            <a:r>
              <a:rPr lang="en-GB" sz="2000" dirty="0">
                <a:latin typeface="Courier"/>
              </a:rPr>
              <a:t>state[</a:t>
            </a:r>
            <a:r>
              <a:rPr lang="en-GB" sz="2000" dirty="0">
                <a:solidFill>
                  <a:srgbClr val="4070A0"/>
                </a:solidFill>
                <a:latin typeface="Courier"/>
              </a:rPr>
              <a:t>"S"</a:t>
            </a:r>
            <a:r>
              <a:rPr lang="en-GB" sz="2000" dirty="0">
                <a:latin typeface="Courier"/>
              </a:rPr>
              <a:t>]</a:t>
            </a:r>
            <a:br>
              <a:rPr lang="en-GB" sz="2000" dirty="0"/>
            </a:br>
            <a:r>
              <a:rPr lang="en-GB" sz="2000" dirty="0">
                <a:latin typeface="Courier"/>
              </a:rPr>
              <a:t>  I &lt;-</a:t>
            </a:r>
            <a:r>
              <a:rPr lang="en-GB" sz="2000" dirty="0">
                <a:solidFill>
                  <a:srgbClr val="4070A0"/>
                </a:solidFill>
                <a:latin typeface="Courier"/>
              </a:rPr>
              <a:t> </a:t>
            </a:r>
            <a:r>
              <a:rPr lang="en-GB" sz="2000" dirty="0">
                <a:latin typeface="Courier"/>
              </a:rPr>
              <a:t>state[</a:t>
            </a:r>
            <a:r>
              <a:rPr lang="en-GB" sz="2000" dirty="0">
                <a:solidFill>
                  <a:srgbClr val="4070A0"/>
                </a:solidFill>
                <a:latin typeface="Courier"/>
              </a:rPr>
              <a:t>"I"</a:t>
            </a:r>
            <a:r>
              <a:rPr lang="en-GB" sz="2000" dirty="0">
                <a:latin typeface="Courier"/>
              </a:rPr>
              <a:t>]</a:t>
            </a:r>
            <a:br>
              <a:rPr lang="en-GB" sz="2000" dirty="0"/>
            </a:br>
            <a:r>
              <a:rPr lang="en-GB" sz="2000" dirty="0">
                <a:latin typeface="Courier"/>
              </a:rPr>
              <a:t>  N &lt;-</a:t>
            </a:r>
            <a:r>
              <a:rPr lang="en-GB" sz="2000" dirty="0">
                <a:solidFill>
                  <a:srgbClr val="4070A0"/>
                </a:solidFill>
                <a:latin typeface="Courier"/>
              </a:rPr>
              <a:t> </a:t>
            </a:r>
            <a:r>
              <a:rPr lang="en-GB" sz="2000" dirty="0">
                <a:latin typeface="Courier"/>
              </a:rPr>
              <a:t>S </a:t>
            </a:r>
            <a:r>
              <a:rPr lang="en-GB" sz="2000" dirty="0">
                <a:solidFill>
                  <a:srgbClr val="666666"/>
                </a:solidFill>
                <a:latin typeface="Courier"/>
              </a:rPr>
              <a:t>+</a:t>
            </a:r>
            <a:r>
              <a:rPr lang="en-GB" sz="2000" dirty="0">
                <a:solidFill>
                  <a:srgbClr val="4070A0"/>
                </a:solidFill>
                <a:latin typeface="Courier"/>
              </a:rPr>
              <a:t> </a:t>
            </a:r>
            <a:r>
              <a:rPr lang="en-GB" sz="2000" dirty="0">
                <a:latin typeface="Courier"/>
              </a:rPr>
              <a:t>I</a:t>
            </a:r>
            <a:br>
              <a:rPr lang="en-GB" sz="2000" dirty="0"/>
            </a:br>
            <a:r>
              <a:rPr lang="en-GB" sz="2000" dirty="0">
                <a:latin typeface="Courier"/>
              </a:rPr>
              <a:t>  </a:t>
            </a:r>
            <a:r>
              <a:rPr lang="en-GB" sz="2000" i="1" dirty="0">
                <a:solidFill>
                  <a:srgbClr val="60A0B0"/>
                </a:solidFill>
                <a:latin typeface="Courier"/>
              </a:rPr>
              <a:t># Extract parameters</a:t>
            </a:r>
            <a:br>
              <a:rPr lang="en-GB" sz="2000" dirty="0"/>
            </a:br>
            <a:r>
              <a:rPr lang="en-GB" sz="2000" dirty="0">
                <a:latin typeface="Courier"/>
              </a:rPr>
              <a:t>  beta &lt;-</a:t>
            </a:r>
            <a:r>
              <a:rPr lang="en-GB" sz="2000" dirty="0">
                <a:solidFill>
                  <a:srgbClr val="4070A0"/>
                </a:solidFill>
                <a:latin typeface="Courier"/>
              </a:rPr>
              <a:t> </a:t>
            </a:r>
            <a:r>
              <a:rPr lang="en-GB" sz="2000" dirty="0" err="1">
                <a:latin typeface="Courier"/>
              </a:rPr>
              <a:t>parms</a:t>
            </a:r>
            <a:r>
              <a:rPr lang="en-GB" sz="2000" dirty="0">
                <a:latin typeface="Courier"/>
              </a:rPr>
              <a:t>[</a:t>
            </a:r>
            <a:r>
              <a:rPr lang="en-GB" sz="2000" dirty="0">
                <a:solidFill>
                  <a:srgbClr val="4070A0"/>
                </a:solidFill>
                <a:latin typeface="Courier"/>
              </a:rPr>
              <a:t>"beta"</a:t>
            </a:r>
            <a:r>
              <a:rPr lang="en-GB" sz="2000" dirty="0">
                <a:latin typeface="Courier"/>
              </a:rPr>
              <a:t>]</a:t>
            </a:r>
            <a:br>
              <a:rPr lang="en-GB" sz="2000" dirty="0"/>
            </a:br>
            <a:r>
              <a:rPr lang="en-GB" sz="2000" dirty="0">
                <a:latin typeface="Courier"/>
              </a:rPr>
              <a:t>  </a:t>
            </a:r>
            <a:r>
              <a:rPr lang="en-GB" sz="2000" i="1" dirty="0">
                <a:solidFill>
                  <a:srgbClr val="60A0B0"/>
                </a:solidFill>
                <a:latin typeface="Courier"/>
              </a:rPr>
              <a:t># Define differential equations</a:t>
            </a:r>
            <a:br>
              <a:rPr lang="en-GB" sz="2000" dirty="0"/>
            </a:br>
            <a:r>
              <a:rPr lang="en-GB" sz="2000" dirty="0">
                <a:latin typeface="Courier"/>
              </a:rPr>
              <a:t>  </a:t>
            </a:r>
            <a:r>
              <a:rPr lang="en-GB" sz="2000" dirty="0" err="1">
                <a:latin typeface="Courier"/>
              </a:rPr>
              <a:t>dS</a:t>
            </a:r>
            <a:r>
              <a:rPr lang="en-GB" sz="2000" dirty="0">
                <a:latin typeface="Courier"/>
              </a:rPr>
              <a:t> &lt;-</a:t>
            </a:r>
            <a:r>
              <a:rPr lang="en-GB" sz="2000" dirty="0">
                <a:solidFill>
                  <a:srgbClr val="4070A0"/>
                </a:solidFill>
                <a:latin typeface="Courier"/>
              </a:rPr>
              <a:t> </a:t>
            </a:r>
            <a:r>
              <a:rPr lang="en-GB" sz="2000" dirty="0">
                <a:solidFill>
                  <a:srgbClr val="666666"/>
                </a:solidFill>
                <a:latin typeface="Courier"/>
              </a:rPr>
              <a:t>-</a:t>
            </a:r>
            <a:r>
              <a:rPr lang="en-GB" sz="2000" dirty="0">
                <a:solidFill>
                  <a:srgbClr val="4070A0"/>
                </a:solidFill>
                <a:latin typeface="Courier"/>
              </a:rPr>
              <a:t> </a:t>
            </a:r>
            <a:r>
              <a:rPr lang="en-GB" sz="2000" dirty="0">
                <a:latin typeface="Courier"/>
              </a:rPr>
              <a:t>(beta </a:t>
            </a:r>
            <a:r>
              <a:rPr lang="en-GB" sz="2000" dirty="0">
                <a:solidFill>
                  <a:srgbClr val="666666"/>
                </a:solidFill>
                <a:latin typeface="Courier"/>
              </a:rPr>
              <a:t>*</a:t>
            </a:r>
            <a:r>
              <a:rPr lang="en-GB" sz="2000" dirty="0">
                <a:solidFill>
                  <a:srgbClr val="4070A0"/>
                </a:solidFill>
                <a:latin typeface="Courier"/>
              </a:rPr>
              <a:t> </a:t>
            </a:r>
            <a:r>
              <a:rPr lang="en-GB" sz="2000" dirty="0">
                <a:latin typeface="Courier"/>
              </a:rPr>
              <a:t>S </a:t>
            </a:r>
            <a:r>
              <a:rPr lang="en-GB" sz="2000" dirty="0">
                <a:solidFill>
                  <a:srgbClr val="666666"/>
                </a:solidFill>
                <a:latin typeface="Courier"/>
              </a:rPr>
              <a:t>*</a:t>
            </a:r>
            <a:r>
              <a:rPr lang="en-GB" sz="2000" dirty="0">
                <a:solidFill>
                  <a:srgbClr val="4070A0"/>
                </a:solidFill>
                <a:latin typeface="Courier"/>
              </a:rPr>
              <a:t> </a:t>
            </a:r>
            <a:r>
              <a:rPr lang="en-GB" sz="2000" dirty="0">
                <a:latin typeface="Courier"/>
              </a:rPr>
              <a:t>I) </a:t>
            </a:r>
            <a:r>
              <a:rPr lang="en-GB" sz="2000" dirty="0">
                <a:solidFill>
                  <a:srgbClr val="666666"/>
                </a:solidFill>
                <a:latin typeface="Courier"/>
              </a:rPr>
              <a:t>/</a:t>
            </a:r>
            <a:r>
              <a:rPr lang="en-GB" sz="2000" dirty="0">
                <a:solidFill>
                  <a:srgbClr val="4070A0"/>
                </a:solidFill>
                <a:latin typeface="Courier"/>
              </a:rPr>
              <a:t> </a:t>
            </a:r>
            <a:r>
              <a:rPr lang="en-GB" sz="2000" dirty="0">
                <a:latin typeface="Courier"/>
              </a:rPr>
              <a:t>N</a:t>
            </a:r>
            <a:br>
              <a:rPr lang="en-GB" sz="2000" dirty="0"/>
            </a:br>
            <a:r>
              <a:rPr lang="en-GB" sz="2000" dirty="0">
                <a:latin typeface="Courier"/>
              </a:rPr>
              <a:t>  </a:t>
            </a:r>
            <a:r>
              <a:rPr lang="en-GB" sz="2000" dirty="0" err="1">
                <a:latin typeface="Courier"/>
              </a:rPr>
              <a:t>dI</a:t>
            </a:r>
            <a:r>
              <a:rPr lang="en-GB" sz="2000" dirty="0">
                <a:latin typeface="Courier"/>
              </a:rPr>
              <a:t> &lt;-</a:t>
            </a:r>
            <a:r>
              <a:rPr lang="en-GB" sz="2000" dirty="0">
                <a:solidFill>
                  <a:srgbClr val="4070A0"/>
                </a:solidFill>
                <a:latin typeface="Courier"/>
              </a:rPr>
              <a:t> </a:t>
            </a:r>
            <a:r>
              <a:rPr lang="en-GB" sz="2000" dirty="0">
                <a:latin typeface="Courier"/>
              </a:rPr>
              <a:t>(beta </a:t>
            </a:r>
            <a:r>
              <a:rPr lang="en-GB" sz="2000" dirty="0">
                <a:solidFill>
                  <a:srgbClr val="666666"/>
                </a:solidFill>
                <a:latin typeface="Courier"/>
              </a:rPr>
              <a:t>*</a:t>
            </a:r>
            <a:r>
              <a:rPr lang="en-GB" sz="2000" dirty="0">
                <a:solidFill>
                  <a:srgbClr val="4070A0"/>
                </a:solidFill>
                <a:latin typeface="Courier"/>
              </a:rPr>
              <a:t> </a:t>
            </a:r>
            <a:r>
              <a:rPr lang="en-GB" sz="2000" dirty="0">
                <a:latin typeface="Courier"/>
              </a:rPr>
              <a:t>S </a:t>
            </a:r>
            <a:r>
              <a:rPr lang="en-GB" sz="2000" dirty="0">
                <a:solidFill>
                  <a:srgbClr val="666666"/>
                </a:solidFill>
                <a:latin typeface="Courier"/>
              </a:rPr>
              <a:t>*</a:t>
            </a:r>
            <a:r>
              <a:rPr lang="en-GB" sz="2000" dirty="0">
                <a:solidFill>
                  <a:srgbClr val="4070A0"/>
                </a:solidFill>
                <a:latin typeface="Courier"/>
              </a:rPr>
              <a:t> </a:t>
            </a:r>
            <a:r>
              <a:rPr lang="en-GB" sz="2000" dirty="0">
                <a:latin typeface="Courier"/>
              </a:rPr>
              <a:t>I) </a:t>
            </a:r>
            <a:r>
              <a:rPr lang="en-GB" sz="2000" dirty="0">
                <a:solidFill>
                  <a:srgbClr val="666666"/>
                </a:solidFill>
                <a:latin typeface="Courier"/>
              </a:rPr>
              <a:t>/</a:t>
            </a:r>
            <a:r>
              <a:rPr lang="en-GB" sz="2000" dirty="0">
                <a:solidFill>
                  <a:srgbClr val="4070A0"/>
                </a:solidFill>
                <a:latin typeface="Courier"/>
              </a:rPr>
              <a:t> </a:t>
            </a:r>
            <a:r>
              <a:rPr lang="en-GB" sz="2000" dirty="0">
                <a:latin typeface="Courier"/>
              </a:rPr>
              <a:t>N</a:t>
            </a:r>
            <a:br>
              <a:rPr lang="en-GB" sz="2000" dirty="0"/>
            </a:br>
            <a:r>
              <a:rPr lang="en-GB" sz="2000" dirty="0">
                <a:latin typeface="Courier"/>
              </a:rPr>
              <a:t>  res &lt;-</a:t>
            </a:r>
            <a:r>
              <a:rPr lang="en-GB" sz="2000" dirty="0">
                <a:solidFill>
                  <a:srgbClr val="4070A0"/>
                </a:solidFill>
                <a:latin typeface="Courier"/>
              </a:rPr>
              <a:t> </a:t>
            </a:r>
            <a:r>
              <a:rPr lang="en-GB" sz="2000" b="1" dirty="0">
                <a:solidFill>
                  <a:srgbClr val="007020"/>
                </a:solidFill>
                <a:latin typeface="Courier"/>
              </a:rPr>
              <a:t>list</a:t>
            </a:r>
            <a:r>
              <a:rPr lang="en-GB" sz="2000" dirty="0">
                <a:latin typeface="Courier"/>
              </a:rPr>
              <a:t>(</a:t>
            </a:r>
            <a:r>
              <a:rPr lang="en-GB" sz="2000" b="1" dirty="0">
                <a:solidFill>
                  <a:srgbClr val="007020"/>
                </a:solidFill>
                <a:latin typeface="Courier"/>
              </a:rPr>
              <a:t>c</a:t>
            </a:r>
            <a:r>
              <a:rPr lang="en-GB" sz="2000" dirty="0">
                <a:latin typeface="Courier"/>
              </a:rPr>
              <a:t>(</a:t>
            </a:r>
            <a:r>
              <a:rPr lang="en-GB" sz="2000" dirty="0" err="1">
                <a:latin typeface="Courier"/>
              </a:rPr>
              <a:t>dS</a:t>
            </a:r>
            <a:r>
              <a:rPr lang="en-GB" sz="2000" dirty="0">
                <a:latin typeface="Courier"/>
              </a:rPr>
              <a:t>, </a:t>
            </a:r>
            <a:r>
              <a:rPr lang="en-GB" sz="2000" dirty="0" err="1">
                <a:latin typeface="Courier"/>
              </a:rPr>
              <a:t>dI</a:t>
            </a:r>
            <a:r>
              <a:rPr lang="en-GB" sz="2000" dirty="0">
                <a:latin typeface="Courier"/>
              </a:rPr>
              <a:t>))</a:t>
            </a:r>
            <a:br>
              <a:rPr lang="en-GB" sz="2000" dirty="0"/>
            </a:br>
            <a:r>
              <a:rPr lang="en-GB" sz="2000" dirty="0">
                <a:latin typeface="Courier"/>
              </a:rPr>
              <a:t>  </a:t>
            </a:r>
            <a:r>
              <a:rPr lang="en-GB" sz="2000" b="1" dirty="0">
                <a:solidFill>
                  <a:srgbClr val="007020"/>
                </a:solidFill>
                <a:latin typeface="Courier"/>
              </a:rPr>
              <a:t>return</a:t>
            </a:r>
            <a:r>
              <a:rPr lang="en-GB" sz="2000" dirty="0">
                <a:latin typeface="Courier"/>
              </a:rPr>
              <a:t>(res)</a:t>
            </a:r>
            <a:br>
              <a:rPr lang="en-GB" sz="2000" dirty="0"/>
            </a:br>
            <a:r>
              <a:rPr lang="en-GB" sz="2000" dirty="0">
                <a:latin typeface="Courier"/>
              </a:rPr>
              <a:t>}</a:t>
            </a:r>
          </a:p>
        </p:txBody>
      </p:sp>
      <p:sp>
        <p:nvSpPr>
          <p:cNvPr id="3" name="Slide Number Placeholder 2">
            <a:extLst>
              <a:ext uri="{FF2B5EF4-FFF2-40B4-BE49-F238E27FC236}">
                <a16:creationId xmlns:a16="http://schemas.microsoft.com/office/drawing/2014/main" id="{BB7C0B99-F945-4E64-9469-E9747EA91AC3}"/>
              </a:ext>
            </a:extLst>
          </p:cNvPr>
          <p:cNvSpPr>
            <a:spLocks noGrp="1"/>
          </p:cNvSpPr>
          <p:nvPr>
            <p:ph type="sldNum" sz="quarter" idx="4"/>
          </p:nvPr>
        </p:nvSpPr>
        <p:spPr/>
        <p:txBody>
          <a:bodyPr/>
          <a:lstStyle/>
          <a:p>
            <a:fld id="{D7E6475D-BDED-4D62-A64C-203EC56ADB6A}" type="slidenum">
              <a:rPr lang="en-GB" smtClean="0"/>
              <a:t>33</a:t>
            </a:fld>
            <a:endParaRPr lang="en-GB"/>
          </a:p>
        </p:txBody>
      </p:sp>
    </p:spTree>
    <p:extLst>
      <p:ext uri="{BB962C8B-B14F-4D97-AF65-F5344CB8AC3E}">
        <p14:creationId xmlns:p14="http://schemas.microsoft.com/office/powerpoint/2010/main" val="3698759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8381-AAA0-8C45-8646-D8B45A97A576}"/>
              </a:ext>
            </a:extLst>
          </p:cNvPr>
          <p:cNvSpPr>
            <a:spLocks noGrp="1"/>
          </p:cNvSpPr>
          <p:nvPr>
            <p:ph type="title"/>
          </p:nvPr>
        </p:nvSpPr>
        <p:spPr/>
        <p:txBody>
          <a:bodyPr/>
          <a:lstStyle/>
          <a:p>
            <a:r>
              <a:rPr lang="en-GB" dirty="0"/>
              <a:t>Solving SI model using </a:t>
            </a:r>
            <a:r>
              <a:rPr lang="en-GB" dirty="0" err="1"/>
              <a:t>deSolve</a:t>
            </a:r>
            <a:endParaRPr lang="en-US" dirty="0"/>
          </a:p>
        </p:txBody>
      </p:sp>
      <p:sp>
        <p:nvSpPr>
          <p:cNvPr id="3" name="Content Placeholder 2">
            <a:extLst>
              <a:ext uri="{FF2B5EF4-FFF2-40B4-BE49-F238E27FC236}">
                <a16:creationId xmlns:a16="http://schemas.microsoft.com/office/drawing/2014/main" id="{FB813465-40E5-D646-A238-2CB2157F6AE8}"/>
              </a:ext>
            </a:extLst>
          </p:cNvPr>
          <p:cNvSpPr>
            <a:spLocks noGrp="1"/>
          </p:cNvSpPr>
          <p:nvPr>
            <p:ph idx="1"/>
          </p:nvPr>
        </p:nvSpPr>
        <p:spPr/>
        <p:txBody>
          <a:bodyPr/>
          <a:lstStyle/>
          <a:p>
            <a:pPr marL="154000" lvl="0"/>
            <a:r>
              <a:rPr lang="en-GB" i="1" dirty="0">
                <a:solidFill>
                  <a:srgbClr val="60A0B0"/>
                </a:solidFill>
                <a:latin typeface="Courier"/>
              </a:rPr>
              <a:t># Solve equations</a:t>
            </a:r>
            <a:br>
              <a:rPr lang="en-GB" dirty="0"/>
            </a:br>
            <a:r>
              <a:rPr lang="en-GB" dirty="0" err="1">
                <a:latin typeface="Courier"/>
              </a:rPr>
              <a:t>output_raw</a:t>
            </a:r>
            <a:r>
              <a:rPr lang="en-GB" dirty="0">
                <a:latin typeface="Courier"/>
              </a:rPr>
              <a:t> &lt;-</a:t>
            </a:r>
            <a:r>
              <a:rPr lang="en-GB" dirty="0">
                <a:solidFill>
                  <a:srgbClr val="4070A0"/>
                </a:solidFill>
                <a:latin typeface="Courier"/>
              </a:rPr>
              <a:t> </a:t>
            </a:r>
            <a:r>
              <a:rPr lang="en-GB" b="1" dirty="0">
                <a:solidFill>
                  <a:srgbClr val="007020"/>
                </a:solidFill>
                <a:latin typeface="Courier"/>
              </a:rPr>
              <a:t>ode</a:t>
            </a:r>
            <a:r>
              <a:rPr lang="en-GB" dirty="0">
                <a:latin typeface="Courier"/>
              </a:rPr>
              <a:t>(</a:t>
            </a:r>
            <a:r>
              <a:rPr lang="en-GB" dirty="0">
                <a:solidFill>
                  <a:srgbClr val="902000"/>
                </a:solidFill>
                <a:latin typeface="Courier"/>
              </a:rPr>
              <a:t>y =</a:t>
            </a:r>
            <a:r>
              <a:rPr lang="en-GB" dirty="0">
                <a:latin typeface="Courier"/>
              </a:rPr>
              <a:t> state, </a:t>
            </a:r>
            <a:r>
              <a:rPr lang="en-GB" dirty="0">
                <a:solidFill>
                  <a:srgbClr val="902000"/>
                </a:solidFill>
                <a:latin typeface="Courier"/>
              </a:rPr>
              <a:t>times =</a:t>
            </a:r>
            <a:r>
              <a:rPr lang="en-GB" dirty="0">
                <a:latin typeface="Courier"/>
              </a:rPr>
              <a:t> times, </a:t>
            </a:r>
            <a:br>
              <a:rPr lang="en-GB" dirty="0">
                <a:latin typeface="Courier"/>
              </a:rPr>
            </a:br>
            <a:r>
              <a:rPr lang="en-GB" dirty="0">
                <a:latin typeface="Courier"/>
              </a:rPr>
              <a:t>                  </a:t>
            </a:r>
            <a:r>
              <a:rPr lang="en-GB" dirty="0" err="1">
                <a:solidFill>
                  <a:srgbClr val="902000"/>
                </a:solidFill>
                <a:latin typeface="Courier"/>
              </a:rPr>
              <a:t>func</a:t>
            </a:r>
            <a:r>
              <a:rPr lang="en-GB" dirty="0">
                <a:solidFill>
                  <a:srgbClr val="902000"/>
                </a:solidFill>
                <a:latin typeface="Courier"/>
              </a:rPr>
              <a:t> =</a:t>
            </a:r>
            <a:r>
              <a:rPr lang="en-GB" dirty="0">
                <a:latin typeface="Courier"/>
              </a:rPr>
              <a:t> </a:t>
            </a:r>
            <a:r>
              <a:rPr lang="en-GB" dirty="0" err="1">
                <a:latin typeface="Courier"/>
              </a:rPr>
              <a:t>SI_model</a:t>
            </a:r>
            <a:r>
              <a:rPr lang="en-GB" dirty="0">
                <a:latin typeface="Courier"/>
              </a:rPr>
              <a:t>, </a:t>
            </a:r>
            <a:r>
              <a:rPr lang="en-GB" dirty="0" err="1">
                <a:solidFill>
                  <a:srgbClr val="902000"/>
                </a:solidFill>
                <a:latin typeface="Courier"/>
              </a:rPr>
              <a:t>parms</a:t>
            </a:r>
            <a:r>
              <a:rPr lang="en-GB" dirty="0">
                <a:solidFill>
                  <a:srgbClr val="902000"/>
                </a:solidFill>
                <a:latin typeface="Courier"/>
              </a:rPr>
              <a:t> =</a:t>
            </a:r>
            <a:r>
              <a:rPr lang="en-GB" dirty="0">
                <a:latin typeface="Courier"/>
              </a:rPr>
              <a:t> parameters,</a:t>
            </a:r>
            <a:br>
              <a:rPr lang="en-GB" dirty="0"/>
            </a:br>
            <a:r>
              <a:rPr lang="en-GB" dirty="0">
                <a:latin typeface="Courier"/>
              </a:rPr>
              <a:t>                  </a:t>
            </a:r>
            <a:r>
              <a:rPr lang="en-GB" dirty="0">
                <a:solidFill>
                  <a:srgbClr val="902000"/>
                </a:solidFill>
                <a:latin typeface="Courier"/>
              </a:rPr>
              <a:t>method =</a:t>
            </a:r>
            <a:r>
              <a:rPr lang="en-GB" dirty="0">
                <a:latin typeface="Courier"/>
              </a:rPr>
              <a:t> </a:t>
            </a:r>
            <a:r>
              <a:rPr lang="en-GB" dirty="0">
                <a:solidFill>
                  <a:srgbClr val="4070A0"/>
                </a:solidFill>
                <a:latin typeface="Courier"/>
              </a:rPr>
              <a:t>”rk4"</a:t>
            </a:r>
            <a:r>
              <a:rPr lang="en-GB" dirty="0">
                <a:latin typeface="Courier"/>
              </a:rPr>
              <a:t>)</a:t>
            </a:r>
            <a:br>
              <a:rPr lang="en-GB" dirty="0"/>
            </a:br>
            <a:r>
              <a:rPr lang="en-GB" i="1" dirty="0">
                <a:solidFill>
                  <a:srgbClr val="60A0B0"/>
                </a:solidFill>
                <a:latin typeface="Courier"/>
              </a:rPr>
              <a:t># Convert to data frame for easy extraction of columns</a:t>
            </a:r>
            <a:br>
              <a:rPr lang="en-GB" dirty="0"/>
            </a:br>
            <a:r>
              <a:rPr lang="en-GB" dirty="0">
                <a:latin typeface="Courier"/>
              </a:rPr>
              <a:t>output &lt;-</a:t>
            </a:r>
            <a:r>
              <a:rPr lang="en-GB" dirty="0">
                <a:solidFill>
                  <a:srgbClr val="4070A0"/>
                </a:solidFill>
                <a:latin typeface="Courier"/>
              </a:rPr>
              <a:t> </a:t>
            </a:r>
            <a:r>
              <a:rPr lang="en-GB" b="1" dirty="0" err="1">
                <a:solidFill>
                  <a:srgbClr val="007020"/>
                </a:solidFill>
                <a:latin typeface="Courier"/>
              </a:rPr>
              <a:t>as.data.frame</a:t>
            </a:r>
            <a:r>
              <a:rPr lang="en-GB" dirty="0">
                <a:latin typeface="Courier"/>
              </a:rPr>
              <a:t>(</a:t>
            </a:r>
            <a:r>
              <a:rPr lang="en-GB" dirty="0" err="1">
                <a:latin typeface="Courier"/>
              </a:rPr>
              <a:t>output_raw</a:t>
            </a:r>
            <a:r>
              <a:rPr lang="en-GB" dirty="0">
                <a:latin typeface="Courier"/>
              </a:rPr>
              <a:t>)</a:t>
            </a:r>
            <a:br>
              <a:rPr lang="en-GB" dirty="0"/>
            </a:br>
            <a:br>
              <a:rPr lang="en-GB" dirty="0"/>
            </a:br>
            <a:r>
              <a:rPr lang="en-GB" b="1" dirty="0">
                <a:solidFill>
                  <a:srgbClr val="007020"/>
                </a:solidFill>
                <a:latin typeface="Courier"/>
              </a:rPr>
              <a:t>head</a:t>
            </a:r>
            <a:r>
              <a:rPr lang="en-GB" dirty="0">
                <a:latin typeface="Courier"/>
              </a:rPr>
              <a:t>(output)</a:t>
            </a:r>
          </a:p>
          <a:p>
            <a:pPr marL="1270000" lvl="0"/>
            <a:r>
              <a:rPr lang="en-GB" dirty="0">
                <a:latin typeface="Courier"/>
              </a:rPr>
              <a:t>##   time        S        I
## 1    0 99.00000 1.000000
## 2    1 98.60400 1.396000
## 3    2 98.05340 1.946605
## 4    3 97.28991 2.710090
## 5    4 96.23525 3.764747
## 6    5 94.78605 5.213953</a:t>
            </a:r>
          </a:p>
          <a:p>
            <a:endParaRPr lang="en-US" dirty="0"/>
          </a:p>
        </p:txBody>
      </p:sp>
      <p:sp>
        <p:nvSpPr>
          <p:cNvPr id="4" name="Slide Number Placeholder 3">
            <a:extLst>
              <a:ext uri="{FF2B5EF4-FFF2-40B4-BE49-F238E27FC236}">
                <a16:creationId xmlns:a16="http://schemas.microsoft.com/office/drawing/2014/main" id="{4B734331-96DE-4D7A-B850-41EB1D4C9611}"/>
              </a:ext>
            </a:extLst>
          </p:cNvPr>
          <p:cNvSpPr>
            <a:spLocks noGrp="1"/>
          </p:cNvSpPr>
          <p:nvPr>
            <p:ph type="sldNum" sz="quarter" idx="4"/>
          </p:nvPr>
        </p:nvSpPr>
        <p:spPr/>
        <p:txBody>
          <a:bodyPr/>
          <a:lstStyle/>
          <a:p>
            <a:fld id="{D7E6475D-BDED-4D62-A64C-203EC56ADB6A}" type="slidenum">
              <a:rPr lang="en-GB" smtClean="0"/>
              <a:t>34</a:t>
            </a:fld>
            <a:endParaRPr lang="en-GB"/>
          </a:p>
        </p:txBody>
      </p:sp>
    </p:spTree>
    <p:extLst>
      <p:ext uri="{BB962C8B-B14F-4D97-AF65-F5344CB8AC3E}">
        <p14:creationId xmlns:p14="http://schemas.microsoft.com/office/powerpoint/2010/main" val="4168615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8381-AAA0-8C45-8646-D8B45A97A576}"/>
              </a:ext>
            </a:extLst>
          </p:cNvPr>
          <p:cNvSpPr>
            <a:spLocks noGrp="1"/>
          </p:cNvSpPr>
          <p:nvPr>
            <p:ph type="title"/>
          </p:nvPr>
        </p:nvSpPr>
        <p:spPr/>
        <p:txBody>
          <a:bodyPr/>
          <a:lstStyle/>
          <a:p>
            <a:r>
              <a:rPr lang="en-GB" dirty="0"/>
              <a:t>Solving SI model using </a:t>
            </a:r>
            <a:r>
              <a:rPr lang="en-GB" dirty="0" err="1"/>
              <a:t>deSolve</a:t>
            </a:r>
            <a:endParaRPr lang="en-US" dirty="0"/>
          </a:p>
        </p:txBody>
      </p:sp>
      <p:pic>
        <p:nvPicPr>
          <p:cNvPr id="4" name="Picture 3" descr="07_ODES_processed_files/figure-pptx/unnamed-chunk-20-1.png">
            <a:extLst>
              <a:ext uri="{FF2B5EF4-FFF2-40B4-BE49-F238E27FC236}">
                <a16:creationId xmlns:a16="http://schemas.microsoft.com/office/drawing/2014/main" id="{500E4F29-FE9D-D740-B326-28C1659AE034}"/>
              </a:ext>
            </a:extLst>
          </p:cNvPr>
          <p:cNvPicPr>
            <a:picLocks noGrp="1" noChangeAspect="1"/>
          </p:cNvPicPr>
          <p:nvPr/>
        </p:nvPicPr>
        <p:blipFill rotWithShape="1">
          <a:blip r:embed="rId2"/>
          <a:srcRect t="17641"/>
          <a:stretch/>
        </p:blipFill>
        <p:spPr bwMode="auto">
          <a:xfrm>
            <a:off x="721472" y="1818860"/>
            <a:ext cx="7701055" cy="4760007"/>
          </a:xfrm>
          <a:prstGeom prst="rect">
            <a:avLst/>
          </a:prstGeom>
          <a:noFill/>
          <a:ln w="9525">
            <a:noFill/>
            <a:headEnd/>
            <a:tailEnd/>
          </a:ln>
        </p:spPr>
      </p:pic>
      <p:sp>
        <p:nvSpPr>
          <p:cNvPr id="3" name="Slide Number Placeholder 2">
            <a:extLst>
              <a:ext uri="{FF2B5EF4-FFF2-40B4-BE49-F238E27FC236}">
                <a16:creationId xmlns:a16="http://schemas.microsoft.com/office/drawing/2014/main" id="{97DF67B0-6CE8-46D4-8AD1-10E9BEFB9A71}"/>
              </a:ext>
            </a:extLst>
          </p:cNvPr>
          <p:cNvSpPr>
            <a:spLocks noGrp="1"/>
          </p:cNvSpPr>
          <p:nvPr>
            <p:ph type="sldNum" sz="quarter" idx="4"/>
          </p:nvPr>
        </p:nvSpPr>
        <p:spPr/>
        <p:txBody>
          <a:bodyPr/>
          <a:lstStyle/>
          <a:p>
            <a:fld id="{D7E6475D-BDED-4D62-A64C-203EC56ADB6A}" type="slidenum">
              <a:rPr lang="en-GB" smtClean="0"/>
              <a:t>35</a:t>
            </a:fld>
            <a:endParaRPr lang="en-GB"/>
          </a:p>
        </p:txBody>
      </p:sp>
    </p:spTree>
    <p:extLst>
      <p:ext uri="{BB962C8B-B14F-4D97-AF65-F5344CB8AC3E}">
        <p14:creationId xmlns:p14="http://schemas.microsoft.com/office/powerpoint/2010/main" val="1921406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2773017"/>
            <a:ext cx="9144000" cy="825362"/>
          </a:xfrm>
          <a:prstGeom prst="rect">
            <a:avLst/>
          </a:prstGeom>
        </p:spPr>
        <p:txBody>
          <a:bodyPr/>
          <a:lstStyle/>
          <a:p>
            <a:pPr marL="0" lvl="0" indent="0">
              <a:buNone/>
            </a:pPr>
            <a:r>
              <a:rPr sz="4400" dirty="0">
                <a:solidFill>
                  <a:schemeClr val="tx2"/>
                </a:solidFill>
              </a:rPr>
              <a:t>Practical part 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86D3-3F10-674E-A2D3-4E25EB9732EC}"/>
              </a:ext>
            </a:extLst>
          </p:cNvPr>
          <p:cNvSpPr>
            <a:spLocks noGrp="1"/>
          </p:cNvSpPr>
          <p:nvPr>
            <p:ph type="title"/>
          </p:nvPr>
        </p:nvSpPr>
        <p:spPr/>
        <p:txBody>
          <a:bodyPr/>
          <a:lstStyle/>
          <a:p>
            <a:r>
              <a:rPr lang="en-GB" dirty="0"/>
              <a:t>Practical part 1</a:t>
            </a:r>
            <a:endParaRPr lang="en-US" dirty="0"/>
          </a:p>
        </p:txBody>
      </p:sp>
      <p:sp>
        <p:nvSpPr>
          <p:cNvPr id="3" name="Content Placeholder 2">
            <a:extLst>
              <a:ext uri="{FF2B5EF4-FFF2-40B4-BE49-F238E27FC236}">
                <a16:creationId xmlns:a16="http://schemas.microsoft.com/office/drawing/2014/main" id="{5FDC3262-8150-A04C-B99C-8B757E18346E}"/>
              </a:ext>
            </a:extLst>
          </p:cNvPr>
          <p:cNvSpPr>
            <a:spLocks noGrp="1"/>
          </p:cNvSpPr>
          <p:nvPr>
            <p:ph idx="1"/>
          </p:nvPr>
        </p:nvSpPr>
        <p:spPr>
          <a:xfrm>
            <a:off x="387626" y="1063487"/>
            <a:ext cx="8229600" cy="5515381"/>
          </a:xfrm>
        </p:spPr>
        <p:txBody>
          <a:bodyPr/>
          <a:lstStyle/>
          <a:p>
            <a:pPr lvl="1"/>
            <a:r>
              <a:rPr lang="en-GB" sz="2400" dirty="0"/>
              <a:t>Open the file ‘04_ODEs/01_ODE_SIR.R’ and add your code to the existing script</a:t>
            </a:r>
          </a:p>
          <a:p>
            <a:pPr lvl="1"/>
            <a:r>
              <a:rPr lang="en-GB" sz="2400" dirty="0"/>
              <a:t>Objective: Solve SI, SIR, SEIR models using </a:t>
            </a:r>
            <a:r>
              <a:rPr lang="en-GB" sz="2400" dirty="0" err="1"/>
              <a:t>deSolve</a:t>
            </a:r>
            <a:endParaRPr lang="en-GB" sz="2400" dirty="0"/>
          </a:p>
          <a:p>
            <a:pPr lvl="1"/>
            <a:r>
              <a:rPr lang="en-GB" sz="2400" dirty="0"/>
              <a:t>Answer questions 1, 2 and 3</a:t>
            </a:r>
          </a:p>
          <a:p>
            <a:pPr lvl="1"/>
            <a:r>
              <a:rPr lang="en-GB" sz="2400" dirty="0"/>
              <a:t>Question 4 is optional</a:t>
            </a:r>
          </a:p>
        </p:txBody>
      </p:sp>
      <p:sp>
        <p:nvSpPr>
          <p:cNvPr id="4" name="Slide Number Placeholder 3">
            <a:extLst>
              <a:ext uri="{FF2B5EF4-FFF2-40B4-BE49-F238E27FC236}">
                <a16:creationId xmlns:a16="http://schemas.microsoft.com/office/drawing/2014/main" id="{309A89E4-5CEF-427B-8E6D-AC6370F0210D}"/>
              </a:ext>
            </a:extLst>
          </p:cNvPr>
          <p:cNvSpPr>
            <a:spLocks noGrp="1"/>
          </p:cNvSpPr>
          <p:nvPr>
            <p:ph type="sldNum" sz="quarter" idx="4"/>
          </p:nvPr>
        </p:nvSpPr>
        <p:spPr/>
        <p:txBody>
          <a:bodyPr/>
          <a:lstStyle/>
          <a:p>
            <a:fld id="{D7E6475D-BDED-4D62-A64C-203EC56ADB6A}" type="slidenum">
              <a:rPr lang="en-GB" smtClean="0"/>
              <a:t>37</a:t>
            </a:fld>
            <a:endParaRPr lang="en-GB"/>
          </a:p>
        </p:txBody>
      </p:sp>
    </p:spTree>
    <p:extLst>
      <p:ext uri="{BB962C8B-B14F-4D97-AF65-F5344CB8AC3E}">
        <p14:creationId xmlns:p14="http://schemas.microsoft.com/office/powerpoint/2010/main" val="3968972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86D3-3F10-674E-A2D3-4E25EB9732EC}"/>
              </a:ext>
            </a:extLst>
          </p:cNvPr>
          <p:cNvSpPr>
            <a:spLocks noGrp="1"/>
          </p:cNvSpPr>
          <p:nvPr>
            <p:ph type="title"/>
          </p:nvPr>
        </p:nvSpPr>
        <p:spPr/>
        <p:txBody>
          <a:bodyPr/>
          <a:lstStyle/>
          <a:p>
            <a:r>
              <a:rPr lang="en-GB" dirty="0"/>
              <a:t>Practical part 1 - </a:t>
            </a:r>
            <a:r>
              <a:rPr lang="en-GB" sz="2400" dirty="0"/>
              <a:t>04_ODEs/01_ODE_SIR.R</a:t>
            </a:r>
            <a:endParaRPr lang="en-US" dirty="0"/>
          </a:p>
        </p:txBody>
      </p:sp>
      <p:sp>
        <p:nvSpPr>
          <p:cNvPr id="3" name="Content Placeholder 2">
            <a:extLst>
              <a:ext uri="{FF2B5EF4-FFF2-40B4-BE49-F238E27FC236}">
                <a16:creationId xmlns:a16="http://schemas.microsoft.com/office/drawing/2014/main" id="{5FDC3262-8150-A04C-B99C-8B757E18346E}"/>
              </a:ext>
            </a:extLst>
          </p:cNvPr>
          <p:cNvSpPr>
            <a:spLocks noGrp="1"/>
          </p:cNvSpPr>
          <p:nvPr>
            <p:ph idx="1"/>
          </p:nvPr>
        </p:nvSpPr>
        <p:spPr>
          <a:xfrm>
            <a:off x="228600" y="1063487"/>
            <a:ext cx="8915400" cy="5515381"/>
          </a:xfrm>
        </p:spPr>
        <p:txBody>
          <a:bodyPr/>
          <a:lstStyle/>
          <a:p>
            <a:pPr indent="-214370"/>
            <a:r>
              <a:rPr lang="en-GB" dirty="0">
                <a:latin typeface="+mn-lt"/>
              </a:rPr>
              <a:t>Around line 215…</a:t>
            </a:r>
          </a:p>
          <a:p>
            <a:pPr indent="-214370"/>
            <a:endParaRPr lang="en-GB" sz="1400" dirty="0">
              <a:latin typeface="Courier" pitchFamily="2" charset="0"/>
            </a:endParaRPr>
          </a:p>
          <a:p>
            <a:pPr indent="-214370"/>
            <a:r>
              <a:rPr lang="en-GB" sz="1400" dirty="0">
                <a:latin typeface="Courier" pitchFamily="2" charset="0"/>
              </a:rPr>
              <a:t># plot results</a:t>
            </a:r>
          </a:p>
          <a:p>
            <a:pPr indent="-214370"/>
            <a:r>
              <a:rPr lang="en-GB" sz="1400" dirty="0">
                <a:latin typeface="Courier" pitchFamily="2" charset="0"/>
              </a:rPr>
              <a:t>par(</a:t>
            </a:r>
            <a:r>
              <a:rPr lang="en-GB" sz="1400" dirty="0" err="1">
                <a:latin typeface="Courier" pitchFamily="2" charset="0"/>
              </a:rPr>
              <a:t>mfrow</a:t>
            </a:r>
            <a:r>
              <a:rPr lang="en-GB" sz="1400" dirty="0">
                <a:latin typeface="Courier" pitchFamily="2" charset="0"/>
              </a:rPr>
              <a:t> = c(1, 1))</a:t>
            </a:r>
          </a:p>
          <a:p>
            <a:pPr indent="-214370"/>
            <a:r>
              <a:rPr lang="en-GB" sz="1400" dirty="0">
                <a:latin typeface="Courier" pitchFamily="2" charset="0"/>
              </a:rPr>
              <a:t>plot(</a:t>
            </a:r>
            <a:r>
              <a:rPr lang="en-GB" sz="1400" dirty="0" err="1">
                <a:latin typeface="Courier" pitchFamily="2" charset="0"/>
              </a:rPr>
              <a:t>output$time</a:t>
            </a:r>
            <a:r>
              <a:rPr lang="en-GB" sz="1400" dirty="0">
                <a:latin typeface="Courier" pitchFamily="2" charset="0"/>
              </a:rPr>
              <a:t>, </a:t>
            </a:r>
            <a:r>
              <a:rPr lang="en-GB" sz="1400" dirty="0" err="1">
                <a:latin typeface="Courier" pitchFamily="2" charset="0"/>
              </a:rPr>
              <a:t>output$S</a:t>
            </a:r>
            <a:r>
              <a:rPr lang="en-GB" sz="1400" dirty="0">
                <a:latin typeface="Courier" pitchFamily="2" charset="0"/>
              </a:rPr>
              <a:t>, type = "l", col = "blue", </a:t>
            </a:r>
            <a:r>
              <a:rPr lang="en-GB" sz="1400" dirty="0" err="1">
                <a:latin typeface="Courier" pitchFamily="2" charset="0"/>
              </a:rPr>
              <a:t>lwd</a:t>
            </a:r>
            <a:r>
              <a:rPr lang="en-GB" sz="1400" dirty="0">
                <a:latin typeface="Courier" pitchFamily="2" charset="0"/>
              </a:rPr>
              <a:t> = 2, </a:t>
            </a:r>
            <a:r>
              <a:rPr lang="en-GB" sz="1400" dirty="0" err="1">
                <a:latin typeface="Courier" pitchFamily="2" charset="0"/>
              </a:rPr>
              <a:t>ylim</a:t>
            </a:r>
            <a:r>
              <a:rPr lang="en-GB" sz="1400" dirty="0">
                <a:latin typeface="Courier" pitchFamily="2" charset="0"/>
              </a:rPr>
              <a:t> = c(0, N),</a:t>
            </a:r>
          </a:p>
          <a:p>
            <a:pPr indent="-214370"/>
            <a:r>
              <a:rPr lang="en-GB" sz="1400" dirty="0">
                <a:latin typeface="Courier" pitchFamily="2" charset="0"/>
              </a:rPr>
              <a:t>     </a:t>
            </a:r>
            <a:r>
              <a:rPr lang="en-GB" sz="1400" dirty="0" err="1">
                <a:latin typeface="Courier" pitchFamily="2" charset="0"/>
              </a:rPr>
              <a:t>xlab</a:t>
            </a:r>
            <a:r>
              <a:rPr lang="en-GB" sz="1400" dirty="0">
                <a:latin typeface="Courier" pitchFamily="2" charset="0"/>
              </a:rPr>
              <a:t> = "Time", </a:t>
            </a:r>
            <a:r>
              <a:rPr lang="en-GB" sz="1400" dirty="0" err="1">
                <a:latin typeface="Courier" pitchFamily="2" charset="0"/>
              </a:rPr>
              <a:t>ylab</a:t>
            </a:r>
            <a:r>
              <a:rPr lang="en-GB" sz="1400" dirty="0">
                <a:latin typeface="Courier" pitchFamily="2" charset="0"/>
              </a:rPr>
              <a:t> = "Number")</a:t>
            </a:r>
          </a:p>
          <a:p>
            <a:pPr indent="-214370"/>
            <a:r>
              <a:rPr lang="en-GB" sz="1400" dirty="0">
                <a:latin typeface="Courier" pitchFamily="2" charset="0"/>
              </a:rPr>
              <a:t>lines(</a:t>
            </a:r>
            <a:r>
              <a:rPr lang="en-GB" sz="1400" dirty="0" err="1">
                <a:latin typeface="Courier" pitchFamily="2" charset="0"/>
              </a:rPr>
              <a:t>output$time</a:t>
            </a:r>
            <a:r>
              <a:rPr lang="en-GB" sz="1400" dirty="0">
                <a:latin typeface="Courier" pitchFamily="2" charset="0"/>
              </a:rPr>
              <a:t>, </a:t>
            </a:r>
            <a:r>
              <a:rPr lang="en-GB" sz="1400" dirty="0" err="1">
                <a:latin typeface="Courier" pitchFamily="2" charset="0"/>
              </a:rPr>
              <a:t>output$I</a:t>
            </a:r>
            <a:r>
              <a:rPr lang="en-GB" sz="1400" dirty="0">
                <a:latin typeface="Courier" pitchFamily="2" charset="0"/>
              </a:rPr>
              <a:t>, </a:t>
            </a:r>
            <a:r>
              <a:rPr lang="en-GB" sz="1400" dirty="0" err="1">
                <a:latin typeface="Courier" pitchFamily="2" charset="0"/>
              </a:rPr>
              <a:t>lwd</a:t>
            </a:r>
            <a:r>
              <a:rPr lang="en-GB" sz="1400" dirty="0">
                <a:latin typeface="Courier" pitchFamily="2" charset="0"/>
              </a:rPr>
              <a:t> = 2, col = "red")</a:t>
            </a:r>
          </a:p>
          <a:p>
            <a:pPr indent="-214370"/>
            <a:r>
              <a:rPr lang="en-GB" sz="1400" dirty="0">
                <a:latin typeface="Courier" pitchFamily="2" charset="0"/>
              </a:rPr>
              <a:t>lines(</a:t>
            </a:r>
            <a:r>
              <a:rPr lang="en-GB" sz="1400" dirty="0" err="1">
                <a:latin typeface="Courier" pitchFamily="2" charset="0"/>
              </a:rPr>
              <a:t>output$time</a:t>
            </a:r>
            <a:r>
              <a:rPr lang="en-GB" sz="1400" dirty="0">
                <a:latin typeface="Courier" pitchFamily="2" charset="0"/>
              </a:rPr>
              <a:t>, </a:t>
            </a:r>
            <a:r>
              <a:rPr lang="en-GB" sz="1400" dirty="0" err="1">
                <a:latin typeface="Courier" pitchFamily="2" charset="0"/>
              </a:rPr>
              <a:t>output$R</a:t>
            </a:r>
            <a:r>
              <a:rPr lang="en-GB" sz="1400" dirty="0">
                <a:latin typeface="Courier" pitchFamily="2" charset="0"/>
              </a:rPr>
              <a:t>, </a:t>
            </a:r>
            <a:r>
              <a:rPr lang="en-GB" sz="1400" dirty="0" err="1">
                <a:latin typeface="Courier" pitchFamily="2" charset="0"/>
              </a:rPr>
              <a:t>lwd</a:t>
            </a:r>
            <a:r>
              <a:rPr lang="en-GB" sz="1400" dirty="0">
                <a:latin typeface="Courier" pitchFamily="2" charset="0"/>
              </a:rPr>
              <a:t> = 2, col = "green")</a:t>
            </a:r>
          </a:p>
          <a:p>
            <a:pPr indent="-214370"/>
            <a:r>
              <a:rPr lang="en-GB" sz="1400" dirty="0">
                <a:latin typeface="Courier" pitchFamily="2" charset="0"/>
              </a:rPr>
              <a:t>lines(</a:t>
            </a:r>
            <a:r>
              <a:rPr lang="en-GB" sz="1400" dirty="0" err="1">
                <a:latin typeface="Courier" pitchFamily="2" charset="0"/>
              </a:rPr>
              <a:t>output$time</a:t>
            </a:r>
            <a:r>
              <a:rPr lang="en-GB" sz="1400" dirty="0">
                <a:latin typeface="Courier" pitchFamily="2" charset="0"/>
              </a:rPr>
              <a:t>, </a:t>
            </a:r>
            <a:r>
              <a:rPr lang="en-GB" sz="1400" dirty="0" err="1">
                <a:latin typeface="Courier" pitchFamily="2" charset="0"/>
              </a:rPr>
              <a:t>output$E</a:t>
            </a:r>
            <a:r>
              <a:rPr lang="en-GB" sz="1400" dirty="0">
                <a:latin typeface="Courier" pitchFamily="2" charset="0"/>
              </a:rPr>
              <a:t>, </a:t>
            </a:r>
            <a:r>
              <a:rPr lang="en-GB" sz="1400" dirty="0" err="1">
                <a:latin typeface="Courier" pitchFamily="2" charset="0"/>
              </a:rPr>
              <a:t>lwd</a:t>
            </a:r>
            <a:r>
              <a:rPr lang="en-GB" sz="1400" dirty="0">
                <a:latin typeface="Courier" pitchFamily="2" charset="0"/>
              </a:rPr>
              <a:t> = 2, col = "cyan")</a:t>
            </a:r>
          </a:p>
          <a:p>
            <a:pPr indent="-214370"/>
            <a:r>
              <a:rPr lang="en-GB" sz="1400" dirty="0">
                <a:latin typeface="Courier" pitchFamily="2" charset="0"/>
              </a:rPr>
              <a:t>legend("</a:t>
            </a:r>
            <a:r>
              <a:rPr lang="en-GB" sz="1400" dirty="0" err="1">
                <a:latin typeface="Courier" pitchFamily="2" charset="0"/>
              </a:rPr>
              <a:t>topright</a:t>
            </a:r>
            <a:r>
              <a:rPr lang="en-GB" sz="1400" dirty="0">
                <a:latin typeface="Courier" pitchFamily="2" charset="0"/>
              </a:rPr>
              <a:t>",</a:t>
            </a:r>
          </a:p>
          <a:p>
            <a:pPr indent="-214370"/>
            <a:r>
              <a:rPr lang="en-GB" sz="1400" dirty="0">
                <a:latin typeface="Courier" pitchFamily="2" charset="0"/>
              </a:rPr>
              <a:t>       legend =  c("Susceptible", "Exposed", "Infected", "Recovered"),</a:t>
            </a:r>
          </a:p>
          <a:p>
            <a:pPr indent="-214370"/>
            <a:r>
              <a:rPr lang="en-GB" sz="1400" dirty="0">
                <a:latin typeface="Courier" pitchFamily="2" charset="0"/>
              </a:rPr>
              <a:t>       </a:t>
            </a:r>
            <a:r>
              <a:rPr lang="en-GB" sz="1400" dirty="0" err="1">
                <a:latin typeface="Courier" pitchFamily="2" charset="0"/>
              </a:rPr>
              <a:t>lty</a:t>
            </a:r>
            <a:r>
              <a:rPr lang="en-GB" sz="1400" dirty="0">
                <a:latin typeface="Courier" pitchFamily="2" charset="0"/>
              </a:rPr>
              <a:t> = 1, col = c("blue", "red", "green", "cyan"), </a:t>
            </a:r>
            <a:r>
              <a:rPr lang="en-GB" sz="1400" dirty="0" err="1">
                <a:latin typeface="Courier" pitchFamily="2" charset="0"/>
              </a:rPr>
              <a:t>lwd</a:t>
            </a:r>
            <a:r>
              <a:rPr lang="en-GB" sz="1400" dirty="0">
                <a:latin typeface="Courier" pitchFamily="2" charset="0"/>
              </a:rPr>
              <a:t> = 2, </a:t>
            </a:r>
            <a:r>
              <a:rPr lang="en-GB" sz="1400" dirty="0" err="1">
                <a:latin typeface="Courier" pitchFamily="2" charset="0"/>
              </a:rPr>
              <a:t>bty</a:t>
            </a:r>
            <a:r>
              <a:rPr lang="en-GB" sz="1400" dirty="0">
                <a:latin typeface="Courier" pitchFamily="2" charset="0"/>
              </a:rPr>
              <a:t> = "n")</a:t>
            </a:r>
          </a:p>
          <a:p>
            <a:pPr indent="-214370"/>
            <a:endParaRPr lang="en-GB" sz="1400" dirty="0">
              <a:latin typeface="Courier" pitchFamily="2" charset="0"/>
            </a:endParaRPr>
          </a:p>
          <a:p>
            <a:pPr indent="-214370"/>
            <a:r>
              <a:rPr lang="en-GB" sz="1600" dirty="0">
                <a:latin typeface="+mn-lt"/>
              </a:rPr>
              <a:t>The four plot/lines commands should be:</a:t>
            </a:r>
          </a:p>
          <a:p>
            <a:pPr indent="-214370"/>
            <a:endParaRPr lang="en-GB" sz="1600" dirty="0">
              <a:latin typeface="+mn-lt"/>
            </a:endParaRPr>
          </a:p>
          <a:p>
            <a:pPr indent="-214370"/>
            <a:r>
              <a:rPr lang="en-GB" sz="1400" dirty="0">
                <a:latin typeface="Courier" pitchFamily="2" charset="0"/>
              </a:rPr>
              <a:t>plot(</a:t>
            </a:r>
            <a:r>
              <a:rPr lang="en-GB" sz="1400" dirty="0" err="1">
                <a:latin typeface="Courier" pitchFamily="2" charset="0"/>
              </a:rPr>
              <a:t>output$time</a:t>
            </a:r>
            <a:r>
              <a:rPr lang="en-GB" sz="1400" dirty="0">
                <a:latin typeface="Courier" pitchFamily="2" charset="0"/>
              </a:rPr>
              <a:t>, </a:t>
            </a:r>
            <a:r>
              <a:rPr lang="en-GB" sz="1400" b="1" dirty="0" err="1">
                <a:latin typeface="Courier" pitchFamily="2" charset="0"/>
              </a:rPr>
              <a:t>output$S</a:t>
            </a:r>
            <a:r>
              <a:rPr lang="en-GB" sz="1400" dirty="0">
                <a:latin typeface="Courier" pitchFamily="2" charset="0"/>
              </a:rPr>
              <a:t>, type = "l", col = "blue", </a:t>
            </a:r>
            <a:r>
              <a:rPr lang="en-GB" sz="1400" dirty="0" err="1">
                <a:latin typeface="Courier" pitchFamily="2" charset="0"/>
              </a:rPr>
              <a:t>lwd</a:t>
            </a:r>
            <a:r>
              <a:rPr lang="en-GB" sz="1400" dirty="0">
                <a:latin typeface="Courier" pitchFamily="2" charset="0"/>
              </a:rPr>
              <a:t> = 2, </a:t>
            </a:r>
            <a:r>
              <a:rPr lang="en-GB" sz="1400" dirty="0" err="1">
                <a:latin typeface="Courier" pitchFamily="2" charset="0"/>
              </a:rPr>
              <a:t>ylim</a:t>
            </a:r>
            <a:r>
              <a:rPr lang="en-GB" sz="1400" dirty="0">
                <a:latin typeface="Courier" pitchFamily="2" charset="0"/>
              </a:rPr>
              <a:t> = c(0, N),</a:t>
            </a:r>
          </a:p>
          <a:p>
            <a:pPr indent="-214370"/>
            <a:r>
              <a:rPr lang="en-GB" sz="1400" dirty="0">
                <a:latin typeface="Courier" pitchFamily="2" charset="0"/>
              </a:rPr>
              <a:t>     </a:t>
            </a:r>
            <a:r>
              <a:rPr lang="en-GB" sz="1400" dirty="0" err="1">
                <a:latin typeface="Courier" pitchFamily="2" charset="0"/>
              </a:rPr>
              <a:t>xlab</a:t>
            </a:r>
            <a:r>
              <a:rPr lang="en-GB" sz="1400" dirty="0">
                <a:latin typeface="Courier" pitchFamily="2" charset="0"/>
              </a:rPr>
              <a:t> = "Time", </a:t>
            </a:r>
            <a:r>
              <a:rPr lang="en-GB" sz="1400" dirty="0" err="1">
                <a:latin typeface="Courier" pitchFamily="2" charset="0"/>
              </a:rPr>
              <a:t>ylab</a:t>
            </a:r>
            <a:r>
              <a:rPr lang="en-GB" sz="1400" dirty="0">
                <a:latin typeface="Courier" pitchFamily="2" charset="0"/>
              </a:rPr>
              <a:t> = "Number")</a:t>
            </a:r>
          </a:p>
          <a:p>
            <a:pPr indent="-214370"/>
            <a:r>
              <a:rPr lang="en-GB" sz="1400" dirty="0">
                <a:latin typeface="Courier" pitchFamily="2" charset="0"/>
              </a:rPr>
              <a:t>lines(</a:t>
            </a:r>
            <a:r>
              <a:rPr lang="en-GB" sz="1400" dirty="0" err="1">
                <a:latin typeface="Courier" pitchFamily="2" charset="0"/>
              </a:rPr>
              <a:t>output$time</a:t>
            </a:r>
            <a:r>
              <a:rPr lang="en-GB" sz="1400" dirty="0">
                <a:latin typeface="Courier" pitchFamily="2" charset="0"/>
              </a:rPr>
              <a:t>, </a:t>
            </a:r>
            <a:r>
              <a:rPr lang="en-GB" sz="1400" b="1" dirty="0" err="1">
                <a:latin typeface="Courier" pitchFamily="2" charset="0"/>
              </a:rPr>
              <a:t>output$</a:t>
            </a:r>
            <a:r>
              <a:rPr lang="en-GB" sz="1400" b="1" dirty="0" err="1">
                <a:solidFill>
                  <a:srgbClr val="FF0000"/>
                </a:solidFill>
                <a:latin typeface="Courier" pitchFamily="2" charset="0"/>
              </a:rPr>
              <a:t>E</a:t>
            </a:r>
            <a:r>
              <a:rPr lang="en-GB" sz="1400" dirty="0">
                <a:latin typeface="Courier" pitchFamily="2" charset="0"/>
              </a:rPr>
              <a:t>, </a:t>
            </a:r>
            <a:r>
              <a:rPr lang="en-GB" sz="1400" dirty="0" err="1">
                <a:latin typeface="Courier" pitchFamily="2" charset="0"/>
              </a:rPr>
              <a:t>lwd</a:t>
            </a:r>
            <a:r>
              <a:rPr lang="en-GB" sz="1400" dirty="0">
                <a:latin typeface="Courier" pitchFamily="2" charset="0"/>
              </a:rPr>
              <a:t> = 2, col = "red")</a:t>
            </a:r>
          </a:p>
          <a:p>
            <a:pPr indent="-214370"/>
            <a:r>
              <a:rPr lang="en-GB" sz="1400" dirty="0">
                <a:latin typeface="Courier" pitchFamily="2" charset="0"/>
              </a:rPr>
              <a:t>lines(</a:t>
            </a:r>
            <a:r>
              <a:rPr lang="en-GB" sz="1400" dirty="0" err="1">
                <a:latin typeface="Courier" pitchFamily="2" charset="0"/>
              </a:rPr>
              <a:t>output$time</a:t>
            </a:r>
            <a:r>
              <a:rPr lang="en-GB" sz="1400" dirty="0">
                <a:latin typeface="Courier" pitchFamily="2" charset="0"/>
              </a:rPr>
              <a:t>, </a:t>
            </a:r>
            <a:r>
              <a:rPr lang="en-GB" sz="1400" b="1" dirty="0" err="1">
                <a:latin typeface="Courier" pitchFamily="2" charset="0"/>
              </a:rPr>
              <a:t>output$</a:t>
            </a:r>
            <a:r>
              <a:rPr lang="en-GB" sz="1400" b="1" dirty="0" err="1">
                <a:solidFill>
                  <a:srgbClr val="FF0000"/>
                </a:solidFill>
                <a:latin typeface="Courier" pitchFamily="2" charset="0"/>
              </a:rPr>
              <a:t>I</a:t>
            </a:r>
            <a:r>
              <a:rPr lang="en-GB" sz="1400" dirty="0">
                <a:latin typeface="Courier" pitchFamily="2" charset="0"/>
              </a:rPr>
              <a:t>, </a:t>
            </a:r>
            <a:r>
              <a:rPr lang="en-GB" sz="1400" dirty="0" err="1">
                <a:latin typeface="Courier" pitchFamily="2" charset="0"/>
              </a:rPr>
              <a:t>lwd</a:t>
            </a:r>
            <a:r>
              <a:rPr lang="en-GB" sz="1400" dirty="0">
                <a:latin typeface="Courier" pitchFamily="2" charset="0"/>
              </a:rPr>
              <a:t> = 2, col = "green")</a:t>
            </a:r>
          </a:p>
          <a:p>
            <a:pPr indent="-214370"/>
            <a:r>
              <a:rPr lang="en-GB" sz="1400" dirty="0">
                <a:latin typeface="Courier" pitchFamily="2" charset="0"/>
              </a:rPr>
              <a:t>lines(</a:t>
            </a:r>
            <a:r>
              <a:rPr lang="en-GB" sz="1400" dirty="0" err="1">
                <a:latin typeface="Courier" pitchFamily="2" charset="0"/>
              </a:rPr>
              <a:t>output$time</a:t>
            </a:r>
            <a:r>
              <a:rPr lang="en-GB" sz="1400" dirty="0">
                <a:latin typeface="Courier" pitchFamily="2" charset="0"/>
              </a:rPr>
              <a:t>, </a:t>
            </a:r>
            <a:r>
              <a:rPr lang="en-GB" sz="1400" b="1" dirty="0" err="1">
                <a:latin typeface="Courier" pitchFamily="2" charset="0"/>
              </a:rPr>
              <a:t>output$</a:t>
            </a:r>
            <a:r>
              <a:rPr lang="en-GB" sz="1400" b="1" dirty="0" err="1">
                <a:solidFill>
                  <a:srgbClr val="FF0000"/>
                </a:solidFill>
                <a:latin typeface="Courier" pitchFamily="2" charset="0"/>
              </a:rPr>
              <a:t>R</a:t>
            </a:r>
            <a:r>
              <a:rPr lang="en-GB" sz="1400" dirty="0">
                <a:latin typeface="Courier" pitchFamily="2" charset="0"/>
              </a:rPr>
              <a:t>, </a:t>
            </a:r>
            <a:r>
              <a:rPr lang="en-GB" sz="1400" dirty="0" err="1">
                <a:latin typeface="Courier" pitchFamily="2" charset="0"/>
              </a:rPr>
              <a:t>lwd</a:t>
            </a:r>
            <a:r>
              <a:rPr lang="en-GB" sz="1400" dirty="0">
                <a:latin typeface="Courier" pitchFamily="2" charset="0"/>
              </a:rPr>
              <a:t> = 2, col = "cyan")</a:t>
            </a:r>
          </a:p>
          <a:p>
            <a:pPr indent="-214370"/>
            <a:endParaRPr lang="en-GB" sz="1400" dirty="0">
              <a:latin typeface="Courier" pitchFamily="2" charset="0"/>
            </a:endParaRPr>
          </a:p>
          <a:p>
            <a:pPr marL="342991" lvl="1" indent="0">
              <a:buNone/>
            </a:pPr>
            <a:endParaRPr lang="en-GB" sz="2400" dirty="0"/>
          </a:p>
        </p:txBody>
      </p:sp>
      <p:sp>
        <p:nvSpPr>
          <p:cNvPr id="4" name="Slide Number Placeholder 3">
            <a:extLst>
              <a:ext uri="{FF2B5EF4-FFF2-40B4-BE49-F238E27FC236}">
                <a16:creationId xmlns:a16="http://schemas.microsoft.com/office/drawing/2014/main" id="{309A89E4-5CEF-427B-8E6D-AC6370F0210D}"/>
              </a:ext>
            </a:extLst>
          </p:cNvPr>
          <p:cNvSpPr>
            <a:spLocks noGrp="1"/>
          </p:cNvSpPr>
          <p:nvPr>
            <p:ph type="sldNum" sz="quarter" idx="4"/>
          </p:nvPr>
        </p:nvSpPr>
        <p:spPr/>
        <p:txBody>
          <a:bodyPr/>
          <a:lstStyle/>
          <a:p>
            <a:fld id="{D7E6475D-BDED-4D62-A64C-203EC56ADB6A}" type="slidenum">
              <a:rPr lang="en-GB" smtClean="0"/>
              <a:t>38</a:t>
            </a:fld>
            <a:endParaRPr lang="en-GB"/>
          </a:p>
        </p:txBody>
      </p:sp>
    </p:spTree>
    <p:extLst>
      <p:ext uri="{BB962C8B-B14F-4D97-AF65-F5344CB8AC3E}">
        <p14:creationId xmlns:p14="http://schemas.microsoft.com/office/powerpoint/2010/main" val="141746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1" y="279132"/>
            <a:ext cx="6697132" cy="623236"/>
          </a:xfrm>
          <a:prstGeom prst="rect">
            <a:avLst/>
          </a:prstGeom>
        </p:spPr>
        <p:txBody>
          <a:bodyPr>
            <a:normAutofit/>
          </a:bodyPr>
          <a:lstStyle/>
          <a:p>
            <a:pPr marL="0" lvl="0" indent="0">
              <a:buNone/>
            </a:pPr>
            <a:r>
              <a:rPr lang="en-GB" dirty="0"/>
              <a:t>Reminder: Difference equations</a:t>
            </a:r>
            <a:endParaRPr dirty="0"/>
          </a:p>
        </p:txBody>
      </p:sp>
      <p:sp>
        <p:nvSpPr>
          <p:cNvPr id="3" name="TextBox 2">
            <a:extLst>
              <a:ext uri="{FF2B5EF4-FFF2-40B4-BE49-F238E27FC236}">
                <a16:creationId xmlns:a16="http://schemas.microsoft.com/office/drawing/2014/main" id="{A6A6A044-ED6B-149F-E26A-B9C1E7CE9243}"/>
              </a:ext>
            </a:extLst>
          </p:cNvPr>
          <p:cNvSpPr txBox="1"/>
          <p:nvPr/>
        </p:nvSpPr>
        <p:spPr>
          <a:xfrm>
            <a:off x="1709530" y="2226365"/>
            <a:ext cx="1152939"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endParaRPr lang="en-GB" dirty="0"/>
          </a:p>
          <a:p>
            <a:endParaRPr lang="en-GB" dirty="0"/>
          </a:p>
          <a:p>
            <a:endParaRPr lang="en-GB" dirty="0"/>
          </a:p>
          <a:p>
            <a:endParaRPr lang="en-GB" dirty="0"/>
          </a:p>
          <a:p>
            <a:endParaRPr lang="en-GB" dirty="0"/>
          </a:p>
          <a:p>
            <a:pPr algn="ctr"/>
            <a:r>
              <a:rPr lang="en-GB" dirty="0"/>
              <a:t>next </a:t>
            </a:r>
          </a:p>
          <a:p>
            <a:pPr algn="ctr"/>
            <a:r>
              <a:rPr lang="en-GB" dirty="0"/>
              <a:t>value</a:t>
            </a:r>
          </a:p>
        </p:txBody>
      </p:sp>
      <p:sp>
        <p:nvSpPr>
          <p:cNvPr id="6" name="TextBox 5">
            <a:extLst>
              <a:ext uri="{FF2B5EF4-FFF2-40B4-BE49-F238E27FC236}">
                <a16:creationId xmlns:a16="http://schemas.microsoft.com/office/drawing/2014/main" id="{9648B304-2B16-8C02-E91C-6E776553F0AE}"/>
              </a:ext>
            </a:extLst>
          </p:cNvPr>
          <p:cNvSpPr txBox="1"/>
          <p:nvPr/>
        </p:nvSpPr>
        <p:spPr>
          <a:xfrm>
            <a:off x="4532244" y="2226364"/>
            <a:ext cx="2582333"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en-GB" dirty="0"/>
          </a:p>
          <a:p>
            <a:endParaRPr lang="en-GB" dirty="0"/>
          </a:p>
          <a:p>
            <a:endParaRPr lang="en-GB" dirty="0"/>
          </a:p>
          <a:p>
            <a:endParaRPr lang="en-GB" dirty="0"/>
          </a:p>
          <a:p>
            <a:endParaRPr lang="en-GB" dirty="0"/>
          </a:p>
          <a:p>
            <a:pPr algn="ctr"/>
            <a:r>
              <a:rPr lang="en-GB" dirty="0"/>
              <a:t>change</a:t>
            </a:r>
          </a:p>
          <a:p>
            <a:pPr algn="ctr"/>
            <a:r>
              <a:rPr lang="en-GB" dirty="0"/>
              <a:t>in value</a:t>
            </a:r>
          </a:p>
        </p:txBody>
      </p:sp>
      <p:sp>
        <p:nvSpPr>
          <p:cNvPr id="5" name="TextBox 4">
            <a:extLst>
              <a:ext uri="{FF2B5EF4-FFF2-40B4-BE49-F238E27FC236}">
                <a16:creationId xmlns:a16="http://schemas.microsoft.com/office/drawing/2014/main" id="{3B3FC7E3-BEB9-109D-A5B3-419DFDC0AD1A}"/>
              </a:ext>
            </a:extLst>
          </p:cNvPr>
          <p:cNvSpPr txBox="1"/>
          <p:nvPr/>
        </p:nvSpPr>
        <p:spPr>
          <a:xfrm>
            <a:off x="3137453" y="2226365"/>
            <a:ext cx="1335156"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GB" dirty="0"/>
          </a:p>
          <a:p>
            <a:endParaRPr lang="en-GB" dirty="0"/>
          </a:p>
          <a:p>
            <a:endParaRPr lang="en-GB" dirty="0"/>
          </a:p>
          <a:p>
            <a:endParaRPr lang="en-GB" dirty="0"/>
          </a:p>
          <a:p>
            <a:endParaRPr lang="en-GB" dirty="0"/>
          </a:p>
          <a:p>
            <a:pPr algn="ctr"/>
            <a:r>
              <a:rPr lang="en-GB" dirty="0"/>
              <a:t>current </a:t>
            </a:r>
          </a:p>
          <a:p>
            <a:pPr algn="ctr"/>
            <a:r>
              <a:rPr lang="en-GB" dirty="0"/>
              <a:t>value</a:t>
            </a:r>
          </a:p>
        </p:txBody>
      </p:sp>
      <mc:AlternateContent xmlns:mc="http://schemas.openxmlformats.org/markup-compatibility/2006" xmlns:a14="http://schemas.microsoft.com/office/drawing/2010/main">
        <mc:Choice Requires="a14">
          <p:sp>
            <p:nvSpPr>
              <p:cNvPr id="7" name="Content Placeholder 2"/>
              <p:cNvSpPr>
                <a:spLocks noGrp="1"/>
              </p:cNvSpPr>
              <p:nvPr>
                <p:ph sz="half" idx="1"/>
              </p:nvPr>
            </p:nvSpPr>
            <p:spPr>
              <a:xfrm>
                <a:off x="457201" y="1490871"/>
                <a:ext cx="8179903" cy="1938130"/>
              </a:xfrm>
            </p:spPr>
            <p:txBody>
              <a:bodyPr/>
              <a:lstStyle/>
              <a:p>
                <a:pPr marL="42874" indent="0">
                  <a:buNone/>
                </a:pPr>
                <a:r>
                  <a:rPr lang="en-GB" sz="2000" dirty="0"/>
                  <a:t>In the previous session, we explored difference equations:</a:t>
                </a:r>
              </a:p>
              <a:p>
                <a:pPr marL="42874" indent="0">
                  <a:buNone/>
                </a:pPr>
                <a:endParaRPr lang="en-GB" sz="2000" dirty="0"/>
              </a:p>
              <a:p>
                <a:pPr marL="42874" indent="0">
                  <a:buNone/>
                </a:pPr>
                <a:r>
                  <a:rPr lang="en-GB" sz="2000" b="0" dirty="0"/>
                  <a:t> 				</a:t>
                </a:r>
                <a14:m>
                  <m:oMath xmlns:m="http://schemas.openxmlformats.org/officeDocument/2006/math">
                    <m:r>
                      <a:rPr lang="en-GB" sz="2000" b="0" i="1" smtClean="0">
                        <a:latin typeface="Cambria Math" panose="02040503050406030204" pitchFamily="18" charset="0"/>
                      </a:rPr>
                      <m:t>𝑆</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r>
                          <a:rPr lang="en-GB" sz="2000" b="0" i="1" smtClean="0">
                            <a:latin typeface="Cambria Math" panose="02040503050406030204" pitchFamily="18" charset="0"/>
                          </a:rPr>
                          <m:t>+1</m:t>
                        </m:r>
                      </m:e>
                    </m:d>
                    <m:r>
                      <a:rPr lang="en-GB" sz="2000" b="0" i="1" smtClean="0">
                        <a:latin typeface="Cambria Math" panose="02040503050406030204" pitchFamily="18" charset="0"/>
                      </a:rPr>
                      <m:t>      =      </m:t>
                    </m:r>
                    <m:r>
                      <a:rPr lang="en-GB" sz="2000" b="0" i="1" smtClean="0">
                        <a:latin typeface="Cambria Math" panose="02040503050406030204" pitchFamily="18" charset="0"/>
                      </a:rPr>
                      <m:t>𝑆</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 </m:t>
                    </m:r>
                    <m:r>
                      <a:rPr lang="en-GB" sz="2000" b="0" i="1" smtClean="0">
                        <a:latin typeface="Cambria Math" panose="02040503050406030204" pitchFamily="18" charset="0"/>
                      </a:rPr>
                      <m:t>𝛽</m:t>
                    </m:r>
                    <m:r>
                      <a:rPr lang="en-GB" sz="2000" b="0" i="1" smtClean="0">
                        <a:latin typeface="Cambria Math" panose="02040503050406030204" pitchFamily="18" charset="0"/>
                      </a:rPr>
                      <m:t> </m:t>
                    </m:r>
                    <m:r>
                      <a:rPr lang="en-GB" sz="2000" b="0" i="1" smtClean="0">
                        <a:latin typeface="Cambria Math" panose="02040503050406030204" pitchFamily="18" charset="0"/>
                      </a:rPr>
                      <m:t>𝑆</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m:t>
                    </m:r>
                    <m:r>
                      <a:rPr lang="en-GB" sz="2000" b="0" i="1" smtClean="0">
                        <a:latin typeface="Cambria Math" panose="02040503050406030204" pitchFamily="18" charset="0"/>
                      </a:rPr>
                      <m:t>𝐼</m:t>
                    </m:r>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oMath>
                </a14:m>
                <a:endParaRPr lang="en-GB" sz="2000" dirty="0"/>
              </a:p>
              <a:p>
                <a:pPr marL="42874" indent="0">
                  <a:buNone/>
                </a:pPr>
                <a:r>
                  <a:rPr lang="en-GB" sz="2000" dirty="0"/>
                  <a:t>				</a:t>
                </a:r>
                <a14:m>
                  <m:oMath xmlns:m="http://schemas.openxmlformats.org/officeDocument/2006/math">
                    <m:r>
                      <a:rPr lang="en-GB" sz="2000" b="0" i="1" smtClean="0">
                        <a:latin typeface="Cambria Math" panose="02040503050406030204" pitchFamily="18" charset="0"/>
                      </a:rPr>
                      <m:t>𝐼</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r>
                          <a:rPr lang="en-GB" sz="2000" b="0" i="1" smtClean="0">
                            <a:latin typeface="Cambria Math" panose="02040503050406030204" pitchFamily="18" charset="0"/>
                          </a:rPr>
                          <m:t>+1</m:t>
                        </m:r>
                      </m:e>
                    </m:d>
                    <m:r>
                      <a:rPr lang="en-GB" sz="2000" b="0" i="1" smtClean="0">
                        <a:latin typeface="Cambria Math" panose="02040503050406030204" pitchFamily="18" charset="0"/>
                      </a:rPr>
                      <m:t>       =      </m:t>
                    </m:r>
                    <m:r>
                      <a:rPr lang="en-GB" sz="2000" b="0" i="1" smtClean="0">
                        <a:latin typeface="Cambria Math" panose="02040503050406030204" pitchFamily="18" charset="0"/>
                      </a:rPr>
                      <m:t>𝐼</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 </m:t>
                    </m:r>
                    <m:r>
                      <a:rPr lang="en-GB" sz="2000" b="0" i="1" smtClean="0">
                        <a:latin typeface="Cambria Math" panose="02040503050406030204" pitchFamily="18" charset="0"/>
                      </a:rPr>
                      <m:t>𝛽</m:t>
                    </m:r>
                    <m:r>
                      <a:rPr lang="en-GB" sz="2000" b="0" i="1" smtClean="0">
                        <a:latin typeface="Cambria Math" panose="02040503050406030204" pitchFamily="18" charset="0"/>
                      </a:rPr>
                      <m:t> </m:t>
                    </m:r>
                    <m:r>
                      <a:rPr lang="en-GB" sz="2000" b="0" i="1" smtClean="0">
                        <a:latin typeface="Cambria Math" panose="02040503050406030204" pitchFamily="18" charset="0"/>
                      </a:rPr>
                      <m:t>𝑆</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m:t>
                    </m:r>
                    <m:r>
                      <a:rPr lang="en-GB" sz="2000" b="0" i="1" smtClean="0">
                        <a:latin typeface="Cambria Math" panose="02040503050406030204" pitchFamily="18" charset="0"/>
                      </a:rPr>
                      <m:t>𝐼</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 </m:t>
                    </m:r>
                    <m:r>
                      <a:rPr lang="en-GB" sz="2000" b="0" i="1" smtClean="0">
                        <a:latin typeface="Cambria Math" panose="02040503050406030204" pitchFamily="18" charset="0"/>
                      </a:rPr>
                      <m:t>𝛾</m:t>
                    </m:r>
                    <m:r>
                      <a:rPr lang="en-GB" sz="2000" b="0" i="1" smtClean="0">
                        <a:latin typeface="Cambria Math" panose="02040503050406030204" pitchFamily="18" charset="0"/>
                      </a:rPr>
                      <m:t> </m:t>
                    </m:r>
                    <m:r>
                      <a:rPr lang="en-GB" sz="2000" b="0" i="1" smtClean="0">
                        <a:latin typeface="Cambria Math" panose="02040503050406030204" pitchFamily="18" charset="0"/>
                      </a:rPr>
                      <m:t>𝐼</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oMath>
                </a14:m>
                <a:endParaRPr lang="en-GB" sz="2000" b="0" dirty="0"/>
              </a:p>
              <a:p>
                <a:pPr marL="42874" indent="0">
                  <a:buNone/>
                </a:pPr>
                <a:r>
                  <a:rPr lang="en-GB" sz="2000" dirty="0"/>
                  <a:t>				</a:t>
                </a:r>
                <a14:m>
                  <m:oMath xmlns:m="http://schemas.openxmlformats.org/officeDocument/2006/math">
                    <m:r>
                      <a:rPr lang="en-GB" sz="2000" b="0" i="1" smtClean="0">
                        <a:latin typeface="Cambria Math" panose="02040503050406030204" pitchFamily="18" charset="0"/>
                      </a:rPr>
                      <m:t>𝑅</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r>
                          <a:rPr lang="en-GB" sz="2000" b="0" i="1" smtClean="0">
                            <a:latin typeface="Cambria Math" panose="02040503050406030204" pitchFamily="18" charset="0"/>
                          </a:rPr>
                          <m:t>+1</m:t>
                        </m:r>
                      </m:e>
                    </m:d>
                    <m:r>
                      <a:rPr lang="en-GB" sz="2000" b="0" i="1" smtClean="0">
                        <a:latin typeface="Cambria Math" panose="02040503050406030204" pitchFamily="18" charset="0"/>
                      </a:rPr>
                      <m:t>      =     </m:t>
                    </m:r>
                    <m:r>
                      <a:rPr lang="en-GB" sz="2000" b="0" i="1" smtClean="0">
                        <a:latin typeface="Cambria Math" panose="02040503050406030204" pitchFamily="18" charset="0"/>
                      </a:rPr>
                      <m:t>𝑅</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 </m:t>
                    </m:r>
                    <m:r>
                      <a:rPr lang="en-GB" sz="2000" b="0" i="1" smtClean="0">
                        <a:latin typeface="Cambria Math" panose="02040503050406030204" pitchFamily="18" charset="0"/>
                      </a:rPr>
                      <m:t>𝛾</m:t>
                    </m:r>
                    <m:r>
                      <a:rPr lang="en-GB" sz="2000" b="0" i="1" smtClean="0">
                        <a:latin typeface="Cambria Math" panose="02040503050406030204" pitchFamily="18" charset="0"/>
                      </a:rPr>
                      <m:t> </m:t>
                    </m:r>
                    <m:r>
                      <a:rPr lang="en-GB" sz="2000" b="0" i="1" smtClean="0">
                        <a:latin typeface="Cambria Math" panose="02040503050406030204" pitchFamily="18" charset="0"/>
                      </a:rPr>
                      <m:t>𝐼</m:t>
                    </m:r>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oMath>
                </a14:m>
                <a:endParaRPr lang="en-GB" sz="2000" dirty="0"/>
              </a:p>
            </p:txBody>
          </p:sp>
        </mc:Choice>
        <mc:Fallback xmlns="">
          <p:sp>
            <p:nvSpPr>
              <p:cNvPr id="7" name="Content Placeholder 2"/>
              <p:cNvSpPr>
                <a:spLocks noGrp="1" noRot="1" noChangeAspect="1" noMove="1" noResize="1" noEditPoints="1" noAdjustHandles="1" noChangeArrowheads="1" noChangeShapeType="1" noTextEdit="1"/>
              </p:cNvSpPr>
              <p:nvPr>
                <p:ph sz="half" idx="1"/>
              </p:nvPr>
            </p:nvSpPr>
            <p:spPr>
              <a:xfrm>
                <a:off x="457201" y="1490871"/>
                <a:ext cx="8179903" cy="1938130"/>
              </a:xfrm>
              <a:blipFill>
                <a:blip r:embed="rId2"/>
                <a:stretch>
                  <a:fillRect l="-310" t="-1948"/>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717F2FDD-EB57-4115-BC46-BE8ADDF490B0}"/>
              </a:ext>
            </a:extLst>
          </p:cNvPr>
          <p:cNvSpPr>
            <a:spLocks noGrp="1"/>
          </p:cNvSpPr>
          <p:nvPr>
            <p:ph type="sldNum" sz="quarter" idx="4"/>
          </p:nvPr>
        </p:nvSpPr>
        <p:spPr/>
        <p:txBody>
          <a:bodyPr/>
          <a:lstStyle/>
          <a:p>
            <a:fld id="{D7E6475D-BDED-4D62-A64C-203EC56ADB6A}" type="slidenum">
              <a:rPr lang="en-GB" smtClean="0"/>
              <a:t>3</a:t>
            </a:fld>
            <a:endParaRPr lang="en-GB"/>
          </a:p>
        </p:txBody>
      </p:sp>
      <p:sp>
        <p:nvSpPr>
          <p:cNvPr id="8" name="TextBox 7">
            <a:extLst>
              <a:ext uri="{FF2B5EF4-FFF2-40B4-BE49-F238E27FC236}">
                <a16:creationId xmlns:a16="http://schemas.microsoft.com/office/drawing/2014/main" id="{A09B6517-0E25-AD03-9E93-6E0345559F61}"/>
              </a:ext>
            </a:extLst>
          </p:cNvPr>
          <p:cNvSpPr txBox="1"/>
          <p:nvPr/>
        </p:nvSpPr>
        <p:spPr>
          <a:xfrm>
            <a:off x="3157331" y="3658679"/>
            <a:ext cx="528249" cy="461665"/>
          </a:xfrm>
          <a:prstGeom prst="rect">
            <a:avLst/>
          </a:prstGeom>
          <a:noFill/>
        </p:spPr>
        <p:txBody>
          <a:bodyPr wrap="square" rtlCol="0">
            <a:spAutoFit/>
          </a:bodyPr>
          <a:lstStyle/>
          <a:p>
            <a:r>
              <a:rPr lang="en-GB" sz="2400" dirty="0"/>
              <a:t>=</a:t>
            </a:r>
          </a:p>
        </p:txBody>
      </p:sp>
      <p:sp>
        <p:nvSpPr>
          <p:cNvPr id="10" name="TextBox 9">
            <a:extLst>
              <a:ext uri="{FF2B5EF4-FFF2-40B4-BE49-F238E27FC236}">
                <a16:creationId xmlns:a16="http://schemas.microsoft.com/office/drawing/2014/main" id="{F0748209-33AA-4A3B-2EC5-E798A301C692}"/>
              </a:ext>
            </a:extLst>
          </p:cNvPr>
          <p:cNvSpPr txBox="1"/>
          <p:nvPr/>
        </p:nvSpPr>
        <p:spPr>
          <a:xfrm>
            <a:off x="4502427" y="3658678"/>
            <a:ext cx="528249" cy="461665"/>
          </a:xfrm>
          <a:prstGeom prst="rect">
            <a:avLst/>
          </a:prstGeom>
          <a:noFill/>
        </p:spPr>
        <p:txBody>
          <a:bodyPr wrap="square" rtlCol="0">
            <a:spAutoFit/>
          </a:bodyPr>
          <a:lstStyle/>
          <a:p>
            <a:r>
              <a:rPr lang="en-GB" sz="2400" dirty="0"/>
              <a:t>+</a:t>
            </a:r>
          </a:p>
        </p:txBody>
      </p:sp>
      <p:cxnSp>
        <p:nvCxnSpPr>
          <p:cNvPr id="12" name="Straight Arrow Connector 11">
            <a:extLst>
              <a:ext uri="{FF2B5EF4-FFF2-40B4-BE49-F238E27FC236}">
                <a16:creationId xmlns:a16="http://schemas.microsoft.com/office/drawing/2014/main" id="{289E3C8F-FC73-A251-A573-AD3BA2A59F0A}"/>
              </a:ext>
            </a:extLst>
          </p:cNvPr>
          <p:cNvCxnSpPr>
            <a:cxnSpLocks/>
          </p:cNvCxnSpPr>
          <p:nvPr/>
        </p:nvCxnSpPr>
        <p:spPr>
          <a:xfrm flipV="1">
            <a:off x="4403035" y="4462670"/>
            <a:ext cx="715617" cy="1133059"/>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94DE1470-D6F7-BD36-8E5C-DB71939C0BEF}"/>
              </a:ext>
            </a:extLst>
          </p:cNvPr>
          <p:cNvSpPr txBox="1"/>
          <p:nvPr/>
        </p:nvSpPr>
        <p:spPr>
          <a:xfrm>
            <a:off x="1938130" y="5595730"/>
            <a:ext cx="5548520" cy="646331"/>
          </a:xfrm>
          <a:prstGeom prst="rect">
            <a:avLst/>
          </a:prstGeom>
          <a:noFill/>
        </p:spPr>
        <p:txBody>
          <a:bodyPr wrap="square" rtlCol="0">
            <a:spAutoFit/>
          </a:bodyPr>
          <a:lstStyle/>
          <a:p>
            <a:r>
              <a:rPr lang="en-GB" dirty="0"/>
              <a:t>These changes are the interesting part – </a:t>
            </a:r>
            <a:br>
              <a:rPr lang="en-GB" dirty="0"/>
            </a:br>
            <a:r>
              <a:rPr lang="en-GB" dirty="0"/>
              <a:t>they are what define the behaviour of the system.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86D3-3F10-674E-A2D3-4E25EB9732EC}"/>
              </a:ext>
            </a:extLst>
          </p:cNvPr>
          <p:cNvSpPr>
            <a:spLocks noGrp="1"/>
          </p:cNvSpPr>
          <p:nvPr>
            <p:ph type="title"/>
          </p:nvPr>
        </p:nvSpPr>
        <p:spPr/>
        <p:txBody>
          <a:bodyPr/>
          <a:lstStyle/>
          <a:p>
            <a:r>
              <a:rPr lang="en-GB" dirty="0"/>
              <a:t>Part 1 summary</a:t>
            </a:r>
            <a:endParaRPr lang="en-US" dirty="0"/>
          </a:p>
        </p:txBody>
      </p:sp>
      <p:sp>
        <p:nvSpPr>
          <p:cNvPr id="3" name="Content Placeholder 2">
            <a:extLst>
              <a:ext uri="{FF2B5EF4-FFF2-40B4-BE49-F238E27FC236}">
                <a16:creationId xmlns:a16="http://schemas.microsoft.com/office/drawing/2014/main" id="{5FDC3262-8150-A04C-B99C-8B757E18346E}"/>
              </a:ext>
            </a:extLst>
          </p:cNvPr>
          <p:cNvSpPr>
            <a:spLocks noGrp="1"/>
          </p:cNvSpPr>
          <p:nvPr>
            <p:ph idx="1"/>
          </p:nvPr>
        </p:nvSpPr>
        <p:spPr/>
        <p:txBody>
          <a:bodyPr/>
          <a:lstStyle/>
          <a:p>
            <a:pPr lvl="1"/>
            <a:r>
              <a:rPr lang="en-GB" sz="2400" dirty="0"/>
              <a:t>There is a defined list of outputs that you need to tailor to your model </a:t>
            </a:r>
          </a:p>
          <a:p>
            <a:pPr lvl="2"/>
            <a:r>
              <a:rPr lang="en-GB" sz="2099" dirty="0"/>
              <a:t>Inputs:</a:t>
            </a:r>
          </a:p>
          <a:p>
            <a:pPr lvl="3"/>
            <a:r>
              <a:rPr lang="en-GB" sz="1700" dirty="0">
                <a:latin typeface="Courier"/>
              </a:rPr>
              <a:t>y</a:t>
            </a:r>
            <a:r>
              <a:rPr lang="en-GB" sz="1700" dirty="0"/>
              <a:t>, the initial conditions</a:t>
            </a:r>
          </a:p>
          <a:p>
            <a:pPr lvl="3"/>
            <a:r>
              <a:rPr lang="en-GB" sz="1700" dirty="0">
                <a:latin typeface="Courier"/>
              </a:rPr>
              <a:t>times</a:t>
            </a:r>
            <a:r>
              <a:rPr lang="en-GB" sz="1700" dirty="0"/>
              <a:t> the time points to solve the ODE(s)</a:t>
            </a:r>
          </a:p>
          <a:p>
            <a:pPr lvl="3"/>
            <a:r>
              <a:rPr lang="en-GB" sz="1700" dirty="0" err="1">
                <a:latin typeface="Courier"/>
              </a:rPr>
              <a:t>parms</a:t>
            </a:r>
            <a:r>
              <a:rPr lang="en-GB" sz="1700" dirty="0"/>
              <a:t>, a vector parameter values</a:t>
            </a:r>
          </a:p>
          <a:p>
            <a:pPr lvl="3"/>
            <a:r>
              <a:rPr lang="en-GB" sz="1700" dirty="0" err="1">
                <a:latin typeface="Courier"/>
              </a:rPr>
              <a:t>func</a:t>
            </a:r>
            <a:r>
              <a:rPr lang="en-GB" sz="1700" dirty="0"/>
              <a:t>, a function describing the ODE(s)</a:t>
            </a:r>
            <a:endParaRPr lang="en-GB" sz="2400" dirty="0"/>
          </a:p>
          <a:p>
            <a:pPr lvl="1"/>
            <a:r>
              <a:rPr lang="en-GB" sz="2400" dirty="0"/>
              <a:t>Be aware of what ‘method’ is being used to numerically solve your model</a:t>
            </a:r>
          </a:p>
          <a:p>
            <a:endParaRPr lang="en-US" dirty="0"/>
          </a:p>
        </p:txBody>
      </p:sp>
      <p:sp>
        <p:nvSpPr>
          <p:cNvPr id="4" name="Slide Number Placeholder 3">
            <a:extLst>
              <a:ext uri="{FF2B5EF4-FFF2-40B4-BE49-F238E27FC236}">
                <a16:creationId xmlns:a16="http://schemas.microsoft.com/office/drawing/2014/main" id="{30FC498A-E39F-44B8-89B9-DF25FE5006E0}"/>
              </a:ext>
            </a:extLst>
          </p:cNvPr>
          <p:cNvSpPr>
            <a:spLocks noGrp="1"/>
          </p:cNvSpPr>
          <p:nvPr>
            <p:ph type="sldNum" sz="quarter" idx="4"/>
          </p:nvPr>
        </p:nvSpPr>
        <p:spPr/>
        <p:txBody>
          <a:bodyPr/>
          <a:lstStyle/>
          <a:p>
            <a:fld id="{D7E6475D-BDED-4D62-A64C-203EC56ADB6A}" type="slidenum">
              <a:rPr lang="en-GB" smtClean="0"/>
              <a:t>39</a:t>
            </a:fld>
            <a:endParaRPr lang="en-GB"/>
          </a:p>
        </p:txBody>
      </p:sp>
    </p:spTree>
    <p:extLst>
      <p:ext uri="{BB962C8B-B14F-4D97-AF65-F5344CB8AC3E}">
        <p14:creationId xmlns:p14="http://schemas.microsoft.com/office/powerpoint/2010/main" val="428812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2862470"/>
            <a:ext cx="9144000" cy="765727"/>
          </a:xfrm>
          <a:prstGeom prst="rect">
            <a:avLst/>
          </a:prstGeom>
        </p:spPr>
        <p:txBody>
          <a:bodyPr/>
          <a:lstStyle/>
          <a:p>
            <a:pPr marL="0" lvl="0" indent="0">
              <a:buNone/>
            </a:pPr>
            <a:r>
              <a:rPr sz="4800" dirty="0">
                <a:solidFill>
                  <a:schemeClr val="tx2"/>
                </a:solidFill>
              </a:rPr>
              <a:t>Advanced use of </a:t>
            </a:r>
            <a:r>
              <a:rPr sz="4800" dirty="0" err="1">
                <a:solidFill>
                  <a:schemeClr val="tx2"/>
                </a:solidFill>
              </a:rPr>
              <a:t>deSolve</a:t>
            </a:r>
            <a:r>
              <a:rPr sz="4800" dirty="0">
                <a:solidFill>
                  <a:schemeClr val="tx2"/>
                </a:solidFill>
              </a:rPr>
              <a:t> package</a:t>
            </a:r>
          </a:p>
        </p:txBody>
      </p:sp>
      <p:sp>
        <p:nvSpPr>
          <p:cNvPr id="2" name="Slide Number Placeholder 1">
            <a:extLst>
              <a:ext uri="{FF2B5EF4-FFF2-40B4-BE49-F238E27FC236}">
                <a16:creationId xmlns:a16="http://schemas.microsoft.com/office/drawing/2014/main" id="{291DF97D-330E-4E39-BDD7-32A1F6899646}"/>
              </a:ext>
            </a:extLst>
          </p:cNvPr>
          <p:cNvSpPr>
            <a:spLocks noGrp="1"/>
          </p:cNvSpPr>
          <p:nvPr>
            <p:ph type="sldNum" sz="quarter" idx="12"/>
          </p:nvPr>
        </p:nvSpPr>
        <p:spPr/>
        <p:txBody>
          <a:bodyPr/>
          <a:lstStyle/>
          <a:p>
            <a:fld id="{7D7EC250-E796-438C-AFE1-ABBE2451286B}" type="slidenum">
              <a:rPr lang="en-GB" smtClean="0"/>
              <a:t>40</a:t>
            </a:fld>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3162-81AA-914F-807D-031817B610FE}"/>
              </a:ext>
            </a:extLst>
          </p:cNvPr>
          <p:cNvSpPr>
            <a:spLocks noGrp="1"/>
          </p:cNvSpPr>
          <p:nvPr>
            <p:ph type="title"/>
          </p:nvPr>
        </p:nvSpPr>
        <p:spPr/>
        <p:txBody>
          <a:bodyPr/>
          <a:lstStyle/>
          <a:p>
            <a:r>
              <a:rPr lang="en-GB" sz="2400" dirty="0"/>
              <a:t>Advanced use of </a:t>
            </a:r>
            <a:r>
              <a:rPr lang="en-GB" sz="2400" dirty="0" err="1"/>
              <a:t>deSolve</a:t>
            </a:r>
            <a:r>
              <a:rPr lang="en-GB" sz="2400" dirty="0"/>
              <a:t> package</a:t>
            </a:r>
            <a:endParaRPr lang="en-US" dirty="0"/>
          </a:p>
        </p:txBody>
      </p:sp>
      <p:sp>
        <p:nvSpPr>
          <p:cNvPr id="4" name="Content Placeholder 2">
            <a:extLst>
              <a:ext uri="{FF2B5EF4-FFF2-40B4-BE49-F238E27FC236}">
                <a16:creationId xmlns:a16="http://schemas.microsoft.com/office/drawing/2014/main" id="{B3F1F2C8-5074-AF42-A9EB-307C2F9E3A8B}"/>
              </a:ext>
            </a:extLst>
          </p:cNvPr>
          <p:cNvSpPr>
            <a:spLocks noGrp="1"/>
          </p:cNvSpPr>
          <p:nvPr>
            <p:ph idx="1" hasCustomPrompt="1"/>
          </p:nvPr>
        </p:nvSpPr>
        <p:spPr>
          <a:xfrm>
            <a:off x="457200" y="1477818"/>
            <a:ext cx="8229600" cy="4821382"/>
          </a:xfrm>
        </p:spPr>
        <p:txBody>
          <a:bodyPr/>
          <a:lstStyle/>
          <a:p>
            <a:pPr marL="0" lvl="1" indent="0">
              <a:buNone/>
            </a:pPr>
            <a:r>
              <a:rPr lang="en-GB" sz="2400" dirty="0"/>
              <a:t>Speeding up code,</a:t>
            </a:r>
          </a:p>
          <a:p>
            <a:pPr lvl="1"/>
            <a:r>
              <a:rPr sz="2400" dirty="0"/>
              <a:t>Using </a:t>
            </a:r>
            <a:r>
              <a:rPr sz="2400" dirty="0" err="1"/>
              <a:t>Rcpp</a:t>
            </a:r>
            <a:endParaRPr sz="2400" dirty="0"/>
          </a:p>
          <a:p>
            <a:pPr lvl="1"/>
            <a:endParaRPr lang="en-GB" sz="2400" dirty="0">
              <a:latin typeface="Courier"/>
            </a:endParaRPr>
          </a:p>
          <a:p>
            <a:pPr marL="0" lvl="1" indent="0">
              <a:buNone/>
            </a:pPr>
            <a:r>
              <a:rPr lang="en-GB" sz="2400" dirty="0"/>
              <a:t>Different types of models,</a:t>
            </a:r>
            <a:endParaRPr sz="2400" dirty="0"/>
          </a:p>
          <a:p>
            <a:pPr lvl="1"/>
            <a:r>
              <a:rPr sz="2400" dirty="0"/>
              <a:t>Time dependent parameters</a:t>
            </a:r>
          </a:p>
          <a:p>
            <a:pPr lvl="1"/>
            <a:r>
              <a:rPr sz="2400" dirty="0"/>
              <a:t>Using ‘events’ in </a:t>
            </a:r>
            <a:r>
              <a:rPr sz="2400" dirty="0" err="1"/>
              <a:t>deSolve</a:t>
            </a:r>
            <a:endParaRPr lang="en-GB" sz="2400" dirty="0"/>
          </a:p>
          <a:p>
            <a:pPr lvl="2"/>
            <a:r>
              <a:rPr lang="en-GB" sz="2000" dirty="0">
                <a:latin typeface="Courier"/>
              </a:rPr>
              <a:t>method ="</a:t>
            </a:r>
            <a:r>
              <a:rPr lang="en-GB" sz="2000" dirty="0" err="1">
                <a:latin typeface="Courier"/>
              </a:rPr>
              <a:t>lsoda</a:t>
            </a:r>
            <a:r>
              <a:rPr lang="en-GB" sz="2000" dirty="0">
                <a:latin typeface="Courier"/>
              </a:rPr>
              <a:t>"</a:t>
            </a:r>
          </a:p>
          <a:p>
            <a:pPr lvl="2"/>
            <a:endParaRPr sz="2099" dirty="0"/>
          </a:p>
        </p:txBody>
      </p:sp>
      <p:sp>
        <p:nvSpPr>
          <p:cNvPr id="3" name="Slide Number Placeholder 2">
            <a:extLst>
              <a:ext uri="{FF2B5EF4-FFF2-40B4-BE49-F238E27FC236}">
                <a16:creationId xmlns:a16="http://schemas.microsoft.com/office/drawing/2014/main" id="{3395E15E-37FB-431F-9451-033F35D25E8E}"/>
              </a:ext>
            </a:extLst>
          </p:cNvPr>
          <p:cNvSpPr>
            <a:spLocks noGrp="1"/>
          </p:cNvSpPr>
          <p:nvPr>
            <p:ph type="sldNum" sz="quarter" idx="4"/>
          </p:nvPr>
        </p:nvSpPr>
        <p:spPr/>
        <p:txBody>
          <a:bodyPr/>
          <a:lstStyle/>
          <a:p>
            <a:fld id="{D7E6475D-BDED-4D62-A64C-203EC56ADB6A}" type="slidenum">
              <a:rPr lang="en-GB" smtClean="0"/>
              <a:t>41</a:t>
            </a:fld>
            <a:endParaRPr lang="en-GB"/>
          </a:p>
        </p:txBody>
      </p:sp>
    </p:spTree>
    <p:extLst>
      <p:ext uri="{BB962C8B-B14F-4D97-AF65-F5344CB8AC3E}">
        <p14:creationId xmlns:p14="http://schemas.microsoft.com/office/powerpoint/2010/main" val="1138618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18AF-5A70-3941-89B8-872DF2056727}"/>
              </a:ext>
            </a:extLst>
          </p:cNvPr>
          <p:cNvSpPr>
            <a:spLocks noGrp="1"/>
          </p:cNvSpPr>
          <p:nvPr>
            <p:ph type="title"/>
          </p:nvPr>
        </p:nvSpPr>
        <p:spPr/>
        <p:txBody>
          <a:bodyPr/>
          <a:lstStyle/>
          <a:p>
            <a:r>
              <a:rPr lang="en-GB" sz="2400" dirty="0"/>
              <a:t>Using </a:t>
            </a:r>
            <a:r>
              <a:rPr lang="en-GB" sz="2400" dirty="0" err="1"/>
              <a:t>Rcpp</a:t>
            </a:r>
            <a:endParaRPr lang="en-US" dirty="0"/>
          </a:p>
        </p:txBody>
      </p:sp>
      <p:sp>
        <p:nvSpPr>
          <p:cNvPr id="4" name="Content Placeholder 2">
            <a:extLst>
              <a:ext uri="{FF2B5EF4-FFF2-40B4-BE49-F238E27FC236}">
                <a16:creationId xmlns:a16="http://schemas.microsoft.com/office/drawing/2014/main" id="{7F78297C-2724-B744-B713-4FA1FB8EEB0E}"/>
              </a:ext>
            </a:extLst>
          </p:cNvPr>
          <p:cNvSpPr txBox="1">
            <a:spLocks/>
          </p:cNvSpPr>
          <p:nvPr/>
        </p:nvSpPr>
        <p:spPr>
          <a:xfrm>
            <a:off x="457200" y="1510948"/>
            <a:ext cx="8229600" cy="4821382"/>
          </a:xfrm>
          <a:prstGeom prst="rect">
            <a:avLst/>
          </a:prstGeom>
        </p:spPr>
        <p:txBody>
          <a:bodyPr/>
          <a:lstStyle>
            <a:lvl1pPr marL="0" indent="0" algn="l" defTabSz="342991" rtl="0" eaLnBrk="1" latinLnBrk="0" hangingPunct="1">
              <a:spcBef>
                <a:spcPct val="20000"/>
              </a:spcBef>
              <a:buFont typeface="Arial"/>
              <a:buNone/>
              <a:defRPr sz="1800" b="0" i="0" kern="1200" baseline="0">
                <a:solidFill>
                  <a:schemeClr val="tx1"/>
                </a:solidFill>
                <a:latin typeface="open sans" charset="0"/>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a:lstStyle>
          <a:p>
            <a:pPr lvl="1"/>
            <a:r>
              <a:rPr lang="en-GB" sz="2400"/>
              <a:t>Rcpp is a CRAN package that provides a interface between R and C++</a:t>
            </a:r>
          </a:p>
          <a:p>
            <a:pPr lvl="1"/>
            <a:r>
              <a:rPr lang="en-GB" sz="2400"/>
              <a:t>The </a:t>
            </a:r>
            <a:r>
              <a:rPr lang="en-GB" sz="2400">
                <a:latin typeface="Courier"/>
              </a:rPr>
              <a:t>func</a:t>
            </a:r>
            <a:r>
              <a:rPr lang="en-GB" sz="2400"/>
              <a:t> input in </a:t>
            </a:r>
            <a:r>
              <a:rPr lang="en-GB" sz="2400">
                <a:latin typeface="Courier"/>
              </a:rPr>
              <a:t>ode</a:t>
            </a:r>
            <a:r>
              <a:rPr lang="en-GB" sz="2400"/>
              <a:t> can be written in Rcpp</a:t>
            </a:r>
          </a:p>
          <a:p>
            <a:pPr lvl="1"/>
            <a:r>
              <a:rPr lang="en-GB" sz="2400"/>
              <a:t>Why? speed</a:t>
            </a:r>
            <a:endParaRPr lang="en-GB" sz="2400" dirty="0"/>
          </a:p>
        </p:txBody>
      </p:sp>
      <p:sp>
        <p:nvSpPr>
          <p:cNvPr id="3" name="Slide Number Placeholder 2">
            <a:extLst>
              <a:ext uri="{FF2B5EF4-FFF2-40B4-BE49-F238E27FC236}">
                <a16:creationId xmlns:a16="http://schemas.microsoft.com/office/drawing/2014/main" id="{786913EF-7776-43EC-A60C-5C1B2492056F}"/>
              </a:ext>
            </a:extLst>
          </p:cNvPr>
          <p:cNvSpPr>
            <a:spLocks noGrp="1"/>
          </p:cNvSpPr>
          <p:nvPr>
            <p:ph type="sldNum" sz="quarter" idx="4"/>
          </p:nvPr>
        </p:nvSpPr>
        <p:spPr/>
        <p:txBody>
          <a:bodyPr/>
          <a:lstStyle/>
          <a:p>
            <a:fld id="{D7E6475D-BDED-4D62-A64C-203EC56ADB6A}" type="slidenum">
              <a:rPr lang="en-GB" smtClean="0"/>
              <a:t>42</a:t>
            </a:fld>
            <a:endParaRPr lang="en-GB"/>
          </a:p>
        </p:txBody>
      </p:sp>
    </p:spTree>
    <p:extLst>
      <p:ext uri="{BB962C8B-B14F-4D97-AF65-F5344CB8AC3E}">
        <p14:creationId xmlns:p14="http://schemas.microsoft.com/office/powerpoint/2010/main" val="1117831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0F6A-5393-4C48-B4D3-323859D5A1CE}"/>
              </a:ext>
            </a:extLst>
          </p:cNvPr>
          <p:cNvSpPr>
            <a:spLocks noGrp="1"/>
          </p:cNvSpPr>
          <p:nvPr>
            <p:ph type="title"/>
          </p:nvPr>
        </p:nvSpPr>
        <p:spPr/>
        <p:txBody>
          <a:bodyPr/>
          <a:lstStyle/>
          <a:p>
            <a:r>
              <a:rPr lang="en-GB" sz="2400" dirty="0"/>
              <a:t>Using </a:t>
            </a:r>
            <a:r>
              <a:rPr lang="en-GB" sz="2400" dirty="0" err="1"/>
              <a:t>Rcpp</a:t>
            </a:r>
            <a:endParaRPr lang="en-US" dirty="0"/>
          </a:p>
        </p:txBody>
      </p:sp>
      <p:sp>
        <p:nvSpPr>
          <p:cNvPr id="4" name="Content Placeholder 2">
            <a:extLst>
              <a:ext uri="{FF2B5EF4-FFF2-40B4-BE49-F238E27FC236}">
                <a16:creationId xmlns:a16="http://schemas.microsoft.com/office/drawing/2014/main" id="{4C77D628-3E74-E44A-B6F2-99FFEDA36DE0}"/>
              </a:ext>
            </a:extLst>
          </p:cNvPr>
          <p:cNvSpPr>
            <a:spLocks noGrp="1"/>
          </p:cNvSpPr>
          <p:nvPr>
            <p:ph idx="1" hasCustomPrompt="1"/>
          </p:nvPr>
        </p:nvSpPr>
        <p:spPr>
          <a:xfrm>
            <a:off x="457200" y="1269097"/>
            <a:ext cx="8229600" cy="4821382"/>
          </a:xfrm>
        </p:spPr>
        <p:txBody>
          <a:bodyPr/>
          <a:lstStyle/>
          <a:p>
            <a:pPr marL="118000" lvl="0" indent="0">
              <a:buNone/>
            </a:pPr>
            <a:r>
              <a:rPr sz="1300" dirty="0">
                <a:solidFill>
                  <a:srgbClr val="BC7A00"/>
                </a:solidFill>
                <a:latin typeface="Courier"/>
              </a:rPr>
              <a:t>#include </a:t>
            </a:r>
            <a:r>
              <a:rPr sz="1300" dirty="0">
                <a:latin typeface="Courier"/>
              </a:rPr>
              <a:t>&lt;</a:t>
            </a:r>
            <a:r>
              <a:rPr sz="1300" dirty="0" err="1">
                <a:latin typeface="Courier"/>
              </a:rPr>
              <a:t>Rcpp.h</a:t>
            </a:r>
            <a:r>
              <a:rPr sz="1300" dirty="0">
                <a:latin typeface="Courier"/>
              </a:rPr>
              <a:t>&gt;</a:t>
            </a:r>
            <a:br>
              <a:rPr sz="1300" dirty="0"/>
            </a:br>
            <a:r>
              <a:rPr sz="1300" b="1" dirty="0">
                <a:solidFill>
                  <a:srgbClr val="007020"/>
                </a:solidFill>
                <a:latin typeface="Courier"/>
              </a:rPr>
              <a:t>using</a:t>
            </a:r>
            <a:r>
              <a:rPr sz="1300" dirty="0">
                <a:latin typeface="Courier"/>
              </a:rPr>
              <a:t> </a:t>
            </a:r>
            <a:r>
              <a:rPr sz="1300" b="1" dirty="0">
                <a:solidFill>
                  <a:srgbClr val="007020"/>
                </a:solidFill>
                <a:latin typeface="Courier"/>
              </a:rPr>
              <a:t>namespace</a:t>
            </a:r>
            <a:r>
              <a:rPr sz="1300" dirty="0">
                <a:latin typeface="Courier"/>
              </a:rPr>
              <a:t> </a:t>
            </a:r>
            <a:r>
              <a:rPr sz="1300" dirty="0" err="1">
                <a:latin typeface="Courier"/>
              </a:rPr>
              <a:t>Rcpp</a:t>
            </a:r>
            <a:r>
              <a:rPr sz="1300" dirty="0">
                <a:latin typeface="Courier"/>
              </a:rPr>
              <a:t>;</a:t>
            </a:r>
            <a:br>
              <a:rPr sz="1300" dirty="0"/>
            </a:br>
            <a:br>
              <a:rPr sz="1300" dirty="0"/>
            </a:br>
            <a:r>
              <a:rPr sz="1300" i="1" dirty="0">
                <a:solidFill>
                  <a:srgbClr val="60A0B0"/>
                </a:solidFill>
                <a:latin typeface="Courier"/>
              </a:rPr>
              <a:t>// [[</a:t>
            </a:r>
            <a:r>
              <a:rPr sz="1300" i="1" dirty="0" err="1">
                <a:solidFill>
                  <a:srgbClr val="60A0B0"/>
                </a:solidFill>
                <a:latin typeface="Courier"/>
              </a:rPr>
              <a:t>Rcpp</a:t>
            </a:r>
            <a:r>
              <a:rPr sz="1300" i="1" dirty="0">
                <a:solidFill>
                  <a:srgbClr val="60A0B0"/>
                </a:solidFill>
                <a:latin typeface="Courier"/>
              </a:rPr>
              <a:t>::export]]</a:t>
            </a:r>
            <a:br>
              <a:rPr sz="1300" dirty="0"/>
            </a:br>
            <a:r>
              <a:rPr sz="1300" dirty="0">
                <a:latin typeface="Courier"/>
              </a:rPr>
              <a:t>List </a:t>
            </a:r>
            <a:r>
              <a:rPr sz="1300" dirty="0" err="1">
                <a:latin typeface="Courier"/>
              </a:rPr>
              <a:t>SIR_cpp_model</a:t>
            </a:r>
            <a:r>
              <a:rPr sz="1300" dirty="0">
                <a:latin typeface="Courier"/>
              </a:rPr>
              <a:t>(</a:t>
            </a:r>
            <a:r>
              <a:rPr sz="1300" dirty="0" err="1">
                <a:latin typeface="Courier"/>
              </a:rPr>
              <a:t>NumericVector</a:t>
            </a:r>
            <a:r>
              <a:rPr sz="1300" dirty="0">
                <a:latin typeface="Courier"/>
              </a:rPr>
              <a:t> </a:t>
            </a:r>
            <a:r>
              <a:rPr sz="1300" dirty="0" err="1">
                <a:latin typeface="Courier"/>
              </a:rPr>
              <a:t>times,NumericVector</a:t>
            </a:r>
            <a:r>
              <a:rPr sz="1300" dirty="0">
                <a:latin typeface="Courier"/>
              </a:rPr>
              <a:t> state,</a:t>
            </a:r>
            <a:br>
              <a:rPr sz="1300" dirty="0"/>
            </a:br>
            <a:r>
              <a:rPr sz="1300" dirty="0">
                <a:latin typeface="Courier"/>
              </a:rPr>
              <a:t>                            </a:t>
            </a:r>
            <a:r>
              <a:rPr sz="1300" dirty="0" err="1">
                <a:latin typeface="Courier"/>
              </a:rPr>
              <a:t>NumericVector</a:t>
            </a:r>
            <a:r>
              <a:rPr sz="1300" dirty="0">
                <a:latin typeface="Courier"/>
              </a:rPr>
              <a:t> </a:t>
            </a:r>
            <a:r>
              <a:rPr sz="1300" dirty="0" err="1">
                <a:latin typeface="Courier"/>
              </a:rPr>
              <a:t>parms</a:t>
            </a:r>
            <a:r>
              <a:rPr sz="1300" dirty="0">
                <a:latin typeface="Courier"/>
              </a:rPr>
              <a:t>) {  </a:t>
            </a:r>
            <a:br>
              <a:rPr sz="1300" dirty="0"/>
            </a:br>
            <a:r>
              <a:rPr sz="1300" dirty="0">
                <a:latin typeface="Courier"/>
              </a:rPr>
              <a:t>    </a:t>
            </a:r>
            <a:r>
              <a:rPr sz="1300" i="1" dirty="0">
                <a:solidFill>
                  <a:srgbClr val="60A0B0"/>
                </a:solidFill>
                <a:latin typeface="Courier"/>
              </a:rPr>
              <a:t>// Define variables</a:t>
            </a:r>
            <a:br>
              <a:rPr sz="1300" dirty="0"/>
            </a:br>
            <a:r>
              <a:rPr sz="1300" dirty="0">
                <a:latin typeface="Courier"/>
              </a:rPr>
              <a:t>    </a:t>
            </a:r>
            <a:r>
              <a:rPr sz="1300" dirty="0">
                <a:solidFill>
                  <a:srgbClr val="902000"/>
                </a:solidFill>
                <a:latin typeface="Courier"/>
              </a:rPr>
              <a:t>double</a:t>
            </a:r>
            <a:r>
              <a:rPr sz="1300" dirty="0">
                <a:latin typeface="Courier"/>
              </a:rPr>
              <a:t> S = state[</a:t>
            </a:r>
            <a:r>
              <a:rPr sz="1300" dirty="0">
                <a:solidFill>
                  <a:srgbClr val="4070A0"/>
                </a:solidFill>
                <a:latin typeface="Courier"/>
              </a:rPr>
              <a:t>"S"</a:t>
            </a:r>
            <a:r>
              <a:rPr sz="1300" dirty="0">
                <a:latin typeface="Courier"/>
              </a:rPr>
              <a:t>];</a:t>
            </a:r>
            <a:br>
              <a:rPr sz="1300" dirty="0"/>
            </a:br>
            <a:r>
              <a:rPr sz="1300" dirty="0">
                <a:latin typeface="Courier"/>
              </a:rPr>
              <a:t>    </a:t>
            </a:r>
            <a:r>
              <a:rPr sz="1300" dirty="0">
                <a:solidFill>
                  <a:srgbClr val="902000"/>
                </a:solidFill>
                <a:latin typeface="Courier"/>
              </a:rPr>
              <a:t>double</a:t>
            </a:r>
            <a:r>
              <a:rPr sz="1300" dirty="0">
                <a:latin typeface="Courier"/>
              </a:rPr>
              <a:t> I = state[</a:t>
            </a:r>
            <a:r>
              <a:rPr sz="1300" dirty="0">
                <a:solidFill>
                  <a:srgbClr val="4070A0"/>
                </a:solidFill>
                <a:latin typeface="Courier"/>
              </a:rPr>
              <a:t>"I"</a:t>
            </a:r>
            <a:r>
              <a:rPr sz="1300" dirty="0">
                <a:latin typeface="Courier"/>
              </a:rPr>
              <a:t>];</a:t>
            </a:r>
            <a:br>
              <a:rPr sz="1300" dirty="0"/>
            </a:br>
            <a:r>
              <a:rPr sz="1300" dirty="0">
                <a:latin typeface="Courier"/>
              </a:rPr>
              <a:t>    </a:t>
            </a:r>
            <a:r>
              <a:rPr sz="1300" dirty="0">
                <a:solidFill>
                  <a:srgbClr val="902000"/>
                </a:solidFill>
                <a:latin typeface="Courier"/>
              </a:rPr>
              <a:t>double</a:t>
            </a:r>
            <a:r>
              <a:rPr sz="1300" dirty="0">
                <a:latin typeface="Courier"/>
              </a:rPr>
              <a:t> R = state[</a:t>
            </a:r>
            <a:r>
              <a:rPr sz="1300" dirty="0">
                <a:solidFill>
                  <a:srgbClr val="4070A0"/>
                </a:solidFill>
                <a:latin typeface="Courier"/>
              </a:rPr>
              <a:t>"R"</a:t>
            </a:r>
            <a:r>
              <a:rPr sz="1300" dirty="0">
                <a:latin typeface="Courier"/>
              </a:rPr>
              <a:t>];</a:t>
            </a:r>
            <a:br>
              <a:rPr sz="1300" dirty="0"/>
            </a:br>
            <a:r>
              <a:rPr sz="1300" dirty="0">
                <a:latin typeface="Courier"/>
              </a:rPr>
              <a:t>    </a:t>
            </a:r>
            <a:r>
              <a:rPr sz="1300" dirty="0">
                <a:solidFill>
                  <a:srgbClr val="902000"/>
                </a:solidFill>
                <a:latin typeface="Courier"/>
              </a:rPr>
              <a:t>double</a:t>
            </a:r>
            <a:r>
              <a:rPr sz="1300" dirty="0">
                <a:latin typeface="Courier"/>
              </a:rPr>
              <a:t> N = S + I + R;</a:t>
            </a:r>
            <a:br>
              <a:rPr sz="1300" dirty="0"/>
            </a:br>
            <a:r>
              <a:rPr sz="1300" dirty="0">
                <a:latin typeface="Courier"/>
              </a:rPr>
              <a:t>    </a:t>
            </a:r>
            <a:br>
              <a:rPr sz="1300" dirty="0"/>
            </a:br>
            <a:r>
              <a:rPr sz="1300" dirty="0">
                <a:latin typeface="Courier"/>
              </a:rPr>
              <a:t>    </a:t>
            </a:r>
            <a:r>
              <a:rPr sz="1300" i="1" dirty="0">
                <a:solidFill>
                  <a:srgbClr val="60A0B0"/>
                </a:solidFill>
                <a:latin typeface="Courier"/>
              </a:rPr>
              <a:t>// Extract parameters</a:t>
            </a:r>
            <a:br>
              <a:rPr sz="1300" dirty="0"/>
            </a:br>
            <a:r>
              <a:rPr sz="1300" dirty="0">
                <a:latin typeface="Courier"/>
              </a:rPr>
              <a:t>    </a:t>
            </a:r>
            <a:r>
              <a:rPr sz="1300" dirty="0">
                <a:solidFill>
                  <a:srgbClr val="902000"/>
                </a:solidFill>
                <a:latin typeface="Courier"/>
              </a:rPr>
              <a:t>double</a:t>
            </a:r>
            <a:r>
              <a:rPr sz="1300" dirty="0">
                <a:latin typeface="Courier"/>
              </a:rPr>
              <a:t> beta = </a:t>
            </a:r>
            <a:r>
              <a:rPr sz="1300" dirty="0" err="1">
                <a:latin typeface="Courier"/>
              </a:rPr>
              <a:t>parms</a:t>
            </a:r>
            <a:r>
              <a:rPr sz="1300" dirty="0">
                <a:latin typeface="Courier"/>
              </a:rPr>
              <a:t>[</a:t>
            </a:r>
            <a:r>
              <a:rPr sz="1300" dirty="0">
                <a:solidFill>
                  <a:srgbClr val="4070A0"/>
                </a:solidFill>
                <a:latin typeface="Courier"/>
              </a:rPr>
              <a:t>"beta"</a:t>
            </a:r>
            <a:r>
              <a:rPr sz="1300" dirty="0">
                <a:latin typeface="Courier"/>
              </a:rPr>
              <a:t>];</a:t>
            </a:r>
            <a:br>
              <a:rPr sz="1300" dirty="0"/>
            </a:br>
            <a:r>
              <a:rPr sz="1300" dirty="0">
                <a:latin typeface="Courier"/>
              </a:rPr>
              <a:t>    </a:t>
            </a:r>
            <a:r>
              <a:rPr sz="1300" dirty="0">
                <a:solidFill>
                  <a:srgbClr val="902000"/>
                </a:solidFill>
                <a:latin typeface="Courier"/>
              </a:rPr>
              <a:t>double</a:t>
            </a:r>
            <a:r>
              <a:rPr sz="1300" dirty="0">
                <a:latin typeface="Courier"/>
              </a:rPr>
              <a:t> gamma = </a:t>
            </a:r>
            <a:r>
              <a:rPr sz="1300" dirty="0" err="1">
                <a:latin typeface="Courier"/>
              </a:rPr>
              <a:t>parms</a:t>
            </a:r>
            <a:r>
              <a:rPr sz="1300" dirty="0">
                <a:latin typeface="Courier"/>
              </a:rPr>
              <a:t>[</a:t>
            </a:r>
            <a:r>
              <a:rPr sz="1300" dirty="0">
                <a:solidFill>
                  <a:srgbClr val="4070A0"/>
                </a:solidFill>
                <a:latin typeface="Courier"/>
              </a:rPr>
              <a:t>"gamma"</a:t>
            </a:r>
            <a:r>
              <a:rPr sz="1300" dirty="0">
                <a:latin typeface="Courier"/>
              </a:rPr>
              <a:t>];</a:t>
            </a:r>
            <a:br>
              <a:rPr sz="1300" dirty="0"/>
            </a:br>
            <a:r>
              <a:rPr sz="1300" dirty="0">
                <a:latin typeface="Courier"/>
              </a:rPr>
              <a:t>    </a:t>
            </a:r>
            <a:br>
              <a:rPr sz="1300" dirty="0"/>
            </a:br>
            <a:r>
              <a:rPr sz="1300" dirty="0">
                <a:latin typeface="Courier"/>
              </a:rPr>
              <a:t>    </a:t>
            </a:r>
            <a:r>
              <a:rPr sz="1300" i="1" dirty="0">
                <a:solidFill>
                  <a:srgbClr val="60A0B0"/>
                </a:solidFill>
                <a:latin typeface="Courier"/>
              </a:rPr>
              <a:t>// Define differential equations</a:t>
            </a:r>
            <a:br>
              <a:rPr sz="1300" dirty="0"/>
            </a:br>
            <a:r>
              <a:rPr sz="1300" dirty="0">
                <a:latin typeface="Courier"/>
              </a:rPr>
              <a:t>    </a:t>
            </a:r>
            <a:r>
              <a:rPr sz="1300" dirty="0">
                <a:solidFill>
                  <a:srgbClr val="902000"/>
                </a:solidFill>
                <a:latin typeface="Courier"/>
              </a:rPr>
              <a:t>double</a:t>
            </a:r>
            <a:r>
              <a:rPr sz="1300" dirty="0">
                <a:latin typeface="Courier"/>
              </a:rPr>
              <a:t> </a:t>
            </a:r>
            <a:r>
              <a:rPr sz="1300" dirty="0" err="1">
                <a:latin typeface="Courier"/>
              </a:rPr>
              <a:t>dS</a:t>
            </a:r>
            <a:r>
              <a:rPr sz="1300" dirty="0">
                <a:latin typeface="Courier"/>
              </a:rPr>
              <a:t> = - (beta * S * I) / N;</a:t>
            </a:r>
            <a:br>
              <a:rPr sz="1300" dirty="0"/>
            </a:br>
            <a:r>
              <a:rPr sz="1300" dirty="0">
                <a:latin typeface="Courier"/>
              </a:rPr>
              <a:t>    </a:t>
            </a:r>
            <a:r>
              <a:rPr sz="1300" dirty="0">
                <a:solidFill>
                  <a:srgbClr val="902000"/>
                </a:solidFill>
                <a:latin typeface="Courier"/>
              </a:rPr>
              <a:t>double</a:t>
            </a:r>
            <a:r>
              <a:rPr sz="1300" dirty="0">
                <a:latin typeface="Courier"/>
              </a:rPr>
              <a:t> </a:t>
            </a:r>
            <a:r>
              <a:rPr sz="1300" dirty="0" err="1">
                <a:latin typeface="Courier"/>
              </a:rPr>
              <a:t>dI</a:t>
            </a:r>
            <a:r>
              <a:rPr sz="1300" dirty="0">
                <a:latin typeface="Courier"/>
              </a:rPr>
              <a:t> = (beta * S * I) / N - gamma * I;</a:t>
            </a:r>
            <a:br>
              <a:rPr sz="1300" dirty="0"/>
            </a:br>
            <a:r>
              <a:rPr sz="1300" dirty="0">
                <a:latin typeface="Courier"/>
              </a:rPr>
              <a:t>    </a:t>
            </a:r>
            <a:r>
              <a:rPr sz="1300" dirty="0">
                <a:solidFill>
                  <a:srgbClr val="902000"/>
                </a:solidFill>
                <a:latin typeface="Courier"/>
              </a:rPr>
              <a:t>double</a:t>
            </a:r>
            <a:r>
              <a:rPr sz="1300" dirty="0">
                <a:latin typeface="Courier"/>
              </a:rPr>
              <a:t> </a:t>
            </a:r>
            <a:r>
              <a:rPr sz="1300" dirty="0" err="1">
                <a:latin typeface="Courier"/>
              </a:rPr>
              <a:t>dR</a:t>
            </a:r>
            <a:r>
              <a:rPr sz="1300" dirty="0">
                <a:latin typeface="Courier"/>
              </a:rPr>
              <a:t> = gamma * I;</a:t>
            </a:r>
            <a:br>
              <a:rPr sz="1300" dirty="0"/>
            </a:br>
            <a:r>
              <a:rPr sz="1300" dirty="0">
                <a:latin typeface="Courier"/>
              </a:rPr>
              <a:t>    </a:t>
            </a:r>
            <a:br>
              <a:rPr sz="1300" dirty="0"/>
            </a:br>
            <a:r>
              <a:rPr sz="1300" dirty="0">
                <a:latin typeface="Courier"/>
              </a:rPr>
              <a:t>    </a:t>
            </a:r>
            <a:r>
              <a:rPr sz="1300" dirty="0" err="1">
                <a:latin typeface="Courier"/>
              </a:rPr>
              <a:t>NumericVector</a:t>
            </a:r>
            <a:r>
              <a:rPr sz="1300" dirty="0">
                <a:latin typeface="Courier"/>
              </a:rPr>
              <a:t> </a:t>
            </a:r>
            <a:r>
              <a:rPr sz="1300" dirty="0" err="1">
                <a:latin typeface="Courier"/>
              </a:rPr>
              <a:t>res_vec</a:t>
            </a:r>
            <a:r>
              <a:rPr sz="1300" dirty="0">
                <a:latin typeface="Courier"/>
              </a:rPr>
              <a:t> = </a:t>
            </a:r>
            <a:r>
              <a:rPr sz="1300" dirty="0" err="1">
                <a:latin typeface="Courier"/>
              </a:rPr>
              <a:t>NumericVector</a:t>
            </a:r>
            <a:r>
              <a:rPr sz="1300" dirty="0">
                <a:latin typeface="Courier"/>
              </a:rPr>
              <a:t>::create(</a:t>
            </a:r>
            <a:r>
              <a:rPr sz="1300" dirty="0" err="1">
                <a:latin typeface="Courier"/>
              </a:rPr>
              <a:t>dS</a:t>
            </a:r>
            <a:r>
              <a:rPr sz="1300" dirty="0">
                <a:latin typeface="Courier"/>
              </a:rPr>
              <a:t>, </a:t>
            </a:r>
            <a:r>
              <a:rPr sz="1300" dirty="0" err="1">
                <a:latin typeface="Courier"/>
              </a:rPr>
              <a:t>dI</a:t>
            </a:r>
            <a:r>
              <a:rPr sz="1300" dirty="0">
                <a:latin typeface="Courier"/>
              </a:rPr>
              <a:t>, </a:t>
            </a:r>
            <a:r>
              <a:rPr sz="1300" dirty="0" err="1">
                <a:latin typeface="Courier"/>
              </a:rPr>
              <a:t>dR</a:t>
            </a:r>
            <a:r>
              <a:rPr sz="1300" dirty="0">
                <a:latin typeface="Courier"/>
              </a:rPr>
              <a:t> );</a:t>
            </a:r>
            <a:br>
              <a:rPr sz="1300" dirty="0"/>
            </a:br>
            <a:r>
              <a:rPr sz="1300" dirty="0">
                <a:latin typeface="Courier"/>
              </a:rPr>
              <a:t>    </a:t>
            </a:r>
            <a:br>
              <a:rPr sz="1300" dirty="0"/>
            </a:br>
            <a:r>
              <a:rPr sz="1300" dirty="0">
                <a:latin typeface="Courier"/>
              </a:rPr>
              <a:t>    List res = List::create(</a:t>
            </a:r>
            <a:r>
              <a:rPr sz="1300" dirty="0" err="1">
                <a:latin typeface="Courier"/>
              </a:rPr>
              <a:t>res_vec</a:t>
            </a:r>
            <a:r>
              <a:rPr sz="1300" dirty="0">
                <a:latin typeface="Courier"/>
              </a:rPr>
              <a:t>);</a:t>
            </a:r>
            <a:br>
              <a:rPr sz="1300" dirty="0"/>
            </a:br>
            <a:r>
              <a:rPr sz="1300" dirty="0">
                <a:latin typeface="Courier"/>
              </a:rPr>
              <a:t>    </a:t>
            </a:r>
            <a:br>
              <a:rPr sz="1300" dirty="0"/>
            </a:br>
            <a:r>
              <a:rPr sz="1300" dirty="0">
                <a:latin typeface="Courier"/>
              </a:rPr>
              <a:t>    </a:t>
            </a:r>
            <a:r>
              <a:rPr sz="1300" b="1" dirty="0">
                <a:solidFill>
                  <a:srgbClr val="007020"/>
                </a:solidFill>
                <a:latin typeface="Courier"/>
              </a:rPr>
              <a:t>return</a:t>
            </a:r>
            <a:r>
              <a:rPr sz="1300" dirty="0">
                <a:latin typeface="Courier"/>
              </a:rPr>
              <a:t>(res);</a:t>
            </a:r>
            <a:br>
              <a:rPr sz="1300" dirty="0"/>
            </a:br>
            <a:r>
              <a:rPr sz="1300" dirty="0">
                <a:latin typeface="Courier"/>
              </a:rPr>
              <a:t>}</a:t>
            </a:r>
          </a:p>
        </p:txBody>
      </p:sp>
      <p:sp>
        <p:nvSpPr>
          <p:cNvPr id="3" name="Slide Number Placeholder 2">
            <a:extLst>
              <a:ext uri="{FF2B5EF4-FFF2-40B4-BE49-F238E27FC236}">
                <a16:creationId xmlns:a16="http://schemas.microsoft.com/office/drawing/2014/main" id="{ABA2586A-A467-43FB-8528-67354E6DA15B}"/>
              </a:ext>
            </a:extLst>
          </p:cNvPr>
          <p:cNvSpPr>
            <a:spLocks noGrp="1"/>
          </p:cNvSpPr>
          <p:nvPr>
            <p:ph type="sldNum" sz="quarter" idx="4"/>
          </p:nvPr>
        </p:nvSpPr>
        <p:spPr/>
        <p:txBody>
          <a:bodyPr/>
          <a:lstStyle/>
          <a:p>
            <a:fld id="{D7E6475D-BDED-4D62-A64C-203EC56ADB6A}" type="slidenum">
              <a:rPr lang="en-GB" smtClean="0"/>
              <a:t>43</a:t>
            </a:fld>
            <a:endParaRPr lang="en-GB"/>
          </a:p>
        </p:txBody>
      </p:sp>
    </p:spTree>
    <p:extLst>
      <p:ext uri="{BB962C8B-B14F-4D97-AF65-F5344CB8AC3E}">
        <p14:creationId xmlns:p14="http://schemas.microsoft.com/office/powerpoint/2010/main" val="1528698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D7F4-105C-AC4F-B391-28A11CFDB69D}"/>
              </a:ext>
            </a:extLst>
          </p:cNvPr>
          <p:cNvSpPr>
            <a:spLocks noGrp="1"/>
          </p:cNvSpPr>
          <p:nvPr>
            <p:ph type="title"/>
          </p:nvPr>
        </p:nvSpPr>
        <p:spPr/>
        <p:txBody>
          <a:bodyPr/>
          <a:lstStyle/>
          <a:p>
            <a:r>
              <a:rPr lang="en-GB" sz="2400" dirty="0"/>
              <a:t>Time dependent parameters</a:t>
            </a:r>
            <a:endParaRPr lang="en-US"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5E68BB4-1901-184A-A7FB-0EB230280C5B}"/>
                  </a:ext>
                </a:extLst>
              </p:cNvPr>
              <p:cNvSpPr txBox="1">
                <a:spLocks/>
              </p:cNvSpPr>
              <p:nvPr/>
            </p:nvSpPr>
            <p:spPr>
              <a:xfrm>
                <a:off x="609600" y="1630218"/>
                <a:ext cx="8229600" cy="4821382"/>
              </a:xfrm>
              <a:prstGeom prst="rect">
                <a:avLst/>
              </a:prstGeom>
            </p:spPr>
            <p:txBody>
              <a:bodyPr/>
              <a:lstStyle>
                <a:lvl1pPr marL="0" indent="0" algn="l" defTabSz="342991" rtl="0" eaLnBrk="1" latinLnBrk="0" hangingPunct="1">
                  <a:spcBef>
                    <a:spcPct val="20000"/>
                  </a:spcBef>
                  <a:buFont typeface="Arial"/>
                  <a:buNone/>
                  <a:defRPr sz="1800" b="0" i="0" kern="1200" baseline="0">
                    <a:solidFill>
                      <a:schemeClr val="tx1"/>
                    </a:solidFill>
                    <a:latin typeface="open sans" charset="0"/>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a:lstStyle>
              <a:p>
                <a:r>
                  <a:rPr lang="en-GB" sz="2400" dirty="0"/>
                  <a:t>Recall the SI model is written as follows:</a:t>
                </a:r>
              </a:p>
              <a:p>
                <a:endParaRPr lang="en-GB" sz="2400" dirty="0"/>
              </a:p>
              <a:p>
                <a:pPr/>
                <a14:m>
                  <m:oMathPara xmlns:m="http://schemas.openxmlformats.org/officeDocument/2006/math">
                    <m:oMathParaPr>
                      <m:jc m:val="center"/>
                    </m:oMathParaPr>
                    <m:oMath xmlns:m="http://schemas.openxmlformats.org/officeDocument/2006/math">
                      <m:m>
                        <m:mPr>
                          <m:mcs>
                            <m:mc>
                              <m:mcPr>
                                <m:count m:val="2"/>
                                <m:mcJc m:val="center"/>
                              </m:mcPr>
                            </m:mc>
                          </m:mcs>
                          <m:ctrlPr>
                            <a:rPr lang="ar-AE" sz="2400" i="1">
                              <a:latin typeface="Cambria Math" panose="02040503050406030204" pitchFamily="18" charset="0"/>
                            </a:rPr>
                          </m:ctrlPr>
                        </m:mPr>
                        <m:mr>
                          <m:e>
                            <m:f>
                              <m:fPr>
                                <m:ctrlPr>
                                  <a:rPr lang="ar-AE" sz="2400" i="1">
                                    <a:latin typeface="Cambria Math" panose="02040503050406030204" pitchFamily="18" charset="0"/>
                                  </a:rPr>
                                </m:ctrlPr>
                              </m:fPr>
                              <m:num>
                                <m:r>
                                  <m:rPr>
                                    <m:nor/>
                                  </m:rPr>
                                  <a:rPr lang="en-GB" sz="2400"/>
                                  <m:t>d</m:t>
                                </m:r>
                                <m:r>
                                  <a:rPr lang="en-GB" sz="2400">
                                    <a:latin typeface="Cambria Math" panose="02040503050406030204" pitchFamily="18" charset="0"/>
                                  </a:rPr>
                                  <m:t>𝑆</m:t>
                                </m:r>
                              </m:num>
                              <m:den>
                                <m:r>
                                  <m:rPr>
                                    <m:nor/>
                                  </m:rPr>
                                  <a:rPr lang="en-GB" sz="2400"/>
                                  <m:t>d</m:t>
                                </m:r>
                                <m:r>
                                  <a:rPr lang="en-GB" sz="2400">
                                    <a:latin typeface="Cambria Math" panose="02040503050406030204" pitchFamily="18" charset="0"/>
                                  </a:rPr>
                                  <m:t>𝑡</m:t>
                                </m:r>
                              </m:den>
                            </m:f>
                          </m:e>
                          <m:e>
                            <m:r>
                              <a:rPr lang="ar-AE" sz="2400">
                                <a:latin typeface="Cambria Math" panose="02040503050406030204" pitchFamily="18" charset="0"/>
                              </a:rPr>
                              <m:t>=−</m:t>
                            </m:r>
                            <m:r>
                              <a:rPr lang="ar-AE" sz="2400">
                                <a:latin typeface="Cambria Math" panose="02040503050406030204" pitchFamily="18" charset="0"/>
                              </a:rPr>
                              <m:t>𝛽</m:t>
                            </m:r>
                            <m:r>
                              <a:rPr lang="ar-AE" sz="2400">
                                <a:latin typeface="Cambria Math" panose="02040503050406030204" pitchFamily="18" charset="0"/>
                              </a:rPr>
                              <m:t>𝑆𝐼</m:t>
                            </m:r>
                            <m:r>
                              <a:rPr lang="ar-AE" sz="2400">
                                <a:latin typeface="Cambria Math" panose="02040503050406030204" pitchFamily="18" charset="0"/>
                              </a:rPr>
                              <m:t>/</m:t>
                            </m:r>
                            <m:r>
                              <a:rPr lang="ar-AE" sz="2400">
                                <a:latin typeface="Cambria Math" panose="02040503050406030204" pitchFamily="18" charset="0"/>
                              </a:rPr>
                              <m:t>𝑁</m:t>
                            </m:r>
                          </m:e>
                        </m:mr>
                        <m:mr>
                          <m:e>
                            <m:f>
                              <m:fPr>
                                <m:ctrlPr>
                                  <a:rPr lang="ar-AE" sz="2400" i="1">
                                    <a:latin typeface="Cambria Math" panose="02040503050406030204" pitchFamily="18" charset="0"/>
                                  </a:rPr>
                                </m:ctrlPr>
                              </m:fPr>
                              <m:num>
                                <m:r>
                                  <m:rPr>
                                    <m:nor/>
                                  </m:rPr>
                                  <a:rPr lang="en-GB" sz="2400"/>
                                  <m:t>d</m:t>
                                </m:r>
                                <m:r>
                                  <a:rPr lang="en-GB" sz="2400">
                                    <a:latin typeface="Cambria Math" panose="02040503050406030204" pitchFamily="18" charset="0"/>
                                  </a:rPr>
                                  <m:t>𝐼</m:t>
                                </m:r>
                              </m:num>
                              <m:den>
                                <m:r>
                                  <m:rPr>
                                    <m:nor/>
                                  </m:rPr>
                                  <a:rPr lang="en-GB" sz="2400"/>
                                  <m:t>d</m:t>
                                </m:r>
                                <m:r>
                                  <a:rPr lang="en-GB" sz="2400">
                                    <a:latin typeface="Cambria Math" panose="02040503050406030204" pitchFamily="18" charset="0"/>
                                  </a:rPr>
                                  <m:t>𝑡</m:t>
                                </m:r>
                              </m:den>
                            </m:f>
                          </m:e>
                          <m:e>
                            <m:r>
                              <a:rPr lang="ar-AE" sz="2400">
                                <a:latin typeface="Cambria Math" panose="02040503050406030204" pitchFamily="18" charset="0"/>
                              </a:rPr>
                              <m:t>=</m:t>
                            </m:r>
                            <m:r>
                              <a:rPr lang="ar-AE" sz="2400">
                                <a:latin typeface="Cambria Math" panose="02040503050406030204" pitchFamily="18" charset="0"/>
                              </a:rPr>
                              <m:t>𝛽</m:t>
                            </m:r>
                            <m:r>
                              <a:rPr lang="ar-AE" sz="2400">
                                <a:latin typeface="Cambria Math" panose="02040503050406030204" pitchFamily="18" charset="0"/>
                              </a:rPr>
                              <m:t>𝑆𝐼</m:t>
                            </m:r>
                            <m:r>
                              <a:rPr lang="ar-AE" sz="2400">
                                <a:latin typeface="Cambria Math" panose="02040503050406030204" pitchFamily="18" charset="0"/>
                              </a:rPr>
                              <m:t>/</m:t>
                            </m:r>
                            <m:r>
                              <a:rPr lang="ar-AE" sz="2400">
                                <a:latin typeface="Cambria Math" panose="02040503050406030204" pitchFamily="18" charset="0"/>
                              </a:rPr>
                              <m:t>𝑁</m:t>
                            </m:r>
                          </m:e>
                        </m:mr>
                      </m:m>
                    </m:oMath>
                  </m:oMathPara>
                </a14:m>
                <a:endParaRPr lang="ar-AE" sz="2400" dirty="0"/>
              </a:p>
            </p:txBody>
          </p:sp>
        </mc:Choice>
        <mc:Fallback xmlns="">
          <p:sp>
            <p:nvSpPr>
              <p:cNvPr id="6" name="Content Placeholder 2">
                <a:extLst>
                  <a:ext uri="{FF2B5EF4-FFF2-40B4-BE49-F238E27FC236}">
                    <a16:creationId xmlns:a16="http://schemas.microsoft.com/office/drawing/2014/main" id="{E5E68BB4-1901-184A-A7FB-0EB230280C5B}"/>
                  </a:ext>
                </a:extLst>
              </p:cNvPr>
              <p:cNvSpPr txBox="1">
                <a:spLocks noRot="1" noChangeAspect="1" noMove="1" noResize="1" noEditPoints="1" noAdjustHandles="1" noChangeArrowheads="1" noChangeShapeType="1" noTextEdit="1"/>
              </p:cNvSpPr>
              <p:nvPr/>
            </p:nvSpPr>
            <p:spPr>
              <a:xfrm>
                <a:off x="609600" y="1630218"/>
                <a:ext cx="8229600" cy="4821382"/>
              </a:xfrm>
              <a:prstGeom prst="rect">
                <a:avLst/>
              </a:prstGeom>
              <a:blipFill>
                <a:blip r:embed="rId2"/>
                <a:stretch>
                  <a:fillRect l="-1235" t="-78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303C9D7D-3294-4A63-AF84-713856EA361A}"/>
              </a:ext>
            </a:extLst>
          </p:cNvPr>
          <p:cNvSpPr>
            <a:spLocks noGrp="1"/>
          </p:cNvSpPr>
          <p:nvPr>
            <p:ph type="sldNum" sz="quarter" idx="4"/>
          </p:nvPr>
        </p:nvSpPr>
        <p:spPr/>
        <p:txBody>
          <a:bodyPr/>
          <a:lstStyle/>
          <a:p>
            <a:fld id="{D7E6475D-BDED-4D62-A64C-203EC56ADB6A}" type="slidenum">
              <a:rPr lang="en-GB" smtClean="0"/>
              <a:t>44</a:t>
            </a:fld>
            <a:endParaRPr lang="en-GB"/>
          </a:p>
        </p:txBody>
      </p:sp>
    </p:spTree>
    <p:extLst>
      <p:ext uri="{BB962C8B-B14F-4D97-AF65-F5344CB8AC3E}">
        <p14:creationId xmlns:p14="http://schemas.microsoft.com/office/powerpoint/2010/main" val="4091174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D7F4-105C-AC4F-B391-28A11CFDB69D}"/>
              </a:ext>
            </a:extLst>
          </p:cNvPr>
          <p:cNvSpPr>
            <a:spLocks noGrp="1"/>
          </p:cNvSpPr>
          <p:nvPr>
            <p:ph type="title"/>
          </p:nvPr>
        </p:nvSpPr>
        <p:spPr/>
        <p:txBody>
          <a:bodyPr/>
          <a:lstStyle/>
          <a:p>
            <a:r>
              <a:rPr lang="en-GB" sz="2400" dirty="0"/>
              <a:t>Time dependent parameters</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7280B4B4-5579-8440-8847-1EE9B31A7D2E}"/>
                  </a:ext>
                </a:extLst>
              </p:cNvPr>
              <p:cNvSpPr>
                <a:spLocks noGrp="1"/>
              </p:cNvSpPr>
              <p:nvPr>
                <p:ph idx="1" hasCustomPrompt="1"/>
              </p:nvPr>
            </p:nvSpPr>
            <p:spPr>
              <a:xfrm>
                <a:off x="457200" y="1477818"/>
                <a:ext cx="8229600" cy="4821382"/>
              </a:xfrm>
            </p:spPr>
            <p:txBody>
              <a:bodyPr/>
              <a:lstStyle/>
              <a:p>
                <a:pPr marL="0" lvl="0" indent="0">
                  <a:buNone/>
                </a:pPr>
                <a:r>
                  <a:rPr sz="2400" dirty="0"/>
                  <a:t>Note that </a:t>
                </a:r>
                <a14:m>
                  <m:oMath xmlns:m="http://schemas.openxmlformats.org/officeDocument/2006/math">
                    <m:r>
                      <a:rPr sz="2400">
                        <a:latin typeface="Cambria Math" panose="02040503050406030204" pitchFamily="18" charset="0"/>
                      </a:rPr>
                      <m:t>𝑆</m:t>
                    </m:r>
                  </m:oMath>
                </a14:m>
                <a:r>
                  <a:rPr sz="2400" dirty="0"/>
                  <a:t> and </a:t>
                </a:r>
                <a14:m>
                  <m:oMath xmlns:m="http://schemas.openxmlformats.org/officeDocument/2006/math">
                    <m:r>
                      <a:rPr sz="2400">
                        <a:latin typeface="Cambria Math" panose="02040503050406030204" pitchFamily="18" charset="0"/>
                      </a:rPr>
                      <m:t>𝐼</m:t>
                    </m:r>
                  </m:oMath>
                </a14:m>
                <a:r>
                  <a:rPr sz="2400" dirty="0"/>
                  <a:t> are</a:t>
                </a:r>
                <a:r>
                  <a:rPr lang="en-GB" sz="2400" dirty="0"/>
                  <a:t> also</a:t>
                </a:r>
                <a:r>
                  <a:rPr sz="2400" dirty="0"/>
                  <a:t> functions of time </a:t>
                </a:r>
                <a14:m>
                  <m:oMath xmlns:m="http://schemas.openxmlformats.org/officeDocument/2006/math">
                    <m:r>
                      <a:rPr sz="2400">
                        <a:latin typeface="Cambria Math" panose="02040503050406030204" pitchFamily="18" charset="0"/>
                      </a:rPr>
                      <m:t>𝑡</m:t>
                    </m:r>
                  </m:oMath>
                </a14:m>
                <a:r>
                  <a:rPr sz="2400" dirty="0"/>
                  <a:t>,</a:t>
                </a:r>
                <a:endParaRPr lang="en-GB" sz="2400" dirty="0"/>
              </a:p>
              <a:p>
                <a:pPr marL="0" lvl="0" indent="0">
                  <a:buNone/>
                </a:pPr>
                <a:endParaRPr sz="2400" dirty="0"/>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sz="2400" i="1">
                              <a:latin typeface="Cambria Math" panose="02040503050406030204" pitchFamily="18" charset="0"/>
                            </a:rPr>
                          </m:ctrlPr>
                        </m:mPr>
                        <m:mr>
                          <m:e>
                            <m:f>
                              <m:fPr>
                                <m:ctrlPr>
                                  <a:rPr sz="2400" i="1">
                                    <a:latin typeface="Cambria Math" panose="02040503050406030204" pitchFamily="18" charset="0"/>
                                  </a:rPr>
                                </m:ctrlPr>
                              </m:fPr>
                              <m:num>
                                <m:r>
                                  <m:rPr>
                                    <m:nor/>
                                  </m:rPr>
                                  <a:rPr sz="2400"/>
                                  <m:t>d</m:t>
                                </m:r>
                                <m:r>
                                  <a:rPr sz="2400">
                                    <a:latin typeface="Cambria Math" panose="02040503050406030204" pitchFamily="18" charset="0"/>
                                  </a:rPr>
                                  <m:t>𝑆</m:t>
                                </m:r>
                                <m:r>
                                  <a:rPr sz="2400">
                                    <a:latin typeface="Cambria Math" panose="02040503050406030204" pitchFamily="18" charset="0"/>
                                  </a:rPr>
                                  <m:t>(</m:t>
                                </m:r>
                                <m:r>
                                  <a:rPr sz="2400">
                                    <a:latin typeface="Cambria Math" panose="02040503050406030204" pitchFamily="18" charset="0"/>
                                  </a:rPr>
                                  <m:t>𝑡</m:t>
                                </m:r>
                                <m:r>
                                  <a:rPr sz="2400">
                                    <a:latin typeface="Cambria Math" panose="02040503050406030204" pitchFamily="18" charset="0"/>
                                  </a:rPr>
                                  <m:t>)</m:t>
                                </m:r>
                              </m:num>
                              <m:den>
                                <m:r>
                                  <m:rPr>
                                    <m:nor/>
                                  </m:rPr>
                                  <a:rPr sz="2400"/>
                                  <m:t>d</m:t>
                                </m:r>
                                <m:r>
                                  <a:rPr sz="2400">
                                    <a:latin typeface="Cambria Math" panose="02040503050406030204" pitchFamily="18" charset="0"/>
                                  </a:rPr>
                                  <m:t>𝑡</m:t>
                                </m:r>
                              </m:den>
                            </m:f>
                          </m:e>
                          <m:e>
                            <m:r>
                              <a:rPr sz="2400">
                                <a:latin typeface="Cambria Math" panose="02040503050406030204" pitchFamily="18" charset="0"/>
                              </a:rPr>
                              <m:t>=−</m:t>
                            </m:r>
                            <m:r>
                              <a:rPr sz="2400">
                                <a:latin typeface="Cambria Math" panose="02040503050406030204" pitchFamily="18" charset="0"/>
                              </a:rPr>
                              <m:t>𝛽</m:t>
                            </m:r>
                            <m:r>
                              <a:rPr sz="2400">
                                <a:latin typeface="Cambria Math" panose="02040503050406030204" pitchFamily="18" charset="0"/>
                              </a:rPr>
                              <m:t>𝑆</m:t>
                            </m:r>
                            <m:r>
                              <a:rPr sz="2400">
                                <a:latin typeface="Cambria Math" panose="02040503050406030204" pitchFamily="18" charset="0"/>
                              </a:rPr>
                              <m:t>(</m:t>
                            </m:r>
                            <m:r>
                              <a:rPr sz="2400">
                                <a:latin typeface="Cambria Math" panose="02040503050406030204" pitchFamily="18" charset="0"/>
                              </a:rPr>
                              <m:t>𝑡</m:t>
                            </m:r>
                            <m:r>
                              <a:rPr sz="2400">
                                <a:latin typeface="Cambria Math" panose="02040503050406030204" pitchFamily="18" charset="0"/>
                              </a:rPr>
                              <m:t>)</m:t>
                            </m:r>
                            <m:r>
                              <a:rPr sz="2400">
                                <a:latin typeface="Cambria Math" panose="02040503050406030204" pitchFamily="18" charset="0"/>
                              </a:rPr>
                              <m:t>𝐼</m:t>
                            </m:r>
                            <m:r>
                              <a:rPr sz="2400">
                                <a:latin typeface="Cambria Math" panose="02040503050406030204" pitchFamily="18" charset="0"/>
                              </a:rPr>
                              <m:t>(</m:t>
                            </m:r>
                            <m:r>
                              <a:rPr sz="2400">
                                <a:latin typeface="Cambria Math" panose="02040503050406030204" pitchFamily="18" charset="0"/>
                              </a:rPr>
                              <m:t>𝑡</m:t>
                            </m:r>
                            <m:r>
                              <a:rPr sz="2400">
                                <a:latin typeface="Cambria Math" panose="02040503050406030204" pitchFamily="18" charset="0"/>
                              </a:rPr>
                              <m:t>)/</m:t>
                            </m:r>
                            <m:r>
                              <a:rPr sz="2400">
                                <a:latin typeface="Cambria Math" panose="02040503050406030204" pitchFamily="18" charset="0"/>
                              </a:rPr>
                              <m:t>𝑁</m:t>
                            </m:r>
                            <m:r>
                              <a:rPr sz="2400">
                                <a:latin typeface="Cambria Math" panose="02040503050406030204" pitchFamily="18" charset="0"/>
                              </a:rPr>
                              <m:t>(</m:t>
                            </m:r>
                            <m:r>
                              <a:rPr sz="2400">
                                <a:latin typeface="Cambria Math" panose="02040503050406030204" pitchFamily="18" charset="0"/>
                              </a:rPr>
                              <m:t>𝑡</m:t>
                            </m:r>
                            <m:r>
                              <a:rPr sz="2400">
                                <a:latin typeface="Cambria Math" panose="02040503050406030204" pitchFamily="18" charset="0"/>
                              </a:rPr>
                              <m:t>)</m:t>
                            </m:r>
                          </m:e>
                        </m:mr>
                        <m:mr>
                          <m:e>
                            <m:f>
                              <m:fPr>
                                <m:ctrlPr>
                                  <a:rPr sz="2400" i="1">
                                    <a:latin typeface="Cambria Math" panose="02040503050406030204" pitchFamily="18" charset="0"/>
                                  </a:rPr>
                                </m:ctrlPr>
                              </m:fPr>
                              <m:num>
                                <m:r>
                                  <m:rPr>
                                    <m:nor/>
                                  </m:rPr>
                                  <a:rPr sz="2400"/>
                                  <m:t>d</m:t>
                                </m:r>
                                <m:r>
                                  <a:rPr sz="2400">
                                    <a:latin typeface="Cambria Math" panose="02040503050406030204" pitchFamily="18" charset="0"/>
                                  </a:rPr>
                                  <m:t>𝐼</m:t>
                                </m:r>
                                <m:r>
                                  <a:rPr sz="2400">
                                    <a:latin typeface="Cambria Math" panose="02040503050406030204" pitchFamily="18" charset="0"/>
                                  </a:rPr>
                                  <m:t>(</m:t>
                                </m:r>
                                <m:r>
                                  <a:rPr sz="2400">
                                    <a:latin typeface="Cambria Math" panose="02040503050406030204" pitchFamily="18" charset="0"/>
                                  </a:rPr>
                                  <m:t>𝑡</m:t>
                                </m:r>
                                <m:r>
                                  <a:rPr sz="2400">
                                    <a:latin typeface="Cambria Math" panose="02040503050406030204" pitchFamily="18" charset="0"/>
                                  </a:rPr>
                                  <m:t>)</m:t>
                                </m:r>
                              </m:num>
                              <m:den>
                                <m:r>
                                  <m:rPr>
                                    <m:nor/>
                                  </m:rPr>
                                  <a:rPr sz="2400"/>
                                  <m:t>d</m:t>
                                </m:r>
                                <m:r>
                                  <a:rPr sz="2400">
                                    <a:latin typeface="Cambria Math" panose="02040503050406030204" pitchFamily="18" charset="0"/>
                                  </a:rPr>
                                  <m:t>𝑡</m:t>
                                </m:r>
                              </m:den>
                            </m:f>
                          </m:e>
                          <m:e>
                            <m:r>
                              <a:rPr sz="2400">
                                <a:latin typeface="Cambria Math" panose="02040503050406030204" pitchFamily="18" charset="0"/>
                              </a:rPr>
                              <m:t>=</m:t>
                            </m:r>
                            <m:r>
                              <a:rPr sz="2400">
                                <a:latin typeface="Cambria Math" panose="02040503050406030204" pitchFamily="18" charset="0"/>
                              </a:rPr>
                              <m:t>𝛽</m:t>
                            </m:r>
                            <m:r>
                              <a:rPr sz="2400">
                                <a:latin typeface="Cambria Math" panose="02040503050406030204" pitchFamily="18" charset="0"/>
                              </a:rPr>
                              <m:t>𝑆</m:t>
                            </m:r>
                            <m:r>
                              <a:rPr sz="2400">
                                <a:latin typeface="Cambria Math" panose="02040503050406030204" pitchFamily="18" charset="0"/>
                              </a:rPr>
                              <m:t>(</m:t>
                            </m:r>
                            <m:r>
                              <a:rPr sz="2400">
                                <a:latin typeface="Cambria Math" panose="02040503050406030204" pitchFamily="18" charset="0"/>
                              </a:rPr>
                              <m:t>𝑡</m:t>
                            </m:r>
                            <m:r>
                              <a:rPr sz="2400">
                                <a:latin typeface="Cambria Math" panose="02040503050406030204" pitchFamily="18" charset="0"/>
                              </a:rPr>
                              <m:t>)</m:t>
                            </m:r>
                            <m:r>
                              <a:rPr sz="2400">
                                <a:latin typeface="Cambria Math" panose="02040503050406030204" pitchFamily="18" charset="0"/>
                              </a:rPr>
                              <m:t>𝐼</m:t>
                            </m:r>
                            <m:r>
                              <a:rPr sz="2400">
                                <a:latin typeface="Cambria Math" panose="02040503050406030204" pitchFamily="18" charset="0"/>
                              </a:rPr>
                              <m:t>(</m:t>
                            </m:r>
                            <m:r>
                              <a:rPr sz="2400">
                                <a:latin typeface="Cambria Math" panose="02040503050406030204" pitchFamily="18" charset="0"/>
                              </a:rPr>
                              <m:t>𝑡</m:t>
                            </m:r>
                            <m:r>
                              <a:rPr sz="2400">
                                <a:latin typeface="Cambria Math" panose="02040503050406030204" pitchFamily="18" charset="0"/>
                              </a:rPr>
                              <m:t>)/</m:t>
                            </m:r>
                            <m:r>
                              <a:rPr sz="2400">
                                <a:latin typeface="Cambria Math" panose="02040503050406030204" pitchFamily="18" charset="0"/>
                              </a:rPr>
                              <m:t>𝑁</m:t>
                            </m:r>
                            <m:r>
                              <a:rPr sz="2400">
                                <a:latin typeface="Cambria Math" panose="02040503050406030204" pitchFamily="18" charset="0"/>
                              </a:rPr>
                              <m:t>(</m:t>
                            </m:r>
                            <m:r>
                              <a:rPr sz="2400">
                                <a:latin typeface="Cambria Math" panose="02040503050406030204" pitchFamily="18" charset="0"/>
                              </a:rPr>
                              <m:t>𝑡</m:t>
                            </m:r>
                            <m:r>
                              <a:rPr sz="2400">
                                <a:latin typeface="Cambria Math" panose="02040503050406030204" pitchFamily="18" charset="0"/>
                              </a:rPr>
                              <m:t>)</m:t>
                            </m:r>
                          </m:e>
                        </m:mr>
                      </m:m>
                    </m:oMath>
                  </m:oMathPara>
                </a14:m>
                <a:endParaRPr lang="en-GB" sz="2400" dirty="0"/>
              </a:p>
              <a:p>
                <a:pPr marL="0" lvl="0" indent="0">
                  <a:buNone/>
                </a:pPr>
                <a:endParaRPr sz="2400" dirty="0"/>
              </a:p>
              <a:p>
                <a:pPr marL="0" lvl="0" indent="0">
                  <a:buNone/>
                </a:pPr>
                <a:r>
                  <a:rPr sz="2400" dirty="0"/>
                  <a:t>What if a model parameter, i.e. the transmission rate was a function of time?</a:t>
                </a:r>
              </a:p>
            </p:txBody>
          </p:sp>
        </mc:Choice>
        <mc:Fallback xmlns="">
          <p:sp>
            <p:nvSpPr>
              <p:cNvPr id="5" name="Content Placeholder 2">
                <a:extLst>
                  <a:ext uri="{FF2B5EF4-FFF2-40B4-BE49-F238E27FC236}">
                    <a16:creationId xmlns:a16="http://schemas.microsoft.com/office/drawing/2014/main" id="{7280B4B4-5579-8440-8847-1EE9B31A7D2E}"/>
                  </a:ext>
                </a:extLst>
              </p:cNvPr>
              <p:cNvSpPr>
                <a:spLocks noGrp="1" noRot="1" noChangeAspect="1" noMove="1" noResize="1" noEditPoints="1" noAdjustHandles="1" noChangeArrowheads="1" noChangeShapeType="1" noTextEdit="1"/>
              </p:cNvSpPr>
              <p:nvPr>
                <p:ph idx="1" hasCustomPrompt="1"/>
              </p:nvPr>
            </p:nvSpPr>
            <p:spPr>
              <a:xfrm>
                <a:off x="457200" y="1477818"/>
                <a:ext cx="8229600" cy="4821382"/>
              </a:xfrm>
              <a:blipFill>
                <a:blip r:embed="rId2"/>
                <a:stretch>
                  <a:fillRect l="-1235" t="-525"/>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8A0B4E1E-BA78-419E-837F-D55F699791EB}"/>
              </a:ext>
            </a:extLst>
          </p:cNvPr>
          <p:cNvSpPr>
            <a:spLocks noGrp="1"/>
          </p:cNvSpPr>
          <p:nvPr>
            <p:ph type="sldNum" sz="quarter" idx="4"/>
          </p:nvPr>
        </p:nvSpPr>
        <p:spPr/>
        <p:txBody>
          <a:bodyPr/>
          <a:lstStyle/>
          <a:p>
            <a:fld id="{D7E6475D-BDED-4D62-A64C-203EC56ADB6A}" type="slidenum">
              <a:rPr lang="en-GB" smtClean="0"/>
              <a:t>45</a:t>
            </a:fld>
            <a:endParaRPr lang="en-GB"/>
          </a:p>
        </p:txBody>
      </p:sp>
    </p:spTree>
    <p:extLst>
      <p:ext uri="{BB962C8B-B14F-4D97-AF65-F5344CB8AC3E}">
        <p14:creationId xmlns:p14="http://schemas.microsoft.com/office/powerpoint/2010/main" val="1236804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D7F4-105C-AC4F-B391-28A11CFDB69D}"/>
              </a:ext>
            </a:extLst>
          </p:cNvPr>
          <p:cNvSpPr>
            <a:spLocks noGrp="1"/>
          </p:cNvSpPr>
          <p:nvPr>
            <p:ph type="title"/>
          </p:nvPr>
        </p:nvSpPr>
        <p:spPr/>
        <p:txBody>
          <a:bodyPr/>
          <a:lstStyle/>
          <a:p>
            <a:r>
              <a:rPr lang="en-GB" sz="2400" dirty="0"/>
              <a:t>Time dependent parameters</a:t>
            </a:r>
            <a:endParaRPr lang="en-US" dirty="0"/>
          </a:p>
        </p:txBody>
      </p:sp>
      <p:pic>
        <p:nvPicPr>
          <p:cNvPr id="4" name="Picture 3" descr="07_ODES_processed_files/figure-pptx/unnamed-chunk-22-1.png">
            <a:extLst>
              <a:ext uri="{FF2B5EF4-FFF2-40B4-BE49-F238E27FC236}">
                <a16:creationId xmlns:a16="http://schemas.microsoft.com/office/drawing/2014/main" id="{A0700DE6-9B16-DF43-AA0E-48B0ADAF6C12}"/>
              </a:ext>
            </a:extLst>
          </p:cNvPr>
          <p:cNvPicPr>
            <a:picLocks noGrp="1" noChangeAspect="1"/>
          </p:cNvPicPr>
          <p:nvPr/>
        </p:nvPicPr>
        <p:blipFill>
          <a:blip r:embed="rId2"/>
          <a:stretch>
            <a:fillRect/>
          </a:stretch>
        </p:blipFill>
        <p:spPr bwMode="auto">
          <a:xfrm>
            <a:off x="965200" y="1473200"/>
            <a:ext cx="7213600" cy="4813300"/>
          </a:xfrm>
          <a:prstGeom prst="rect">
            <a:avLst/>
          </a:prstGeom>
          <a:noFill/>
          <a:ln w="9525">
            <a:noFill/>
            <a:headEnd/>
            <a:tailEnd/>
          </a:ln>
        </p:spPr>
      </p:pic>
      <p:sp>
        <p:nvSpPr>
          <p:cNvPr id="3" name="Slide Number Placeholder 2">
            <a:extLst>
              <a:ext uri="{FF2B5EF4-FFF2-40B4-BE49-F238E27FC236}">
                <a16:creationId xmlns:a16="http://schemas.microsoft.com/office/drawing/2014/main" id="{3E93D3A2-CF48-4CB1-A52B-BD9471601B22}"/>
              </a:ext>
            </a:extLst>
          </p:cNvPr>
          <p:cNvSpPr>
            <a:spLocks noGrp="1"/>
          </p:cNvSpPr>
          <p:nvPr>
            <p:ph type="sldNum" sz="quarter" idx="4"/>
          </p:nvPr>
        </p:nvSpPr>
        <p:spPr/>
        <p:txBody>
          <a:bodyPr/>
          <a:lstStyle/>
          <a:p>
            <a:fld id="{D7E6475D-BDED-4D62-A64C-203EC56ADB6A}" type="slidenum">
              <a:rPr lang="en-GB" smtClean="0"/>
              <a:t>46</a:t>
            </a:fld>
            <a:endParaRPr lang="en-GB"/>
          </a:p>
        </p:txBody>
      </p:sp>
    </p:spTree>
    <p:extLst>
      <p:ext uri="{BB962C8B-B14F-4D97-AF65-F5344CB8AC3E}">
        <p14:creationId xmlns:p14="http://schemas.microsoft.com/office/powerpoint/2010/main" val="18347042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D9EA-E45E-D74B-9EA6-2C2ED7032384}"/>
              </a:ext>
            </a:extLst>
          </p:cNvPr>
          <p:cNvSpPr>
            <a:spLocks noGrp="1"/>
          </p:cNvSpPr>
          <p:nvPr>
            <p:ph type="title"/>
          </p:nvPr>
        </p:nvSpPr>
        <p:spPr/>
        <p:txBody>
          <a:bodyPr/>
          <a:lstStyle/>
          <a:p>
            <a:r>
              <a:rPr lang="en-GB" sz="2400" dirty="0"/>
              <a:t>Time dependent parameters</a:t>
            </a:r>
            <a:endParaRPr lang="en-US" dirty="0"/>
          </a:p>
        </p:txBody>
      </p:sp>
      <p:sp>
        <p:nvSpPr>
          <p:cNvPr id="4" name="Content Placeholder 2">
            <a:extLst>
              <a:ext uri="{FF2B5EF4-FFF2-40B4-BE49-F238E27FC236}">
                <a16:creationId xmlns:a16="http://schemas.microsoft.com/office/drawing/2014/main" id="{A5EEA858-73E0-FD48-8060-71490A7817FA}"/>
              </a:ext>
            </a:extLst>
          </p:cNvPr>
          <p:cNvSpPr txBox="1">
            <a:spLocks/>
          </p:cNvSpPr>
          <p:nvPr/>
        </p:nvSpPr>
        <p:spPr>
          <a:xfrm>
            <a:off x="457200" y="1509008"/>
            <a:ext cx="8229600" cy="4821382"/>
          </a:xfrm>
          <a:prstGeom prst="rect">
            <a:avLst/>
          </a:prstGeom>
        </p:spPr>
        <p:txBody>
          <a:bodyPr/>
          <a:lstStyle>
            <a:lvl1pPr marL="0" indent="0" algn="l" defTabSz="342991" rtl="0" eaLnBrk="1" latinLnBrk="0" hangingPunct="1">
              <a:spcBef>
                <a:spcPct val="20000"/>
              </a:spcBef>
              <a:buFont typeface="Arial"/>
              <a:buNone/>
              <a:defRPr sz="1800" b="0" i="0" kern="1200" baseline="0">
                <a:solidFill>
                  <a:schemeClr val="tx1"/>
                </a:solidFill>
                <a:latin typeface="open sans" charset="0"/>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a:lstStyle>
          <a:p>
            <a:pPr marL="118000"/>
            <a:r>
              <a:rPr lang="en-GB" dirty="0" err="1">
                <a:latin typeface="Courier"/>
              </a:rPr>
              <a:t>SI_seasonal_model</a:t>
            </a:r>
            <a:r>
              <a:rPr lang="en-GB" dirty="0">
                <a:latin typeface="Courier"/>
              </a:rPr>
              <a:t> &lt;-</a:t>
            </a:r>
            <a:r>
              <a:rPr lang="en-GB" dirty="0">
                <a:solidFill>
                  <a:srgbClr val="4070A0"/>
                </a:solidFill>
                <a:latin typeface="Courier"/>
              </a:rPr>
              <a:t> </a:t>
            </a:r>
            <a:r>
              <a:rPr lang="en-GB" b="1" dirty="0">
                <a:solidFill>
                  <a:srgbClr val="007020"/>
                </a:solidFill>
                <a:latin typeface="Courier"/>
              </a:rPr>
              <a:t>function</a:t>
            </a:r>
            <a:r>
              <a:rPr lang="en-GB" dirty="0">
                <a:latin typeface="Courier"/>
              </a:rPr>
              <a:t>(times, state, </a:t>
            </a:r>
            <a:r>
              <a:rPr lang="en-GB" dirty="0" err="1">
                <a:latin typeface="Courier"/>
              </a:rPr>
              <a:t>parms</a:t>
            </a:r>
            <a:r>
              <a:rPr lang="en-GB" dirty="0">
                <a:latin typeface="Courier"/>
              </a:rPr>
              <a:t>){</a:t>
            </a:r>
            <a:br>
              <a:rPr lang="en-GB" dirty="0"/>
            </a:br>
            <a:r>
              <a:rPr lang="en-GB" dirty="0">
                <a:latin typeface="Courier"/>
              </a:rPr>
              <a:t>  </a:t>
            </a:r>
            <a:r>
              <a:rPr lang="en-GB" i="1" dirty="0">
                <a:solidFill>
                  <a:srgbClr val="60A0B0"/>
                </a:solidFill>
                <a:latin typeface="Courier"/>
              </a:rPr>
              <a:t>## Define variables</a:t>
            </a:r>
            <a:br>
              <a:rPr lang="en-GB" dirty="0"/>
            </a:br>
            <a:r>
              <a:rPr lang="en-GB" dirty="0">
                <a:latin typeface="Courier"/>
              </a:rPr>
              <a:t>  S &lt;-</a:t>
            </a:r>
            <a:r>
              <a:rPr lang="en-GB" dirty="0">
                <a:solidFill>
                  <a:srgbClr val="4070A0"/>
                </a:solidFill>
                <a:latin typeface="Courier"/>
              </a:rPr>
              <a:t> </a:t>
            </a:r>
            <a:r>
              <a:rPr lang="en-GB" dirty="0">
                <a:latin typeface="Courier"/>
              </a:rPr>
              <a:t>state[</a:t>
            </a:r>
            <a:r>
              <a:rPr lang="en-GB" dirty="0">
                <a:solidFill>
                  <a:srgbClr val="4070A0"/>
                </a:solidFill>
                <a:latin typeface="Courier"/>
              </a:rPr>
              <a:t>"S"</a:t>
            </a:r>
            <a:r>
              <a:rPr lang="en-GB" dirty="0">
                <a:latin typeface="Courier"/>
              </a:rPr>
              <a:t>]</a:t>
            </a:r>
            <a:br>
              <a:rPr lang="en-GB" dirty="0"/>
            </a:br>
            <a:r>
              <a:rPr lang="en-GB" dirty="0">
                <a:latin typeface="Courier"/>
              </a:rPr>
              <a:t>  I &lt;-</a:t>
            </a:r>
            <a:r>
              <a:rPr lang="en-GB" dirty="0">
                <a:solidFill>
                  <a:srgbClr val="4070A0"/>
                </a:solidFill>
                <a:latin typeface="Courier"/>
              </a:rPr>
              <a:t> </a:t>
            </a:r>
            <a:r>
              <a:rPr lang="en-GB" dirty="0">
                <a:latin typeface="Courier"/>
              </a:rPr>
              <a:t>state[</a:t>
            </a:r>
            <a:r>
              <a:rPr lang="en-GB" dirty="0">
                <a:solidFill>
                  <a:srgbClr val="4070A0"/>
                </a:solidFill>
                <a:latin typeface="Courier"/>
              </a:rPr>
              <a:t>"I"</a:t>
            </a:r>
            <a:r>
              <a:rPr lang="en-GB" dirty="0">
                <a:latin typeface="Courier"/>
              </a:rPr>
              <a:t>]</a:t>
            </a:r>
            <a:br>
              <a:rPr lang="en-GB" dirty="0"/>
            </a:br>
            <a:r>
              <a:rPr lang="en-GB" dirty="0">
                <a:latin typeface="Courier"/>
              </a:rPr>
              <a:t>  N &lt;-</a:t>
            </a:r>
            <a:r>
              <a:rPr lang="en-GB" dirty="0">
                <a:solidFill>
                  <a:srgbClr val="4070A0"/>
                </a:solidFill>
                <a:latin typeface="Courier"/>
              </a:rPr>
              <a:t> </a:t>
            </a:r>
            <a:r>
              <a:rPr lang="en-GB" dirty="0">
                <a:latin typeface="Courier"/>
              </a:rPr>
              <a:t>S </a:t>
            </a:r>
            <a:r>
              <a:rPr lang="en-GB" dirty="0">
                <a:solidFill>
                  <a:srgbClr val="666666"/>
                </a:solidFill>
                <a:latin typeface="Courier"/>
              </a:rPr>
              <a:t>+</a:t>
            </a:r>
            <a:r>
              <a:rPr lang="en-GB" dirty="0">
                <a:solidFill>
                  <a:srgbClr val="4070A0"/>
                </a:solidFill>
                <a:latin typeface="Courier"/>
              </a:rPr>
              <a:t> </a:t>
            </a:r>
            <a:r>
              <a:rPr lang="en-GB" dirty="0">
                <a:latin typeface="Courier"/>
              </a:rPr>
              <a:t>I</a:t>
            </a:r>
            <a:br>
              <a:rPr lang="en-GB" dirty="0"/>
            </a:br>
            <a:r>
              <a:rPr lang="en-GB" dirty="0">
                <a:latin typeface="Courier"/>
              </a:rPr>
              <a:t>  </a:t>
            </a:r>
            <a:r>
              <a:rPr lang="en-GB" i="1" dirty="0">
                <a:solidFill>
                  <a:srgbClr val="60A0B0"/>
                </a:solidFill>
                <a:latin typeface="Courier"/>
              </a:rPr>
              <a:t># Extract parameters</a:t>
            </a:r>
            <a:br>
              <a:rPr lang="en-GB" dirty="0"/>
            </a:br>
            <a:r>
              <a:rPr lang="en-GB" dirty="0">
                <a:latin typeface="Courier"/>
              </a:rPr>
              <a:t>  </a:t>
            </a:r>
            <a:r>
              <a:rPr lang="en-GB" dirty="0" err="1">
                <a:latin typeface="Courier"/>
              </a:rPr>
              <a:t>beta_max</a:t>
            </a:r>
            <a:r>
              <a:rPr lang="en-GB" dirty="0">
                <a:latin typeface="Courier"/>
              </a:rPr>
              <a:t> &lt;-</a:t>
            </a:r>
            <a:r>
              <a:rPr lang="en-GB" dirty="0">
                <a:solidFill>
                  <a:srgbClr val="4070A0"/>
                </a:solidFill>
                <a:latin typeface="Courier"/>
              </a:rPr>
              <a:t> </a:t>
            </a:r>
            <a:r>
              <a:rPr lang="en-GB" dirty="0" err="1">
                <a:latin typeface="Courier"/>
              </a:rPr>
              <a:t>parms</a:t>
            </a:r>
            <a:r>
              <a:rPr lang="en-GB" dirty="0">
                <a:latin typeface="Courier"/>
              </a:rPr>
              <a:t>[</a:t>
            </a:r>
            <a:r>
              <a:rPr lang="en-GB" dirty="0">
                <a:solidFill>
                  <a:srgbClr val="4070A0"/>
                </a:solidFill>
                <a:latin typeface="Courier"/>
              </a:rPr>
              <a:t>"</a:t>
            </a:r>
            <a:r>
              <a:rPr lang="en-GB" dirty="0" err="1">
                <a:solidFill>
                  <a:srgbClr val="4070A0"/>
                </a:solidFill>
                <a:latin typeface="Courier"/>
              </a:rPr>
              <a:t>beta_max</a:t>
            </a:r>
            <a:r>
              <a:rPr lang="en-GB" dirty="0">
                <a:solidFill>
                  <a:srgbClr val="4070A0"/>
                </a:solidFill>
                <a:latin typeface="Courier"/>
              </a:rPr>
              <a:t>"</a:t>
            </a:r>
            <a:r>
              <a:rPr lang="en-GB" dirty="0">
                <a:latin typeface="Courier"/>
              </a:rPr>
              <a:t>]</a:t>
            </a:r>
            <a:br>
              <a:rPr lang="en-GB" dirty="0"/>
            </a:br>
            <a:r>
              <a:rPr lang="en-GB" dirty="0">
                <a:latin typeface="Courier"/>
              </a:rPr>
              <a:t>  period &lt;-</a:t>
            </a:r>
            <a:r>
              <a:rPr lang="en-GB" dirty="0">
                <a:solidFill>
                  <a:srgbClr val="4070A0"/>
                </a:solidFill>
                <a:latin typeface="Courier"/>
              </a:rPr>
              <a:t> </a:t>
            </a:r>
            <a:r>
              <a:rPr lang="en-GB" dirty="0" err="1">
                <a:latin typeface="Courier"/>
              </a:rPr>
              <a:t>parms</a:t>
            </a:r>
            <a:r>
              <a:rPr lang="en-GB" dirty="0">
                <a:latin typeface="Courier"/>
              </a:rPr>
              <a:t>[</a:t>
            </a:r>
            <a:r>
              <a:rPr lang="en-GB" dirty="0">
                <a:solidFill>
                  <a:srgbClr val="4070A0"/>
                </a:solidFill>
                <a:latin typeface="Courier"/>
              </a:rPr>
              <a:t>"period"</a:t>
            </a:r>
            <a:r>
              <a:rPr lang="en-GB" dirty="0">
                <a:latin typeface="Courier"/>
              </a:rPr>
              <a:t>]</a:t>
            </a:r>
            <a:br>
              <a:rPr lang="en-GB" dirty="0"/>
            </a:br>
            <a:r>
              <a:rPr lang="en-GB" dirty="0">
                <a:latin typeface="Courier"/>
              </a:rPr>
              <a:t>  </a:t>
            </a:r>
            <a:r>
              <a:rPr lang="en-GB" i="1" dirty="0">
                <a:solidFill>
                  <a:srgbClr val="60A0B0"/>
                </a:solidFill>
                <a:latin typeface="Courier"/>
              </a:rPr>
              <a:t># Calculate time dependent transmission rate</a:t>
            </a:r>
            <a:br>
              <a:rPr lang="en-GB" dirty="0"/>
            </a:br>
            <a:r>
              <a:rPr lang="en-GB" dirty="0">
                <a:latin typeface="Courier"/>
              </a:rPr>
              <a:t>  beta &lt;-</a:t>
            </a:r>
            <a:r>
              <a:rPr lang="en-GB" dirty="0">
                <a:solidFill>
                  <a:srgbClr val="4070A0"/>
                </a:solidFill>
                <a:latin typeface="Courier"/>
              </a:rPr>
              <a:t> </a:t>
            </a:r>
            <a:r>
              <a:rPr lang="en-GB" dirty="0" err="1">
                <a:latin typeface="Courier"/>
              </a:rPr>
              <a:t>beta_max</a:t>
            </a:r>
            <a:r>
              <a:rPr lang="en-GB" dirty="0">
                <a:latin typeface="Courier"/>
              </a:rPr>
              <a:t> </a:t>
            </a:r>
            <a:r>
              <a:rPr lang="en-GB" dirty="0">
                <a:solidFill>
                  <a:srgbClr val="666666"/>
                </a:solidFill>
                <a:latin typeface="Courier"/>
              </a:rPr>
              <a:t>/</a:t>
            </a:r>
            <a:r>
              <a:rPr lang="en-GB" dirty="0">
                <a:solidFill>
                  <a:srgbClr val="4070A0"/>
                </a:solidFill>
                <a:latin typeface="Courier"/>
              </a:rPr>
              <a:t> </a:t>
            </a:r>
            <a:r>
              <a:rPr lang="en-GB" dirty="0">
                <a:solidFill>
                  <a:srgbClr val="40A070"/>
                </a:solidFill>
                <a:latin typeface="Courier"/>
              </a:rPr>
              <a:t>2</a:t>
            </a:r>
            <a:r>
              <a:rPr lang="en-GB" dirty="0">
                <a:latin typeface="Courier"/>
              </a:rPr>
              <a:t> </a:t>
            </a:r>
            <a:r>
              <a:rPr lang="en-GB" dirty="0">
                <a:solidFill>
                  <a:srgbClr val="666666"/>
                </a:solidFill>
                <a:latin typeface="Courier"/>
              </a:rPr>
              <a:t>*</a:t>
            </a:r>
            <a:r>
              <a:rPr lang="en-GB" dirty="0">
                <a:solidFill>
                  <a:srgbClr val="4070A0"/>
                </a:solidFill>
                <a:latin typeface="Courier"/>
              </a:rPr>
              <a:t> </a:t>
            </a:r>
            <a:r>
              <a:rPr lang="en-GB" dirty="0">
                <a:latin typeface="Courier"/>
              </a:rPr>
              <a:t>(</a:t>
            </a:r>
            <a:r>
              <a:rPr lang="en-GB" dirty="0">
                <a:solidFill>
                  <a:srgbClr val="40A070"/>
                </a:solidFill>
                <a:latin typeface="Courier"/>
              </a:rPr>
              <a:t>1</a:t>
            </a:r>
            <a:r>
              <a:rPr lang="en-GB" dirty="0">
                <a:latin typeface="Courier"/>
              </a:rPr>
              <a:t> </a:t>
            </a:r>
            <a:r>
              <a:rPr lang="en-GB" dirty="0">
                <a:solidFill>
                  <a:srgbClr val="666666"/>
                </a:solidFill>
                <a:latin typeface="Courier"/>
              </a:rPr>
              <a:t>+</a:t>
            </a:r>
            <a:r>
              <a:rPr lang="en-GB" dirty="0">
                <a:solidFill>
                  <a:srgbClr val="4070A0"/>
                </a:solidFill>
                <a:latin typeface="Courier"/>
              </a:rPr>
              <a:t> </a:t>
            </a:r>
            <a:r>
              <a:rPr lang="en-GB" b="1" dirty="0">
                <a:solidFill>
                  <a:srgbClr val="007020"/>
                </a:solidFill>
                <a:latin typeface="Courier"/>
              </a:rPr>
              <a:t>sin</a:t>
            </a:r>
            <a:r>
              <a:rPr lang="en-GB" dirty="0">
                <a:latin typeface="Courier"/>
              </a:rPr>
              <a:t>(times </a:t>
            </a:r>
            <a:r>
              <a:rPr lang="en-GB" dirty="0">
                <a:solidFill>
                  <a:srgbClr val="666666"/>
                </a:solidFill>
                <a:latin typeface="Courier"/>
              </a:rPr>
              <a:t>*</a:t>
            </a:r>
            <a:r>
              <a:rPr lang="en-GB" dirty="0">
                <a:solidFill>
                  <a:srgbClr val="4070A0"/>
                </a:solidFill>
                <a:latin typeface="Courier"/>
              </a:rPr>
              <a:t> </a:t>
            </a:r>
            <a:r>
              <a:rPr lang="en-GB" dirty="0">
                <a:latin typeface="Courier"/>
              </a:rPr>
              <a:t>(</a:t>
            </a:r>
            <a:r>
              <a:rPr lang="en-GB" dirty="0">
                <a:solidFill>
                  <a:srgbClr val="40A070"/>
                </a:solidFill>
                <a:latin typeface="Courier"/>
              </a:rPr>
              <a:t>2</a:t>
            </a:r>
            <a:r>
              <a:rPr lang="en-GB" dirty="0">
                <a:latin typeface="Courier"/>
              </a:rPr>
              <a:t> </a:t>
            </a:r>
            <a:r>
              <a:rPr lang="en-GB" dirty="0">
                <a:solidFill>
                  <a:srgbClr val="666666"/>
                </a:solidFill>
                <a:latin typeface="Courier"/>
              </a:rPr>
              <a:t>*</a:t>
            </a:r>
            <a:r>
              <a:rPr lang="en-GB" dirty="0">
                <a:solidFill>
                  <a:srgbClr val="4070A0"/>
                </a:solidFill>
                <a:latin typeface="Courier"/>
              </a:rPr>
              <a:t> </a:t>
            </a:r>
            <a:r>
              <a:rPr lang="en-GB" dirty="0">
                <a:latin typeface="Courier"/>
              </a:rPr>
              <a:t>pi </a:t>
            </a:r>
            <a:r>
              <a:rPr lang="en-GB" dirty="0">
                <a:solidFill>
                  <a:srgbClr val="666666"/>
                </a:solidFill>
                <a:latin typeface="Courier"/>
              </a:rPr>
              <a:t>/</a:t>
            </a:r>
            <a:r>
              <a:rPr lang="en-GB" dirty="0">
                <a:solidFill>
                  <a:srgbClr val="4070A0"/>
                </a:solidFill>
                <a:latin typeface="Courier"/>
              </a:rPr>
              <a:t> </a:t>
            </a:r>
            <a:r>
              <a:rPr lang="en-GB" dirty="0">
                <a:latin typeface="Courier"/>
              </a:rPr>
              <a:t>period) ) )</a:t>
            </a:r>
            <a:br>
              <a:rPr lang="en-GB" dirty="0"/>
            </a:br>
            <a:r>
              <a:rPr lang="en-GB" dirty="0">
                <a:latin typeface="Courier"/>
              </a:rPr>
              <a:t>  </a:t>
            </a:r>
            <a:br>
              <a:rPr lang="en-GB" dirty="0"/>
            </a:br>
            <a:r>
              <a:rPr lang="en-GB" dirty="0">
                <a:latin typeface="Courier"/>
              </a:rPr>
              <a:t>  </a:t>
            </a:r>
            <a:r>
              <a:rPr lang="en-GB" i="1" dirty="0">
                <a:solidFill>
                  <a:srgbClr val="60A0B0"/>
                </a:solidFill>
                <a:latin typeface="Courier"/>
              </a:rPr>
              <a:t># Define differential equations</a:t>
            </a:r>
            <a:br>
              <a:rPr lang="en-GB" dirty="0"/>
            </a:br>
            <a:r>
              <a:rPr lang="en-GB" dirty="0">
                <a:latin typeface="Courier"/>
              </a:rPr>
              <a:t>  </a:t>
            </a:r>
            <a:r>
              <a:rPr lang="en-GB" dirty="0" err="1">
                <a:latin typeface="Courier"/>
              </a:rPr>
              <a:t>dS</a:t>
            </a:r>
            <a:r>
              <a:rPr lang="en-GB" dirty="0">
                <a:latin typeface="Courier"/>
              </a:rPr>
              <a:t> &lt;-</a:t>
            </a:r>
            <a:r>
              <a:rPr lang="en-GB" dirty="0">
                <a:solidFill>
                  <a:srgbClr val="4070A0"/>
                </a:solidFill>
                <a:latin typeface="Courier"/>
              </a:rPr>
              <a:t> </a:t>
            </a:r>
            <a:r>
              <a:rPr lang="en-GB" dirty="0">
                <a:solidFill>
                  <a:srgbClr val="666666"/>
                </a:solidFill>
                <a:latin typeface="Courier"/>
              </a:rPr>
              <a:t>-</a:t>
            </a:r>
            <a:r>
              <a:rPr lang="en-GB" dirty="0">
                <a:solidFill>
                  <a:srgbClr val="4070A0"/>
                </a:solidFill>
                <a:latin typeface="Courier"/>
              </a:rPr>
              <a:t> </a:t>
            </a:r>
            <a:r>
              <a:rPr lang="en-GB" dirty="0">
                <a:latin typeface="Courier"/>
              </a:rPr>
              <a:t>(beta </a:t>
            </a:r>
            <a:r>
              <a:rPr lang="en-GB" dirty="0">
                <a:solidFill>
                  <a:srgbClr val="666666"/>
                </a:solidFill>
                <a:latin typeface="Courier"/>
              </a:rPr>
              <a:t>*</a:t>
            </a:r>
            <a:r>
              <a:rPr lang="en-GB" dirty="0">
                <a:solidFill>
                  <a:srgbClr val="4070A0"/>
                </a:solidFill>
                <a:latin typeface="Courier"/>
              </a:rPr>
              <a:t> </a:t>
            </a:r>
            <a:r>
              <a:rPr lang="en-GB" dirty="0">
                <a:latin typeface="Courier"/>
              </a:rPr>
              <a:t>S </a:t>
            </a:r>
            <a:r>
              <a:rPr lang="en-GB" dirty="0">
                <a:solidFill>
                  <a:srgbClr val="666666"/>
                </a:solidFill>
                <a:latin typeface="Courier"/>
              </a:rPr>
              <a:t>*</a:t>
            </a:r>
            <a:r>
              <a:rPr lang="en-GB" dirty="0">
                <a:solidFill>
                  <a:srgbClr val="4070A0"/>
                </a:solidFill>
                <a:latin typeface="Courier"/>
              </a:rPr>
              <a:t> </a:t>
            </a:r>
            <a:r>
              <a:rPr lang="en-GB" dirty="0">
                <a:latin typeface="Courier"/>
              </a:rPr>
              <a:t>I) </a:t>
            </a:r>
            <a:r>
              <a:rPr lang="en-GB" dirty="0">
                <a:solidFill>
                  <a:srgbClr val="666666"/>
                </a:solidFill>
                <a:latin typeface="Courier"/>
              </a:rPr>
              <a:t>/</a:t>
            </a:r>
            <a:r>
              <a:rPr lang="en-GB" dirty="0">
                <a:solidFill>
                  <a:srgbClr val="4070A0"/>
                </a:solidFill>
                <a:latin typeface="Courier"/>
              </a:rPr>
              <a:t> </a:t>
            </a:r>
            <a:r>
              <a:rPr lang="en-GB" dirty="0">
                <a:latin typeface="Courier"/>
              </a:rPr>
              <a:t>N</a:t>
            </a:r>
            <a:br>
              <a:rPr lang="en-GB" dirty="0"/>
            </a:br>
            <a:r>
              <a:rPr lang="en-GB" dirty="0">
                <a:latin typeface="Courier"/>
              </a:rPr>
              <a:t>  </a:t>
            </a:r>
            <a:r>
              <a:rPr lang="en-GB" dirty="0" err="1">
                <a:latin typeface="Courier"/>
              </a:rPr>
              <a:t>dI</a:t>
            </a:r>
            <a:r>
              <a:rPr lang="en-GB" dirty="0">
                <a:latin typeface="Courier"/>
              </a:rPr>
              <a:t> &lt;-</a:t>
            </a:r>
            <a:r>
              <a:rPr lang="en-GB" dirty="0">
                <a:solidFill>
                  <a:srgbClr val="4070A0"/>
                </a:solidFill>
                <a:latin typeface="Courier"/>
              </a:rPr>
              <a:t> </a:t>
            </a:r>
            <a:r>
              <a:rPr lang="en-GB" dirty="0">
                <a:latin typeface="Courier"/>
              </a:rPr>
              <a:t>(beta </a:t>
            </a:r>
            <a:r>
              <a:rPr lang="en-GB" dirty="0">
                <a:solidFill>
                  <a:srgbClr val="666666"/>
                </a:solidFill>
                <a:latin typeface="Courier"/>
              </a:rPr>
              <a:t>*</a:t>
            </a:r>
            <a:r>
              <a:rPr lang="en-GB" dirty="0">
                <a:solidFill>
                  <a:srgbClr val="4070A0"/>
                </a:solidFill>
                <a:latin typeface="Courier"/>
              </a:rPr>
              <a:t> </a:t>
            </a:r>
            <a:r>
              <a:rPr lang="en-GB" dirty="0">
                <a:latin typeface="Courier"/>
              </a:rPr>
              <a:t>S </a:t>
            </a:r>
            <a:r>
              <a:rPr lang="en-GB" dirty="0">
                <a:solidFill>
                  <a:srgbClr val="666666"/>
                </a:solidFill>
                <a:latin typeface="Courier"/>
              </a:rPr>
              <a:t>*</a:t>
            </a:r>
            <a:r>
              <a:rPr lang="en-GB" dirty="0">
                <a:solidFill>
                  <a:srgbClr val="4070A0"/>
                </a:solidFill>
                <a:latin typeface="Courier"/>
              </a:rPr>
              <a:t> </a:t>
            </a:r>
            <a:r>
              <a:rPr lang="en-GB" dirty="0">
                <a:latin typeface="Courier"/>
              </a:rPr>
              <a:t>I) </a:t>
            </a:r>
            <a:r>
              <a:rPr lang="en-GB" dirty="0">
                <a:solidFill>
                  <a:srgbClr val="666666"/>
                </a:solidFill>
                <a:latin typeface="Courier"/>
              </a:rPr>
              <a:t>/</a:t>
            </a:r>
            <a:r>
              <a:rPr lang="en-GB" dirty="0">
                <a:solidFill>
                  <a:srgbClr val="4070A0"/>
                </a:solidFill>
                <a:latin typeface="Courier"/>
              </a:rPr>
              <a:t> </a:t>
            </a:r>
            <a:r>
              <a:rPr lang="en-GB" dirty="0">
                <a:latin typeface="Courier"/>
              </a:rPr>
              <a:t>N</a:t>
            </a:r>
            <a:br>
              <a:rPr lang="en-GB" dirty="0"/>
            </a:br>
            <a:r>
              <a:rPr lang="en-GB" dirty="0">
                <a:latin typeface="Courier"/>
              </a:rPr>
              <a:t>  res &lt;-</a:t>
            </a:r>
            <a:r>
              <a:rPr lang="en-GB" dirty="0">
                <a:solidFill>
                  <a:srgbClr val="4070A0"/>
                </a:solidFill>
                <a:latin typeface="Courier"/>
              </a:rPr>
              <a:t> </a:t>
            </a:r>
            <a:r>
              <a:rPr lang="en-GB" b="1" dirty="0">
                <a:solidFill>
                  <a:srgbClr val="007020"/>
                </a:solidFill>
                <a:latin typeface="Courier"/>
              </a:rPr>
              <a:t>list</a:t>
            </a:r>
            <a:r>
              <a:rPr lang="en-GB" dirty="0">
                <a:latin typeface="Courier"/>
              </a:rPr>
              <a:t>(</a:t>
            </a:r>
            <a:r>
              <a:rPr lang="en-GB" b="1" dirty="0">
                <a:solidFill>
                  <a:srgbClr val="007020"/>
                </a:solidFill>
                <a:latin typeface="Courier"/>
              </a:rPr>
              <a:t>c</a:t>
            </a:r>
            <a:r>
              <a:rPr lang="en-GB" dirty="0">
                <a:latin typeface="Courier"/>
              </a:rPr>
              <a:t>(</a:t>
            </a:r>
            <a:r>
              <a:rPr lang="en-GB" dirty="0" err="1">
                <a:latin typeface="Courier"/>
              </a:rPr>
              <a:t>dS</a:t>
            </a:r>
            <a:r>
              <a:rPr lang="en-GB" dirty="0">
                <a:latin typeface="Courier"/>
              </a:rPr>
              <a:t>, </a:t>
            </a:r>
            <a:r>
              <a:rPr lang="en-GB" dirty="0" err="1">
                <a:latin typeface="Courier"/>
              </a:rPr>
              <a:t>dI</a:t>
            </a:r>
            <a:r>
              <a:rPr lang="en-GB" dirty="0">
                <a:latin typeface="Courier"/>
              </a:rPr>
              <a:t>))</a:t>
            </a:r>
            <a:br>
              <a:rPr lang="en-GB" dirty="0"/>
            </a:br>
            <a:r>
              <a:rPr lang="en-GB" dirty="0">
                <a:latin typeface="Courier"/>
              </a:rPr>
              <a:t>  </a:t>
            </a:r>
            <a:r>
              <a:rPr lang="en-GB" b="1" dirty="0">
                <a:solidFill>
                  <a:srgbClr val="007020"/>
                </a:solidFill>
                <a:latin typeface="Courier"/>
              </a:rPr>
              <a:t>return</a:t>
            </a:r>
            <a:r>
              <a:rPr lang="en-GB" dirty="0">
                <a:latin typeface="Courier"/>
              </a:rPr>
              <a:t>(res)</a:t>
            </a:r>
            <a:br>
              <a:rPr lang="en-GB" dirty="0"/>
            </a:br>
            <a:r>
              <a:rPr lang="en-GB" dirty="0">
                <a:latin typeface="Courier"/>
              </a:rPr>
              <a:t>}</a:t>
            </a:r>
          </a:p>
        </p:txBody>
      </p:sp>
      <p:sp>
        <p:nvSpPr>
          <p:cNvPr id="3" name="Slide Number Placeholder 2">
            <a:extLst>
              <a:ext uri="{FF2B5EF4-FFF2-40B4-BE49-F238E27FC236}">
                <a16:creationId xmlns:a16="http://schemas.microsoft.com/office/drawing/2014/main" id="{B14EDBBE-BE0F-4B38-A673-4BCF6E9ADE39}"/>
              </a:ext>
            </a:extLst>
          </p:cNvPr>
          <p:cNvSpPr>
            <a:spLocks noGrp="1"/>
          </p:cNvSpPr>
          <p:nvPr>
            <p:ph type="sldNum" sz="quarter" idx="4"/>
          </p:nvPr>
        </p:nvSpPr>
        <p:spPr/>
        <p:txBody>
          <a:bodyPr/>
          <a:lstStyle/>
          <a:p>
            <a:fld id="{D7E6475D-BDED-4D62-A64C-203EC56ADB6A}" type="slidenum">
              <a:rPr lang="en-GB" smtClean="0"/>
              <a:t>47</a:t>
            </a:fld>
            <a:endParaRPr lang="en-GB"/>
          </a:p>
        </p:txBody>
      </p:sp>
    </p:spTree>
    <p:extLst>
      <p:ext uri="{BB962C8B-B14F-4D97-AF65-F5344CB8AC3E}">
        <p14:creationId xmlns:p14="http://schemas.microsoft.com/office/powerpoint/2010/main" val="913791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C1BB-DF4E-E84D-8309-B0C759F9C102}"/>
              </a:ext>
            </a:extLst>
          </p:cNvPr>
          <p:cNvSpPr>
            <a:spLocks noGrp="1"/>
          </p:cNvSpPr>
          <p:nvPr>
            <p:ph type="title"/>
          </p:nvPr>
        </p:nvSpPr>
        <p:spPr/>
        <p:txBody>
          <a:bodyPr/>
          <a:lstStyle/>
          <a:p>
            <a:r>
              <a:rPr lang="en-GB" sz="2400" dirty="0">
                <a:latin typeface="Courier"/>
              </a:rPr>
              <a:t>method = "</a:t>
            </a:r>
            <a:r>
              <a:rPr lang="en-GB" sz="2400" dirty="0" err="1">
                <a:latin typeface="Courier"/>
              </a:rPr>
              <a:t>lsoda</a:t>
            </a:r>
            <a:r>
              <a:rPr lang="en-GB" sz="2400" dirty="0">
                <a:latin typeface="Courier"/>
              </a:rPr>
              <a:t>"</a:t>
            </a:r>
            <a:endParaRPr lang="en-US" dirty="0"/>
          </a:p>
        </p:txBody>
      </p:sp>
      <p:sp>
        <p:nvSpPr>
          <p:cNvPr id="4" name="Content Placeholder 2">
            <a:extLst>
              <a:ext uri="{FF2B5EF4-FFF2-40B4-BE49-F238E27FC236}">
                <a16:creationId xmlns:a16="http://schemas.microsoft.com/office/drawing/2014/main" id="{FA2D65D8-4BE6-054F-A9EB-6208DCE842DA}"/>
              </a:ext>
            </a:extLst>
          </p:cNvPr>
          <p:cNvSpPr>
            <a:spLocks noGrp="1"/>
          </p:cNvSpPr>
          <p:nvPr>
            <p:ph idx="1" hasCustomPrompt="1"/>
          </p:nvPr>
        </p:nvSpPr>
        <p:spPr>
          <a:xfrm>
            <a:off x="457200" y="1477818"/>
            <a:ext cx="8229600" cy="4821382"/>
          </a:xfrm>
        </p:spPr>
        <p:txBody>
          <a:bodyPr/>
          <a:lstStyle/>
          <a:p>
            <a:pPr lvl="1"/>
            <a:r>
              <a:rPr sz="2400" dirty="0" err="1"/>
              <a:t>deSolve</a:t>
            </a:r>
            <a:r>
              <a:rPr sz="2400" dirty="0"/>
              <a:t> has a useful method option called </a:t>
            </a:r>
            <a:r>
              <a:rPr sz="2000" dirty="0" err="1">
                <a:latin typeface="Courier"/>
              </a:rPr>
              <a:t>lsoda</a:t>
            </a:r>
            <a:endParaRPr sz="2000" dirty="0">
              <a:latin typeface="Courier"/>
            </a:endParaRPr>
          </a:p>
          <a:p>
            <a:pPr lvl="1"/>
            <a:r>
              <a:rPr sz="2400" dirty="0"/>
              <a:t>switches automatically between stiff and non-stiff </a:t>
            </a:r>
            <a:r>
              <a:rPr lang="en-GB" sz="2400" dirty="0"/>
              <a:t>m</a:t>
            </a:r>
            <a:r>
              <a:rPr sz="2400" dirty="0" err="1"/>
              <a:t>ethods</a:t>
            </a:r>
            <a:endParaRPr sz="2400" dirty="0"/>
          </a:p>
          <a:p>
            <a:pPr lvl="1"/>
            <a:r>
              <a:rPr sz="2400" dirty="0"/>
              <a:t>what is a stiff problem?</a:t>
            </a:r>
          </a:p>
          <a:p>
            <a:pPr lvl="2"/>
            <a:r>
              <a:rPr sz="2000" dirty="0"/>
              <a:t>broadly, rapid changes in state variables</a:t>
            </a:r>
          </a:p>
          <a:p>
            <a:pPr lvl="1"/>
            <a:r>
              <a:rPr sz="2400" dirty="0"/>
              <a:t>why is it a problem?</a:t>
            </a:r>
          </a:p>
          <a:p>
            <a:pPr lvl="2"/>
            <a:r>
              <a:rPr sz="2000" dirty="0"/>
              <a:t>some numerical methods will lead to poor approximation</a:t>
            </a:r>
          </a:p>
          <a:p>
            <a:pPr lvl="1"/>
            <a:r>
              <a:rPr sz="2400" dirty="0"/>
              <a:t>We will use this in </a:t>
            </a:r>
            <a:r>
              <a:rPr sz="2000" dirty="0">
                <a:latin typeface="Courier"/>
              </a:rPr>
              <a:t>events</a:t>
            </a:r>
          </a:p>
        </p:txBody>
      </p:sp>
      <p:sp>
        <p:nvSpPr>
          <p:cNvPr id="3" name="Slide Number Placeholder 2">
            <a:extLst>
              <a:ext uri="{FF2B5EF4-FFF2-40B4-BE49-F238E27FC236}">
                <a16:creationId xmlns:a16="http://schemas.microsoft.com/office/drawing/2014/main" id="{BFB0E61E-A2E9-450C-9320-BDCBC39203AF}"/>
              </a:ext>
            </a:extLst>
          </p:cNvPr>
          <p:cNvSpPr>
            <a:spLocks noGrp="1"/>
          </p:cNvSpPr>
          <p:nvPr>
            <p:ph type="sldNum" sz="quarter" idx="4"/>
          </p:nvPr>
        </p:nvSpPr>
        <p:spPr/>
        <p:txBody>
          <a:bodyPr/>
          <a:lstStyle/>
          <a:p>
            <a:fld id="{D7E6475D-BDED-4D62-A64C-203EC56ADB6A}" type="slidenum">
              <a:rPr lang="en-GB" smtClean="0"/>
              <a:t>48</a:t>
            </a:fld>
            <a:endParaRPr lang="en-GB"/>
          </a:p>
        </p:txBody>
      </p:sp>
    </p:spTree>
    <p:extLst>
      <p:ext uri="{BB962C8B-B14F-4D97-AF65-F5344CB8AC3E}">
        <p14:creationId xmlns:p14="http://schemas.microsoft.com/office/powerpoint/2010/main" val="326785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1" y="279132"/>
            <a:ext cx="6697132" cy="623236"/>
          </a:xfrm>
          <a:prstGeom prst="rect">
            <a:avLst/>
          </a:prstGeom>
        </p:spPr>
        <p:txBody>
          <a:bodyPr>
            <a:normAutofit/>
          </a:bodyPr>
          <a:lstStyle/>
          <a:p>
            <a:pPr marL="0" lvl="0" indent="0">
              <a:buNone/>
            </a:pPr>
            <a:r>
              <a:rPr lang="en-GB" dirty="0"/>
              <a:t>Ordinary differential equations</a:t>
            </a:r>
            <a:endParaRPr dirty="0"/>
          </a:p>
        </p:txBody>
      </p:sp>
      <mc:AlternateContent xmlns:mc="http://schemas.openxmlformats.org/markup-compatibility/2006" xmlns:a14="http://schemas.microsoft.com/office/drawing/2010/main">
        <mc:Choice Requires="a14">
          <p:sp>
            <p:nvSpPr>
              <p:cNvPr id="7" name="Content Placeholder 2"/>
              <p:cNvSpPr>
                <a:spLocks noGrp="1"/>
              </p:cNvSpPr>
              <p:nvPr>
                <p:ph sz="half" idx="1"/>
              </p:nvPr>
            </p:nvSpPr>
            <p:spPr>
              <a:xfrm>
                <a:off x="457201" y="1490871"/>
                <a:ext cx="8179903" cy="1520686"/>
              </a:xfrm>
            </p:spPr>
            <p:style>
              <a:lnRef idx="1">
                <a:schemeClr val="accent6"/>
              </a:lnRef>
              <a:fillRef idx="2">
                <a:schemeClr val="accent6"/>
              </a:fillRef>
              <a:effectRef idx="1">
                <a:schemeClr val="accent6"/>
              </a:effectRef>
              <a:fontRef idx="minor">
                <a:schemeClr val="dk1"/>
              </a:fontRef>
            </p:style>
            <p:txBody>
              <a:bodyPr/>
              <a:lstStyle/>
              <a:p>
                <a:pPr marL="42874" indent="0">
                  <a:buNone/>
                </a:pPr>
                <a:r>
                  <a:rPr lang="en-GB" sz="2000" dirty="0"/>
                  <a:t>Difference equations</a:t>
                </a:r>
              </a:p>
              <a:p>
                <a:pPr marL="42874" indent="0">
                  <a:buNone/>
                </a:pPr>
                <a:r>
                  <a:rPr lang="en-GB" sz="2000" b="0" dirty="0"/>
                  <a:t> 				</a:t>
                </a:r>
                <a14:m>
                  <m:oMath xmlns:m="http://schemas.openxmlformats.org/officeDocument/2006/math">
                    <m:r>
                      <a:rPr lang="en-GB" sz="2000" b="0" i="1" smtClean="0">
                        <a:latin typeface="Cambria Math" panose="02040503050406030204" pitchFamily="18" charset="0"/>
                      </a:rPr>
                      <m:t>𝑆</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r>
                          <a:rPr lang="en-GB" sz="2000" b="0" i="1" smtClean="0">
                            <a:latin typeface="Cambria Math" panose="02040503050406030204" pitchFamily="18" charset="0"/>
                          </a:rPr>
                          <m:t>+1</m:t>
                        </m:r>
                      </m:e>
                    </m:d>
                    <m:r>
                      <a:rPr lang="en-GB" sz="2000" b="0" i="1" smtClean="0">
                        <a:latin typeface="Cambria Math" panose="02040503050406030204" pitchFamily="18" charset="0"/>
                      </a:rPr>
                      <m:t>      =      </m:t>
                    </m:r>
                    <m:r>
                      <a:rPr lang="en-GB" sz="2000" b="0" i="1" smtClean="0">
                        <a:latin typeface="Cambria Math" panose="02040503050406030204" pitchFamily="18" charset="0"/>
                      </a:rPr>
                      <m:t>𝑆</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 </m:t>
                    </m:r>
                    <m:r>
                      <a:rPr lang="en-GB" sz="2000" b="0" i="1" smtClean="0">
                        <a:latin typeface="Cambria Math" panose="02040503050406030204" pitchFamily="18" charset="0"/>
                      </a:rPr>
                      <m:t>𝛽</m:t>
                    </m:r>
                    <m:r>
                      <a:rPr lang="en-GB" sz="2000" b="0" i="1" smtClean="0">
                        <a:latin typeface="Cambria Math" panose="02040503050406030204" pitchFamily="18" charset="0"/>
                      </a:rPr>
                      <m:t> </m:t>
                    </m:r>
                    <m:r>
                      <a:rPr lang="en-GB" sz="2000" b="0" i="1" smtClean="0">
                        <a:latin typeface="Cambria Math" panose="02040503050406030204" pitchFamily="18" charset="0"/>
                      </a:rPr>
                      <m:t>𝑆</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m:t>
                    </m:r>
                    <m:r>
                      <a:rPr lang="en-GB" sz="2000" b="0" i="1" smtClean="0">
                        <a:latin typeface="Cambria Math" panose="02040503050406030204" pitchFamily="18" charset="0"/>
                      </a:rPr>
                      <m:t>𝐼</m:t>
                    </m:r>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oMath>
                </a14:m>
                <a:endParaRPr lang="en-GB" sz="2000" dirty="0"/>
              </a:p>
              <a:p>
                <a:pPr marL="42874" indent="0">
                  <a:buNone/>
                </a:pPr>
                <a:r>
                  <a:rPr lang="en-GB" sz="2000" dirty="0"/>
                  <a:t>				</a:t>
                </a:r>
                <a14:m>
                  <m:oMath xmlns:m="http://schemas.openxmlformats.org/officeDocument/2006/math">
                    <m:r>
                      <a:rPr lang="en-GB" sz="2000" b="0" i="1" smtClean="0">
                        <a:latin typeface="Cambria Math" panose="02040503050406030204" pitchFamily="18" charset="0"/>
                      </a:rPr>
                      <m:t>𝐼</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r>
                          <a:rPr lang="en-GB" sz="2000" b="0" i="1" smtClean="0">
                            <a:latin typeface="Cambria Math" panose="02040503050406030204" pitchFamily="18" charset="0"/>
                          </a:rPr>
                          <m:t>+1</m:t>
                        </m:r>
                      </m:e>
                    </m:d>
                    <m:r>
                      <a:rPr lang="en-GB" sz="2000" b="0" i="1" smtClean="0">
                        <a:latin typeface="Cambria Math" panose="02040503050406030204" pitchFamily="18" charset="0"/>
                      </a:rPr>
                      <m:t>       =      </m:t>
                    </m:r>
                    <m:r>
                      <a:rPr lang="en-GB" sz="2000" b="0" i="1" smtClean="0">
                        <a:latin typeface="Cambria Math" panose="02040503050406030204" pitchFamily="18" charset="0"/>
                      </a:rPr>
                      <m:t>𝐼</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 </m:t>
                    </m:r>
                    <m:r>
                      <a:rPr lang="en-GB" sz="2000" b="0" i="1" smtClean="0">
                        <a:latin typeface="Cambria Math" panose="02040503050406030204" pitchFamily="18" charset="0"/>
                      </a:rPr>
                      <m:t>𝛽</m:t>
                    </m:r>
                    <m:r>
                      <a:rPr lang="en-GB" sz="2000" b="0" i="1" smtClean="0">
                        <a:latin typeface="Cambria Math" panose="02040503050406030204" pitchFamily="18" charset="0"/>
                      </a:rPr>
                      <m:t> </m:t>
                    </m:r>
                    <m:r>
                      <a:rPr lang="en-GB" sz="2000" b="0" i="1" smtClean="0">
                        <a:latin typeface="Cambria Math" panose="02040503050406030204" pitchFamily="18" charset="0"/>
                      </a:rPr>
                      <m:t>𝑆</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m:t>
                    </m:r>
                    <m:r>
                      <a:rPr lang="en-GB" sz="2000" b="0" i="1" smtClean="0">
                        <a:latin typeface="Cambria Math" panose="02040503050406030204" pitchFamily="18" charset="0"/>
                      </a:rPr>
                      <m:t>𝐼</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 </m:t>
                    </m:r>
                    <m:r>
                      <a:rPr lang="en-GB" sz="2000" b="0" i="1" smtClean="0">
                        <a:latin typeface="Cambria Math" panose="02040503050406030204" pitchFamily="18" charset="0"/>
                      </a:rPr>
                      <m:t>𝛾</m:t>
                    </m:r>
                    <m:r>
                      <a:rPr lang="en-GB" sz="2000" b="0" i="1" smtClean="0">
                        <a:latin typeface="Cambria Math" panose="02040503050406030204" pitchFamily="18" charset="0"/>
                      </a:rPr>
                      <m:t> </m:t>
                    </m:r>
                    <m:r>
                      <a:rPr lang="en-GB" sz="2000" b="0" i="1" smtClean="0">
                        <a:latin typeface="Cambria Math" panose="02040503050406030204" pitchFamily="18" charset="0"/>
                      </a:rPr>
                      <m:t>𝐼</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oMath>
                </a14:m>
                <a:endParaRPr lang="en-GB" sz="2000" b="0" dirty="0"/>
              </a:p>
              <a:p>
                <a:pPr marL="42874" indent="0">
                  <a:buNone/>
                </a:pPr>
                <a:r>
                  <a:rPr lang="en-GB" sz="2000" dirty="0"/>
                  <a:t>				</a:t>
                </a:r>
                <a14:m>
                  <m:oMath xmlns:m="http://schemas.openxmlformats.org/officeDocument/2006/math">
                    <m:r>
                      <a:rPr lang="en-GB" sz="2000" b="0" i="1" smtClean="0">
                        <a:latin typeface="Cambria Math" panose="02040503050406030204" pitchFamily="18" charset="0"/>
                      </a:rPr>
                      <m:t>𝑅</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r>
                          <a:rPr lang="en-GB" sz="2000" b="0" i="1" smtClean="0">
                            <a:latin typeface="Cambria Math" panose="02040503050406030204" pitchFamily="18" charset="0"/>
                          </a:rPr>
                          <m:t>+1</m:t>
                        </m:r>
                      </m:e>
                    </m:d>
                    <m:r>
                      <a:rPr lang="en-GB" sz="2000" b="0" i="1" smtClean="0">
                        <a:latin typeface="Cambria Math" panose="02040503050406030204" pitchFamily="18" charset="0"/>
                      </a:rPr>
                      <m:t>      =     </m:t>
                    </m:r>
                    <m:r>
                      <a:rPr lang="en-GB" sz="2000" b="0" i="1" smtClean="0">
                        <a:latin typeface="Cambria Math" panose="02040503050406030204" pitchFamily="18" charset="0"/>
                      </a:rPr>
                      <m:t>𝑅</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 </m:t>
                    </m:r>
                    <m:r>
                      <a:rPr lang="en-GB" sz="2000" b="0" i="1" smtClean="0">
                        <a:latin typeface="Cambria Math" panose="02040503050406030204" pitchFamily="18" charset="0"/>
                      </a:rPr>
                      <m:t>𝛾</m:t>
                    </m:r>
                    <m:r>
                      <a:rPr lang="en-GB" sz="2000" b="0" i="1" smtClean="0">
                        <a:latin typeface="Cambria Math" panose="02040503050406030204" pitchFamily="18" charset="0"/>
                      </a:rPr>
                      <m:t> </m:t>
                    </m:r>
                    <m:r>
                      <a:rPr lang="en-GB" sz="2000" b="0" i="1" smtClean="0">
                        <a:latin typeface="Cambria Math" panose="02040503050406030204" pitchFamily="18" charset="0"/>
                      </a:rPr>
                      <m:t>𝐼</m:t>
                    </m:r>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oMath>
                </a14:m>
                <a:endParaRPr lang="en-GB" sz="2000" dirty="0"/>
              </a:p>
            </p:txBody>
          </p:sp>
        </mc:Choice>
        <mc:Fallback xmlns="">
          <p:sp>
            <p:nvSpPr>
              <p:cNvPr id="7" name="Content Placeholder 2"/>
              <p:cNvSpPr>
                <a:spLocks noGrp="1" noRot="1" noChangeAspect="1" noMove="1" noResize="1" noEditPoints="1" noAdjustHandles="1" noChangeArrowheads="1" noChangeShapeType="1" noTextEdit="1"/>
              </p:cNvSpPr>
              <p:nvPr>
                <p:ph sz="half" idx="1"/>
              </p:nvPr>
            </p:nvSpPr>
            <p:spPr>
              <a:xfrm>
                <a:off x="457201" y="1490871"/>
                <a:ext cx="8179903" cy="1520686"/>
              </a:xfrm>
              <a:blipFill>
                <a:blip r:embed="rId2"/>
                <a:stretch>
                  <a:fillRect/>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717F2FDD-EB57-4115-BC46-BE8ADDF490B0}"/>
              </a:ext>
            </a:extLst>
          </p:cNvPr>
          <p:cNvSpPr>
            <a:spLocks noGrp="1"/>
          </p:cNvSpPr>
          <p:nvPr>
            <p:ph type="sldNum" sz="quarter" idx="4"/>
          </p:nvPr>
        </p:nvSpPr>
        <p:spPr/>
        <p:txBody>
          <a:bodyPr/>
          <a:lstStyle/>
          <a:p>
            <a:fld id="{D7E6475D-BDED-4D62-A64C-203EC56ADB6A}" type="slidenum">
              <a:rPr lang="en-GB" smtClean="0"/>
              <a:t>4</a:t>
            </a:fld>
            <a:endParaRPr lang="en-GB"/>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83DE10E-9A49-E94B-1AE2-D1306898A0F7}"/>
                  </a:ext>
                </a:extLst>
              </p:cNvPr>
              <p:cNvSpPr txBox="1"/>
              <p:nvPr/>
            </p:nvSpPr>
            <p:spPr>
              <a:xfrm>
                <a:off x="457201" y="3319670"/>
                <a:ext cx="8179903" cy="3016210"/>
              </a:xfrm>
              <a:prstGeom prst="rect">
                <a:avLst/>
              </a:prstGeom>
              <a:noFill/>
            </p:spPr>
            <p:txBody>
              <a:bodyPr wrap="square" rtlCol="0">
                <a:spAutoFit/>
              </a:bodyPr>
              <a:lstStyle/>
              <a:p>
                <a:r>
                  <a:rPr lang="en-GB" sz="2000" dirty="0">
                    <a:latin typeface="Open Sans" panose="020B0606030504020204" pitchFamily="34" charset="0"/>
                    <a:ea typeface="Open Sans" panose="020B0606030504020204" pitchFamily="34" charset="0"/>
                    <a:cs typeface="Open Sans" panose="020B0606030504020204" pitchFamily="34" charset="0"/>
                  </a:rPr>
                  <a:t>Ordinary differential equations have a similar structure, but only the rate of change is given:</a:t>
                </a:r>
              </a:p>
              <a:p>
                <a:endParaRPr lang="en-GB" dirty="0">
                  <a:latin typeface="Open Sans" panose="020B0606030504020204" pitchFamily="34" charset="0"/>
                  <a:ea typeface="Open Sans" panose="020B0606030504020204" pitchFamily="34" charset="0"/>
                  <a:cs typeface="Open Sans" panose="020B0606030504020204" pitchFamily="34" charset="0"/>
                </a:endParaRPr>
              </a:p>
              <a:p>
                <a:r>
                  <a:rPr lang="en-GB" sz="2400"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f>
                      <m:fPr>
                        <m:type m:val="lin"/>
                        <m:ctrlPr>
                          <a:rPr lang="en-GB" sz="2400" b="0" i="1" smtClean="0">
                            <a:latin typeface="Cambria Math" panose="02040503050406030204" pitchFamily="18" charset="0"/>
                            <a:ea typeface="Open Sans" panose="020B0606030504020204" pitchFamily="34" charset="0"/>
                            <a:cs typeface="Open Sans" panose="020B0606030504020204" pitchFamily="34" charset="0"/>
                          </a:rPr>
                        </m:ctrlPr>
                      </m:fPr>
                      <m:num>
                        <m:r>
                          <a:rPr lang="en-GB" sz="2400" b="0" i="1" smtClean="0">
                            <a:latin typeface="Cambria Math" panose="02040503050406030204" pitchFamily="18" charset="0"/>
                            <a:ea typeface="Open Sans" panose="020B0606030504020204" pitchFamily="34" charset="0"/>
                            <a:cs typeface="Open Sans" panose="020B0606030504020204" pitchFamily="34" charset="0"/>
                          </a:rPr>
                          <m:t>𝑑𝑆</m:t>
                        </m:r>
                        <m:r>
                          <a:rPr lang="en-GB" sz="2400" b="0" i="1" smtClean="0">
                            <a:latin typeface="Cambria Math" panose="02040503050406030204" pitchFamily="18" charset="0"/>
                            <a:ea typeface="Open Sans" panose="020B0606030504020204" pitchFamily="34" charset="0"/>
                            <a:cs typeface="Open Sans" panose="020B0606030504020204" pitchFamily="34" charset="0"/>
                          </a:rPr>
                          <m:t>(</m:t>
                        </m:r>
                        <m:r>
                          <a:rPr lang="en-GB" sz="2400" b="0" i="1" smtClean="0">
                            <a:latin typeface="Cambria Math" panose="02040503050406030204" pitchFamily="18" charset="0"/>
                            <a:ea typeface="Open Sans" panose="020B0606030504020204" pitchFamily="34" charset="0"/>
                            <a:cs typeface="Open Sans" panose="020B0606030504020204" pitchFamily="34" charset="0"/>
                          </a:rPr>
                          <m:t>𝑡</m:t>
                        </m:r>
                        <m:r>
                          <a:rPr lang="en-GB" sz="2400" b="0" i="1" smtClean="0">
                            <a:latin typeface="Cambria Math" panose="02040503050406030204" pitchFamily="18" charset="0"/>
                            <a:ea typeface="Open Sans" panose="020B0606030504020204" pitchFamily="34" charset="0"/>
                            <a:cs typeface="Open Sans" panose="020B0606030504020204" pitchFamily="34" charset="0"/>
                          </a:rPr>
                          <m:t>)</m:t>
                        </m:r>
                      </m:num>
                      <m:den>
                        <m:r>
                          <a:rPr lang="en-GB" sz="2400" b="0" i="1" smtClean="0">
                            <a:latin typeface="Cambria Math" panose="02040503050406030204" pitchFamily="18" charset="0"/>
                            <a:ea typeface="Open Sans" panose="020B0606030504020204" pitchFamily="34" charset="0"/>
                            <a:cs typeface="Open Sans" panose="020B0606030504020204" pitchFamily="34" charset="0"/>
                          </a:rPr>
                          <m:t>𝑑𝑡</m:t>
                        </m:r>
                      </m:den>
                    </m:f>
                    <m:r>
                      <a:rPr lang="en-GB" sz="2400" b="0" i="1" smtClean="0">
                        <a:latin typeface="Cambria Math" panose="02040503050406030204" pitchFamily="18" charset="0"/>
                        <a:ea typeface="Open Sans" panose="020B0606030504020204" pitchFamily="34" charset="0"/>
                        <a:cs typeface="Open Sans" panose="020B0606030504020204" pitchFamily="34" charset="0"/>
                      </a:rPr>
                      <m:t>=−</m:t>
                    </m:r>
                    <m:r>
                      <a:rPr lang="en-GB" sz="2400" b="0" i="1" smtClean="0">
                        <a:latin typeface="Cambria Math" panose="02040503050406030204" pitchFamily="18" charset="0"/>
                        <a:ea typeface="Open Sans" panose="020B0606030504020204" pitchFamily="34" charset="0"/>
                        <a:cs typeface="Open Sans" panose="020B0606030504020204" pitchFamily="34" charset="0"/>
                      </a:rPr>
                      <m:t>𝛽</m:t>
                    </m:r>
                    <m:r>
                      <a:rPr lang="en-GB" sz="2400" b="0" i="1" smtClean="0">
                        <a:latin typeface="Cambria Math" panose="02040503050406030204" pitchFamily="18" charset="0"/>
                        <a:ea typeface="Open Sans" panose="020B0606030504020204" pitchFamily="34" charset="0"/>
                        <a:cs typeface="Open Sans" panose="020B0606030504020204" pitchFamily="34" charset="0"/>
                      </a:rPr>
                      <m:t> </m:t>
                    </m:r>
                    <m:r>
                      <a:rPr lang="en-GB" sz="2400" b="0" i="1" smtClean="0">
                        <a:latin typeface="Cambria Math" panose="02040503050406030204" pitchFamily="18" charset="0"/>
                        <a:ea typeface="Open Sans" panose="020B0606030504020204" pitchFamily="34" charset="0"/>
                        <a:cs typeface="Open Sans" panose="020B0606030504020204" pitchFamily="34" charset="0"/>
                      </a:rPr>
                      <m:t>𝑆</m:t>
                    </m:r>
                    <m:r>
                      <a:rPr lang="en-GB" sz="2400" b="0" i="1" smtClean="0">
                        <a:latin typeface="Cambria Math" panose="02040503050406030204" pitchFamily="18" charset="0"/>
                        <a:ea typeface="Open Sans" panose="020B0606030504020204" pitchFamily="34" charset="0"/>
                        <a:cs typeface="Open Sans" panose="020B0606030504020204" pitchFamily="34" charset="0"/>
                      </a:rPr>
                      <m:t>(</m:t>
                    </m:r>
                    <m:r>
                      <a:rPr lang="en-GB" sz="2400" b="0" i="1" smtClean="0">
                        <a:latin typeface="Cambria Math" panose="02040503050406030204" pitchFamily="18" charset="0"/>
                        <a:ea typeface="Open Sans" panose="020B0606030504020204" pitchFamily="34" charset="0"/>
                        <a:cs typeface="Open Sans" panose="020B0606030504020204" pitchFamily="34" charset="0"/>
                      </a:rPr>
                      <m:t>𝑡</m:t>
                    </m:r>
                    <m:r>
                      <a:rPr lang="en-GB" sz="2400" b="0" i="1" smtClean="0">
                        <a:latin typeface="Cambria Math" panose="02040503050406030204" pitchFamily="18" charset="0"/>
                        <a:ea typeface="Open Sans" panose="020B0606030504020204" pitchFamily="34" charset="0"/>
                        <a:cs typeface="Open Sans" panose="020B0606030504020204" pitchFamily="34" charset="0"/>
                      </a:rPr>
                      <m:t>) </m:t>
                    </m:r>
                    <m:r>
                      <a:rPr lang="en-GB" sz="2400" b="0" i="1" smtClean="0">
                        <a:latin typeface="Cambria Math" panose="02040503050406030204" pitchFamily="18" charset="0"/>
                        <a:ea typeface="Open Sans" panose="020B0606030504020204" pitchFamily="34" charset="0"/>
                        <a:cs typeface="Open Sans" panose="020B0606030504020204" pitchFamily="34" charset="0"/>
                      </a:rPr>
                      <m:t>𝐼</m:t>
                    </m:r>
                    <m:r>
                      <a:rPr lang="en-GB" sz="2400" b="0" i="1" smtClean="0">
                        <a:latin typeface="Cambria Math" panose="02040503050406030204" pitchFamily="18" charset="0"/>
                        <a:ea typeface="Open Sans" panose="020B0606030504020204" pitchFamily="34" charset="0"/>
                        <a:cs typeface="Open Sans" panose="020B0606030504020204" pitchFamily="34" charset="0"/>
                      </a:rPr>
                      <m:t>(</m:t>
                    </m:r>
                    <m:r>
                      <a:rPr lang="en-GB" sz="2400" b="0" i="1" smtClean="0">
                        <a:latin typeface="Cambria Math" panose="02040503050406030204" pitchFamily="18" charset="0"/>
                        <a:ea typeface="Open Sans" panose="020B0606030504020204" pitchFamily="34" charset="0"/>
                        <a:cs typeface="Open Sans" panose="020B0606030504020204" pitchFamily="34" charset="0"/>
                      </a:rPr>
                      <m:t>𝑡</m:t>
                    </m:r>
                    <m:r>
                      <a:rPr lang="en-GB" sz="2400" b="0" i="1" smtClean="0">
                        <a:latin typeface="Cambria Math" panose="02040503050406030204" pitchFamily="18" charset="0"/>
                        <a:ea typeface="Open Sans" panose="020B0606030504020204" pitchFamily="34" charset="0"/>
                        <a:cs typeface="Open Sans" panose="020B0606030504020204" pitchFamily="34" charset="0"/>
                      </a:rPr>
                      <m:t>)</m:t>
                    </m:r>
                  </m:oMath>
                </a14:m>
                <a:endParaRPr lang="en-GB" sz="2400" dirty="0">
                  <a:latin typeface="Open Sans" panose="020B0606030504020204" pitchFamily="34" charset="0"/>
                  <a:ea typeface="Open Sans" panose="020B0606030504020204" pitchFamily="34" charset="0"/>
                  <a:cs typeface="Open Sans" panose="020B0606030504020204" pitchFamily="34" charset="0"/>
                </a:endParaRPr>
              </a:p>
              <a:p>
                <a:r>
                  <a:rPr lang="en-GB" sz="2400"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f>
                      <m:fPr>
                        <m:type m:val="lin"/>
                        <m:ctrlPr>
                          <a:rPr lang="en-GB" sz="2400" b="0" i="1" smtClean="0">
                            <a:latin typeface="Cambria Math" panose="02040503050406030204" pitchFamily="18" charset="0"/>
                            <a:ea typeface="Open Sans" panose="020B0606030504020204" pitchFamily="34" charset="0"/>
                            <a:cs typeface="Open Sans" panose="020B0606030504020204" pitchFamily="34" charset="0"/>
                          </a:rPr>
                        </m:ctrlPr>
                      </m:fPr>
                      <m:num>
                        <m:r>
                          <a:rPr lang="en-GB" sz="2400" b="0" i="1" smtClean="0">
                            <a:latin typeface="Cambria Math" panose="02040503050406030204" pitchFamily="18" charset="0"/>
                            <a:ea typeface="Open Sans" panose="020B0606030504020204" pitchFamily="34" charset="0"/>
                            <a:cs typeface="Open Sans" panose="020B0606030504020204" pitchFamily="34" charset="0"/>
                          </a:rPr>
                          <m:t>𝑑𝐼</m:t>
                        </m:r>
                        <m:r>
                          <a:rPr lang="en-GB" sz="2400" b="0" i="1" smtClean="0">
                            <a:latin typeface="Cambria Math" panose="02040503050406030204" pitchFamily="18" charset="0"/>
                            <a:ea typeface="Open Sans" panose="020B0606030504020204" pitchFamily="34" charset="0"/>
                            <a:cs typeface="Open Sans" panose="020B0606030504020204" pitchFamily="34" charset="0"/>
                          </a:rPr>
                          <m:t>(</m:t>
                        </m:r>
                        <m:r>
                          <a:rPr lang="en-GB" sz="2400" b="0" i="1" smtClean="0">
                            <a:latin typeface="Cambria Math" panose="02040503050406030204" pitchFamily="18" charset="0"/>
                            <a:ea typeface="Open Sans" panose="020B0606030504020204" pitchFamily="34" charset="0"/>
                            <a:cs typeface="Open Sans" panose="020B0606030504020204" pitchFamily="34" charset="0"/>
                          </a:rPr>
                          <m:t>𝑡</m:t>
                        </m:r>
                        <m:r>
                          <a:rPr lang="en-GB" sz="2400" b="0" i="1" smtClean="0">
                            <a:latin typeface="Cambria Math" panose="02040503050406030204" pitchFamily="18" charset="0"/>
                            <a:ea typeface="Open Sans" panose="020B0606030504020204" pitchFamily="34" charset="0"/>
                            <a:cs typeface="Open Sans" panose="020B0606030504020204" pitchFamily="34" charset="0"/>
                          </a:rPr>
                          <m:t>)</m:t>
                        </m:r>
                      </m:num>
                      <m:den>
                        <m:r>
                          <a:rPr lang="en-GB" sz="2400" b="0" i="1" smtClean="0">
                            <a:latin typeface="Cambria Math" panose="02040503050406030204" pitchFamily="18" charset="0"/>
                            <a:ea typeface="Open Sans" panose="020B0606030504020204" pitchFamily="34" charset="0"/>
                            <a:cs typeface="Open Sans" panose="020B0606030504020204" pitchFamily="34" charset="0"/>
                          </a:rPr>
                          <m:t>𝑑𝑡</m:t>
                        </m:r>
                      </m:den>
                    </m:f>
                    <m:r>
                      <a:rPr lang="en-GB" sz="2400" b="0" i="1" smtClean="0">
                        <a:latin typeface="Cambria Math" panose="02040503050406030204" pitchFamily="18" charset="0"/>
                        <a:ea typeface="Open Sans" panose="020B0606030504020204" pitchFamily="34" charset="0"/>
                        <a:cs typeface="Open Sans" panose="020B0606030504020204" pitchFamily="34" charset="0"/>
                      </a:rPr>
                      <m:t> =</m:t>
                    </m:r>
                    <m:r>
                      <a:rPr lang="en-GB" sz="2400" b="0" i="1" smtClean="0">
                        <a:latin typeface="Cambria Math" panose="02040503050406030204" pitchFamily="18" charset="0"/>
                        <a:ea typeface="Open Sans" panose="020B0606030504020204" pitchFamily="34" charset="0"/>
                        <a:cs typeface="Open Sans" panose="020B0606030504020204" pitchFamily="34" charset="0"/>
                      </a:rPr>
                      <m:t>𝛽</m:t>
                    </m:r>
                    <m:r>
                      <a:rPr lang="en-GB" sz="2400" b="0" i="1" smtClean="0">
                        <a:latin typeface="Cambria Math" panose="02040503050406030204" pitchFamily="18" charset="0"/>
                        <a:ea typeface="Open Sans" panose="020B0606030504020204" pitchFamily="34" charset="0"/>
                        <a:cs typeface="Open Sans" panose="020B0606030504020204" pitchFamily="34" charset="0"/>
                      </a:rPr>
                      <m:t> </m:t>
                    </m:r>
                    <m:r>
                      <a:rPr lang="en-GB" sz="2400" b="0" i="1" smtClean="0">
                        <a:latin typeface="Cambria Math" panose="02040503050406030204" pitchFamily="18" charset="0"/>
                        <a:ea typeface="Open Sans" panose="020B0606030504020204" pitchFamily="34" charset="0"/>
                        <a:cs typeface="Open Sans" panose="020B0606030504020204" pitchFamily="34" charset="0"/>
                      </a:rPr>
                      <m:t>𝑆</m:t>
                    </m:r>
                    <m:r>
                      <a:rPr lang="en-GB" sz="2400" b="0" i="1" smtClean="0">
                        <a:latin typeface="Cambria Math" panose="02040503050406030204" pitchFamily="18" charset="0"/>
                        <a:ea typeface="Open Sans" panose="020B0606030504020204" pitchFamily="34" charset="0"/>
                        <a:cs typeface="Open Sans" panose="020B0606030504020204" pitchFamily="34" charset="0"/>
                      </a:rPr>
                      <m:t>(</m:t>
                    </m:r>
                    <m:r>
                      <a:rPr lang="en-GB" sz="2400" b="0" i="1" smtClean="0">
                        <a:latin typeface="Cambria Math" panose="02040503050406030204" pitchFamily="18" charset="0"/>
                        <a:ea typeface="Open Sans" panose="020B0606030504020204" pitchFamily="34" charset="0"/>
                        <a:cs typeface="Open Sans" panose="020B0606030504020204" pitchFamily="34" charset="0"/>
                      </a:rPr>
                      <m:t>𝑡</m:t>
                    </m:r>
                    <m:r>
                      <a:rPr lang="en-GB" sz="2400" b="0" i="1" smtClean="0">
                        <a:latin typeface="Cambria Math" panose="02040503050406030204" pitchFamily="18" charset="0"/>
                        <a:ea typeface="Open Sans" panose="020B0606030504020204" pitchFamily="34" charset="0"/>
                        <a:cs typeface="Open Sans" panose="020B0606030504020204" pitchFamily="34" charset="0"/>
                      </a:rPr>
                      <m:t>) </m:t>
                    </m:r>
                    <m:r>
                      <a:rPr lang="en-GB" sz="2400" b="0" i="1" smtClean="0">
                        <a:latin typeface="Cambria Math" panose="02040503050406030204" pitchFamily="18" charset="0"/>
                        <a:ea typeface="Open Sans" panose="020B0606030504020204" pitchFamily="34" charset="0"/>
                        <a:cs typeface="Open Sans" panose="020B0606030504020204" pitchFamily="34" charset="0"/>
                      </a:rPr>
                      <m:t>𝐼</m:t>
                    </m:r>
                    <m:r>
                      <a:rPr lang="en-GB" sz="2400" b="0" i="1" smtClean="0">
                        <a:latin typeface="Cambria Math" panose="02040503050406030204" pitchFamily="18" charset="0"/>
                        <a:ea typeface="Open Sans" panose="020B0606030504020204" pitchFamily="34" charset="0"/>
                        <a:cs typeface="Open Sans" panose="020B0606030504020204" pitchFamily="34" charset="0"/>
                      </a:rPr>
                      <m:t>(</m:t>
                    </m:r>
                    <m:r>
                      <a:rPr lang="en-GB" sz="2400" b="0" i="1" smtClean="0">
                        <a:latin typeface="Cambria Math" panose="02040503050406030204" pitchFamily="18" charset="0"/>
                        <a:ea typeface="Open Sans" panose="020B0606030504020204" pitchFamily="34" charset="0"/>
                        <a:cs typeface="Open Sans" panose="020B0606030504020204" pitchFamily="34" charset="0"/>
                      </a:rPr>
                      <m:t>𝑡</m:t>
                    </m:r>
                    <m:r>
                      <a:rPr lang="en-GB" sz="2400" b="0" i="1" smtClean="0">
                        <a:latin typeface="Cambria Math" panose="02040503050406030204" pitchFamily="18" charset="0"/>
                        <a:ea typeface="Open Sans" panose="020B0606030504020204" pitchFamily="34" charset="0"/>
                        <a:cs typeface="Open Sans" panose="020B0606030504020204" pitchFamily="34" charset="0"/>
                      </a:rPr>
                      <m:t>) −</m:t>
                    </m:r>
                    <m:r>
                      <a:rPr lang="en-GB" sz="2400" b="0" i="1" smtClean="0">
                        <a:latin typeface="Cambria Math" panose="02040503050406030204" pitchFamily="18" charset="0"/>
                        <a:ea typeface="Open Sans" panose="020B0606030504020204" pitchFamily="34" charset="0"/>
                        <a:cs typeface="Open Sans" panose="020B0606030504020204" pitchFamily="34" charset="0"/>
                      </a:rPr>
                      <m:t>𝛾</m:t>
                    </m:r>
                    <m:r>
                      <a:rPr lang="en-GB" sz="2400" b="0" i="1" smtClean="0">
                        <a:latin typeface="Cambria Math" panose="02040503050406030204" pitchFamily="18" charset="0"/>
                        <a:ea typeface="Open Sans" panose="020B0606030504020204" pitchFamily="34" charset="0"/>
                        <a:cs typeface="Open Sans" panose="020B0606030504020204" pitchFamily="34" charset="0"/>
                      </a:rPr>
                      <m:t> </m:t>
                    </m:r>
                    <m:r>
                      <a:rPr lang="en-GB" sz="2400" b="0" i="1" smtClean="0">
                        <a:latin typeface="Cambria Math" panose="02040503050406030204" pitchFamily="18" charset="0"/>
                        <a:ea typeface="Open Sans" panose="020B0606030504020204" pitchFamily="34" charset="0"/>
                        <a:cs typeface="Open Sans" panose="020B0606030504020204" pitchFamily="34" charset="0"/>
                      </a:rPr>
                      <m:t>𝐼</m:t>
                    </m:r>
                    <m:r>
                      <a:rPr lang="en-GB" sz="2400" b="0" i="1" smtClean="0">
                        <a:latin typeface="Cambria Math" panose="02040503050406030204" pitchFamily="18" charset="0"/>
                        <a:ea typeface="Open Sans" panose="020B0606030504020204" pitchFamily="34" charset="0"/>
                        <a:cs typeface="Open Sans" panose="020B0606030504020204" pitchFamily="34" charset="0"/>
                      </a:rPr>
                      <m:t>(</m:t>
                    </m:r>
                    <m:r>
                      <a:rPr lang="en-GB" sz="2400" b="0" i="1" smtClean="0">
                        <a:latin typeface="Cambria Math" panose="02040503050406030204" pitchFamily="18" charset="0"/>
                        <a:ea typeface="Open Sans" panose="020B0606030504020204" pitchFamily="34" charset="0"/>
                        <a:cs typeface="Open Sans" panose="020B0606030504020204" pitchFamily="34" charset="0"/>
                      </a:rPr>
                      <m:t>𝑡</m:t>
                    </m:r>
                    <m:r>
                      <a:rPr lang="en-GB" sz="2400" b="0" i="1" smtClean="0">
                        <a:latin typeface="Cambria Math" panose="02040503050406030204" pitchFamily="18" charset="0"/>
                        <a:ea typeface="Open Sans" panose="020B0606030504020204" pitchFamily="34" charset="0"/>
                        <a:cs typeface="Open Sans" panose="020B0606030504020204" pitchFamily="34" charset="0"/>
                      </a:rPr>
                      <m:t>) </m:t>
                    </m:r>
                  </m:oMath>
                </a14:m>
                <a:endParaRPr lang="en-GB" sz="2400" dirty="0">
                  <a:latin typeface="Open Sans" panose="020B0606030504020204" pitchFamily="34" charset="0"/>
                  <a:ea typeface="Open Sans" panose="020B0606030504020204" pitchFamily="34" charset="0"/>
                  <a:cs typeface="Open Sans" panose="020B0606030504020204" pitchFamily="34" charset="0"/>
                </a:endParaRPr>
              </a:p>
              <a:p>
                <a:r>
                  <a:rPr lang="en-GB" sz="2400"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f>
                      <m:fPr>
                        <m:type m:val="lin"/>
                        <m:ctrlPr>
                          <a:rPr lang="en-GB" sz="2400" b="0" i="1" smtClean="0">
                            <a:latin typeface="Cambria Math" panose="02040503050406030204" pitchFamily="18" charset="0"/>
                            <a:ea typeface="Open Sans" panose="020B0606030504020204" pitchFamily="34" charset="0"/>
                            <a:cs typeface="Open Sans" panose="020B0606030504020204" pitchFamily="34" charset="0"/>
                          </a:rPr>
                        </m:ctrlPr>
                      </m:fPr>
                      <m:num>
                        <m:r>
                          <a:rPr lang="en-GB" sz="2400" b="0" i="1" smtClean="0">
                            <a:latin typeface="Cambria Math" panose="02040503050406030204" pitchFamily="18" charset="0"/>
                            <a:ea typeface="Open Sans" panose="020B0606030504020204" pitchFamily="34" charset="0"/>
                            <a:cs typeface="Open Sans" panose="020B0606030504020204" pitchFamily="34" charset="0"/>
                          </a:rPr>
                          <m:t>𝑑𝑅</m:t>
                        </m:r>
                        <m:r>
                          <a:rPr lang="en-GB" sz="2400" b="0" i="1" smtClean="0">
                            <a:latin typeface="Cambria Math" panose="02040503050406030204" pitchFamily="18" charset="0"/>
                            <a:ea typeface="Open Sans" panose="020B0606030504020204" pitchFamily="34" charset="0"/>
                            <a:cs typeface="Open Sans" panose="020B0606030504020204" pitchFamily="34" charset="0"/>
                          </a:rPr>
                          <m:t>(</m:t>
                        </m:r>
                        <m:r>
                          <a:rPr lang="en-GB" sz="2400" b="0" i="1" smtClean="0">
                            <a:latin typeface="Cambria Math" panose="02040503050406030204" pitchFamily="18" charset="0"/>
                            <a:ea typeface="Open Sans" panose="020B0606030504020204" pitchFamily="34" charset="0"/>
                            <a:cs typeface="Open Sans" panose="020B0606030504020204" pitchFamily="34" charset="0"/>
                          </a:rPr>
                          <m:t>𝑡</m:t>
                        </m:r>
                        <m:r>
                          <a:rPr lang="en-GB" sz="2400" b="0" i="1" smtClean="0">
                            <a:latin typeface="Cambria Math" panose="02040503050406030204" pitchFamily="18" charset="0"/>
                            <a:ea typeface="Open Sans" panose="020B0606030504020204" pitchFamily="34" charset="0"/>
                            <a:cs typeface="Open Sans" panose="020B0606030504020204" pitchFamily="34" charset="0"/>
                          </a:rPr>
                          <m:t>)</m:t>
                        </m:r>
                      </m:num>
                      <m:den>
                        <m:r>
                          <a:rPr lang="en-GB" sz="2400" b="0" i="1" smtClean="0">
                            <a:latin typeface="Cambria Math" panose="02040503050406030204" pitchFamily="18" charset="0"/>
                            <a:ea typeface="Open Sans" panose="020B0606030504020204" pitchFamily="34" charset="0"/>
                            <a:cs typeface="Open Sans" panose="020B0606030504020204" pitchFamily="34" charset="0"/>
                          </a:rPr>
                          <m:t>𝑑𝑡</m:t>
                        </m:r>
                      </m:den>
                    </m:f>
                    <m:r>
                      <a:rPr lang="en-GB" sz="2400" b="0" i="1" smtClean="0">
                        <a:latin typeface="Cambria Math" panose="02040503050406030204" pitchFamily="18" charset="0"/>
                        <a:ea typeface="Open Sans" panose="020B0606030504020204" pitchFamily="34" charset="0"/>
                        <a:cs typeface="Open Sans" panose="020B0606030504020204" pitchFamily="34" charset="0"/>
                      </a:rPr>
                      <m:t>=</m:t>
                    </m:r>
                    <m:r>
                      <a:rPr lang="en-GB" sz="2400" b="0" i="1" smtClean="0">
                        <a:latin typeface="Cambria Math" panose="02040503050406030204" pitchFamily="18" charset="0"/>
                        <a:ea typeface="Open Sans" panose="020B0606030504020204" pitchFamily="34" charset="0"/>
                        <a:cs typeface="Open Sans" panose="020B0606030504020204" pitchFamily="34" charset="0"/>
                      </a:rPr>
                      <m:t>𝛾</m:t>
                    </m:r>
                    <m:r>
                      <a:rPr lang="en-GB" sz="2400" b="0" i="1" smtClean="0">
                        <a:latin typeface="Cambria Math" panose="02040503050406030204" pitchFamily="18" charset="0"/>
                        <a:ea typeface="Open Sans" panose="020B0606030504020204" pitchFamily="34" charset="0"/>
                        <a:cs typeface="Open Sans" panose="020B0606030504020204" pitchFamily="34" charset="0"/>
                      </a:rPr>
                      <m:t> </m:t>
                    </m:r>
                    <m:r>
                      <a:rPr lang="en-GB" sz="2400" b="0" i="1" smtClean="0">
                        <a:latin typeface="Cambria Math" panose="02040503050406030204" pitchFamily="18" charset="0"/>
                        <a:ea typeface="Open Sans" panose="020B0606030504020204" pitchFamily="34" charset="0"/>
                        <a:cs typeface="Open Sans" panose="020B0606030504020204" pitchFamily="34" charset="0"/>
                      </a:rPr>
                      <m:t>𝐼</m:t>
                    </m:r>
                    <m:r>
                      <a:rPr lang="en-GB" sz="2400" b="0" i="1" smtClean="0">
                        <a:latin typeface="Cambria Math" panose="02040503050406030204" pitchFamily="18" charset="0"/>
                        <a:ea typeface="Open Sans" panose="020B0606030504020204" pitchFamily="34" charset="0"/>
                        <a:cs typeface="Open Sans" panose="020B0606030504020204" pitchFamily="34" charset="0"/>
                      </a:rPr>
                      <m:t>(</m:t>
                    </m:r>
                    <m:r>
                      <a:rPr lang="en-GB" sz="2400" b="0" i="1" smtClean="0">
                        <a:latin typeface="Cambria Math" panose="02040503050406030204" pitchFamily="18" charset="0"/>
                        <a:ea typeface="Open Sans" panose="020B0606030504020204" pitchFamily="34" charset="0"/>
                        <a:cs typeface="Open Sans" panose="020B0606030504020204" pitchFamily="34" charset="0"/>
                      </a:rPr>
                      <m:t>𝑡</m:t>
                    </m:r>
                    <m:r>
                      <a:rPr lang="en-GB" sz="2400" b="0" i="1" smtClean="0">
                        <a:latin typeface="Cambria Math" panose="02040503050406030204" pitchFamily="18" charset="0"/>
                        <a:ea typeface="Open Sans" panose="020B0606030504020204" pitchFamily="34" charset="0"/>
                        <a:cs typeface="Open Sans" panose="020B0606030504020204" pitchFamily="34" charset="0"/>
                      </a:rPr>
                      <m:t>)</m:t>
                    </m:r>
                  </m:oMath>
                </a14:m>
                <a:endParaRPr lang="en-GB" sz="2400" dirty="0">
                  <a:latin typeface="Open Sans" panose="020B0606030504020204" pitchFamily="34" charset="0"/>
                  <a:ea typeface="Open Sans" panose="020B0606030504020204" pitchFamily="34" charset="0"/>
                  <a:cs typeface="Open Sans" panose="020B0606030504020204" pitchFamily="34" charset="0"/>
                </a:endParaRPr>
              </a:p>
              <a:p>
                <a:endParaRPr lang="en-GB" sz="2000" dirty="0">
                  <a:latin typeface="Open Sans" panose="020B0606030504020204" pitchFamily="34" charset="0"/>
                  <a:ea typeface="Open Sans" panose="020B0606030504020204" pitchFamily="34" charset="0"/>
                  <a:cs typeface="Open Sans" panose="020B0606030504020204" pitchFamily="34" charset="0"/>
                </a:endParaRPr>
              </a:p>
              <a:p>
                <a:r>
                  <a:rPr lang="en-GB" sz="2000" dirty="0">
                    <a:latin typeface="Open Sans" panose="020B0606030504020204" pitchFamily="34" charset="0"/>
                    <a:ea typeface="Open Sans" panose="020B0606030504020204" pitchFamily="34" charset="0"/>
                    <a:cs typeface="Open Sans" panose="020B0606030504020204" pitchFamily="34" charset="0"/>
                  </a:rPr>
                  <a:t>The explicit dependence on time is often omitted </a:t>
                </a:r>
              </a:p>
              <a:p>
                <a:r>
                  <a:rPr lang="en-GB" sz="2000" dirty="0">
                    <a:latin typeface="Open Sans" panose="020B0606030504020204" pitchFamily="34" charset="0"/>
                    <a:ea typeface="Open Sans" panose="020B0606030504020204" pitchFamily="34" charset="0"/>
                    <a:cs typeface="Open Sans" panose="020B0606030504020204" pitchFamily="34" charset="0"/>
                  </a:rPr>
                  <a:t>(e.g. </a:t>
                </a:r>
                <a:r>
                  <a:rPr lang="en-GB" sz="2000" i="1" dirty="0">
                    <a:latin typeface="Open Sans" panose="020B0606030504020204" pitchFamily="34" charset="0"/>
                    <a:ea typeface="Open Sans" panose="020B0606030504020204" pitchFamily="34" charset="0"/>
                    <a:cs typeface="Open Sans" panose="020B0606030504020204" pitchFamily="34" charset="0"/>
                  </a:rPr>
                  <a:t>S</a:t>
                </a:r>
                <a:r>
                  <a:rPr lang="en-GB" sz="2000" dirty="0">
                    <a:latin typeface="Open Sans" panose="020B0606030504020204" pitchFamily="34" charset="0"/>
                    <a:ea typeface="Open Sans" panose="020B0606030504020204" pitchFamily="34" charset="0"/>
                    <a:cs typeface="Open Sans" panose="020B0606030504020204" pitchFamily="34" charset="0"/>
                  </a:rPr>
                  <a:t> is written instead of </a:t>
                </a:r>
                <a:r>
                  <a:rPr lang="en-GB" sz="2000" i="1" dirty="0">
                    <a:latin typeface="Open Sans" panose="020B0606030504020204" pitchFamily="34" charset="0"/>
                    <a:ea typeface="Open Sans" panose="020B0606030504020204" pitchFamily="34" charset="0"/>
                    <a:cs typeface="Open Sans" panose="020B0606030504020204" pitchFamily="34" charset="0"/>
                  </a:rPr>
                  <a:t>S</a:t>
                </a:r>
                <a:r>
                  <a:rPr lang="en-GB" sz="2000" dirty="0">
                    <a:latin typeface="Open Sans" panose="020B0606030504020204" pitchFamily="34" charset="0"/>
                    <a:ea typeface="Open Sans" panose="020B0606030504020204" pitchFamily="34" charset="0"/>
                    <a:cs typeface="Open Sans" panose="020B0606030504020204" pitchFamily="34" charset="0"/>
                  </a:rPr>
                  <a:t>(</a:t>
                </a:r>
                <a:r>
                  <a:rPr lang="en-GB" sz="2000" i="1" dirty="0">
                    <a:latin typeface="Open Sans" panose="020B0606030504020204" pitchFamily="34" charset="0"/>
                    <a:ea typeface="Open Sans" panose="020B0606030504020204" pitchFamily="34" charset="0"/>
                    <a:cs typeface="Open Sans" panose="020B0606030504020204" pitchFamily="34" charset="0"/>
                  </a:rPr>
                  <a:t>t</a:t>
                </a:r>
                <a:r>
                  <a:rPr lang="en-GB" sz="2000" dirty="0">
                    <a:latin typeface="Open Sans" panose="020B0606030504020204" pitchFamily="34" charset="0"/>
                    <a:ea typeface="Open Sans" panose="020B0606030504020204" pitchFamily="34" charset="0"/>
                    <a:cs typeface="Open Sans" panose="020B0606030504020204" pitchFamily="34" charset="0"/>
                  </a:rPr>
                  <a:t>))</a:t>
                </a:r>
              </a:p>
            </p:txBody>
          </p:sp>
        </mc:Choice>
        <mc:Fallback xmlns="">
          <p:sp>
            <p:nvSpPr>
              <p:cNvPr id="4" name="TextBox 3">
                <a:extLst>
                  <a:ext uri="{FF2B5EF4-FFF2-40B4-BE49-F238E27FC236}">
                    <a16:creationId xmlns:a16="http://schemas.microsoft.com/office/drawing/2014/main" id="{883DE10E-9A49-E94B-1AE2-D1306898A0F7}"/>
                  </a:ext>
                </a:extLst>
              </p:cNvPr>
              <p:cNvSpPr txBox="1">
                <a:spLocks noRot="1" noChangeAspect="1" noMove="1" noResize="1" noEditPoints="1" noAdjustHandles="1" noChangeArrowheads="1" noChangeShapeType="1" noTextEdit="1"/>
              </p:cNvSpPr>
              <p:nvPr/>
            </p:nvSpPr>
            <p:spPr>
              <a:xfrm>
                <a:off x="457201" y="3319670"/>
                <a:ext cx="8179903" cy="3016210"/>
              </a:xfrm>
              <a:prstGeom prst="rect">
                <a:avLst/>
              </a:prstGeom>
              <a:blipFill>
                <a:blip r:embed="rId3"/>
                <a:stretch>
                  <a:fillRect l="-775" t="-1261" b="-2941"/>
                </a:stretch>
              </a:blipFill>
            </p:spPr>
            <p:txBody>
              <a:bodyPr/>
              <a:lstStyle/>
              <a:p>
                <a:r>
                  <a:rPr lang="en-GB">
                    <a:noFill/>
                  </a:rPr>
                  <a:t> </a:t>
                </a:r>
              </a:p>
            </p:txBody>
          </p:sp>
        </mc:Fallback>
      </mc:AlternateContent>
    </p:spTree>
    <p:extLst>
      <p:ext uri="{BB962C8B-B14F-4D97-AF65-F5344CB8AC3E}">
        <p14:creationId xmlns:p14="http://schemas.microsoft.com/office/powerpoint/2010/main" val="244801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CADF-FC30-CF4A-956C-649B85A62C9B}"/>
              </a:ext>
            </a:extLst>
          </p:cNvPr>
          <p:cNvSpPr>
            <a:spLocks noGrp="1"/>
          </p:cNvSpPr>
          <p:nvPr>
            <p:ph type="title"/>
          </p:nvPr>
        </p:nvSpPr>
        <p:spPr/>
        <p:txBody>
          <a:bodyPr/>
          <a:lstStyle/>
          <a:p>
            <a:r>
              <a:rPr lang="en-GB" sz="2400" dirty="0"/>
              <a:t>Using ‘events’ in </a:t>
            </a:r>
            <a:r>
              <a:rPr lang="en-GB" sz="2400" dirty="0" err="1"/>
              <a:t>deSolve</a:t>
            </a:r>
            <a:endParaRPr lang="en-US" dirty="0"/>
          </a:p>
        </p:txBody>
      </p:sp>
      <p:sp>
        <p:nvSpPr>
          <p:cNvPr id="4" name="Content Placeholder 2">
            <a:extLst>
              <a:ext uri="{FF2B5EF4-FFF2-40B4-BE49-F238E27FC236}">
                <a16:creationId xmlns:a16="http://schemas.microsoft.com/office/drawing/2014/main" id="{9C6A9668-D1F9-E546-B634-F06B802CAE07}"/>
              </a:ext>
            </a:extLst>
          </p:cNvPr>
          <p:cNvSpPr>
            <a:spLocks noGrp="1"/>
          </p:cNvSpPr>
          <p:nvPr>
            <p:ph idx="1" hasCustomPrompt="1"/>
          </p:nvPr>
        </p:nvSpPr>
        <p:spPr>
          <a:xfrm>
            <a:off x="457200" y="1477818"/>
            <a:ext cx="8229600" cy="4821382"/>
          </a:xfrm>
        </p:spPr>
        <p:txBody>
          <a:bodyPr/>
          <a:lstStyle/>
          <a:p>
            <a:pPr lvl="1"/>
            <a:r>
              <a:rPr sz="2400" dirty="0" err="1"/>
              <a:t>deSolve</a:t>
            </a:r>
            <a:r>
              <a:rPr sz="2400" dirty="0"/>
              <a:t> has the capability to include ‘events’</a:t>
            </a:r>
          </a:p>
          <a:p>
            <a:pPr lvl="1"/>
            <a:r>
              <a:rPr sz="2400" dirty="0"/>
              <a:t>This can be used when you want to change the value of a state variable based on some condition</a:t>
            </a:r>
          </a:p>
          <a:p>
            <a:pPr lvl="1"/>
            <a:r>
              <a:rPr sz="2400" dirty="0"/>
              <a:t>Events can be specified as a </a:t>
            </a:r>
            <a:r>
              <a:rPr sz="2400" dirty="0" err="1"/>
              <a:t>data.frame</a:t>
            </a:r>
            <a:r>
              <a:rPr sz="2400" dirty="0"/>
              <a:t>, or in a function.</a:t>
            </a:r>
          </a:p>
          <a:p>
            <a:pPr lvl="1"/>
            <a:r>
              <a:rPr sz="2400" dirty="0"/>
              <a:t>Events can also be triggered by a root function.</a:t>
            </a:r>
          </a:p>
          <a:p>
            <a:pPr lvl="2"/>
            <a:r>
              <a:rPr sz="2000" dirty="0"/>
              <a:t>use a </a:t>
            </a:r>
            <a:r>
              <a:rPr sz="2000" dirty="0" err="1"/>
              <a:t>data.frame</a:t>
            </a:r>
            <a:r>
              <a:rPr sz="2000" dirty="0"/>
              <a:t> to specify times at which events occur</a:t>
            </a:r>
          </a:p>
          <a:p>
            <a:pPr lvl="2"/>
            <a:r>
              <a:rPr sz="2000" dirty="0"/>
              <a:t>use root function to trigger an event based on some condition</a:t>
            </a:r>
          </a:p>
        </p:txBody>
      </p:sp>
      <p:sp>
        <p:nvSpPr>
          <p:cNvPr id="3" name="Slide Number Placeholder 2">
            <a:extLst>
              <a:ext uri="{FF2B5EF4-FFF2-40B4-BE49-F238E27FC236}">
                <a16:creationId xmlns:a16="http://schemas.microsoft.com/office/drawing/2014/main" id="{F8D2BFA4-CCB3-489D-8E32-A9DB029CB881}"/>
              </a:ext>
            </a:extLst>
          </p:cNvPr>
          <p:cNvSpPr>
            <a:spLocks noGrp="1"/>
          </p:cNvSpPr>
          <p:nvPr>
            <p:ph type="sldNum" sz="quarter" idx="4"/>
          </p:nvPr>
        </p:nvSpPr>
        <p:spPr/>
        <p:txBody>
          <a:bodyPr/>
          <a:lstStyle/>
          <a:p>
            <a:fld id="{D7E6475D-BDED-4D62-A64C-203EC56ADB6A}" type="slidenum">
              <a:rPr lang="en-GB" smtClean="0"/>
              <a:t>49</a:t>
            </a:fld>
            <a:endParaRPr lang="en-GB"/>
          </a:p>
        </p:txBody>
      </p:sp>
    </p:spTree>
    <p:extLst>
      <p:ext uri="{BB962C8B-B14F-4D97-AF65-F5344CB8AC3E}">
        <p14:creationId xmlns:p14="http://schemas.microsoft.com/office/powerpoint/2010/main" val="426311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CADF-FC30-CF4A-956C-649B85A62C9B}"/>
              </a:ext>
            </a:extLst>
          </p:cNvPr>
          <p:cNvSpPr>
            <a:spLocks noGrp="1"/>
          </p:cNvSpPr>
          <p:nvPr>
            <p:ph type="title"/>
          </p:nvPr>
        </p:nvSpPr>
        <p:spPr/>
        <p:txBody>
          <a:bodyPr/>
          <a:lstStyle/>
          <a:p>
            <a:r>
              <a:rPr lang="en-GB" sz="2400" dirty="0"/>
              <a:t>Using ‘events’ in </a:t>
            </a:r>
            <a:r>
              <a:rPr lang="en-GB" sz="2400" dirty="0" err="1"/>
              <a:t>deSolve</a:t>
            </a:r>
            <a:endParaRPr lang="en-US"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B580B11-FE8A-2345-957F-B1306628B507}"/>
                  </a:ext>
                </a:extLst>
              </p:cNvPr>
              <p:cNvSpPr txBox="1">
                <a:spLocks/>
              </p:cNvSpPr>
              <p:nvPr/>
            </p:nvSpPr>
            <p:spPr>
              <a:xfrm>
                <a:off x="609600" y="1630218"/>
                <a:ext cx="8229600" cy="4821382"/>
              </a:xfrm>
              <a:prstGeom prst="rect">
                <a:avLst/>
              </a:prstGeom>
            </p:spPr>
            <p:txBody>
              <a:bodyPr/>
              <a:lstStyle>
                <a:lvl1pPr marL="0" indent="0" algn="l" defTabSz="342991" rtl="0" eaLnBrk="1" latinLnBrk="0" hangingPunct="1">
                  <a:spcBef>
                    <a:spcPct val="20000"/>
                  </a:spcBef>
                  <a:buFont typeface="Arial"/>
                  <a:buNone/>
                  <a:defRPr sz="1800" b="0" i="0" kern="1200" baseline="0">
                    <a:solidFill>
                      <a:schemeClr val="tx1"/>
                    </a:solidFill>
                    <a:latin typeface="open sans" charset="0"/>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a:lstStyle>
              <a:p>
                <a:pPr lvl="1"/>
                <a:r>
                  <a:rPr lang="en-GB" sz="2400" dirty="0"/>
                  <a:t>Let’s look at an example of using a root function</a:t>
                </a:r>
              </a:p>
              <a:p>
                <a:pPr lvl="1"/>
                <a:r>
                  <a:rPr lang="en-GB" sz="2400" dirty="0"/>
                  <a:t>We want to predict infection in a livestock population</a:t>
                </a:r>
              </a:p>
              <a:p>
                <a:pPr lvl="2"/>
                <a:r>
                  <a:rPr lang="en-GB" sz="2000" dirty="0"/>
                  <a:t>managed births, i.e. birth rate is a function of some target farm size </a:t>
                </a:r>
                <a14:m>
                  <m:oMath xmlns:m="http://schemas.openxmlformats.org/officeDocument/2006/math">
                    <m:r>
                      <a:rPr lang="en-GB" sz="2000">
                        <a:latin typeface="Cambria Math" panose="02040503050406030204" pitchFamily="18" charset="0"/>
                      </a:rPr>
                      <m:t>𝐾</m:t>
                    </m:r>
                  </m:oMath>
                </a14:m>
                <a:endParaRPr lang="en-GB" sz="2000" dirty="0"/>
              </a:p>
              <a:p>
                <a:pPr lvl="2"/>
                <a:r>
                  <a:rPr lang="en-GB" sz="2000" dirty="0"/>
                  <a:t>assume that death occurs at longer time scale than infection, so we don’t </a:t>
                </a:r>
                <a:r>
                  <a:rPr lang="en-GB" sz="2000" dirty="0" err="1"/>
                  <a:t>inc</a:t>
                </a:r>
                <a:r>
                  <a:rPr lang="en-GB" sz="2000" dirty="0"/>
                  <a:t>l</a:t>
                </a:r>
                <a:r>
                  <a:rPr lang="en-GB" sz="2000" dirty="0" err="1"/>
                  <a:t>ude</a:t>
                </a:r>
                <a:r>
                  <a:rPr lang="en-GB" sz="2000" dirty="0"/>
                  <a:t> it</a:t>
                </a:r>
              </a:p>
              <a:p>
                <a:pPr lvl="2"/>
                <a:endParaRPr lang="en-GB" sz="2000" dirty="0"/>
              </a:p>
              <a:p>
                <a:pPr/>
                <a14:m>
                  <m:oMathPara xmlns:m="http://schemas.openxmlformats.org/officeDocument/2006/math">
                    <m:oMathParaPr>
                      <m:jc m:val="center"/>
                    </m:oMathParaPr>
                    <m:oMath xmlns:m="http://schemas.openxmlformats.org/officeDocument/2006/math">
                      <m:m>
                        <m:mPr>
                          <m:mcs>
                            <m:mc>
                              <m:mcPr>
                                <m:count m:val="2"/>
                                <m:mcJc m:val="center"/>
                              </m:mcPr>
                            </m:mc>
                          </m:mcs>
                          <m:ctrlPr>
                            <a:rPr lang="ar-AE" sz="2400" i="1" smtClean="0">
                              <a:latin typeface="Cambria Math" panose="02040503050406030204" pitchFamily="18" charset="0"/>
                            </a:rPr>
                          </m:ctrlPr>
                        </m:mPr>
                        <m:mr>
                          <m:e>
                            <m:f>
                              <m:fPr>
                                <m:ctrlPr>
                                  <a:rPr lang="ar-AE" sz="2400" i="1">
                                    <a:latin typeface="Cambria Math" panose="02040503050406030204" pitchFamily="18" charset="0"/>
                                  </a:rPr>
                                </m:ctrlPr>
                              </m:fPr>
                              <m:num>
                                <m:r>
                                  <m:rPr>
                                    <m:nor/>
                                  </m:rPr>
                                  <a:rPr lang="en-GB" sz="2400"/>
                                  <m:t>d</m:t>
                                </m:r>
                                <m:r>
                                  <a:rPr lang="en-GB" sz="2400">
                                    <a:latin typeface="Cambria Math" panose="02040503050406030204" pitchFamily="18" charset="0"/>
                                  </a:rPr>
                                  <m:t>𝑆</m:t>
                                </m:r>
                              </m:num>
                              <m:den>
                                <m:r>
                                  <m:rPr>
                                    <m:nor/>
                                  </m:rPr>
                                  <a:rPr lang="en-GB" sz="2400"/>
                                  <m:t>d</m:t>
                                </m:r>
                                <m:r>
                                  <a:rPr lang="en-GB" sz="2400">
                                    <a:latin typeface="Cambria Math" panose="02040503050406030204" pitchFamily="18" charset="0"/>
                                  </a:rPr>
                                  <m:t>𝑡</m:t>
                                </m:r>
                              </m:den>
                            </m:f>
                          </m:e>
                          <m:e>
                            <m:r>
                              <a:rPr lang="ar-AE" sz="2400">
                                <a:latin typeface="Cambria Math" panose="02040503050406030204" pitchFamily="18" charset="0"/>
                              </a:rPr>
                              <m:t>=</m:t>
                            </m:r>
                            <m:r>
                              <a:rPr lang="ar-AE" sz="2400">
                                <a:latin typeface="Cambria Math" panose="02040503050406030204" pitchFamily="18" charset="0"/>
                              </a:rPr>
                              <m:t>𝑏𝑁</m:t>
                            </m:r>
                            <m:r>
                              <a:rPr lang="ar-AE" sz="2400">
                                <a:latin typeface="Cambria Math" panose="02040503050406030204" pitchFamily="18" charset="0"/>
                              </a:rPr>
                              <m:t>(</m:t>
                            </m:r>
                            <m:r>
                              <a:rPr lang="ar-AE" sz="2400">
                                <a:latin typeface="Cambria Math" panose="02040503050406030204" pitchFamily="18" charset="0"/>
                              </a:rPr>
                              <m:t>𝐾</m:t>
                            </m:r>
                            <m:r>
                              <a:rPr lang="ar-AE" sz="2400">
                                <a:latin typeface="Cambria Math" panose="02040503050406030204" pitchFamily="18" charset="0"/>
                              </a:rPr>
                              <m:t>−</m:t>
                            </m:r>
                            <m:r>
                              <a:rPr lang="ar-AE" sz="2400">
                                <a:latin typeface="Cambria Math" panose="02040503050406030204" pitchFamily="18" charset="0"/>
                              </a:rPr>
                              <m:t>𝑁</m:t>
                            </m:r>
                            <m:r>
                              <a:rPr lang="ar-AE" sz="2400">
                                <a:latin typeface="Cambria Math" panose="02040503050406030204" pitchFamily="18" charset="0"/>
                              </a:rPr>
                              <m:t>)/</m:t>
                            </m:r>
                            <m:r>
                              <a:rPr lang="ar-AE" sz="2400">
                                <a:latin typeface="Cambria Math" panose="02040503050406030204" pitchFamily="18" charset="0"/>
                              </a:rPr>
                              <m:t>𝐾</m:t>
                            </m:r>
                            <m:r>
                              <a:rPr lang="ar-AE" sz="2400">
                                <a:latin typeface="Cambria Math" panose="02040503050406030204" pitchFamily="18" charset="0"/>
                              </a:rPr>
                              <m:t>−</m:t>
                            </m:r>
                            <m:r>
                              <a:rPr lang="ar-AE" sz="2400">
                                <a:latin typeface="Cambria Math" panose="02040503050406030204" pitchFamily="18" charset="0"/>
                              </a:rPr>
                              <m:t>𝛽</m:t>
                            </m:r>
                            <m:r>
                              <a:rPr lang="ar-AE" sz="2400">
                                <a:latin typeface="Cambria Math" panose="02040503050406030204" pitchFamily="18" charset="0"/>
                              </a:rPr>
                              <m:t>𝑆𝐼</m:t>
                            </m:r>
                            <m:r>
                              <a:rPr lang="ar-AE" sz="2400">
                                <a:latin typeface="Cambria Math" panose="02040503050406030204" pitchFamily="18" charset="0"/>
                              </a:rPr>
                              <m:t>/</m:t>
                            </m:r>
                            <m:r>
                              <a:rPr lang="ar-AE" sz="2400">
                                <a:latin typeface="Cambria Math" panose="02040503050406030204" pitchFamily="18" charset="0"/>
                              </a:rPr>
                              <m:t>𝑁</m:t>
                            </m:r>
                          </m:e>
                        </m:mr>
                        <m:mr>
                          <m:e>
                            <m:f>
                              <m:fPr>
                                <m:ctrlPr>
                                  <a:rPr lang="ar-AE" sz="2400" i="1">
                                    <a:latin typeface="Cambria Math" panose="02040503050406030204" pitchFamily="18" charset="0"/>
                                  </a:rPr>
                                </m:ctrlPr>
                              </m:fPr>
                              <m:num>
                                <m:r>
                                  <m:rPr>
                                    <m:nor/>
                                  </m:rPr>
                                  <a:rPr lang="en-GB" sz="2400"/>
                                  <m:t>d</m:t>
                                </m:r>
                                <m:r>
                                  <a:rPr lang="en-GB" sz="2400">
                                    <a:latin typeface="Cambria Math" panose="02040503050406030204" pitchFamily="18" charset="0"/>
                                  </a:rPr>
                                  <m:t>𝐼</m:t>
                                </m:r>
                              </m:num>
                              <m:den>
                                <m:r>
                                  <m:rPr>
                                    <m:nor/>
                                  </m:rPr>
                                  <a:rPr lang="en-GB" sz="2400"/>
                                  <m:t>d</m:t>
                                </m:r>
                                <m:r>
                                  <a:rPr lang="en-GB" sz="2400">
                                    <a:latin typeface="Cambria Math" panose="02040503050406030204" pitchFamily="18" charset="0"/>
                                  </a:rPr>
                                  <m:t>𝑡</m:t>
                                </m:r>
                              </m:den>
                            </m:f>
                          </m:e>
                          <m:e>
                            <m:r>
                              <a:rPr lang="ar-AE" sz="2400">
                                <a:latin typeface="Cambria Math" panose="02040503050406030204" pitchFamily="18" charset="0"/>
                              </a:rPr>
                              <m:t>=</m:t>
                            </m:r>
                            <m:r>
                              <a:rPr lang="ar-AE" sz="2400">
                                <a:latin typeface="Cambria Math" panose="02040503050406030204" pitchFamily="18" charset="0"/>
                              </a:rPr>
                              <m:t>𝛽</m:t>
                            </m:r>
                            <m:r>
                              <a:rPr lang="ar-AE" sz="2400">
                                <a:latin typeface="Cambria Math" panose="02040503050406030204" pitchFamily="18" charset="0"/>
                              </a:rPr>
                              <m:t>𝑆𝐼</m:t>
                            </m:r>
                            <m:r>
                              <a:rPr lang="ar-AE" sz="2400">
                                <a:latin typeface="Cambria Math" panose="02040503050406030204" pitchFamily="18" charset="0"/>
                              </a:rPr>
                              <m:t>/</m:t>
                            </m:r>
                            <m:r>
                              <a:rPr lang="ar-AE" sz="2400">
                                <a:latin typeface="Cambria Math" panose="02040503050406030204" pitchFamily="18" charset="0"/>
                              </a:rPr>
                              <m:t>𝑁</m:t>
                            </m:r>
                          </m:e>
                        </m:mr>
                      </m:m>
                    </m:oMath>
                  </m:oMathPara>
                </a14:m>
                <a:endParaRPr lang="ar-AE" sz="2400" dirty="0"/>
              </a:p>
              <a:p>
                <a:endParaRPr lang="ar-AE" sz="2400" dirty="0"/>
              </a:p>
              <a:p>
                <a:r>
                  <a:rPr lang="en-GB" sz="2400" dirty="0"/>
                  <a:t>where </a:t>
                </a:r>
                <a14:m>
                  <m:oMath xmlns:m="http://schemas.openxmlformats.org/officeDocument/2006/math">
                    <m:r>
                      <a:rPr lang="en-GB" sz="2400">
                        <a:latin typeface="Cambria Math" panose="02040503050406030204" pitchFamily="18" charset="0"/>
                      </a:rPr>
                      <m:t>𝑁</m:t>
                    </m:r>
                    <m:r>
                      <a:rPr lang="en-GB" sz="2400">
                        <a:latin typeface="Cambria Math" panose="02040503050406030204" pitchFamily="18" charset="0"/>
                      </a:rPr>
                      <m:t>=</m:t>
                    </m:r>
                    <m:r>
                      <a:rPr lang="en-GB" sz="2400">
                        <a:latin typeface="Cambria Math" panose="02040503050406030204" pitchFamily="18" charset="0"/>
                      </a:rPr>
                      <m:t>𝑆</m:t>
                    </m:r>
                    <m:r>
                      <a:rPr lang="en-GB" sz="2400">
                        <a:latin typeface="Cambria Math" panose="02040503050406030204" pitchFamily="18" charset="0"/>
                      </a:rPr>
                      <m:t>+</m:t>
                    </m:r>
                    <m:r>
                      <a:rPr lang="en-GB" sz="2400">
                        <a:latin typeface="Cambria Math" panose="02040503050406030204" pitchFamily="18" charset="0"/>
                      </a:rPr>
                      <m:t>𝐼</m:t>
                    </m:r>
                  </m:oMath>
                </a14:m>
                <a:r>
                  <a:rPr lang="en-GB" sz="2400" dirty="0"/>
                  <a:t>.</a:t>
                </a:r>
              </a:p>
            </p:txBody>
          </p:sp>
        </mc:Choice>
        <mc:Fallback xmlns="">
          <p:sp>
            <p:nvSpPr>
              <p:cNvPr id="6" name="Content Placeholder 2">
                <a:extLst>
                  <a:ext uri="{FF2B5EF4-FFF2-40B4-BE49-F238E27FC236}">
                    <a16:creationId xmlns:a16="http://schemas.microsoft.com/office/drawing/2014/main" id="{4B580B11-FE8A-2345-957F-B1306628B507}"/>
                  </a:ext>
                </a:extLst>
              </p:cNvPr>
              <p:cNvSpPr txBox="1">
                <a:spLocks noRot="1" noChangeAspect="1" noMove="1" noResize="1" noEditPoints="1" noAdjustHandles="1" noChangeArrowheads="1" noChangeShapeType="1" noTextEdit="1"/>
              </p:cNvSpPr>
              <p:nvPr/>
            </p:nvSpPr>
            <p:spPr>
              <a:xfrm>
                <a:off x="609600" y="1630218"/>
                <a:ext cx="8229600" cy="4821382"/>
              </a:xfrm>
              <a:prstGeom prst="rect">
                <a:avLst/>
              </a:prstGeom>
              <a:blipFill>
                <a:blip r:embed="rId2"/>
                <a:stretch>
                  <a:fillRect l="-1235" t="-78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2AE440C-3AEE-4201-8AF8-33BD48313F9D}"/>
              </a:ext>
            </a:extLst>
          </p:cNvPr>
          <p:cNvSpPr>
            <a:spLocks noGrp="1"/>
          </p:cNvSpPr>
          <p:nvPr>
            <p:ph type="sldNum" sz="quarter" idx="4"/>
          </p:nvPr>
        </p:nvSpPr>
        <p:spPr/>
        <p:txBody>
          <a:bodyPr/>
          <a:lstStyle/>
          <a:p>
            <a:fld id="{D7E6475D-BDED-4D62-A64C-203EC56ADB6A}" type="slidenum">
              <a:rPr lang="en-GB" smtClean="0"/>
              <a:t>50</a:t>
            </a:fld>
            <a:endParaRPr lang="en-GB"/>
          </a:p>
        </p:txBody>
      </p:sp>
    </p:spTree>
    <p:extLst>
      <p:ext uri="{BB962C8B-B14F-4D97-AF65-F5344CB8AC3E}">
        <p14:creationId xmlns:p14="http://schemas.microsoft.com/office/powerpoint/2010/main" val="364466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CADF-FC30-CF4A-956C-649B85A62C9B}"/>
              </a:ext>
            </a:extLst>
          </p:cNvPr>
          <p:cNvSpPr>
            <a:spLocks noGrp="1"/>
          </p:cNvSpPr>
          <p:nvPr>
            <p:ph type="title"/>
          </p:nvPr>
        </p:nvSpPr>
        <p:spPr/>
        <p:txBody>
          <a:bodyPr/>
          <a:lstStyle/>
          <a:p>
            <a:r>
              <a:rPr lang="en-GB" sz="2400" dirty="0"/>
              <a:t>Using ‘events’ in </a:t>
            </a:r>
            <a:r>
              <a:rPr lang="en-GB" sz="2400" dirty="0" err="1"/>
              <a:t>deSolve</a:t>
            </a:r>
            <a:endParaRPr lang="en-US" dirty="0"/>
          </a:p>
        </p:txBody>
      </p:sp>
      <p:sp>
        <p:nvSpPr>
          <p:cNvPr id="4" name="Content Placeholder 2">
            <a:extLst>
              <a:ext uri="{FF2B5EF4-FFF2-40B4-BE49-F238E27FC236}">
                <a16:creationId xmlns:a16="http://schemas.microsoft.com/office/drawing/2014/main" id="{EE880B74-0486-964E-B5F9-26B1E31D04FD}"/>
              </a:ext>
            </a:extLst>
          </p:cNvPr>
          <p:cNvSpPr>
            <a:spLocks noGrp="1"/>
          </p:cNvSpPr>
          <p:nvPr>
            <p:ph idx="1" hasCustomPrompt="1"/>
          </p:nvPr>
        </p:nvSpPr>
        <p:spPr>
          <a:xfrm>
            <a:off x="457200" y="1477818"/>
            <a:ext cx="8229600" cy="4821382"/>
          </a:xfrm>
        </p:spPr>
        <p:txBody>
          <a:bodyPr/>
          <a:lstStyle/>
          <a:p>
            <a:pPr marL="0" lvl="0" indent="0">
              <a:buNone/>
            </a:pPr>
            <a:r>
              <a:rPr sz="2000" dirty="0"/>
              <a:t>We have our model function,</a:t>
            </a:r>
            <a:endParaRPr lang="en-GB" sz="2000" dirty="0"/>
          </a:p>
          <a:p>
            <a:pPr marL="0" lvl="0" indent="0">
              <a:buNone/>
            </a:pPr>
            <a:endParaRPr sz="2000" dirty="0"/>
          </a:p>
          <a:p>
            <a:pPr marL="1270000" lvl="0" indent="0">
              <a:buNone/>
            </a:pPr>
            <a:r>
              <a:rPr sz="1800" dirty="0" err="1">
                <a:latin typeface="Courier"/>
              </a:rPr>
              <a:t>SI_open_model</a:t>
            </a:r>
            <a:r>
              <a:rPr sz="1800" dirty="0">
                <a:latin typeface="Courier"/>
              </a:rPr>
              <a:t> &lt;-</a:t>
            </a:r>
            <a:r>
              <a:rPr sz="1800" dirty="0">
                <a:solidFill>
                  <a:srgbClr val="4070A0"/>
                </a:solidFill>
                <a:latin typeface="Courier"/>
              </a:rPr>
              <a:t> </a:t>
            </a:r>
            <a:r>
              <a:rPr sz="1800" b="1" dirty="0">
                <a:solidFill>
                  <a:srgbClr val="007020"/>
                </a:solidFill>
                <a:latin typeface="Courier"/>
              </a:rPr>
              <a:t>function</a:t>
            </a:r>
            <a:r>
              <a:rPr sz="1800" dirty="0">
                <a:latin typeface="Courier"/>
              </a:rPr>
              <a:t>(times, state, </a:t>
            </a:r>
            <a:r>
              <a:rPr sz="1800" dirty="0" err="1">
                <a:latin typeface="Courier"/>
              </a:rPr>
              <a:t>parms</a:t>
            </a:r>
            <a:r>
              <a:rPr sz="1800" dirty="0">
                <a:latin typeface="Courier"/>
              </a:rPr>
              <a:t>){</a:t>
            </a:r>
            <a:br>
              <a:rPr dirty="0"/>
            </a:br>
            <a:r>
              <a:rPr sz="1800" dirty="0">
                <a:latin typeface="Courier"/>
              </a:rPr>
              <a:t>  </a:t>
            </a:r>
            <a:r>
              <a:rPr sz="1800" i="1" dirty="0">
                <a:solidFill>
                  <a:srgbClr val="60A0B0"/>
                </a:solidFill>
                <a:latin typeface="Courier"/>
              </a:rPr>
              <a:t>## Define variables</a:t>
            </a:r>
            <a:br>
              <a:rPr dirty="0"/>
            </a:br>
            <a:r>
              <a:rPr sz="1800" dirty="0">
                <a:latin typeface="Courier"/>
              </a:rPr>
              <a:t>  S &lt;-</a:t>
            </a:r>
            <a:r>
              <a:rPr sz="1800" dirty="0">
                <a:solidFill>
                  <a:srgbClr val="4070A0"/>
                </a:solidFill>
                <a:latin typeface="Courier"/>
              </a:rPr>
              <a:t> </a:t>
            </a:r>
            <a:r>
              <a:rPr sz="1800" dirty="0">
                <a:latin typeface="Courier"/>
              </a:rPr>
              <a:t>state[</a:t>
            </a:r>
            <a:r>
              <a:rPr sz="1800" dirty="0">
                <a:solidFill>
                  <a:srgbClr val="4070A0"/>
                </a:solidFill>
                <a:latin typeface="Courier"/>
              </a:rPr>
              <a:t>"S"</a:t>
            </a:r>
            <a:r>
              <a:rPr sz="1800" dirty="0">
                <a:latin typeface="Courier"/>
              </a:rPr>
              <a:t>]</a:t>
            </a:r>
            <a:br>
              <a:rPr dirty="0"/>
            </a:br>
            <a:r>
              <a:rPr sz="1800" dirty="0">
                <a:latin typeface="Courier"/>
              </a:rPr>
              <a:t>  I &lt;-</a:t>
            </a:r>
            <a:r>
              <a:rPr sz="1800" dirty="0">
                <a:solidFill>
                  <a:srgbClr val="4070A0"/>
                </a:solidFill>
                <a:latin typeface="Courier"/>
              </a:rPr>
              <a:t> </a:t>
            </a:r>
            <a:r>
              <a:rPr sz="1800" dirty="0">
                <a:latin typeface="Courier"/>
              </a:rPr>
              <a:t>state[</a:t>
            </a:r>
            <a:r>
              <a:rPr sz="1800" dirty="0">
                <a:solidFill>
                  <a:srgbClr val="4070A0"/>
                </a:solidFill>
                <a:latin typeface="Courier"/>
              </a:rPr>
              <a:t>"I"</a:t>
            </a:r>
            <a:r>
              <a:rPr sz="1800" dirty="0">
                <a:latin typeface="Courier"/>
              </a:rPr>
              <a:t>]</a:t>
            </a:r>
            <a:br>
              <a:rPr dirty="0"/>
            </a:br>
            <a:r>
              <a:rPr sz="1800" dirty="0">
                <a:latin typeface="Courier"/>
              </a:rPr>
              <a:t>  N &lt;-</a:t>
            </a:r>
            <a:r>
              <a:rPr sz="1800" dirty="0">
                <a:solidFill>
                  <a:srgbClr val="4070A0"/>
                </a:solidFill>
                <a:latin typeface="Courier"/>
              </a:rPr>
              <a:t> </a:t>
            </a:r>
            <a:r>
              <a:rPr sz="1800" dirty="0">
                <a:latin typeface="Courier"/>
              </a:rPr>
              <a:t>S </a:t>
            </a:r>
            <a:r>
              <a:rPr sz="1800" dirty="0">
                <a:solidFill>
                  <a:srgbClr val="666666"/>
                </a:solidFill>
                <a:latin typeface="Courier"/>
              </a:rPr>
              <a:t>+</a:t>
            </a:r>
            <a:r>
              <a:rPr sz="1800" dirty="0">
                <a:solidFill>
                  <a:srgbClr val="4070A0"/>
                </a:solidFill>
                <a:latin typeface="Courier"/>
              </a:rPr>
              <a:t> </a:t>
            </a:r>
            <a:r>
              <a:rPr sz="1800" dirty="0">
                <a:latin typeface="Courier"/>
              </a:rPr>
              <a:t>I</a:t>
            </a:r>
            <a:br>
              <a:rPr dirty="0"/>
            </a:br>
            <a:r>
              <a:rPr sz="1800" dirty="0">
                <a:latin typeface="Courier"/>
              </a:rPr>
              <a:t>  </a:t>
            </a:r>
            <a:r>
              <a:rPr sz="1800" i="1" dirty="0">
                <a:solidFill>
                  <a:srgbClr val="60A0B0"/>
                </a:solidFill>
                <a:latin typeface="Courier"/>
              </a:rPr>
              <a:t># Extract parameters</a:t>
            </a:r>
            <a:br>
              <a:rPr dirty="0"/>
            </a:br>
            <a:r>
              <a:rPr sz="1800" dirty="0">
                <a:latin typeface="Courier"/>
              </a:rPr>
              <a:t>  beta &lt;-</a:t>
            </a:r>
            <a:r>
              <a:rPr sz="1800" dirty="0">
                <a:solidFill>
                  <a:srgbClr val="4070A0"/>
                </a:solidFill>
                <a:latin typeface="Courier"/>
              </a:rPr>
              <a:t> </a:t>
            </a:r>
            <a:r>
              <a:rPr sz="1800" dirty="0" err="1">
                <a:latin typeface="Courier"/>
              </a:rPr>
              <a:t>parms</a:t>
            </a:r>
            <a:r>
              <a:rPr sz="1800" dirty="0">
                <a:latin typeface="Courier"/>
              </a:rPr>
              <a:t>[</a:t>
            </a:r>
            <a:r>
              <a:rPr sz="1800" dirty="0">
                <a:solidFill>
                  <a:srgbClr val="4070A0"/>
                </a:solidFill>
                <a:latin typeface="Courier"/>
              </a:rPr>
              <a:t>"beta"</a:t>
            </a:r>
            <a:r>
              <a:rPr sz="1800" dirty="0">
                <a:latin typeface="Courier"/>
              </a:rPr>
              <a:t>]</a:t>
            </a:r>
            <a:br>
              <a:rPr dirty="0"/>
            </a:br>
            <a:r>
              <a:rPr sz="1800" dirty="0">
                <a:latin typeface="Courier"/>
              </a:rPr>
              <a:t>  K &lt;-</a:t>
            </a:r>
            <a:r>
              <a:rPr sz="1800" dirty="0">
                <a:solidFill>
                  <a:srgbClr val="4070A0"/>
                </a:solidFill>
                <a:latin typeface="Courier"/>
              </a:rPr>
              <a:t> </a:t>
            </a:r>
            <a:r>
              <a:rPr sz="1800" dirty="0" err="1">
                <a:latin typeface="Courier"/>
              </a:rPr>
              <a:t>parms</a:t>
            </a:r>
            <a:r>
              <a:rPr sz="1800" dirty="0">
                <a:latin typeface="Courier"/>
              </a:rPr>
              <a:t>[</a:t>
            </a:r>
            <a:r>
              <a:rPr sz="1800" dirty="0">
                <a:solidFill>
                  <a:srgbClr val="4070A0"/>
                </a:solidFill>
                <a:latin typeface="Courier"/>
              </a:rPr>
              <a:t>"K"</a:t>
            </a:r>
            <a:r>
              <a:rPr sz="1800" dirty="0">
                <a:latin typeface="Courier"/>
              </a:rPr>
              <a:t>]</a:t>
            </a:r>
            <a:br>
              <a:rPr dirty="0"/>
            </a:br>
            <a:r>
              <a:rPr sz="1800" dirty="0">
                <a:latin typeface="Courier"/>
              </a:rPr>
              <a:t>  b &lt;-</a:t>
            </a:r>
            <a:r>
              <a:rPr sz="1800" dirty="0">
                <a:solidFill>
                  <a:srgbClr val="4070A0"/>
                </a:solidFill>
                <a:latin typeface="Courier"/>
              </a:rPr>
              <a:t> </a:t>
            </a:r>
            <a:r>
              <a:rPr sz="1800" dirty="0" err="1">
                <a:latin typeface="Courier"/>
              </a:rPr>
              <a:t>parms</a:t>
            </a:r>
            <a:r>
              <a:rPr sz="1800" dirty="0">
                <a:latin typeface="Courier"/>
              </a:rPr>
              <a:t>[</a:t>
            </a:r>
            <a:r>
              <a:rPr sz="1800" dirty="0">
                <a:solidFill>
                  <a:srgbClr val="4070A0"/>
                </a:solidFill>
                <a:latin typeface="Courier"/>
              </a:rPr>
              <a:t>"b"</a:t>
            </a:r>
            <a:r>
              <a:rPr sz="1800" dirty="0">
                <a:latin typeface="Courier"/>
              </a:rPr>
              <a:t>]</a:t>
            </a:r>
            <a:br>
              <a:rPr dirty="0"/>
            </a:br>
            <a:r>
              <a:rPr sz="1800" dirty="0">
                <a:latin typeface="Courier"/>
              </a:rPr>
              <a:t>  </a:t>
            </a:r>
            <a:r>
              <a:rPr sz="1800" i="1" dirty="0">
                <a:solidFill>
                  <a:srgbClr val="60A0B0"/>
                </a:solidFill>
                <a:latin typeface="Courier"/>
              </a:rPr>
              <a:t># Define differential equations</a:t>
            </a:r>
            <a:br>
              <a:rPr dirty="0"/>
            </a:br>
            <a:r>
              <a:rPr sz="1800" dirty="0">
                <a:latin typeface="Courier"/>
              </a:rPr>
              <a:t>  </a:t>
            </a:r>
            <a:r>
              <a:rPr sz="1800" dirty="0" err="1">
                <a:latin typeface="Courier"/>
              </a:rPr>
              <a:t>dS</a:t>
            </a:r>
            <a:r>
              <a:rPr sz="1800" dirty="0">
                <a:latin typeface="Courier"/>
              </a:rPr>
              <a:t> &lt;-</a:t>
            </a:r>
            <a:r>
              <a:rPr sz="1800" dirty="0">
                <a:solidFill>
                  <a:srgbClr val="4070A0"/>
                </a:solidFill>
                <a:latin typeface="Courier"/>
              </a:rPr>
              <a:t> </a:t>
            </a:r>
            <a:r>
              <a:rPr sz="1800" dirty="0">
                <a:latin typeface="Courier"/>
              </a:rPr>
              <a:t>b </a:t>
            </a:r>
            <a:r>
              <a:rPr sz="1800" dirty="0">
                <a:solidFill>
                  <a:srgbClr val="666666"/>
                </a:solidFill>
                <a:latin typeface="Courier"/>
              </a:rPr>
              <a:t>*</a:t>
            </a:r>
            <a:r>
              <a:rPr sz="1800" dirty="0">
                <a:solidFill>
                  <a:srgbClr val="4070A0"/>
                </a:solidFill>
                <a:latin typeface="Courier"/>
              </a:rPr>
              <a:t> </a:t>
            </a:r>
            <a:r>
              <a:rPr sz="1800" dirty="0">
                <a:latin typeface="Courier"/>
              </a:rPr>
              <a:t>N </a:t>
            </a:r>
            <a:r>
              <a:rPr sz="1800" dirty="0">
                <a:solidFill>
                  <a:srgbClr val="666666"/>
                </a:solidFill>
                <a:latin typeface="Courier"/>
              </a:rPr>
              <a:t>*</a:t>
            </a:r>
            <a:r>
              <a:rPr sz="1800" dirty="0">
                <a:solidFill>
                  <a:srgbClr val="4070A0"/>
                </a:solidFill>
                <a:latin typeface="Courier"/>
              </a:rPr>
              <a:t> </a:t>
            </a:r>
            <a:r>
              <a:rPr sz="1800" dirty="0">
                <a:latin typeface="Courier"/>
              </a:rPr>
              <a:t>(K </a:t>
            </a:r>
            <a:r>
              <a:rPr sz="1800" dirty="0">
                <a:solidFill>
                  <a:srgbClr val="666666"/>
                </a:solidFill>
                <a:latin typeface="Courier"/>
              </a:rPr>
              <a:t>-</a:t>
            </a:r>
            <a:r>
              <a:rPr sz="1800" dirty="0">
                <a:solidFill>
                  <a:srgbClr val="4070A0"/>
                </a:solidFill>
                <a:latin typeface="Courier"/>
              </a:rPr>
              <a:t> </a:t>
            </a:r>
            <a:r>
              <a:rPr sz="1800" dirty="0">
                <a:latin typeface="Courier"/>
              </a:rPr>
              <a:t>N) </a:t>
            </a:r>
            <a:r>
              <a:rPr sz="1800" dirty="0">
                <a:solidFill>
                  <a:srgbClr val="666666"/>
                </a:solidFill>
                <a:latin typeface="Courier"/>
              </a:rPr>
              <a:t>/</a:t>
            </a:r>
            <a:r>
              <a:rPr sz="1800" dirty="0">
                <a:solidFill>
                  <a:srgbClr val="4070A0"/>
                </a:solidFill>
                <a:latin typeface="Courier"/>
              </a:rPr>
              <a:t> </a:t>
            </a:r>
            <a:r>
              <a:rPr sz="1800" dirty="0">
                <a:latin typeface="Courier"/>
              </a:rPr>
              <a:t>K </a:t>
            </a:r>
            <a:r>
              <a:rPr sz="1800" dirty="0">
                <a:solidFill>
                  <a:srgbClr val="666666"/>
                </a:solidFill>
                <a:latin typeface="Courier"/>
              </a:rPr>
              <a:t>-</a:t>
            </a:r>
            <a:r>
              <a:rPr sz="1800" dirty="0">
                <a:solidFill>
                  <a:srgbClr val="4070A0"/>
                </a:solidFill>
                <a:latin typeface="Courier"/>
              </a:rPr>
              <a:t> </a:t>
            </a:r>
            <a:r>
              <a:rPr sz="1800" dirty="0">
                <a:latin typeface="Courier"/>
              </a:rPr>
              <a:t>( beta </a:t>
            </a:r>
            <a:r>
              <a:rPr sz="1800" dirty="0">
                <a:solidFill>
                  <a:srgbClr val="666666"/>
                </a:solidFill>
                <a:latin typeface="Courier"/>
              </a:rPr>
              <a:t>*</a:t>
            </a:r>
            <a:r>
              <a:rPr sz="1800" dirty="0">
                <a:solidFill>
                  <a:srgbClr val="4070A0"/>
                </a:solidFill>
                <a:latin typeface="Courier"/>
              </a:rPr>
              <a:t> </a:t>
            </a:r>
            <a:r>
              <a:rPr sz="1800" dirty="0">
                <a:latin typeface="Courier"/>
              </a:rPr>
              <a:t>S </a:t>
            </a:r>
            <a:r>
              <a:rPr sz="1800" dirty="0">
                <a:solidFill>
                  <a:srgbClr val="666666"/>
                </a:solidFill>
                <a:latin typeface="Courier"/>
              </a:rPr>
              <a:t>*</a:t>
            </a:r>
            <a:r>
              <a:rPr sz="1800" dirty="0">
                <a:solidFill>
                  <a:srgbClr val="4070A0"/>
                </a:solidFill>
                <a:latin typeface="Courier"/>
              </a:rPr>
              <a:t> </a:t>
            </a:r>
            <a:r>
              <a:rPr sz="1800" dirty="0">
                <a:latin typeface="Courier"/>
              </a:rPr>
              <a:t>I) </a:t>
            </a:r>
            <a:r>
              <a:rPr sz="1800" dirty="0">
                <a:solidFill>
                  <a:srgbClr val="666666"/>
                </a:solidFill>
                <a:latin typeface="Courier"/>
              </a:rPr>
              <a:t>/</a:t>
            </a:r>
            <a:r>
              <a:rPr sz="1800" dirty="0">
                <a:solidFill>
                  <a:srgbClr val="4070A0"/>
                </a:solidFill>
                <a:latin typeface="Courier"/>
              </a:rPr>
              <a:t> </a:t>
            </a:r>
            <a:r>
              <a:rPr sz="1800" dirty="0">
                <a:latin typeface="Courier"/>
              </a:rPr>
              <a:t>N</a:t>
            </a:r>
            <a:br>
              <a:rPr dirty="0"/>
            </a:br>
            <a:r>
              <a:rPr sz="1800" dirty="0">
                <a:latin typeface="Courier"/>
              </a:rPr>
              <a:t>  </a:t>
            </a:r>
            <a:r>
              <a:rPr sz="1800" dirty="0" err="1">
                <a:latin typeface="Courier"/>
              </a:rPr>
              <a:t>dI</a:t>
            </a:r>
            <a:r>
              <a:rPr sz="1800" dirty="0">
                <a:latin typeface="Courier"/>
              </a:rPr>
              <a:t> &lt;-</a:t>
            </a:r>
            <a:r>
              <a:rPr sz="1800" dirty="0">
                <a:solidFill>
                  <a:srgbClr val="4070A0"/>
                </a:solidFill>
                <a:latin typeface="Courier"/>
              </a:rPr>
              <a:t> </a:t>
            </a:r>
            <a:r>
              <a:rPr sz="1800" dirty="0">
                <a:latin typeface="Courier"/>
              </a:rPr>
              <a:t>(beta </a:t>
            </a:r>
            <a:r>
              <a:rPr sz="1800" dirty="0">
                <a:solidFill>
                  <a:srgbClr val="666666"/>
                </a:solidFill>
                <a:latin typeface="Courier"/>
              </a:rPr>
              <a:t>*</a:t>
            </a:r>
            <a:r>
              <a:rPr sz="1800" dirty="0">
                <a:solidFill>
                  <a:srgbClr val="4070A0"/>
                </a:solidFill>
                <a:latin typeface="Courier"/>
              </a:rPr>
              <a:t> </a:t>
            </a:r>
            <a:r>
              <a:rPr sz="1800" dirty="0">
                <a:latin typeface="Courier"/>
              </a:rPr>
              <a:t>S </a:t>
            </a:r>
            <a:r>
              <a:rPr sz="1800" dirty="0">
                <a:solidFill>
                  <a:srgbClr val="666666"/>
                </a:solidFill>
                <a:latin typeface="Courier"/>
              </a:rPr>
              <a:t>*</a:t>
            </a:r>
            <a:r>
              <a:rPr sz="1800" dirty="0">
                <a:solidFill>
                  <a:srgbClr val="4070A0"/>
                </a:solidFill>
                <a:latin typeface="Courier"/>
              </a:rPr>
              <a:t> </a:t>
            </a:r>
            <a:r>
              <a:rPr sz="1800" dirty="0">
                <a:latin typeface="Courier"/>
              </a:rPr>
              <a:t>I) </a:t>
            </a:r>
            <a:r>
              <a:rPr sz="1800" dirty="0">
                <a:solidFill>
                  <a:srgbClr val="666666"/>
                </a:solidFill>
                <a:latin typeface="Courier"/>
              </a:rPr>
              <a:t>/</a:t>
            </a:r>
            <a:r>
              <a:rPr sz="1800" dirty="0">
                <a:solidFill>
                  <a:srgbClr val="4070A0"/>
                </a:solidFill>
                <a:latin typeface="Courier"/>
              </a:rPr>
              <a:t> </a:t>
            </a:r>
            <a:r>
              <a:rPr sz="1800" dirty="0">
                <a:latin typeface="Courier"/>
              </a:rPr>
              <a:t>N </a:t>
            </a:r>
            <a:br>
              <a:rPr dirty="0"/>
            </a:br>
            <a:r>
              <a:rPr sz="1800" dirty="0">
                <a:latin typeface="Courier"/>
              </a:rPr>
              <a:t>  res &lt;-</a:t>
            </a:r>
            <a:r>
              <a:rPr sz="1800" dirty="0">
                <a:solidFill>
                  <a:srgbClr val="4070A0"/>
                </a:solidFill>
                <a:latin typeface="Courier"/>
              </a:rPr>
              <a:t> </a:t>
            </a:r>
            <a:r>
              <a:rPr sz="1800" b="1" dirty="0">
                <a:solidFill>
                  <a:srgbClr val="007020"/>
                </a:solidFill>
                <a:latin typeface="Courier"/>
              </a:rPr>
              <a:t>list</a:t>
            </a:r>
            <a:r>
              <a:rPr sz="1800" dirty="0">
                <a:latin typeface="Courier"/>
              </a:rPr>
              <a:t>(</a:t>
            </a:r>
            <a:r>
              <a:rPr sz="1800" b="1" dirty="0">
                <a:solidFill>
                  <a:srgbClr val="007020"/>
                </a:solidFill>
                <a:latin typeface="Courier"/>
              </a:rPr>
              <a:t>c</a:t>
            </a:r>
            <a:r>
              <a:rPr sz="1800" dirty="0">
                <a:latin typeface="Courier"/>
              </a:rPr>
              <a:t>(</a:t>
            </a:r>
            <a:r>
              <a:rPr sz="1800" dirty="0" err="1">
                <a:latin typeface="Courier"/>
              </a:rPr>
              <a:t>dS</a:t>
            </a:r>
            <a:r>
              <a:rPr sz="1800" dirty="0">
                <a:latin typeface="Courier"/>
              </a:rPr>
              <a:t>, </a:t>
            </a:r>
            <a:r>
              <a:rPr sz="1800" dirty="0" err="1">
                <a:latin typeface="Courier"/>
              </a:rPr>
              <a:t>dI</a:t>
            </a:r>
            <a:r>
              <a:rPr sz="1800" dirty="0">
                <a:latin typeface="Courier"/>
              </a:rPr>
              <a:t>))</a:t>
            </a:r>
            <a:br>
              <a:rPr dirty="0"/>
            </a:br>
            <a:r>
              <a:rPr sz="1800" dirty="0">
                <a:latin typeface="Courier"/>
              </a:rPr>
              <a:t>  </a:t>
            </a:r>
            <a:r>
              <a:rPr sz="1800" b="1" dirty="0">
                <a:solidFill>
                  <a:srgbClr val="007020"/>
                </a:solidFill>
                <a:latin typeface="Courier"/>
              </a:rPr>
              <a:t>return</a:t>
            </a:r>
            <a:r>
              <a:rPr sz="1800" dirty="0">
                <a:latin typeface="Courier"/>
              </a:rPr>
              <a:t>(res)</a:t>
            </a:r>
            <a:br>
              <a:rPr dirty="0"/>
            </a:br>
            <a:r>
              <a:rPr sz="1800" dirty="0">
                <a:latin typeface="Courier"/>
              </a:rPr>
              <a:t>}</a:t>
            </a:r>
          </a:p>
        </p:txBody>
      </p:sp>
      <p:sp>
        <p:nvSpPr>
          <p:cNvPr id="3" name="Slide Number Placeholder 2">
            <a:extLst>
              <a:ext uri="{FF2B5EF4-FFF2-40B4-BE49-F238E27FC236}">
                <a16:creationId xmlns:a16="http://schemas.microsoft.com/office/drawing/2014/main" id="{DE13DE54-31DF-40D6-89A3-E6684D200B36}"/>
              </a:ext>
            </a:extLst>
          </p:cNvPr>
          <p:cNvSpPr>
            <a:spLocks noGrp="1"/>
          </p:cNvSpPr>
          <p:nvPr>
            <p:ph type="sldNum" sz="quarter" idx="4"/>
          </p:nvPr>
        </p:nvSpPr>
        <p:spPr/>
        <p:txBody>
          <a:bodyPr/>
          <a:lstStyle/>
          <a:p>
            <a:fld id="{D7E6475D-BDED-4D62-A64C-203EC56ADB6A}" type="slidenum">
              <a:rPr lang="en-GB" smtClean="0"/>
              <a:t>51</a:t>
            </a:fld>
            <a:endParaRPr lang="en-GB"/>
          </a:p>
        </p:txBody>
      </p:sp>
    </p:spTree>
    <p:extLst>
      <p:ext uri="{BB962C8B-B14F-4D97-AF65-F5344CB8AC3E}">
        <p14:creationId xmlns:p14="http://schemas.microsoft.com/office/powerpoint/2010/main" val="4483052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CADF-FC30-CF4A-956C-649B85A62C9B}"/>
              </a:ext>
            </a:extLst>
          </p:cNvPr>
          <p:cNvSpPr>
            <a:spLocks noGrp="1"/>
          </p:cNvSpPr>
          <p:nvPr>
            <p:ph type="title"/>
          </p:nvPr>
        </p:nvSpPr>
        <p:spPr/>
        <p:txBody>
          <a:bodyPr/>
          <a:lstStyle/>
          <a:p>
            <a:r>
              <a:rPr lang="en-GB" sz="2400" dirty="0"/>
              <a:t>Using ‘events’ in </a:t>
            </a:r>
            <a:r>
              <a:rPr lang="en-GB" sz="2400" dirty="0" err="1"/>
              <a:t>deSolve</a:t>
            </a:r>
            <a:endParaRPr lang="en-US"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05B6962-E749-EB4D-A9D2-8B3CA8CB4340}"/>
                  </a:ext>
                </a:extLst>
              </p:cNvPr>
              <p:cNvSpPr txBox="1">
                <a:spLocks/>
              </p:cNvSpPr>
              <p:nvPr/>
            </p:nvSpPr>
            <p:spPr>
              <a:xfrm>
                <a:off x="457200" y="1369860"/>
                <a:ext cx="8229600" cy="4821382"/>
              </a:xfrm>
              <a:prstGeom prst="rect">
                <a:avLst/>
              </a:prstGeom>
            </p:spPr>
            <p:txBody>
              <a:bodyPr/>
              <a:lstStyle>
                <a:lvl1pPr marL="0" indent="0" algn="l" defTabSz="342991" rtl="0" eaLnBrk="1" latinLnBrk="0" hangingPunct="1">
                  <a:spcBef>
                    <a:spcPct val="20000"/>
                  </a:spcBef>
                  <a:buFont typeface="Arial"/>
                  <a:buNone/>
                  <a:defRPr sz="1800" b="0" i="0" kern="1200" baseline="0">
                    <a:solidFill>
                      <a:schemeClr val="tx1"/>
                    </a:solidFill>
                    <a:latin typeface="open sans" charset="0"/>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a:lstStyle>
              <a:p>
                <a:pPr lvl="1"/>
                <a:r>
                  <a:rPr lang="en-GB" dirty="0"/>
                  <a:t>Our event is going to be a herd cull at rate </a:t>
                </a:r>
                <a14:m>
                  <m:oMath xmlns:m="http://schemas.openxmlformats.org/officeDocument/2006/math">
                    <m:r>
                      <a:rPr lang="en-GB">
                        <a:latin typeface="Cambria Math" panose="02040503050406030204" pitchFamily="18" charset="0"/>
                      </a:rPr>
                      <m:t>𝜏</m:t>
                    </m:r>
                  </m:oMath>
                </a14:m>
                <a:r>
                  <a:rPr lang="en-GB" dirty="0"/>
                  <a:t>.</a:t>
                </a:r>
                <a:br>
                  <a:rPr lang="en-GB" dirty="0"/>
                </a:br>
                <a:endParaRPr lang="en-GB" dirty="0"/>
              </a:p>
              <a:p>
                <a:pPr lvl="1"/>
                <a:r>
                  <a:rPr lang="en-GB" dirty="0"/>
                  <a:t>Firstly, we need to write a function which changes the appropriate state variables</a:t>
                </a:r>
              </a:p>
              <a:p>
                <a:pPr marL="1270000"/>
                <a:r>
                  <a:rPr lang="en-GB" dirty="0" err="1">
                    <a:latin typeface="Courier"/>
                  </a:rPr>
                  <a:t>event_I_cull</a:t>
                </a:r>
                <a:r>
                  <a:rPr lang="en-GB" dirty="0">
                    <a:latin typeface="Courier"/>
                  </a:rPr>
                  <a:t> &lt;-</a:t>
                </a:r>
                <a:r>
                  <a:rPr lang="en-GB" dirty="0">
                    <a:solidFill>
                      <a:srgbClr val="4070A0"/>
                    </a:solidFill>
                    <a:latin typeface="Courier"/>
                  </a:rPr>
                  <a:t> </a:t>
                </a:r>
                <a:r>
                  <a:rPr lang="en-GB" b="1" dirty="0">
                    <a:solidFill>
                      <a:srgbClr val="007020"/>
                    </a:solidFill>
                    <a:latin typeface="Courier"/>
                  </a:rPr>
                  <a:t>function</a:t>
                </a:r>
                <a:r>
                  <a:rPr lang="en-GB" dirty="0">
                    <a:latin typeface="Courier"/>
                  </a:rPr>
                  <a:t>(times, state, </a:t>
                </a:r>
                <a:r>
                  <a:rPr lang="en-GB" dirty="0" err="1">
                    <a:latin typeface="Courier"/>
                  </a:rPr>
                  <a:t>parms</a:t>
                </a:r>
                <a:r>
                  <a:rPr lang="en-GB" dirty="0">
                    <a:latin typeface="Courier"/>
                  </a:rPr>
                  <a:t>) {</a:t>
                </a:r>
                <a:br>
                  <a:rPr lang="en-GB" dirty="0"/>
                </a:br>
                <a:r>
                  <a:rPr lang="en-GB" dirty="0">
                    <a:latin typeface="Courier"/>
                  </a:rPr>
                  <a:t>  </a:t>
                </a:r>
                <a:r>
                  <a:rPr lang="en-GB" i="1" dirty="0">
                    <a:solidFill>
                      <a:srgbClr val="60A0B0"/>
                    </a:solidFill>
                    <a:latin typeface="Courier"/>
                  </a:rPr>
                  <a:t>## Define variables</a:t>
                </a:r>
                <a:br>
                  <a:rPr lang="en-GB" dirty="0"/>
                </a:br>
                <a:r>
                  <a:rPr lang="en-GB" dirty="0">
                    <a:latin typeface="Courier"/>
                  </a:rPr>
                  <a:t>  I &lt;-</a:t>
                </a:r>
                <a:r>
                  <a:rPr lang="en-GB" dirty="0">
                    <a:solidFill>
                      <a:srgbClr val="4070A0"/>
                    </a:solidFill>
                    <a:latin typeface="Courier"/>
                  </a:rPr>
                  <a:t> </a:t>
                </a:r>
                <a:r>
                  <a:rPr lang="en-GB" dirty="0">
                    <a:latin typeface="Courier"/>
                  </a:rPr>
                  <a:t>state[</a:t>
                </a:r>
                <a:r>
                  <a:rPr lang="en-GB" dirty="0">
                    <a:solidFill>
                      <a:srgbClr val="4070A0"/>
                    </a:solidFill>
                    <a:latin typeface="Courier"/>
                  </a:rPr>
                  <a:t>"I"</a:t>
                </a:r>
                <a:r>
                  <a:rPr lang="en-GB" dirty="0">
                    <a:latin typeface="Courier"/>
                  </a:rPr>
                  <a:t>]</a:t>
                </a:r>
                <a:br>
                  <a:rPr lang="en-GB" dirty="0"/>
                </a:br>
                <a:r>
                  <a:rPr lang="en-GB" dirty="0">
                    <a:latin typeface="Courier"/>
                  </a:rPr>
                  <a:t>  </a:t>
                </a:r>
                <a:r>
                  <a:rPr lang="en-GB" i="1" dirty="0">
                    <a:solidFill>
                      <a:srgbClr val="60A0B0"/>
                    </a:solidFill>
                    <a:latin typeface="Courier"/>
                  </a:rPr>
                  <a:t># Extract parameters</a:t>
                </a:r>
                <a:br>
                  <a:rPr lang="en-GB" dirty="0"/>
                </a:br>
                <a:r>
                  <a:rPr lang="en-GB" dirty="0">
                    <a:latin typeface="Courier"/>
                  </a:rPr>
                  <a:t>  tau &lt;-</a:t>
                </a:r>
                <a:r>
                  <a:rPr lang="en-GB" dirty="0">
                    <a:solidFill>
                      <a:srgbClr val="4070A0"/>
                    </a:solidFill>
                    <a:latin typeface="Courier"/>
                  </a:rPr>
                  <a:t> </a:t>
                </a:r>
                <a:r>
                  <a:rPr lang="en-GB" dirty="0" err="1">
                    <a:latin typeface="Courier"/>
                  </a:rPr>
                  <a:t>parms</a:t>
                </a:r>
                <a:r>
                  <a:rPr lang="en-GB" dirty="0">
                    <a:latin typeface="Courier"/>
                  </a:rPr>
                  <a:t>[</a:t>
                </a:r>
                <a:r>
                  <a:rPr lang="en-GB" dirty="0">
                    <a:solidFill>
                      <a:srgbClr val="4070A0"/>
                    </a:solidFill>
                    <a:latin typeface="Courier"/>
                  </a:rPr>
                  <a:t>"tau"</a:t>
                </a:r>
                <a:r>
                  <a:rPr lang="en-GB" dirty="0">
                    <a:latin typeface="Courier"/>
                  </a:rPr>
                  <a:t>]</a:t>
                </a:r>
                <a:br>
                  <a:rPr lang="en-GB" dirty="0"/>
                </a:br>
                <a:r>
                  <a:rPr lang="en-GB" dirty="0">
                    <a:latin typeface="Courier"/>
                  </a:rPr>
                  <a:t>  </a:t>
                </a:r>
                <a:br>
                  <a:rPr lang="en-GB" dirty="0"/>
                </a:br>
                <a:r>
                  <a:rPr lang="en-GB" dirty="0">
                    <a:latin typeface="Courier"/>
                  </a:rPr>
                  <a:t>  I &lt;-</a:t>
                </a:r>
                <a:r>
                  <a:rPr lang="en-GB" dirty="0">
                    <a:solidFill>
                      <a:srgbClr val="4070A0"/>
                    </a:solidFill>
                    <a:latin typeface="Courier"/>
                  </a:rPr>
                  <a:t> </a:t>
                </a:r>
                <a:r>
                  <a:rPr lang="en-GB" dirty="0">
                    <a:latin typeface="Courier"/>
                  </a:rPr>
                  <a:t>I </a:t>
                </a:r>
                <a:r>
                  <a:rPr lang="en-GB" dirty="0">
                    <a:solidFill>
                      <a:srgbClr val="666666"/>
                    </a:solidFill>
                    <a:latin typeface="Courier"/>
                  </a:rPr>
                  <a:t>*</a:t>
                </a:r>
                <a:r>
                  <a:rPr lang="en-GB" dirty="0">
                    <a:solidFill>
                      <a:srgbClr val="4070A0"/>
                    </a:solidFill>
                    <a:latin typeface="Courier"/>
                  </a:rPr>
                  <a:t> </a:t>
                </a:r>
                <a:r>
                  <a:rPr lang="en-GB" dirty="0">
                    <a:latin typeface="Courier"/>
                  </a:rPr>
                  <a:t>(</a:t>
                </a:r>
                <a:r>
                  <a:rPr lang="en-GB" dirty="0">
                    <a:solidFill>
                      <a:srgbClr val="40A070"/>
                    </a:solidFill>
                    <a:latin typeface="Courier"/>
                  </a:rPr>
                  <a:t>1</a:t>
                </a:r>
                <a:r>
                  <a:rPr lang="en-GB" dirty="0">
                    <a:latin typeface="Courier"/>
                  </a:rPr>
                  <a:t> </a:t>
                </a:r>
                <a:r>
                  <a:rPr lang="en-GB" dirty="0">
                    <a:solidFill>
                      <a:srgbClr val="666666"/>
                    </a:solidFill>
                    <a:latin typeface="Courier"/>
                  </a:rPr>
                  <a:t>-</a:t>
                </a:r>
                <a:r>
                  <a:rPr lang="en-GB" dirty="0">
                    <a:solidFill>
                      <a:srgbClr val="4070A0"/>
                    </a:solidFill>
                    <a:latin typeface="Courier"/>
                  </a:rPr>
                  <a:t> </a:t>
                </a:r>
                <a:r>
                  <a:rPr lang="en-GB" dirty="0">
                    <a:latin typeface="Courier"/>
                  </a:rPr>
                  <a:t>tau) </a:t>
                </a:r>
                <a:r>
                  <a:rPr lang="en-GB" i="1" dirty="0">
                    <a:solidFill>
                      <a:srgbClr val="60A0B0"/>
                    </a:solidFill>
                    <a:latin typeface="Courier"/>
                  </a:rPr>
                  <a:t># cull the infected population</a:t>
                </a:r>
                <a:br>
                  <a:rPr lang="en-GB" dirty="0"/>
                </a:br>
                <a:r>
                  <a:rPr lang="en-GB" dirty="0">
                    <a:latin typeface="Courier"/>
                  </a:rPr>
                  <a:t>  </a:t>
                </a:r>
                <a:br>
                  <a:rPr lang="en-GB" dirty="0"/>
                </a:br>
                <a:r>
                  <a:rPr lang="en-GB" dirty="0">
                    <a:latin typeface="Courier"/>
                  </a:rPr>
                  <a:t>  state[</a:t>
                </a:r>
                <a:r>
                  <a:rPr lang="en-GB" dirty="0">
                    <a:solidFill>
                      <a:srgbClr val="4070A0"/>
                    </a:solidFill>
                    <a:latin typeface="Courier"/>
                  </a:rPr>
                  <a:t>"I"</a:t>
                </a:r>
                <a:r>
                  <a:rPr lang="en-GB" dirty="0">
                    <a:latin typeface="Courier"/>
                  </a:rPr>
                  <a:t>] &lt;-</a:t>
                </a:r>
                <a:r>
                  <a:rPr lang="en-GB" dirty="0">
                    <a:solidFill>
                      <a:srgbClr val="4070A0"/>
                    </a:solidFill>
                    <a:latin typeface="Courier"/>
                  </a:rPr>
                  <a:t> </a:t>
                </a:r>
                <a:r>
                  <a:rPr lang="en-GB" dirty="0">
                    <a:latin typeface="Courier"/>
                  </a:rPr>
                  <a:t>I</a:t>
                </a:r>
                <a:br>
                  <a:rPr lang="en-GB" dirty="0"/>
                </a:br>
                <a:r>
                  <a:rPr lang="en-GB" dirty="0">
                    <a:latin typeface="Courier"/>
                  </a:rPr>
                  <a:t>  </a:t>
                </a:r>
                <a:br>
                  <a:rPr lang="en-GB" dirty="0"/>
                </a:br>
                <a:r>
                  <a:rPr lang="en-GB" dirty="0">
                    <a:latin typeface="Courier"/>
                  </a:rPr>
                  <a:t>  </a:t>
                </a:r>
                <a:r>
                  <a:rPr lang="en-GB" b="1" dirty="0">
                    <a:solidFill>
                      <a:srgbClr val="007020"/>
                    </a:solidFill>
                    <a:latin typeface="Courier"/>
                  </a:rPr>
                  <a:t>return</a:t>
                </a:r>
                <a:r>
                  <a:rPr lang="en-GB" dirty="0">
                    <a:latin typeface="Courier"/>
                  </a:rPr>
                  <a:t>(state)</a:t>
                </a:r>
                <a:br>
                  <a:rPr lang="en-GB" dirty="0"/>
                </a:br>
                <a:r>
                  <a:rPr lang="en-GB" dirty="0">
                    <a:latin typeface="Courier"/>
                  </a:rPr>
                  <a:t>}</a:t>
                </a:r>
              </a:p>
            </p:txBody>
          </p:sp>
        </mc:Choice>
        <mc:Fallback xmlns="">
          <p:sp>
            <p:nvSpPr>
              <p:cNvPr id="7" name="Content Placeholder 2">
                <a:extLst>
                  <a:ext uri="{FF2B5EF4-FFF2-40B4-BE49-F238E27FC236}">
                    <a16:creationId xmlns:a16="http://schemas.microsoft.com/office/drawing/2014/main" id="{B05B6962-E749-EB4D-A9D2-8B3CA8CB4340}"/>
                  </a:ext>
                </a:extLst>
              </p:cNvPr>
              <p:cNvSpPr txBox="1">
                <a:spLocks noRot="1" noChangeAspect="1" noMove="1" noResize="1" noEditPoints="1" noAdjustHandles="1" noChangeArrowheads="1" noChangeShapeType="1" noTextEdit="1"/>
              </p:cNvSpPr>
              <p:nvPr/>
            </p:nvSpPr>
            <p:spPr>
              <a:xfrm>
                <a:off x="457200" y="1369860"/>
                <a:ext cx="8229600" cy="4821382"/>
              </a:xfrm>
              <a:prstGeom prst="rect">
                <a:avLst/>
              </a:prstGeom>
              <a:blipFill>
                <a:blip r:embed="rId2"/>
                <a:stretch>
                  <a:fillRect t="-792" b="-6860"/>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73EA3DB3-97D9-48E0-B5D6-46F20F51CFA2}"/>
              </a:ext>
            </a:extLst>
          </p:cNvPr>
          <p:cNvSpPr>
            <a:spLocks noGrp="1"/>
          </p:cNvSpPr>
          <p:nvPr>
            <p:ph type="sldNum" sz="quarter" idx="4"/>
          </p:nvPr>
        </p:nvSpPr>
        <p:spPr/>
        <p:txBody>
          <a:bodyPr/>
          <a:lstStyle/>
          <a:p>
            <a:fld id="{D7E6475D-BDED-4D62-A64C-203EC56ADB6A}" type="slidenum">
              <a:rPr lang="en-GB" smtClean="0"/>
              <a:t>52</a:t>
            </a:fld>
            <a:endParaRPr lang="en-GB"/>
          </a:p>
        </p:txBody>
      </p:sp>
    </p:spTree>
    <p:extLst>
      <p:ext uri="{BB962C8B-B14F-4D97-AF65-F5344CB8AC3E}">
        <p14:creationId xmlns:p14="http://schemas.microsoft.com/office/powerpoint/2010/main" val="3453008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CADF-FC30-CF4A-956C-649B85A62C9B}"/>
              </a:ext>
            </a:extLst>
          </p:cNvPr>
          <p:cNvSpPr>
            <a:spLocks noGrp="1"/>
          </p:cNvSpPr>
          <p:nvPr>
            <p:ph type="title"/>
          </p:nvPr>
        </p:nvSpPr>
        <p:spPr/>
        <p:txBody>
          <a:bodyPr/>
          <a:lstStyle/>
          <a:p>
            <a:r>
              <a:rPr lang="en-GB" sz="2400" dirty="0"/>
              <a:t>Using ‘events’ in </a:t>
            </a:r>
            <a:r>
              <a:rPr lang="en-GB" sz="2400" dirty="0" err="1"/>
              <a:t>deSolve</a:t>
            </a:r>
            <a:endParaRPr lang="en-US" dirty="0"/>
          </a:p>
        </p:txBody>
      </p:sp>
      <p:sp>
        <p:nvSpPr>
          <p:cNvPr id="6" name="Content Placeholder 2">
            <a:extLst>
              <a:ext uri="{FF2B5EF4-FFF2-40B4-BE49-F238E27FC236}">
                <a16:creationId xmlns:a16="http://schemas.microsoft.com/office/drawing/2014/main" id="{8B3423FC-DE12-A143-B990-9E38DD1EB051}"/>
              </a:ext>
            </a:extLst>
          </p:cNvPr>
          <p:cNvSpPr>
            <a:spLocks noGrp="1"/>
          </p:cNvSpPr>
          <p:nvPr>
            <p:ph idx="1"/>
          </p:nvPr>
        </p:nvSpPr>
        <p:spPr/>
        <p:txBody>
          <a:bodyPr/>
          <a:lstStyle/>
          <a:p>
            <a:pPr lvl="1"/>
            <a:r>
              <a:rPr dirty="0"/>
              <a:t>Secondly, we need to write a function which triggers the event</a:t>
            </a:r>
            <a:endParaRPr lang="en-GB" dirty="0"/>
          </a:p>
          <a:p>
            <a:pPr lvl="1"/>
            <a:endParaRPr dirty="0"/>
          </a:p>
          <a:p>
            <a:pPr marL="1270000" lvl="0" indent="0">
              <a:buNone/>
            </a:pPr>
            <a:r>
              <a:rPr sz="1800" dirty="0">
                <a:latin typeface="Courier"/>
              </a:rPr>
              <a:t>root &lt;-</a:t>
            </a:r>
            <a:r>
              <a:rPr sz="1800" dirty="0">
                <a:solidFill>
                  <a:srgbClr val="4070A0"/>
                </a:solidFill>
                <a:latin typeface="Courier"/>
              </a:rPr>
              <a:t> </a:t>
            </a:r>
            <a:r>
              <a:rPr sz="1800" b="1" dirty="0">
                <a:solidFill>
                  <a:srgbClr val="007020"/>
                </a:solidFill>
                <a:latin typeface="Courier"/>
              </a:rPr>
              <a:t>function</a:t>
            </a:r>
            <a:r>
              <a:rPr sz="1800" dirty="0">
                <a:latin typeface="Courier"/>
              </a:rPr>
              <a:t>(times, state, </a:t>
            </a:r>
            <a:r>
              <a:rPr sz="1800" dirty="0" err="1">
                <a:latin typeface="Courier"/>
              </a:rPr>
              <a:t>parms</a:t>
            </a:r>
            <a:r>
              <a:rPr sz="1800" dirty="0">
                <a:latin typeface="Courier"/>
              </a:rPr>
              <a:t>){</a:t>
            </a:r>
            <a:br>
              <a:rPr dirty="0"/>
            </a:br>
            <a:r>
              <a:rPr sz="1800" dirty="0">
                <a:latin typeface="Courier"/>
              </a:rPr>
              <a:t>  </a:t>
            </a:r>
            <a:r>
              <a:rPr sz="1800" i="1" dirty="0">
                <a:solidFill>
                  <a:srgbClr val="60A0B0"/>
                </a:solidFill>
                <a:latin typeface="Courier"/>
              </a:rPr>
              <a:t>## Define variables</a:t>
            </a:r>
            <a:br>
              <a:rPr dirty="0"/>
            </a:br>
            <a:r>
              <a:rPr sz="1800" dirty="0">
                <a:latin typeface="Courier"/>
              </a:rPr>
              <a:t>  S &lt;-</a:t>
            </a:r>
            <a:r>
              <a:rPr sz="1800" dirty="0">
                <a:solidFill>
                  <a:srgbClr val="4070A0"/>
                </a:solidFill>
                <a:latin typeface="Courier"/>
              </a:rPr>
              <a:t> </a:t>
            </a:r>
            <a:r>
              <a:rPr sz="1800" dirty="0">
                <a:latin typeface="Courier"/>
              </a:rPr>
              <a:t>state[</a:t>
            </a:r>
            <a:r>
              <a:rPr sz="1800" dirty="0">
                <a:solidFill>
                  <a:srgbClr val="4070A0"/>
                </a:solidFill>
                <a:latin typeface="Courier"/>
              </a:rPr>
              <a:t>"S"</a:t>
            </a:r>
            <a:r>
              <a:rPr sz="1800" dirty="0">
                <a:latin typeface="Courier"/>
              </a:rPr>
              <a:t>]</a:t>
            </a:r>
            <a:br>
              <a:rPr dirty="0"/>
            </a:br>
            <a:r>
              <a:rPr sz="1800" dirty="0">
                <a:latin typeface="Courier"/>
              </a:rPr>
              <a:t>  I &lt;-</a:t>
            </a:r>
            <a:r>
              <a:rPr sz="1800" dirty="0">
                <a:solidFill>
                  <a:srgbClr val="4070A0"/>
                </a:solidFill>
                <a:latin typeface="Courier"/>
              </a:rPr>
              <a:t> </a:t>
            </a:r>
            <a:r>
              <a:rPr sz="1800" dirty="0">
                <a:latin typeface="Courier"/>
              </a:rPr>
              <a:t>state[</a:t>
            </a:r>
            <a:r>
              <a:rPr sz="1800" dirty="0">
                <a:solidFill>
                  <a:srgbClr val="4070A0"/>
                </a:solidFill>
                <a:latin typeface="Courier"/>
              </a:rPr>
              <a:t>"I"</a:t>
            </a:r>
            <a:r>
              <a:rPr sz="1800" dirty="0">
                <a:latin typeface="Courier"/>
              </a:rPr>
              <a:t>]</a:t>
            </a:r>
            <a:br>
              <a:rPr dirty="0"/>
            </a:br>
            <a:r>
              <a:rPr sz="1800" dirty="0">
                <a:latin typeface="Courier"/>
              </a:rPr>
              <a:t>  N &lt;-</a:t>
            </a:r>
            <a:r>
              <a:rPr sz="1800" dirty="0">
                <a:solidFill>
                  <a:srgbClr val="4070A0"/>
                </a:solidFill>
                <a:latin typeface="Courier"/>
              </a:rPr>
              <a:t> </a:t>
            </a:r>
            <a:r>
              <a:rPr sz="1800" dirty="0">
                <a:latin typeface="Courier"/>
              </a:rPr>
              <a:t>S </a:t>
            </a:r>
            <a:r>
              <a:rPr sz="1800" dirty="0">
                <a:solidFill>
                  <a:srgbClr val="666666"/>
                </a:solidFill>
                <a:latin typeface="Courier"/>
              </a:rPr>
              <a:t>+</a:t>
            </a:r>
            <a:r>
              <a:rPr sz="1800" dirty="0">
                <a:solidFill>
                  <a:srgbClr val="4070A0"/>
                </a:solidFill>
                <a:latin typeface="Courier"/>
              </a:rPr>
              <a:t> </a:t>
            </a:r>
            <a:r>
              <a:rPr sz="1800" dirty="0">
                <a:latin typeface="Courier"/>
              </a:rPr>
              <a:t>I</a:t>
            </a:r>
            <a:br>
              <a:rPr dirty="0"/>
            </a:br>
            <a:r>
              <a:rPr sz="1800" dirty="0">
                <a:latin typeface="Courier"/>
              </a:rPr>
              <a:t>  </a:t>
            </a:r>
            <a:r>
              <a:rPr sz="1800" i="1" dirty="0">
                <a:solidFill>
                  <a:srgbClr val="60A0B0"/>
                </a:solidFill>
                <a:latin typeface="Courier"/>
              </a:rPr>
              <a:t># Extract parameters</a:t>
            </a:r>
            <a:br>
              <a:rPr dirty="0"/>
            </a:br>
            <a:r>
              <a:rPr sz="1800" dirty="0">
                <a:latin typeface="Courier"/>
              </a:rPr>
              <a:t>  K &lt;-</a:t>
            </a:r>
            <a:r>
              <a:rPr sz="1800" dirty="0">
                <a:solidFill>
                  <a:srgbClr val="4070A0"/>
                </a:solidFill>
                <a:latin typeface="Courier"/>
              </a:rPr>
              <a:t> </a:t>
            </a:r>
            <a:r>
              <a:rPr sz="1800" dirty="0" err="1">
                <a:latin typeface="Courier"/>
              </a:rPr>
              <a:t>parms</a:t>
            </a:r>
            <a:r>
              <a:rPr sz="1800" dirty="0">
                <a:latin typeface="Courier"/>
              </a:rPr>
              <a:t>[</a:t>
            </a:r>
            <a:r>
              <a:rPr sz="1800" dirty="0">
                <a:solidFill>
                  <a:srgbClr val="4070A0"/>
                </a:solidFill>
                <a:latin typeface="Courier"/>
              </a:rPr>
              <a:t>"K"</a:t>
            </a:r>
            <a:r>
              <a:rPr sz="1800" dirty="0">
                <a:latin typeface="Courier"/>
              </a:rPr>
              <a:t>]</a:t>
            </a:r>
            <a:br>
              <a:rPr dirty="0"/>
            </a:br>
            <a:r>
              <a:rPr sz="1800" dirty="0">
                <a:latin typeface="Courier"/>
              </a:rPr>
              <a:t>  </a:t>
            </a:r>
            <a:br>
              <a:rPr dirty="0"/>
            </a:br>
            <a:r>
              <a:rPr sz="1800" dirty="0">
                <a:latin typeface="Courier"/>
              </a:rPr>
              <a:t>  </a:t>
            </a:r>
            <a:r>
              <a:rPr sz="1800" i="1" dirty="0">
                <a:solidFill>
                  <a:srgbClr val="60A0B0"/>
                </a:solidFill>
                <a:latin typeface="Courier"/>
              </a:rPr>
              <a:t># Our </a:t>
            </a:r>
            <a:r>
              <a:rPr lang="en-GB" sz="1800" i="1" dirty="0">
                <a:solidFill>
                  <a:srgbClr val="60A0B0"/>
                </a:solidFill>
                <a:latin typeface="Courier"/>
              </a:rPr>
              <a:t>condition</a:t>
            </a:r>
            <a:r>
              <a:rPr sz="1800" i="1" dirty="0">
                <a:solidFill>
                  <a:srgbClr val="60A0B0"/>
                </a:solidFill>
                <a:latin typeface="Courier"/>
              </a:rPr>
              <a:t> is if more than half of the target herd size becomes infected</a:t>
            </a:r>
            <a:br>
              <a:rPr dirty="0"/>
            </a:br>
            <a:r>
              <a:rPr sz="1800" dirty="0">
                <a:latin typeface="Courier"/>
              </a:rPr>
              <a:t>  condition &lt;-</a:t>
            </a:r>
            <a:r>
              <a:rPr sz="1800" dirty="0">
                <a:solidFill>
                  <a:srgbClr val="4070A0"/>
                </a:solidFill>
                <a:latin typeface="Courier"/>
              </a:rPr>
              <a:t> </a:t>
            </a:r>
            <a:r>
              <a:rPr sz="1800" dirty="0">
                <a:solidFill>
                  <a:srgbClr val="666666"/>
                </a:solidFill>
                <a:latin typeface="Courier"/>
              </a:rPr>
              <a:t>!</a:t>
            </a:r>
            <a:r>
              <a:rPr sz="1800" dirty="0">
                <a:latin typeface="Courier"/>
              </a:rPr>
              <a:t>(I </a:t>
            </a:r>
            <a:r>
              <a:rPr sz="1800" dirty="0">
                <a:solidFill>
                  <a:srgbClr val="666666"/>
                </a:solidFill>
                <a:latin typeface="Courier"/>
              </a:rPr>
              <a:t>&gt;</a:t>
            </a:r>
            <a:r>
              <a:rPr sz="1800" dirty="0">
                <a:solidFill>
                  <a:srgbClr val="4070A0"/>
                </a:solidFill>
                <a:latin typeface="Courier"/>
              </a:rPr>
              <a:t> </a:t>
            </a:r>
            <a:r>
              <a:rPr sz="1800" dirty="0">
                <a:latin typeface="Courier"/>
              </a:rPr>
              <a:t>K </a:t>
            </a:r>
            <a:r>
              <a:rPr sz="1800" dirty="0">
                <a:solidFill>
                  <a:srgbClr val="666666"/>
                </a:solidFill>
                <a:latin typeface="Courier"/>
              </a:rPr>
              <a:t>*</a:t>
            </a:r>
            <a:r>
              <a:rPr sz="1800" dirty="0">
                <a:solidFill>
                  <a:srgbClr val="4070A0"/>
                </a:solidFill>
                <a:latin typeface="Courier"/>
              </a:rPr>
              <a:t> </a:t>
            </a:r>
            <a:r>
              <a:rPr sz="1800" dirty="0">
                <a:solidFill>
                  <a:srgbClr val="40A070"/>
                </a:solidFill>
                <a:latin typeface="Courier"/>
              </a:rPr>
              <a:t>0.5</a:t>
            </a:r>
            <a:r>
              <a:rPr sz="1800" dirty="0">
                <a:latin typeface="Courier"/>
              </a:rPr>
              <a:t>) </a:t>
            </a:r>
            <a:r>
              <a:rPr sz="1800" i="1" dirty="0">
                <a:solidFill>
                  <a:srgbClr val="60A0B0"/>
                </a:solidFill>
                <a:latin typeface="Courier"/>
              </a:rPr>
              <a:t># This is a logical condition (TRUE/FALSE)</a:t>
            </a:r>
            <a:br>
              <a:rPr dirty="0"/>
            </a:br>
            <a:r>
              <a:rPr sz="1800" dirty="0">
                <a:latin typeface="Courier"/>
              </a:rPr>
              <a:t>  </a:t>
            </a:r>
            <a:r>
              <a:rPr sz="1800" b="1" dirty="0">
                <a:solidFill>
                  <a:srgbClr val="007020"/>
                </a:solidFill>
                <a:latin typeface="Courier"/>
              </a:rPr>
              <a:t>return</a:t>
            </a:r>
            <a:r>
              <a:rPr sz="1800" dirty="0">
                <a:latin typeface="Courier"/>
              </a:rPr>
              <a:t>(</a:t>
            </a:r>
            <a:r>
              <a:rPr sz="1800" b="1" dirty="0" err="1">
                <a:solidFill>
                  <a:srgbClr val="007020"/>
                </a:solidFill>
                <a:latin typeface="Courier"/>
              </a:rPr>
              <a:t>as.numeric</a:t>
            </a:r>
            <a:r>
              <a:rPr sz="1800" dirty="0">
                <a:latin typeface="Courier"/>
              </a:rPr>
              <a:t>(condition)) </a:t>
            </a:r>
            <a:r>
              <a:rPr sz="1800" i="1" dirty="0">
                <a:solidFill>
                  <a:srgbClr val="60A0B0"/>
                </a:solidFill>
                <a:latin typeface="Courier"/>
              </a:rPr>
              <a:t># Make this numeric, event </a:t>
            </a:r>
            <a:r>
              <a:rPr lang="en-GB" sz="1800" i="1" dirty="0">
                <a:solidFill>
                  <a:srgbClr val="60A0B0"/>
                </a:solidFill>
                <a:latin typeface="Courier"/>
              </a:rPr>
              <a:t>occurs</a:t>
            </a:r>
            <a:r>
              <a:rPr sz="1800" i="1" dirty="0">
                <a:solidFill>
                  <a:srgbClr val="60A0B0"/>
                </a:solidFill>
                <a:latin typeface="Courier"/>
              </a:rPr>
              <a:t> if root==0</a:t>
            </a:r>
            <a:br>
              <a:rPr dirty="0"/>
            </a:br>
            <a:r>
              <a:rPr sz="1800" dirty="0">
                <a:latin typeface="Courier"/>
              </a:rPr>
              <a:t>}</a:t>
            </a:r>
          </a:p>
        </p:txBody>
      </p:sp>
      <p:sp>
        <p:nvSpPr>
          <p:cNvPr id="3" name="Slide Number Placeholder 2">
            <a:extLst>
              <a:ext uri="{FF2B5EF4-FFF2-40B4-BE49-F238E27FC236}">
                <a16:creationId xmlns:a16="http://schemas.microsoft.com/office/drawing/2014/main" id="{80D4EF71-6002-4D3E-9278-0CBF2C892E21}"/>
              </a:ext>
            </a:extLst>
          </p:cNvPr>
          <p:cNvSpPr>
            <a:spLocks noGrp="1"/>
          </p:cNvSpPr>
          <p:nvPr>
            <p:ph type="sldNum" sz="quarter" idx="4"/>
          </p:nvPr>
        </p:nvSpPr>
        <p:spPr/>
        <p:txBody>
          <a:bodyPr/>
          <a:lstStyle/>
          <a:p>
            <a:fld id="{D7E6475D-BDED-4D62-A64C-203EC56ADB6A}" type="slidenum">
              <a:rPr lang="en-GB" smtClean="0"/>
              <a:t>53</a:t>
            </a:fld>
            <a:endParaRPr lang="en-GB"/>
          </a:p>
        </p:txBody>
      </p:sp>
    </p:spTree>
    <p:extLst>
      <p:ext uri="{BB962C8B-B14F-4D97-AF65-F5344CB8AC3E}">
        <p14:creationId xmlns:p14="http://schemas.microsoft.com/office/powerpoint/2010/main" val="23449822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CADF-FC30-CF4A-956C-649B85A62C9B}"/>
              </a:ext>
            </a:extLst>
          </p:cNvPr>
          <p:cNvSpPr>
            <a:spLocks noGrp="1"/>
          </p:cNvSpPr>
          <p:nvPr>
            <p:ph type="title"/>
          </p:nvPr>
        </p:nvSpPr>
        <p:spPr/>
        <p:txBody>
          <a:bodyPr/>
          <a:lstStyle/>
          <a:p>
            <a:r>
              <a:rPr lang="en-GB" sz="2400" dirty="0"/>
              <a:t>Using ‘events’ in </a:t>
            </a:r>
            <a:r>
              <a:rPr lang="en-GB" sz="2400" dirty="0" err="1"/>
              <a:t>deSolve</a:t>
            </a:r>
            <a:endParaRPr lang="en-US" dirty="0"/>
          </a:p>
        </p:txBody>
      </p:sp>
      <p:sp>
        <p:nvSpPr>
          <p:cNvPr id="4" name="Content Placeholder 2">
            <a:extLst>
              <a:ext uri="{FF2B5EF4-FFF2-40B4-BE49-F238E27FC236}">
                <a16:creationId xmlns:a16="http://schemas.microsoft.com/office/drawing/2014/main" id="{ACB268D6-DE74-8A45-A1D1-23B70B153466}"/>
              </a:ext>
            </a:extLst>
          </p:cNvPr>
          <p:cNvSpPr>
            <a:spLocks noGrp="1"/>
          </p:cNvSpPr>
          <p:nvPr>
            <p:ph idx="1" hasCustomPrompt="1"/>
          </p:nvPr>
        </p:nvSpPr>
        <p:spPr>
          <a:xfrm>
            <a:off x="457199" y="1525604"/>
            <a:ext cx="8229600" cy="3043467"/>
          </a:xfrm>
        </p:spPr>
        <p:txBody>
          <a:bodyPr/>
          <a:lstStyle/>
          <a:p>
            <a:pPr marL="118000" lvl="0" indent="0">
              <a:buNone/>
            </a:pPr>
            <a:r>
              <a:rPr sz="1800" dirty="0" err="1">
                <a:latin typeface="Courier"/>
              </a:rPr>
              <a:t>output_raw</a:t>
            </a:r>
            <a:r>
              <a:rPr sz="1800" dirty="0">
                <a:latin typeface="Courier"/>
              </a:rPr>
              <a:t> &lt;-</a:t>
            </a:r>
            <a:r>
              <a:rPr sz="1800" dirty="0">
                <a:solidFill>
                  <a:srgbClr val="4070A0"/>
                </a:solidFill>
                <a:latin typeface="Courier"/>
              </a:rPr>
              <a:t> </a:t>
            </a:r>
            <a:r>
              <a:rPr sz="1800" b="1" dirty="0">
                <a:solidFill>
                  <a:srgbClr val="007020"/>
                </a:solidFill>
                <a:latin typeface="Courier"/>
              </a:rPr>
              <a:t>ode</a:t>
            </a:r>
            <a:r>
              <a:rPr sz="1800" dirty="0">
                <a:latin typeface="Courier"/>
              </a:rPr>
              <a:t>(</a:t>
            </a:r>
            <a:r>
              <a:rPr sz="1800" dirty="0">
                <a:solidFill>
                  <a:srgbClr val="902000"/>
                </a:solidFill>
                <a:latin typeface="Courier"/>
              </a:rPr>
              <a:t>y =</a:t>
            </a:r>
            <a:r>
              <a:rPr sz="1800" dirty="0">
                <a:latin typeface="Courier"/>
              </a:rPr>
              <a:t> state, </a:t>
            </a:r>
            <a:r>
              <a:rPr sz="1800" dirty="0">
                <a:solidFill>
                  <a:srgbClr val="902000"/>
                </a:solidFill>
                <a:latin typeface="Courier"/>
              </a:rPr>
              <a:t>times =</a:t>
            </a:r>
            <a:r>
              <a:rPr sz="1800" dirty="0">
                <a:latin typeface="Courier"/>
              </a:rPr>
              <a:t> times,</a:t>
            </a:r>
            <a:r>
              <a:rPr lang="en-GB" sz="1800" dirty="0">
                <a:latin typeface="Courier"/>
              </a:rPr>
              <a:t> </a:t>
            </a:r>
            <a:r>
              <a:rPr sz="1800" dirty="0" err="1">
                <a:solidFill>
                  <a:srgbClr val="902000"/>
                </a:solidFill>
                <a:latin typeface="Courier"/>
              </a:rPr>
              <a:t>func</a:t>
            </a:r>
            <a:r>
              <a:rPr sz="1800" dirty="0">
                <a:solidFill>
                  <a:srgbClr val="902000"/>
                </a:solidFill>
                <a:latin typeface="Courier"/>
              </a:rPr>
              <a:t> =</a:t>
            </a:r>
            <a:r>
              <a:rPr sz="1800" dirty="0">
                <a:latin typeface="Courier"/>
              </a:rPr>
              <a:t> </a:t>
            </a:r>
            <a:r>
              <a:rPr sz="1800" dirty="0" err="1">
                <a:latin typeface="Courier"/>
              </a:rPr>
              <a:t>SI_open_model</a:t>
            </a:r>
            <a:r>
              <a:rPr sz="1800" dirty="0">
                <a:latin typeface="Courier"/>
              </a:rPr>
              <a:t>,</a:t>
            </a:r>
            <a:r>
              <a:rPr lang="en-GB" sz="1800" dirty="0">
                <a:latin typeface="Courier"/>
              </a:rPr>
              <a:t> </a:t>
            </a:r>
            <a:r>
              <a:rPr sz="1800" dirty="0" err="1">
                <a:solidFill>
                  <a:srgbClr val="902000"/>
                </a:solidFill>
                <a:latin typeface="Courier"/>
              </a:rPr>
              <a:t>parms</a:t>
            </a:r>
            <a:r>
              <a:rPr sz="1800" dirty="0">
                <a:solidFill>
                  <a:srgbClr val="902000"/>
                </a:solidFill>
                <a:latin typeface="Courier"/>
              </a:rPr>
              <a:t> =</a:t>
            </a:r>
            <a:r>
              <a:rPr sz="1800" dirty="0">
                <a:latin typeface="Courier"/>
              </a:rPr>
              <a:t> parameters,</a:t>
            </a:r>
            <a:r>
              <a:rPr lang="en-GB" sz="1800" dirty="0">
                <a:latin typeface="Courier"/>
              </a:rPr>
              <a:t> </a:t>
            </a:r>
            <a:r>
              <a:rPr sz="1800" dirty="0">
                <a:solidFill>
                  <a:srgbClr val="902000"/>
                </a:solidFill>
                <a:latin typeface="Courier"/>
              </a:rPr>
              <a:t>method =</a:t>
            </a:r>
            <a:r>
              <a:rPr sz="1800" dirty="0">
                <a:latin typeface="Courier"/>
              </a:rPr>
              <a:t> </a:t>
            </a:r>
            <a:r>
              <a:rPr sz="1800" dirty="0">
                <a:solidFill>
                  <a:srgbClr val="4070A0"/>
                </a:solidFill>
                <a:latin typeface="Courier"/>
              </a:rPr>
              <a:t>"</a:t>
            </a:r>
            <a:r>
              <a:rPr sz="1800" dirty="0" err="1">
                <a:solidFill>
                  <a:srgbClr val="4070A0"/>
                </a:solidFill>
                <a:latin typeface="Courier"/>
              </a:rPr>
              <a:t>lsoda</a:t>
            </a:r>
            <a:r>
              <a:rPr sz="1800" dirty="0">
                <a:solidFill>
                  <a:srgbClr val="4070A0"/>
                </a:solidFill>
                <a:latin typeface="Courier"/>
              </a:rPr>
              <a:t>"</a:t>
            </a:r>
            <a:r>
              <a:rPr sz="1800" dirty="0">
                <a:latin typeface="Courier"/>
              </a:rPr>
              <a:t>, </a:t>
            </a:r>
            <a:r>
              <a:rPr sz="1800" dirty="0">
                <a:solidFill>
                  <a:srgbClr val="902000"/>
                </a:solidFill>
                <a:latin typeface="Courier"/>
              </a:rPr>
              <a:t>events =</a:t>
            </a:r>
            <a:r>
              <a:rPr sz="1800" dirty="0">
                <a:latin typeface="Courier"/>
              </a:rPr>
              <a:t> </a:t>
            </a:r>
            <a:r>
              <a:rPr sz="1800" b="1" dirty="0">
                <a:solidFill>
                  <a:srgbClr val="007020"/>
                </a:solidFill>
                <a:latin typeface="Courier"/>
              </a:rPr>
              <a:t>list</a:t>
            </a:r>
            <a:r>
              <a:rPr sz="1800" dirty="0">
                <a:latin typeface="Courier"/>
              </a:rPr>
              <a:t>(</a:t>
            </a:r>
            <a:r>
              <a:rPr sz="1800" dirty="0" err="1">
                <a:solidFill>
                  <a:srgbClr val="902000"/>
                </a:solidFill>
                <a:latin typeface="Courier"/>
              </a:rPr>
              <a:t>func</a:t>
            </a:r>
            <a:r>
              <a:rPr sz="1800" dirty="0">
                <a:solidFill>
                  <a:srgbClr val="902000"/>
                </a:solidFill>
                <a:latin typeface="Courier"/>
              </a:rPr>
              <a:t> =</a:t>
            </a:r>
            <a:r>
              <a:rPr sz="1800" dirty="0">
                <a:latin typeface="Courier"/>
              </a:rPr>
              <a:t> </a:t>
            </a:r>
            <a:r>
              <a:rPr sz="1800" dirty="0" err="1">
                <a:latin typeface="Courier"/>
              </a:rPr>
              <a:t>event_I_cull</a:t>
            </a:r>
            <a:r>
              <a:rPr sz="1800" dirty="0">
                <a:latin typeface="Courier"/>
              </a:rPr>
              <a:t>,</a:t>
            </a:r>
            <a:r>
              <a:rPr lang="en-GB" sz="1800" dirty="0">
                <a:latin typeface="Courier"/>
              </a:rPr>
              <a:t> </a:t>
            </a:r>
            <a:r>
              <a:rPr sz="1800" dirty="0">
                <a:solidFill>
                  <a:srgbClr val="902000"/>
                </a:solidFill>
                <a:latin typeface="Courier"/>
              </a:rPr>
              <a:t>root =</a:t>
            </a:r>
            <a:r>
              <a:rPr sz="1800" dirty="0">
                <a:latin typeface="Courier"/>
              </a:rPr>
              <a:t> </a:t>
            </a:r>
            <a:r>
              <a:rPr sz="1800" dirty="0">
                <a:solidFill>
                  <a:srgbClr val="007020"/>
                </a:solidFill>
                <a:latin typeface="Courier"/>
              </a:rPr>
              <a:t>TRUE</a:t>
            </a:r>
            <a:r>
              <a:rPr sz="1800" dirty="0">
                <a:latin typeface="Courier"/>
              </a:rPr>
              <a:t>),</a:t>
            </a:r>
            <a:br>
              <a:rPr dirty="0"/>
            </a:br>
            <a:r>
              <a:rPr sz="1800" dirty="0">
                <a:latin typeface="Courier"/>
              </a:rPr>
              <a:t>      </a:t>
            </a:r>
            <a:r>
              <a:rPr sz="1800" dirty="0" err="1">
                <a:solidFill>
                  <a:srgbClr val="902000"/>
                </a:solidFill>
                <a:latin typeface="Courier"/>
              </a:rPr>
              <a:t>rootfun</a:t>
            </a:r>
            <a:r>
              <a:rPr sz="1800" dirty="0">
                <a:solidFill>
                  <a:srgbClr val="902000"/>
                </a:solidFill>
                <a:latin typeface="Courier"/>
              </a:rPr>
              <a:t> =</a:t>
            </a:r>
            <a:r>
              <a:rPr sz="1800" dirty="0">
                <a:latin typeface="Courier"/>
              </a:rPr>
              <a:t> root)</a:t>
            </a:r>
            <a:endParaRPr lang="en-GB" sz="1800" dirty="0">
              <a:latin typeface="Courier"/>
            </a:endParaRPr>
          </a:p>
          <a:p>
            <a:pPr marL="1270000" lvl="0" indent="0">
              <a:buNone/>
            </a:pPr>
            <a:endParaRPr sz="1800" dirty="0">
              <a:latin typeface="Courier"/>
            </a:endParaRPr>
          </a:p>
          <a:p>
            <a:pPr marL="0" lvl="0" indent="0">
              <a:buNone/>
            </a:pPr>
            <a:r>
              <a:rPr sz="2400" dirty="0"/>
              <a:t>What does the output look like?</a:t>
            </a:r>
          </a:p>
        </p:txBody>
      </p:sp>
      <p:sp>
        <p:nvSpPr>
          <p:cNvPr id="3" name="Slide Number Placeholder 2">
            <a:extLst>
              <a:ext uri="{FF2B5EF4-FFF2-40B4-BE49-F238E27FC236}">
                <a16:creationId xmlns:a16="http://schemas.microsoft.com/office/drawing/2014/main" id="{771D71AB-CD8D-426A-AB9F-C8E966185364}"/>
              </a:ext>
            </a:extLst>
          </p:cNvPr>
          <p:cNvSpPr>
            <a:spLocks noGrp="1"/>
          </p:cNvSpPr>
          <p:nvPr>
            <p:ph type="sldNum" sz="quarter" idx="4"/>
          </p:nvPr>
        </p:nvSpPr>
        <p:spPr/>
        <p:txBody>
          <a:bodyPr/>
          <a:lstStyle/>
          <a:p>
            <a:fld id="{D7E6475D-BDED-4D62-A64C-203EC56ADB6A}" type="slidenum">
              <a:rPr lang="en-GB" smtClean="0"/>
              <a:t>54</a:t>
            </a:fld>
            <a:endParaRPr lang="en-GB"/>
          </a:p>
        </p:txBody>
      </p:sp>
    </p:spTree>
    <p:extLst>
      <p:ext uri="{BB962C8B-B14F-4D97-AF65-F5344CB8AC3E}">
        <p14:creationId xmlns:p14="http://schemas.microsoft.com/office/powerpoint/2010/main" val="3317059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2782956"/>
            <a:ext cx="9144000" cy="835301"/>
          </a:xfrm>
          <a:prstGeom prst="rect">
            <a:avLst/>
          </a:prstGeom>
        </p:spPr>
        <p:txBody>
          <a:bodyPr/>
          <a:lstStyle/>
          <a:p>
            <a:pPr marL="0" lvl="0" indent="0">
              <a:buNone/>
            </a:pPr>
            <a:r>
              <a:rPr sz="4400" dirty="0">
                <a:solidFill>
                  <a:schemeClr val="tx2"/>
                </a:solidFill>
              </a:rPr>
              <a:t>Practical part 2</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E0AF-3F3F-1A44-8656-339A1AA5F783}"/>
              </a:ext>
            </a:extLst>
          </p:cNvPr>
          <p:cNvSpPr>
            <a:spLocks noGrp="1"/>
          </p:cNvSpPr>
          <p:nvPr>
            <p:ph type="title"/>
          </p:nvPr>
        </p:nvSpPr>
        <p:spPr/>
        <p:txBody>
          <a:bodyPr/>
          <a:lstStyle/>
          <a:p>
            <a:r>
              <a:rPr lang="en-GB" sz="2400" dirty="0"/>
              <a:t>Practical part 2</a:t>
            </a:r>
            <a:endParaRPr lang="en-US" dirty="0"/>
          </a:p>
        </p:txBody>
      </p:sp>
      <p:sp>
        <p:nvSpPr>
          <p:cNvPr id="3" name="Content Placeholder 2">
            <a:extLst>
              <a:ext uri="{FF2B5EF4-FFF2-40B4-BE49-F238E27FC236}">
                <a16:creationId xmlns:a16="http://schemas.microsoft.com/office/drawing/2014/main" id="{A855D7D1-6829-F84D-9F1C-0830F9FC564A}"/>
              </a:ext>
            </a:extLst>
          </p:cNvPr>
          <p:cNvSpPr>
            <a:spLocks noGrp="1"/>
          </p:cNvSpPr>
          <p:nvPr>
            <p:ph idx="1"/>
          </p:nvPr>
        </p:nvSpPr>
        <p:spPr/>
        <p:txBody>
          <a:bodyPr/>
          <a:lstStyle/>
          <a:p>
            <a:pPr lvl="1"/>
            <a:r>
              <a:rPr lang="en-GB" sz="2400" dirty="0"/>
              <a:t>Download the file ’04_ODEs/02_ODE_Extras.R’ and add your code to the existing script</a:t>
            </a:r>
          </a:p>
          <a:p>
            <a:pPr lvl="1"/>
            <a:r>
              <a:rPr lang="en-GB" sz="2400" dirty="0"/>
              <a:t>Objective : implement SIR with time dependent transmission and use the events function in </a:t>
            </a:r>
            <a:r>
              <a:rPr lang="en-GB" sz="2400" dirty="0" err="1"/>
              <a:t>deSolve</a:t>
            </a:r>
            <a:endParaRPr lang="en-GB" sz="2400" dirty="0"/>
          </a:p>
          <a:p>
            <a:pPr lvl="1"/>
            <a:r>
              <a:rPr lang="en-GB" sz="2400" dirty="0"/>
              <a:t>Answer questions 1,2</a:t>
            </a:r>
          </a:p>
          <a:p>
            <a:pPr lvl="1"/>
            <a:r>
              <a:rPr lang="en-GB" sz="2400" dirty="0"/>
              <a:t>Question 3 is optional</a:t>
            </a:r>
          </a:p>
          <a:p>
            <a:endParaRPr lang="en-US" dirty="0"/>
          </a:p>
        </p:txBody>
      </p:sp>
      <p:sp>
        <p:nvSpPr>
          <p:cNvPr id="4" name="Slide Number Placeholder 3">
            <a:extLst>
              <a:ext uri="{FF2B5EF4-FFF2-40B4-BE49-F238E27FC236}">
                <a16:creationId xmlns:a16="http://schemas.microsoft.com/office/drawing/2014/main" id="{5D45FFE2-1257-4C16-8A5B-688D42225932}"/>
              </a:ext>
            </a:extLst>
          </p:cNvPr>
          <p:cNvSpPr>
            <a:spLocks noGrp="1"/>
          </p:cNvSpPr>
          <p:nvPr>
            <p:ph type="sldNum" sz="quarter" idx="4"/>
          </p:nvPr>
        </p:nvSpPr>
        <p:spPr/>
        <p:txBody>
          <a:bodyPr/>
          <a:lstStyle/>
          <a:p>
            <a:fld id="{D7E6475D-BDED-4D62-A64C-203EC56ADB6A}" type="slidenum">
              <a:rPr lang="en-GB" smtClean="0"/>
              <a:t>56</a:t>
            </a:fld>
            <a:endParaRPr lang="en-GB"/>
          </a:p>
        </p:txBody>
      </p:sp>
    </p:spTree>
    <p:extLst>
      <p:ext uri="{BB962C8B-B14F-4D97-AF65-F5344CB8AC3E}">
        <p14:creationId xmlns:p14="http://schemas.microsoft.com/office/powerpoint/2010/main" val="2775464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E1DC-AE4F-DE46-B143-1B5BB655E844}"/>
              </a:ext>
            </a:extLst>
          </p:cNvPr>
          <p:cNvSpPr>
            <a:spLocks noGrp="1"/>
          </p:cNvSpPr>
          <p:nvPr>
            <p:ph type="title"/>
          </p:nvPr>
        </p:nvSpPr>
        <p:spPr/>
        <p:txBody>
          <a:bodyPr/>
          <a:lstStyle/>
          <a:p>
            <a:r>
              <a:rPr lang="en-GB" sz="2400" dirty="0"/>
              <a:t>Summary</a:t>
            </a:r>
            <a:endParaRPr lang="en-US" dirty="0"/>
          </a:p>
        </p:txBody>
      </p:sp>
      <p:sp>
        <p:nvSpPr>
          <p:cNvPr id="3" name="Content Placeholder 2">
            <a:extLst>
              <a:ext uri="{FF2B5EF4-FFF2-40B4-BE49-F238E27FC236}">
                <a16:creationId xmlns:a16="http://schemas.microsoft.com/office/drawing/2014/main" id="{8D302648-F0A0-6542-898C-D6DB13C86034}"/>
              </a:ext>
            </a:extLst>
          </p:cNvPr>
          <p:cNvSpPr>
            <a:spLocks noGrp="1"/>
          </p:cNvSpPr>
          <p:nvPr>
            <p:ph idx="1"/>
          </p:nvPr>
        </p:nvSpPr>
        <p:spPr/>
        <p:txBody>
          <a:bodyPr/>
          <a:lstStyle/>
          <a:p>
            <a:pPr lvl="1"/>
            <a:r>
              <a:rPr lang="en-GB" sz="2400" dirty="0"/>
              <a:t>Baseline structure of `deSolve`</a:t>
            </a:r>
          </a:p>
          <a:p>
            <a:pPr lvl="1"/>
            <a:r>
              <a:rPr lang="en-GB" sz="2400" dirty="0"/>
              <a:t>Be aware of what `method’ is being used to solve your ODEs</a:t>
            </a:r>
          </a:p>
          <a:p>
            <a:pPr lvl="1"/>
            <a:r>
              <a:rPr lang="en-GB" sz="2400" dirty="0"/>
              <a:t>`deSolve` has many different types of extensions!</a:t>
            </a:r>
          </a:p>
          <a:p>
            <a:pPr lvl="1"/>
            <a:r>
              <a:rPr lang="en-GB" sz="2400" dirty="0" err="1"/>
              <a:t>Soetaert</a:t>
            </a:r>
            <a:r>
              <a:rPr lang="en-GB" sz="2400" dirty="0"/>
              <a:t>, K., </a:t>
            </a:r>
            <a:r>
              <a:rPr lang="en-GB" sz="2400" dirty="0" err="1"/>
              <a:t>Petzoldt</a:t>
            </a:r>
            <a:r>
              <a:rPr lang="en-GB" sz="2400" dirty="0"/>
              <a:t>, T. &amp; Setzer, R.W. (2010) Solving differential equations in R: Package </a:t>
            </a:r>
            <a:r>
              <a:rPr lang="en-GB" sz="2400" dirty="0" err="1"/>
              <a:t>deSolve</a:t>
            </a:r>
            <a:r>
              <a:rPr lang="en-GB" sz="2400" dirty="0"/>
              <a:t>. Journal of Statistical Software, 33, 1–25.</a:t>
            </a:r>
          </a:p>
          <a:p>
            <a:endParaRPr lang="en-US" dirty="0"/>
          </a:p>
        </p:txBody>
      </p:sp>
      <p:sp>
        <p:nvSpPr>
          <p:cNvPr id="4" name="Slide Number Placeholder 3">
            <a:extLst>
              <a:ext uri="{FF2B5EF4-FFF2-40B4-BE49-F238E27FC236}">
                <a16:creationId xmlns:a16="http://schemas.microsoft.com/office/drawing/2014/main" id="{BBDD9686-A0AB-4666-B813-798E92F103A1}"/>
              </a:ext>
            </a:extLst>
          </p:cNvPr>
          <p:cNvSpPr>
            <a:spLocks noGrp="1"/>
          </p:cNvSpPr>
          <p:nvPr>
            <p:ph type="sldNum" sz="quarter" idx="4"/>
          </p:nvPr>
        </p:nvSpPr>
        <p:spPr/>
        <p:txBody>
          <a:bodyPr/>
          <a:lstStyle/>
          <a:p>
            <a:fld id="{D7E6475D-BDED-4D62-A64C-203EC56ADB6A}" type="slidenum">
              <a:rPr lang="en-GB" smtClean="0"/>
              <a:t>57</a:t>
            </a:fld>
            <a:endParaRPr lang="en-GB"/>
          </a:p>
        </p:txBody>
      </p:sp>
    </p:spTree>
    <p:extLst>
      <p:ext uri="{BB962C8B-B14F-4D97-AF65-F5344CB8AC3E}">
        <p14:creationId xmlns:p14="http://schemas.microsoft.com/office/powerpoint/2010/main" val="348078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1" y="279132"/>
            <a:ext cx="6697132" cy="623236"/>
          </a:xfrm>
          <a:prstGeom prst="rect">
            <a:avLst/>
          </a:prstGeom>
        </p:spPr>
        <p:txBody>
          <a:bodyPr>
            <a:normAutofit/>
          </a:bodyPr>
          <a:lstStyle/>
          <a:p>
            <a:pPr marL="0" lvl="0" indent="0">
              <a:buNone/>
            </a:pPr>
            <a:r>
              <a:rPr lang="en-GB" dirty="0"/>
              <a:t>Ordinary differential equations</a:t>
            </a:r>
            <a:endParaRPr dirty="0"/>
          </a:p>
        </p:txBody>
      </p:sp>
      <mc:AlternateContent xmlns:mc="http://schemas.openxmlformats.org/markup-compatibility/2006" xmlns:a14="http://schemas.microsoft.com/office/drawing/2010/main">
        <mc:Choice Requires="a14">
          <p:sp>
            <p:nvSpPr>
              <p:cNvPr id="7" name="Content Placeholder 2"/>
              <p:cNvSpPr>
                <a:spLocks noGrp="1"/>
              </p:cNvSpPr>
              <p:nvPr>
                <p:ph sz="half" idx="1"/>
              </p:nvPr>
            </p:nvSpPr>
            <p:spPr>
              <a:xfrm>
                <a:off x="457201" y="1490871"/>
                <a:ext cx="8179903" cy="1520686"/>
              </a:xfrm>
            </p:spPr>
            <p:style>
              <a:lnRef idx="1">
                <a:schemeClr val="accent6"/>
              </a:lnRef>
              <a:fillRef idx="2">
                <a:schemeClr val="accent6"/>
              </a:fillRef>
              <a:effectRef idx="1">
                <a:schemeClr val="accent6"/>
              </a:effectRef>
              <a:fontRef idx="minor">
                <a:schemeClr val="dk1"/>
              </a:fontRef>
            </p:style>
            <p:txBody>
              <a:bodyPr/>
              <a:lstStyle/>
              <a:p>
                <a:pPr marL="42874" indent="0">
                  <a:buNone/>
                </a:pPr>
                <a:r>
                  <a:rPr lang="en-GB" sz="2000" dirty="0"/>
                  <a:t>Difference equations</a:t>
                </a:r>
              </a:p>
              <a:p>
                <a:pPr marL="42874" indent="0">
                  <a:buNone/>
                </a:pPr>
                <a:r>
                  <a:rPr lang="en-GB" sz="2000" b="0" dirty="0"/>
                  <a:t> 				</a:t>
                </a:r>
                <a14:m>
                  <m:oMath xmlns:m="http://schemas.openxmlformats.org/officeDocument/2006/math">
                    <m:r>
                      <a:rPr lang="en-GB" sz="2000" b="0" i="1" smtClean="0">
                        <a:latin typeface="Cambria Math" panose="02040503050406030204" pitchFamily="18" charset="0"/>
                      </a:rPr>
                      <m:t>𝑆</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r>
                          <a:rPr lang="en-GB" sz="2000" b="0" i="1" smtClean="0">
                            <a:latin typeface="Cambria Math" panose="02040503050406030204" pitchFamily="18" charset="0"/>
                          </a:rPr>
                          <m:t>+1</m:t>
                        </m:r>
                      </m:e>
                    </m:d>
                    <m:r>
                      <a:rPr lang="en-GB" sz="2000" b="0" i="1" smtClean="0">
                        <a:latin typeface="Cambria Math" panose="02040503050406030204" pitchFamily="18" charset="0"/>
                      </a:rPr>
                      <m:t>      =      </m:t>
                    </m:r>
                    <m:r>
                      <a:rPr lang="en-GB" sz="2000" b="0" i="1" smtClean="0">
                        <a:latin typeface="Cambria Math" panose="02040503050406030204" pitchFamily="18" charset="0"/>
                      </a:rPr>
                      <m:t>𝑆</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 </m:t>
                    </m:r>
                    <m:r>
                      <a:rPr lang="en-GB" sz="2000" b="0" i="1" smtClean="0">
                        <a:latin typeface="Cambria Math" panose="02040503050406030204" pitchFamily="18" charset="0"/>
                      </a:rPr>
                      <m:t>𝛽</m:t>
                    </m:r>
                    <m:r>
                      <a:rPr lang="en-GB" sz="2000" b="0" i="1" smtClean="0">
                        <a:latin typeface="Cambria Math" panose="02040503050406030204" pitchFamily="18" charset="0"/>
                      </a:rPr>
                      <m:t> </m:t>
                    </m:r>
                    <m:r>
                      <a:rPr lang="en-GB" sz="2000" b="0" i="1" smtClean="0">
                        <a:latin typeface="Cambria Math" panose="02040503050406030204" pitchFamily="18" charset="0"/>
                      </a:rPr>
                      <m:t>𝑆</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m:t>
                    </m:r>
                    <m:r>
                      <a:rPr lang="en-GB" sz="2000" b="0" i="1" smtClean="0">
                        <a:latin typeface="Cambria Math" panose="02040503050406030204" pitchFamily="18" charset="0"/>
                      </a:rPr>
                      <m:t>𝐼</m:t>
                    </m:r>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oMath>
                </a14:m>
                <a:endParaRPr lang="en-GB" sz="2000" dirty="0"/>
              </a:p>
              <a:p>
                <a:pPr marL="42874" indent="0">
                  <a:buNone/>
                </a:pPr>
                <a:r>
                  <a:rPr lang="en-GB" sz="2000" dirty="0"/>
                  <a:t>				</a:t>
                </a:r>
                <a14:m>
                  <m:oMath xmlns:m="http://schemas.openxmlformats.org/officeDocument/2006/math">
                    <m:r>
                      <a:rPr lang="en-GB" sz="2000" b="0" i="1" smtClean="0">
                        <a:latin typeface="Cambria Math" panose="02040503050406030204" pitchFamily="18" charset="0"/>
                      </a:rPr>
                      <m:t>𝐼</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r>
                          <a:rPr lang="en-GB" sz="2000" b="0" i="1" smtClean="0">
                            <a:latin typeface="Cambria Math" panose="02040503050406030204" pitchFamily="18" charset="0"/>
                          </a:rPr>
                          <m:t>+1</m:t>
                        </m:r>
                      </m:e>
                    </m:d>
                    <m:r>
                      <a:rPr lang="en-GB" sz="2000" b="0" i="1" smtClean="0">
                        <a:latin typeface="Cambria Math" panose="02040503050406030204" pitchFamily="18" charset="0"/>
                      </a:rPr>
                      <m:t>       =      </m:t>
                    </m:r>
                    <m:r>
                      <a:rPr lang="en-GB" sz="2000" b="0" i="1" smtClean="0">
                        <a:latin typeface="Cambria Math" panose="02040503050406030204" pitchFamily="18" charset="0"/>
                      </a:rPr>
                      <m:t>𝐼</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 </m:t>
                    </m:r>
                    <m:r>
                      <a:rPr lang="en-GB" sz="2000" b="0" i="1" smtClean="0">
                        <a:latin typeface="Cambria Math" panose="02040503050406030204" pitchFamily="18" charset="0"/>
                      </a:rPr>
                      <m:t>𝛽</m:t>
                    </m:r>
                    <m:r>
                      <a:rPr lang="en-GB" sz="2000" b="0" i="1" smtClean="0">
                        <a:latin typeface="Cambria Math" panose="02040503050406030204" pitchFamily="18" charset="0"/>
                      </a:rPr>
                      <m:t> </m:t>
                    </m:r>
                    <m:r>
                      <a:rPr lang="en-GB" sz="2000" b="0" i="1" smtClean="0">
                        <a:latin typeface="Cambria Math" panose="02040503050406030204" pitchFamily="18" charset="0"/>
                      </a:rPr>
                      <m:t>𝑆</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m:t>
                    </m:r>
                    <m:r>
                      <a:rPr lang="en-GB" sz="2000" b="0" i="1" smtClean="0">
                        <a:latin typeface="Cambria Math" panose="02040503050406030204" pitchFamily="18" charset="0"/>
                      </a:rPr>
                      <m:t>𝐼</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 </m:t>
                    </m:r>
                    <m:r>
                      <a:rPr lang="en-GB" sz="2000" b="0" i="1" smtClean="0">
                        <a:latin typeface="Cambria Math" panose="02040503050406030204" pitchFamily="18" charset="0"/>
                      </a:rPr>
                      <m:t>𝛾</m:t>
                    </m:r>
                    <m:r>
                      <a:rPr lang="en-GB" sz="2000" b="0" i="1" smtClean="0">
                        <a:latin typeface="Cambria Math" panose="02040503050406030204" pitchFamily="18" charset="0"/>
                      </a:rPr>
                      <m:t> </m:t>
                    </m:r>
                    <m:r>
                      <a:rPr lang="en-GB" sz="2000" b="0" i="1" smtClean="0">
                        <a:latin typeface="Cambria Math" panose="02040503050406030204" pitchFamily="18" charset="0"/>
                      </a:rPr>
                      <m:t>𝐼</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oMath>
                </a14:m>
                <a:endParaRPr lang="en-GB" sz="2000" b="0" dirty="0"/>
              </a:p>
              <a:p>
                <a:pPr marL="42874" indent="0">
                  <a:buNone/>
                </a:pPr>
                <a:r>
                  <a:rPr lang="en-GB" sz="2000" dirty="0"/>
                  <a:t>				</a:t>
                </a:r>
                <a14:m>
                  <m:oMath xmlns:m="http://schemas.openxmlformats.org/officeDocument/2006/math">
                    <m:r>
                      <a:rPr lang="en-GB" sz="2000" b="0" i="1" smtClean="0">
                        <a:latin typeface="Cambria Math" panose="02040503050406030204" pitchFamily="18" charset="0"/>
                      </a:rPr>
                      <m:t>𝑅</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r>
                          <a:rPr lang="en-GB" sz="2000" b="0" i="1" smtClean="0">
                            <a:latin typeface="Cambria Math" panose="02040503050406030204" pitchFamily="18" charset="0"/>
                          </a:rPr>
                          <m:t>+1</m:t>
                        </m:r>
                      </m:e>
                    </m:d>
                    <m:r>
                      <a:rPr lang="en-GB" sz="2000" b="0" i="1" smtClean="0">
                        <a:latin typeface="Cambria Math" panose="02040503050406030204" pitchFamily="18" charset="0"/>
                      </a:rPr>
                      <m:t>      =     </m:t>
                    </m:r>
                    <m:r>
                      <a:rPr lang="en-GB" sz="2000" b="0" i="1" smtClean="0">
                        <a:latin typeface="Cambria Math" panose="02040503050406030204" pitchFamily="18" charset="0"/>
                      </a:rPr>
                      <m:t>𝑅</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    + </m:t>
                    </m:r>
                    <m:r>
                      <a:rPr lang="en-GB" sz="2000" b="0" i="1" smtClean="0">
                        <a:latin typeface="Cambria Math" panose="02040503050406030204" pitchFamily="18" charset="0"/>
                      </a:rPr>
                      <m:t>𝛾</m:t>
                    </m:r>
                    <m:r>
                      <a:rPr lang="en-GB" sz="2000" b="0" i="1" smtClean="0">
                        <a:latin typeface="Cambria Math" panose="02040503050406030204" pitchFamily="18" charset="0"/>
                      </a:rPr>
                      <m:t> </m:t>
                    </m:r>
                    <m:r>
                      <a:rPr lang="en-GB" sz="2000" b="0" i="1" smtClean="0">
                        <a:latin typeface="Cambria Math" panose="02040503050406030204" pitchFamily="18" charset="0"/>
                      </a:rPr>
                      <m:t>𝐼</m:t>
                    </m:r>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oMath>
                </a14:m>
                <a:endParaRPr lang="en-GB" sz="2000" dirty="0"/>
              </a:p>
            </p:txBody>
          </p:sp>
        </mc:Choice>
        <mc:Fallback xmlns="">
          <p:sp>
            <p:nvSpPr>
              <p:cNvPr id="7" name="Content Placeholder 2"/>
              <p:cNvSpPr>
                <a:spLocks noGrp="1" noRot="1" noChangeAspect="1" noMove="1" noResize="1" noEditPoints="1" noAdjustHandles="1" noChangeArrowheads="1" noChangeShapeType="1" noTextEdit="1"/>
              </p:cNvSpPr>
              <p:nvPr>
                <p:ph sz="half" idx="1"/>
              </p:nvPr>
            </p:nvSpPr>
            <p:spPr>
              <a:xfrm>
                <a:off x="457201" y="1490871"/>
                <a:ext cx="8179903" cy="1520686"/>
              </a:xfrm>
              <a:blipFill>
                <a:blip r:embed="rId2"/>
                <a:stretch>
                  <a:fillRect/>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717F2FDD-EB57-4115-BC46-BE8ADDF490B0}"/>
              </a:ext>
            </a:extLst>
          </p:cNvPr>
          <p:cNvSpPr>
            <a:spLocks noGrp="1"/>
          </p:cNvSpPr>
          <p:nvPr>
            <p:ph type="sldNum" sz="quarter" idx="4"/>
          </p:nvPr>
        </p:nvSpPr>
        <p:spPr/>
        <p:txBody>
          <a:bodyPr/>
          <a:lstStyle/>
          <a:p>
            <a:fld id="{D7E6475D-BDED-4D62-A64C-203EC56ADB6A}" type="slidenum">
              <a:rPr lang="en-GB" smtClean="0"/>
              <a:t>5</a:t>
            </a:fld>
            <a:endParaRPr lang="en-GB"/>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83DE10E-9A49-E94B-1AE2-D1306898A0F7}"/>
                  </a:ext>
                </a:extLst>
              </p:cNvPr>
              <p:cNvSpPr txBox="1"/>
              <p:nvPr/>
            </p:nvSpPr>
            <p:spPr>
              <a:xfrm>
                <a:off x="457201" y="3319670"/>
                <a:ext cx="8179903" cy="3016210"/>
              </a:xfrm>
              <a:prstGeom prst="rect">
                <a:avLst/>
              </a:prstGeom>
              <a:noFill/>
            </p:spPr>
            <p:txBody>
              <a:bodyPr wrap="square" rtlCol="0">
                <a:spAutoFit/>
              </a:bodyPr>
              <a:lstStyle/>
              <a:p>
                <a:r>
                  <a:rPr lang="en-GB" sz="2000" dirty="0">
                    <a:latin typeface="Open Sans" panose="020B0606030504020204" pitchFamily="34" charset="0"/>
                    <a:ea typeface="Open Sans" panose="020B0606030504020204" pitchFamily="34" charset="0"/>
                    <a:cs typeface="Open Sans" panose="020B0606030504020204" pitchFamily="34" charset="0"/>
                  </a:rPr>
                  <a:t>Ordinary differential equations have a similar structure, but only the rate of change is given:</a:t>
                </a:r>
              </a:p>
              <a:p>
                <a:endParaRPr lang="en-GB" dirty="0">
                  <a:latin typeface="Open Sans" panose="020B0606030504020204" pitchFamily="34" charset="0"/>
                  <a:ea typeface="Open Sans" panose="020B0606030504020204" pitchFamily="34" charset="0"/>
                  <a:cs typeface="Open Sans" panose="020B0606030504020204" pitchFamily="34" charset="0"/>
                </a:endParaRPr>
              </a:p>
              <a:p>
                <a:r>
                  <a:rPr lang="en-GB" sz="2400"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f>
                      <m:fPr>
                        <m:type m:val="lin"/>
                        <m:ctrlPr>
                          <a:rPr lang="en-GB" sz="2400" b="0" i="1" smtClean="0">
                            <a:latin typeface="Cambria Math" panose="02040503050406030204" pitchFamily="18" charset="0"/>
                            <a:ea typeface="Open Sans" panose="020B0606030504020204" pitchFamily="34" charset="0"/>
                            <a:cs typeface="Open Sans" panose="020B0606030504020204" pitchFamily="34" charset="0"/>
                          </a:rPr>
                        </m:ctrlPr>
                      </m:fPr>
                      <m:num>
                        <m:r>
                          <a:rPr lang="en-GB" sz="2400" b="0" i="1" smtClean="0">
                            <a:latin typeface="Cambria Math" panose="02040503050406030204" pitchFamily="18" charset="0"/>
                            <a:ea typeface="Open Sans" panose="020B0606030504020204" pitchFamily="34" charset="0"/>
                            <a:cs typeface="Open Sans" panose="020B0606030504020204" pitchFamily="34" charset="0"/>
                          </a:rPr>
                          <m:t>𝑑𝑆</m:t>
                        </m:r>
                      </m:num>
                      <m:den>
                        <m:r>
                          <a:rPr lang="en-GB" sz="2400" b="0" i="1" smtClean="0">
                            <a:latin typeface="Cambria Math" panose="02040503050406030204" pitchFamily="18" charset="0"/>
                            <a:ea typeface="Open Sans" panose="020B0606030504020204" pitchFamily="34" charset="0"/>
                            <a:cs typeface="Open Sans" panose="020B0606030504020204" pitchFamily="34" charset="0"/>
                          </a:rPr>
                          <m:t>𝑑𝑡</m:t>
                        </m:r>
                      </m:den>
                    </m:f>
                    <m:r>
                      <a:rPr lang="en-GB" sz="2400" b="0" i="1" smtClean="0">
                        <a:latin typeface="Cambria Math" panose="02040503050406030204" pitchFamily="18" charset="0"/>
                        <a:ea typeface="Open Sans" panose="020B0606030504020204" pitchFamily="34" charset="0"/>
                        <a:cs typeface="Open Sans" panose="020B0606030504020204" pitchFamily="34" charset="0"/>
                      </a:rPr>
                      <m:t>=−</m:t>
                    </m:r>
                    <m:r>
                      <a:rPr lang="en-GB" sz="2400" b="0" i="1" smtClean="0">
                        <a:latin typeface="Cambria Math" panose="02040503050406030204" pitchFamily="18" charset="0"/>
                        <a:ea typeface="Open Sans" panose="020B0606030504020204" pitchFamily="34" charset="0"/>
                        <a:cs typeface="Open Sans" panose="020B0606030504020204" pitchFamily="34" charset="0"/>
                      </a:rPr>
                      <m:t>𝛽</m:t>
                    </m:r>
                    <m:r>
                      <a:rPr lang="en-GB" sz="2400" b="0" i="1" smtClean="0">
                        <a:latin typeface="Cambria Math" panose="02040503050406030204" pitchFamily="18" charset="0"/>
                        <a:ea typeface="Open Sans" panose="020B0606030504020204" pitchFamily="34" charset="0"/>
                        <a:cs typeface="Open Sans" panose="020B0606030504020204" pitchFamily="34" charset="0"/>
                      </a:rPr>
                      <m:t> </m:t>
                    </m:r>
                    <m:r>
                      <a:rPr lang="en-GB" sz="2400" b="0" i="1" smtClean="0">
                        <a:latin typeface="Cambria Math" panose="02040503050406030204" pitchFamily="18" charset="0"/>
                        <a:ea typeface="Open Sans" panose="020B0606030504020204" pitchFamily="34" charset="0"/>
                        <a:cs typeface="Open Sans" panose="020B0606030504020204" pitchFamily="34" charset="0"/>
                      </a:rPr>
                      <m:t>𝑆</m:t>
                    </m:r>
                    <m:r>
                      <a:rPr lang="en-GB" sz="2400" b="0" i="1" smtClean="0">
                        <a:latin typeface="Cambria Math" panose="02040503050406030204" pitchFamily="18" charset="0"/>
                        <a:ea typeface="Open Sans" panose="020B0606030504020204" pitchFamily="34" charset="0"/>
                        <a:cs typeface="Open Sans" panose="020B0606030504020204" pitchFamily="34" charset="0"/>
                      </a:rPr>
                      <m:t> </m:t>
                    </m:r>
                    <m:r>
                      <a:rPr lang="en-GB" sz="2400" b="0" i="1" smtClean="0">
                        <a:latin typeface="Cambria Math" panose="02040503050406030204" pitchFamily="18" charset="0"/>
                        <a:ea typeface="Open Sans" panose="020B0606030504020204" pitchFamily="34" charset="0"/>
                        <a:cs typeface="Open Sans" panose="020B0606030504020204" pitchFamily="34" charset="0"/>
                      </a:rPr>
                      <m:t>𝐼</m:t>
                    </m:r>
                  </m:oMath>
                </a14:m>
                <a:endParaRPr lang="en-GB" sz="2400" dirty="0">
                  <a:latin typeface="Open Sans" panose="020B0606030504020204" pitchFamily="34" charset="0"/>
                  <a:ea typeface="Open Sans" panose="020B0606030504020204" pitchFamily="34" charset="0"/>
                  <a:cs typeface="Open Sans" panose="020B0606030504020204" pitchFamily="34" charset="0"/>
                </a:endParaRPr>
              </a:p>
              <a:p>
                <a:r>
                  <a:rPr lang="en-GB" sz="2400"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f>
                      <m:fPr>
                        <m:type m:val="lin"/>
                        <m:ctrlPr>
                          <a:rPr lang="en-GB" sz="2400" b="0" i="1" smtClean="0">
                            <a:latin typeface="Cambria Math" panose="02040503050406030204" pitchFamily="18" charset="0"/>
                            <a:ea typeface="Open Sans" panose="020B0606030504020204" pitchFamily="34" charset="0"/>
                            <a:cs typeface="Open Sans" panose="020B0606030504020204" pitchFamily="34" charset="0"/>
                          </a:rPr>
                        </m:ctrlPr>
                      </m:fPr>
                      <m:num>
                        <m:r>
                          <a:rPr lang="en-GB" sz="2400" b="0" i="1" smtClean="0">
                            <a:latin typeface="Cambria Math" panose="02040503050406030204" pitchFamily="18" charset="0"/>
                            <a:ea typeface="Open Sans" panose="020B0606030504020204" pitchFamily="34" charset="0"/>
                            <a:cs typeface="Open Sans" panose="020B0606030504020204" pitchFamily="34" charset="0"/>
                          </a:rPr>
                          <m:t>𝑑𝐼</m:t>
                        </m:r>
                      </m:num>
                      <m:den>
                        <m:r>
                          <a:rPr lang="en-GB" sz="2400" b="0" i="1" smtClean="0">
                            <a:latin typeface="Cambria Math" panose="02040503050406030204" pitchFamily="18" charset="0"/>
                            <a:ea typeface="Open Sans" panose="020B0606030504020204" pitchFamily="34" charset="0"/>
                            <a:cs typeface="Open Sans" panose="020B0606030504020204" pitchFamily="34" charset="0"/>
                          </a:rPr>
                          <m:t>𝑑𝑡</m:t>
                        </m:r>
                      </m:den>
                    </m:f>
                    <m:r>
                      <a:rPr lang="en-GB" sz="2400" b="0" i="1" smtClean="0">
                        <a:latin typeface="Cambria Math" panose="02040503050406030204" pitchFamily="18" charset="0"/>
                        <a:ea typeface="Open Sans" panose="020B0606030504020204" pitchFamily="34" charset="0"/>
                        <a:cs typeface="Open Sans" panose="020B0606030504020204" pitchFamily="34" charset="0"/>
                      </a:rPr>
                      <m:t> =</m:t>
                    </m:r>
                    <m:r>
                      <a:rPr lang="en-GB" sz="2400" b="0" i="1" smtClean="0">
                        <a:latin typeface="Cambria Math" panose="02040503050406030204" pitchFamily="18" charset="0"/>
                        <a:ea typeface="Open Sans" panose="020B0606030504020204" pitchFamily="34" charset="0"/>
                        <a:cs typeface="Open Sans" panose="020B0606030504020204" pitchFamily="34" charset="0"/>
                      </a:rPr>
                      <m:t>𝛽</m:t>
                    </m:r>
                    <m:r>
                      <a:rPr lang="en-GB" sz="2400" b="0" i="1" smtClean="0">
                        <a:latin typeface="Cambria Math" panose="02040503050406030204" pitchFamily="18" charset="0"/>
                        <a:ea typeface="Open Sans" panose="020B0606030504020204" pitchFamily="34" charset="0"/>
                        <a:cs typeface="Open Sans" panose="020B0606030504020204" pitchFamily="34" charset="0"/>
                      </a:rPr>
                      <m:t> </m:t>
                    </m:r>
                    <m:r>
                      <a:rPr lang="en-GB" sz="2400" b="0" i="1" smtClean="0">
                        <a:latin typeface="Cambria Math" panose="02040503050406030204" pitchFamily="18" charset="0"/>
                        <a:ea typeface="Open Sans" panose="020B0606030504020204" pitchFamily="34" charset="0"/>
                        <a:cs typeface="Open Sans" panose="020B0606030504020204" pitchFamily="34" charset="0"/>
                      </a:rPr>
                      <m:t>𝑆</m:t>
                    </m:r>
                    <m:r>
                      <a:rPr lang="en-GB" sz="2400" b="0" i="1" smtClean="0">
                        <a:latin typeface="Cambria Math" panose="02040503050406030204" pitchFamily="18" charset="0"/>
                        <a:ea typeface="Open Sans" panose="020B0606030504020204" pitchFamily="34" charset="0"/>
                        <a:cs typeface="Open Sans" panose="020B0606030504020204" pitchFamily="34" charset="0"/>
                      </a:rPr>
                      <m:t> </m:t>
                    </m:r>
                    <m:r>
                      <a:rPr lang="en-GB" sz="2400" b="0" i="1" smtClean="0">
                        <a:latin typeface="Cambria Math" panose="02040503050406030204" pitchFamily="18" charset="0"/>
                        <a:ea typeface="Open Sans" panose="020B0606030504020204" pitchFamily="34" charset="0"/>
                        <a:cs typeface="Open Sans" panose="020B0606030504020204" pitchFamily="34" charset="0"/>
                      </a:rPr>
                      <m:t>𝐼</m:t>
                    </m:r>
                    <m:r>
                      <a:rPr lang="en-GB" sz="2400" b="0" i="1" smtClean="0">
                        <a:latin typeface="Cambria Math" panose="02040503050406030204" pitchFamily="18" charset="0"/>
                        <a:ea typeface="Open Sans" panose="020B0606030504020204" pitchFamily="34" charset="0"/>
                        <a:cs typeface="Open Sans" panose="020B0606030504020204" pitchFamily="34" charset="0"/>
                      </a:rPr>
                      <m:t> −</m:t>
                    </m:r>
                    <m:r>
                      <a:rPr lang="en-GB" sz="2400" b="0" i="1" smtClean="0">
                        <a:latin typeface="Cambria Math" panose="02040503050406030204" pitchFamily="18" charset="0"/>
                        <a:ea typeface="Open Sans" panose="020B0606030504020204" pitchFamily="34" charset="0"/>
                        <a:cs typeface="Open Sans" panose="020B0606030504020204" pitchFamily="34" charset="0"/>
                      </a:rPr>
                      <m:t>𝛾</m:t>
                    </m:r>
                    <m:r>
                      <a:rPr lang="en-GB" sz="2400" b="0" i="1" smtClean="0">
                        <a:latin typeface="Cambria Math" panose="02040503050406030204" pitchFamily="18" charset="0"/>
                        <a:ea typeface="Open Sans" panose="020B0606030504020204" pitchFamily="34" charset="0"/>
                        <a:cs typeface="Open Sans" panose="020B0606030504020204" pitchFamily="34" charset="0"/>
                      </a:rPr>
                      <m:t> </m:t>
                    </m:r>
                    <m:r>
                      <a:rPr lang="en-GB" sz="2400" b="0" i="1" smtClean="0">
                        <a:latin typeface="Cambria Math" panose="02040503050406030204" pitchFamily="18" charset="0"/>
                        <a:ea typeface="Open Sans" panose="020B0606030504020204" pitchFamily="34" charset="0"/>
                        <a:cs typeface="Open Sans" panose="020B0606030504020204" pitchFamily="34" charset="0"/>
                      </a:rPr>
                      <m:t>𝐼</m:t>
                    </m:r>
                  </m:oMath>
                </a14:m>
                <a:endParaRPr lang="en-GB" sz="2400" dirty="0">
                  <a:latin typeface="Open Sans" panose="020B0606030504020204" pitchFamily="34" charset="0"/>
                  <a:ea typeface="Open Sans" panose="020B0606030504020204" pitchFamily="34" charset="0"/>
                  <a:cs typeface="Open Sans" panose="020B0606030504020204" pitchFamily="34" charset="0"/>
                </a:endParaRPr>
              </a:p>
              <a:p>
                <a:r>
                  <a:rPr lang="en-GB" sz="2400"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f>
                      <m:fPr>
                        <m:type m:val="lin"/>
                        <m:ctrlPr>
                          <a:rPr lang="en-GB" sz="2400" b="0" i="1" smtClean="0">
                            <a:latin typeface="Cambria Math" panose="02040503050406030204" pitchFamily="18" charset="0"/>
                            <a:ea typeface="Open Sans" panose="020B0606030504020204" pitchFamily="34" charset="0"/>
                            <a:cs typeface="Open Sans" panose="020B0606030504020204" pitchFamily="34" charset="0"/>
                          </a:rPr>
                        </m:ctrlPr>
                      </m:fPr>
                      <m:num>
                        <m:r>
                          <a:rPr lang="en-GB" sz="2400" b="0" i="1" smtClean="0">
                            <a:latin typeface="Cambria Math" panose="02040503050406030204" pitchFamily="18" charset="0"/>
                            <a:ea typeface="Open Sans" panose="020B0606030504020204" pitchFamily="34" charset="0"/>
                            <a:cs typeface="Open Sans" panose="020B0606030504020204" pitchFamily="34" charset="0"/>
                          </a:rPr>
                          <m:t>𝑑𝑅</m:t>
                        </m:r>
                      </m:num>
                      <m:den>
                        <m:r>
                          <a:rPr lang="en-GB" sz="2400" b="0" i="1" smtClean="0">
                            <a:latin typeface="Cambria Math" panose="02040503050406030204" pitchFamily="18" charset="0"/>
                            <a:ea typeface="Open Sans" panose="020B0606030504020204" pitchFamily="34" charset="0"/>
                            <a:cs typeface="Open Sans" panose="020B0606030504020204" pitchFamily="34" charset="0"/>
                          </a:rPr>
                          <m:t>𝑑𝑡</m:t>
                        </m:r>
                      </m:den>
                    </m:f>
                    <m:r>
                      <a:rPr lang="en-GB" sz="2400" b="0" i="1" smtClean="0">
                        <a:latin typeface="Cambria Math" panose="02040503050406030204" pitchFamily="18" charset="0"/>
                        <a:ea typeface="Open Sans" panose="020B0606030504020204" pitchFamily="34" charset="0"/>
                        <a:cs typeface="Open Sans" panose="020B0606030504020204" pitchFamily="34" charset="0"/>
                      </a:rPr>
                      <m:t>=</m:t>
                    </m:r>
                    <m:r>
                      <a:rPr lang="en-GB" sz="2400" b="0" i="1" smtClean="0">
                        <a:latin typeface="Cambria Math" panose="02040503050406030204" pitchFamily="18" charset="0"/>
                        <a:ea typeface="Open Sans" panose="020B0606030504020204" pitchFamily="34" charset="0"/>
                        <a:cs typeface="Open Sans" panose="020B0606030504020204" pitchFamily="34" charset="0"/>
                      </a:rPr>
                      <m:t>𝛾</m:t>
                    </m:r>
                    <m:r>
                      <a:rPr lang="en-GB" sz="2400" b="0" i="1" smtClean="0">
                        <a:latin typeface="Cambria Math" panose="02040503050406030204" pitchFamily="18" charset="0"/>
                        <a:ea typeface="Open Sans" panose="020B0606030504020204" pitchFamily="34" charset="0"/>
                        <a:cs typeface="Open Sans" panose="020B0606030504020204" pitchFamily="34" charset="0"/>
                      </a:rPr>
                      <m:t> </m:t>
                    </m:r>
                    <m:r>
                      <a:rPr lang="en-GB" sz="2400" b="0" i="1" smtClean="0">
                        <a:latin typeface="Cambria Math" panose="02040503050406030204" pitchFamily="18" charset="0"/>
                        <a:ea typeface="Open Sans" panose="020B0606030504020204" pitchFamily="34" charset="0"/>
                        <a:cs typeface="Open Sans" panose="020B0606030504020204" pitchFamily="34" charset="0"/>
                      </a:rPr>
                      <m:t>𝐼</m:t>
                    </m:r>
                  </m:oMath>
                </a14:m>
                <a:endParaRPr lang="en-GB" sz="2400" dirty="0">
                  <a:latin typeface="Open Sans" panose="020B0606030504020204" pitchFamily="34" charset="0"/>
                  <a:ea typeface="Open Sans" panose="020B0606030504020204" pitchFamily="34" charset="0"/>
                  <a:cs typeface="Open Sans" panose="020B0606030504020204" pitchFamily="34" charset="0"/>
                </a:endParaRPr>
              </a:p>
              <a:p>
                <a:endParaRPr lang="en-GB" sz="2000" dirty="0">
                  <a:latin typeface="Open Sans" panose="020B0606030504020204" pitchFamily="34" charset="0"/>
                  <a:ea typeface="Open Sans" panose="020B0606030504020204" pitchFamily="34" charset="0"/>
                  <a:cs typeface="Open Sans" panose="020B0606030504020204" pitchFamily="34" charset="0"/>
                </a:endParaRPr>
              </a:p>
              <a:p>
                <a:r>
                  <a:rPr lang="en-GB" sz="2000" dirty="0">
                    <a:latin typeface="Open Sans" panose="020B0606030504020204" pitchFamily="34" charset="0"/>
                    <a:ea typeface="Open Sans" panose="020B0606030504020204" pitchFamily="34" charset="0"/>
                    <a:cs typeface="Open Sans" panose="020B0606030504020204" pitchFamily="34" charset="0"/>
                  </a:rPr>
                  <a:t>The explicit dependence on time is often omitted </a:t>
                </a:r>
              </a:p>
              <a:p>
                <a:r>
                  <a:rPr lang="en-GB" sz="2000" dirty="0">
                    <a:latin typeface="Open Sans" panose="020B0606030504020204" pitchFamily="34" charset="0"/>
                    <a:ea typeface="Open Sans" panose="020B0606030504020204" pitchFamily="34" charset="0"/>
                    <a:cs typeface="Open Sans" panose="020B0606030504020204" pitchFamily="34" charset="0"/>
                  </a:rPr>
                  <a:t>(e.g. </a:t>
                </a:r>
                <a:r>
                  <a:rPr lang="en-GB" sz="2000" i="1" dirty="0">
                    <a:latin typeface="Open Sans" panose="020B0606030504020204" pitchFamily="34" charset="0"/>
                    <a:ea typeface="Open Sans" panose="020B0606030504020204" pitchFamily="34" charset="0"/>
                    <a:cs typeface="Open Sans" panose="020B0606030504020204" pitchFamily="34" charset="0"/>
                  </a:rPr>
                  <a:t>S</a:t>
                </a:r>
                <a:r>
                  <a:rPr lang="en-GB" sz="2000" dirty="0">
                    <a:latin typeface="Open Sans" panose="020B0606030504020204" pitchFamily="34" charset="0"/>
                    <a:ea typeface="Open Sans" panose="020B0606030504020204" pitchFamily="34" charset="0"/>
                    <a:cs typeface="Open Sans" panose="020B0606030504020204" pitchFamily="34" charset="0"/>
                  </a:rPr>
                  <a:t> is written instead of </a:t>
                </a:r>
                <a:r>
                  <a:rPr lang="en-GB" sz="2000" i="1" dirty="0">
                    <a:latin typeface="Open Sans" panose="020B0606030504020204" pitchFamily="34" charset="0"/>
                    <a:ea typeface="Open Sans" panose="020B0606030504020204" pitchFamily="34" charset="0"/>
                    <a:cs typeface="Open Sans" panose="020B0606030504020204" pitchFamily="34" charset="0"/>
                  </a:rPr>
                  <a:t>S</a:t>
                </a:r>
                <a:r>
                  <a:rPr lang="en-GB" sz="2000" dirty="0">
                    <a:latin typeface="Open Sans" panose="020B0606030504020204" pitchFamily="34" charset="0"/>
                    <a:ea typeface="Open Sans" panose="020B0606030504020204" pitchFamily="34" charset="0"/>
                    <a:cs typeface="Open Sans" panose="020B0606030504020204" pitchFamily="34" charset="0"/>
                  </a:rPr>
                  <a:t>(</a:t>
                </a:r>
                <a:r>
                  <a:rPr lang="en-GB" sz="2000" i="1" dirty="0">
                    <a:latin typeface="Open Sans" panose="020B0606030504020204" pitchFamily="34" charset="0"/>
                    <a:ea typeface="Open Sans" panose="020B0606030504020204" pitchFamily="34" charset="0"/>
                    <a:cs typeface="Open Sans" panose="020B0606030504020204" pitchFamily="34" charset="0"/>
                  </a:rPr>
                  <a:t>t</a:t>
                </a:r>
                <a:r>
                  <a:rPr lang="en-GB" sz="2000" dirty="0">
                    <a:latin typeface="Open Sans" panose="020B0606030504020204" pitchFamily="34" charset="0"/>
                    <a:ea typeface="Open Sans" panose="020B0606030504020204" pitchFamily="34" charset="0"/>
                    <a:cs typeface="Open Sans" panose="020B0606030504020204" pitchFamily="34" charset="0"/>
                  </a:rPr>
                  <a:t>))</a:t>
                </a:r>
              </a:p>
            </p:txBody>
          </p:sp>
        </mc:Choice>
        <mc:Fallback xmlns="">
          <p:sp>
            <p:nvSpPr>
              <p:cNvPr id="4" name="TextBox 3">
                <a:extLst>
                  <a:ext uri="{FF2B5EF4-FFF2-40B4-BE49-F238E27FC236}">
                    <a16:creationId xmlns:a16="http://schemas.microsoft.com/office/drawing/2014/main" id="{883DE10E-9A49-E94B-1AE2-D1306898A0F7}"/>
                  </a:ext>
                </a:extLst>
              </p:cNvPr>
              <p:cNvSpPr txBox="1">
                <a:spLocks noRot="1" noChangeAspect="1" noMove="1" noResize="1" noEditPoints="1" noAdjustHandles="1" noChangeArrowheads="1" noChangeShapeType="1" noTextEdit="1"/>
              </p:cNvSpPr>
              <p:nvPr/>
            </p:nvSpPr>
            <p:spPr>
              <a:xfrm>
                <a:off x="457201" y="3319670"/>
                <a:ext cx="8179903" cy="3016210"/>
              </a:xfrm>
              <a:prstGeom prst="rect">
                <a:avLst/>
              </a:prstGeom>
              <a:blipFill>
                <a:blip r:embed="rId3"/>
                <a:stretch>
                  <a:fillRect l="-775" t="-1261" b="-2941"/>
                </a:stretch>
              </a:blipFill>
            </p:spPr>
            <p:txBody>
              <a:bodyPr/>
              <a:lstStyle/>
              <a:p>
                <a:r>
                  <a:rPr lang="en-GB">
                    <a:noFill/>
                  </a:rPr>
                  <a:t> </a:t>
                </a:r>
              </a:p>
            </p:txBody>
          </p:sp>
        </mc:Fallback>
      </mc:AlternateContent>
    </p:spTree>
    <p:extLst>
      <p:ext uri="{BB962C8B-B14F-4D97-AF65-F5344CB8AC3E}">
        <p14:creationId xmlns:p14="http://schemas.microsoft.com/office/powerpoint/2010/main" val="1854994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BFAF-6B7D-5042-9CFB-D6A6A720ED80}"/>
              </a:ext>
            </a:extLst>
          </p:cNvPr>
          <p:cNvSpPr>
            <a:spLocks noGrp="1"/>
          </p:cNvSpPr>
          <p:nvPr>
            <p:ph type="title"/>
          </p:nvPr>
        </p:nvSpPr>
        <p:spPr/>
        <p:txBody>
          <a:bodyPr/>
          <a:lstStyle/>
          <a:p>
            <a:r>
              <a:rPr lang="en-GB" sz="2400" dirty="0"/>
              <a:t>Ordinary differential equations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093E81-D3DD-7045-843F-CE8EF8857450}"/>
                  </a:ext>
                </a:extLst>
              </p:cNvPr>
              <p:cNvSpPr>
                <a:spLocks noGrp="1"/>
              </p:cNvSpPr>
              <p:nvPr>
                <p:ph idx="1"/>
              </p:nvPr>
            </p:nvSpPr>
            <p:spPr/>
            <p:txBody>
              <a:bodyPr/>
              <a:lstStyle/>
              <a:p>
                <a:r>
                  <a:rPr lang="en-US" sz="2000" dirty="0">
                    <a:latin typeface="+mn-lt"/>
                  </a:rPr>
                  <a:t>Mathematically, </a:t>
                </a:r>
                <a14:m>
                  <m:oMath xmlns:m="http://schemas.openxmlformats.org/officeDocument/2006/math">
                    <m:r>
                      <a:rPr lang="en-GB" sz="2000" b="0" i="1" smtClean="0">
                        <a:latin typeface="Cambria Math" panose="02040503050406030204" pitchFamily="18" charset="0"/>
                      </a:rPr>
                      <m:t>𝑑𝑋</m:t>
                    </m:r>
                    <m:r>
                      <a:rPr lang="en-GB" sz="2000" b="0" i="1" smtClean="0">
                        <a:latin typeface="Cambria Math" panose="02040503050406030204" pitchFamily="18" charset="0"/>
                      </a:rPr>
                      <m:t>/</m:t>
                    </m:r>
                    <m:r>
                      <a:rPr lang="en-GB" sz="2000" b="0" i="1" smtClean="0">
                        <a:latin typeface="Cambria Math" panose="02040503050406030204" pitchFamily="18" charset="0"/>
                      </a:rPr>
                      <m:t>𝑑𝑡</m:t>
                    </m:r>
                  </m:oMath>
                </a14:m>
                <a:r>
                  <a:rPr lang="en-US" sz="2000" dirty="0">
                    <a:latin typeface="+mn-lt"/>
                  </a:rPr>
                  <a:t> represents the derivative of </a:t>
                </a:r>
                <a:r>
                  <a:rPr lang="en-US" sz="2000" i="1" dirty="0">
                    <a:latin typeface="+mn-lt"/>
                  </a:rPr>
                  <a:t>X</a:t>
                </a:r>
                <a:r>
                  <a:rPr lang="en-US" sz="2000" dirty="0">
                    <a:latin typeface="+mn-lt"/>
                  </a:rPr>
                  <a:t> with respect to time (i.e. the rate at which </a:t>
                </a:r>
                <a:r>
                  <a:rPr lang="en-US" sz="2000" i="1" dirty="0">
                    <a:latin typeface="+mn-lt"/>
                  </a:rPr>
                  <a:t>X</a:t>
                </a:r>
                <a:r>
                  <a:rPr lang="en-US" sz="2000" dirty="0">
                    <a:latin typeface="+mn-lt"/>
                  </a:rPr>
                  <a:t> is changing over time).</a:t>
                </a:r>
              </a:p>
              <a:p>
                <a:endParaRPr lang="en-US" sz="2000" dirty="0">
                  <a:latin typeface="+mn-lt"/>
                </a:endParaRPr>
              </a:p>
              <a:p>
                <a:r>
                  <a:rPr lang="en-US" sz="2000" dirty="0">
                    <a:latin typeface="+mn-lt"/>
                  </a:rPr>
                  <a:t>For example, is </a:t>
                </a:r>
                <a:r>
                  <a:rPr lang="en-US" sz="2000" i="1" dirty="0">
                    <a:latin typeface="+mn-lt"/>
                  </a:rPr>
                  <a:t>S</a:t>
                </a:r>
                <a:r>
                  <a:rPr lang="en-US" sz="2000" dirty="0">
                    <a:latin typeface="+mn-lt"/>
                  </a:rPr>
                  <a:t> is the number of </a:t>
                </a:r>
                <a:r>
                  <a:rPr lang="en-US" sz="2000" dirty="0" err="1">
                    <a:latin typeface="+mn-lt"/>
                  </a:rPr>
                  <a:t>susceptibles</a:t>
                </a:r>
                <a:r>
                  <a:rPr lang="en-US" sz="2000" dirty="0">
                    <a:latin typeface="+mn-lt"/>
                  </a:rPr>
                  <a:t>, </a:t>
                </a:r>
                <a:r>
                  <a:rPr lang="en-US" sz="2000" i="1" dirty="0">
                    <a:latin typeface="+mn-lt"/>
                  </a:rPr>
                  <a:t>t </a:t>
                </a:r>
                <a:r>
                  <a:rPr lang="en-US" sz="2000" dirty="0">
                    <a:latin typeface="+mn-lt"/>
                  </a:rPr>
                  <a:t>is measured in days, and we have</a:t>
                </a:r>
              </a:p>
              <a:p>
                <a:br>
                  <a:rPr lang="en-US" sz="2000" dirty="0">
                    <a:latin typeface="+mn-lt"/>
                  </a:rPr>
                </a:br>
                <a:r>
                  <a:rPr lang="en-US" sz="2000" dirty="0">
                    <a:latin typeface="+mn-lt"/>
                  </a:rPr>
                  <a:t>				</a:t>
                </a:r>
                <a14:m>
                  <m:oMath xmlns:m="http://schemas.openxmlformats.org/officeDocument/2006/math">
                    <m:f>
                      <m:fPr>
                        <m:type m:val="lin"/>
                        <m:ctrlPr>
                          <a:rPr lang="en-GB" sz="2000" b="0" i="1" smtClean="0">
                            <a:latin typeface="Cambria Math" panose="02040503050406030204" pitchFamily="18" charset="0"/>
                            <a:ea typeface="Open Sans" panose="020B0606030504020204" pitchFamily="34" charset="0"/>
                            <a:cs typeface="Open Sans" panose="020B0606030504020204" pitchFamily="34" charset="0"/>
                          </a:rPr>
                        </m:ctrlPr>
                      </m:fPr>
                      <m:num>
                        <m:r>
                          <a:rPr lang="en-GB" sz="2000" b="0" i="1" smtClean="0">
                            <a:latin typeface="Cambria Math" panose="02040503050406030204" pitchFamily="18" charset="0"/>
                            <a:ea typeface="Open Sans" panose="020B0606030504020204" pitchFamily="34" charset="0"/>
                            <a:cs typeface="Open Sans" panose="020B0606030504020204" pitchFamily="34" charset="0"/>
                          </a:rPr>
                          <m:t>𝑑𝑆</m:t>
                        </m:r>
                      </m:num>
                      <m:den>
                        <m:r>
                          <a:rPr lang="en-GB" sz="2000" b="0" i="1" smtClean="0">
                            <a:latin typeface="Cambria Math" panose="02040503050406030204" pitchFamily="18" charset="0"/>
                            <a:ea typeface="Open Sans" panose="020B0606030504020204" pitchFamily="34" charset="0"/>
                            <a:cs typeface="Open Sans" panose="020B0606030504020204" pitchFamily="34" charset="0"/>
                          </a:rPr>
                          <m:t>𝑑𝑡</m:t>
                        </m:r>
                      </m:den>
                    </m:f>
                    <m:r>
                      <a:rPr lang="en-GB" sz="2000" b="0" i="0" smtClean="0">
                        <a:latin typeface="Cambria Math" panose="02040503050406030204" pitchFamily="18" charset="0"/>
                        <a:ea typeface="Open Sans" panose="020B0606030504020204" pitchFamily="34" charset="0"/>
                        <a:cs typeface="Open Sans" panose="020B0606030504020204" pitchFamily="34" charset="0"/>
                      </a:rPr>
                      <m:t>=</m:t>
                    </m:r>
                    <m:r>
                      <a:rPr lang="en-GB" sz="2000" i="1">
                        <a:latin typeface="Cambria Math" panose="02040503050406030204" pitchFamily="18" charset="0"/>
                        <a:ea typeface="Open Sans" panose="020B0606030504020204" pitchFamily="34" charset="0"/>
                        <a:cs typeface="Open Sans" panose="020B0606030504020204" pitchFamily="34" charset="0"/>
                      </a:rPr>
                      <m:t>−</m:t>
                    </m:r>
                    <m:r>
                      <a:rPr lang="en-GB" sz="2000" i="1">
                        <a:latin typeface="Cambria Math" panose="02040503050406030204" pitchFamily="18" charset="0"/>
                        <a:ea typeface="Open Sans" panose="020B0606030504020204" pitchFamily="34" charset="0"/>
                        <a:cs typeface="Open Sans" panose="020B0606030504020204" pitchFamily="34" charset="0"/>
                      </a:rPr>
                      <m:t>𝛽</m:t>
                    </m:r>
                    <m:r>
                      <a:rPr lang="en-GB" sz="2000" i="1">
                        <a:latin typeface="Cambria Math" panose="02040503050406030204" pitchFamily="18" charset="0"/>
                        <a:ea typeface="Open Sans" panose="020B0606030504020204" pitchFamily="34" charset="0"/>
                        <a:cs typeface="Open Sans" panose="020B0606030504020204" pitchFamily="34" charset="0"/>
                      </a:rPr>
                      <m:t> </m:t>
                    </m:r>
                    <m:r>
                      <a:rPr lang="en-GB" sz="2000" i="1">
                        <a:latin typeface="Cambria Math" panose="02040503050406030204" pitchFamily="18" charset="0"/>
                        <a:ea typeface="Open Sans" panose="020B0606030504020204" pitchFamily="34" charset="0"/>
                        <a:cs typeface="Open Sans" panose="020B0606030504020204" pitchFamily="34" charset="0"/>
                      </a:rPr>
                      <m:t>𝑆</m:t>
                    </m:r>
                    <m:r>
                      <a:rPr lang="en-GB" sz="2000" i="1">
                        <a:latin typeface="Cambria Math" panose="02040503050406030204" pitchFamily="18" charset="0"/>
                        <a:ea typeface="Open Sans" panose="020B0606030504020204" pitchFamily="34" charset="0"/>
                        <a:cs typeface="Open Sans" panose="020B0606030504020204" pitchFamily="34" charset="0"/>
                      </a:rPr>
                      <m:t> </m:t>
                    </m:r>
                    <m:r>
                      <a:rPr lang="en-GB" sz="2000" i="1">
                        <a:latin typeface="Cambria Math" panose="02040503050406030204" pitchFamily="18" charset="0"/>
                        <a:ea typeface="Open Sans" panose="020B0606030504020204" pitchFamily="34" charset="0"/>
                        <a:cs typeface="Open Sans" panose="020B0606030504020204" pitchFamily="34" charset="0"/>
                      </a:rPr>
                      <m:t>𝐼</m:t>
                    </m:r>
                    <m:r>
                      <a:rPr lang="en-GB" sz="2000" b="0" i="1" smtClean="0">
                        <a:latin typeface="Cambria Math" panose="02040503050406030204" pitchFamily="18" charset="0"/>
                        <a:ea typeface="Open Sans" panose="020B0606030504020204" pitchFamily="34" charset="0"/>
                        <a:cs typeface="Open Sans" panose="020B0606030504020204" pitchFamily="34" charset="0"/>
                      </a:rPr>
                      <m:t>=−2</m:t>
                    </m:r>
                  </m:oMath>
                </a14:m>
                <a:br>
                  <a:rPr lang="en-GB" sz="2000" dirty="0">
                    <a:latin typeface="+mn-lt"/>
                    <a:ea typeface="Open Sans" panose="020B0606030504020204" pitchFamily="34" charset="0"/>
                    <a:cs typeface="Open Sans" panose="020B0606030504020204" pitchFamily="34" charset="0"/>
                  </a:rPr>
                </a:br>
                <a:endParaRPr lang="en-GB" sz="2000" dirty="0">
                  <a:latin typeface="+mn-lt"/>
                  <a:ea typeface="Open Sans" panose="020B0606030504020204" pitchFamily="34" charset="0"/>
                  <a:cs typeface="Open Sans" panose="020B0606030504020204" pitchFamily="34" charset="0"/>
                </a:endParaRPr>
              </a:p>
              <a:p>
                <a:r>
                  <a:rPr lang="en-GB" sz="2000" dirty="0">
                    <a:latin typeface="+mn-lt"/>
                    <a:ea typeface="Open Sans" panose="020B0606030504020204" pitchFamily="34" charset="0"/>
                    <a:cs typeface="Open Sans" panose="020B0606030504020204" pitchFamily="34" charset="0"/>
                  </a:rPr>
                  <a:t>then this means the number of </a:t>
                </a:r>
                <a:r>
                  <a:rPr lang="en-GB" sz="2000" dirty="0" err="1">
                    <a:latin typeface="+mn-lt"/>
                    <a:ea typeface="Open Sans" panose="020B0606030504020204" pitchFamily="34" charset="0"/>
                    <a:cs typeface="Open Sans" panose="020B0606030504020204" pitchFamily="34" charset="0"/>
                  </a:rPr>
                  <a:t>susceptibles</a:t>
                </a:r>
                <a:r>
                  <a:rPr lang="en-GB" sz="2000" dirty="0">
                    <a:latin typeface="+mn-lt"/>
                    <a:ea typeface="Open Sans" panose="020B0606030504020204" pitchFamily="34" charset="0"/>
                    <a:cs typeface="Open Sans" panose="020B0606030504020204" pitchFamily="34" charset="0"/>
                  </a:rPr>
                  <a:t> is currently shrinking at a rate of 2 people per day, and in one day’s time will have around* 2 people fewer.</a:t>
                </a:r>
              </a:p>
              <a:p>
                <a:endParaRPr lang="en-GB" sz="2000" dirty="0">
                  <a:latin typeface="+mn-lt"/>
                  <a:ea typeface="Open Sans" panose="020B0606030504020204" pitchFamily="34" charset="0"/>
                  <a:cs typeface="Open Sans" panose="020B0606030504020204" pitchFamily="34" charset="0"/>
                </a:endParaRPr>
              </a:p>
              <a:p>
                <a:r>
                  <a:rPr lang="en-GB" sz="2000" dirty="0">
                    <a:latin typeface="+mn-lt"/>
                    <a:ea typeface="Open Sans" panose="020B0606030504020204" pitchFamily="34" charset="0"/>
                    <a:cs typeface="Open Sans" panose="020B0606030504020204" pitchFamily="34" charset="0"/>
                  </a:rPr>
                  <a:t>* not exactly 2, because over the course of that day, the value of </a:t>
                </a:r>
                <a14:m>
                  <m:oMath xmlns:m="http://schemas.openxmlformats.org/officeDocument/2006/math">
                    <m:r>
                      <a:rPr lang="en-GB" sz="2000" i="1">
                        <a:latin typeface="Cambria Math" panose="02040503050406030204" pitchFamily="18" charset="0"/>
                        <a:ea typeface="Open Sans" panose="020B0606030504020204" pitchFamily="34" charset="0"/>
                        <a:cs typeface="Open Sans" panose="020B0606030504020204" pitchFamily="34" charset="0"/>
                      </a:rPr>
                      <m:t>−</m:t>
                    </m:r>
                    <m:r>
                      <a:rPr lang="en-GB" sz="2000" i="1">
                        <a:latin typeface="Cambria Math" panose="02040503050406030204" pitchFamily="18" charset="0"/>
                        <a:ea typeface="Open Sans" panose="020B0606030504020204" pitchFamily="34" charset="0"/>
                        <a:cs typeface="Open Sans" panose="020B0606030504020204" pitchFamily="34" charset="0"/>
                      </a:rPr>
                      <m:t>𝛽</m:t>
                    </m:r>
                    <m:r>
                      <a:rPr lang="en-GB" sz="2000" i="1">
                        <a:latin typeface="Cambria Math" panose="02040503050406030204" pitchFamily="18" charset="0"/>
                        <a:ea typeface="Open Sans" panose="020B0606030504020204" pitchFamily="34" charset="0"/>
                        <a:cs typeface="Open Sans" panose="020B0606030504020204" pitchFamily="34" charset="0"/>
                      </a:rPr>
                      <m:t> </m:t>
                    </m:r>
                    <m:r>
                      <a:rPr lang="en-GB" sz="2000" i="1">
                        <a:latin typeface="Cambria Math" panose="02040503050406030204" pitchFamily="18" charset="0"/>
                        <a:ea typeface="Open Sans" panose="020B0606030504020204" pitchFamily="34" charset="0"/>
                        <a:cs typeface="Open Sans" panose="020B0606030504020204" pitchFamily="34" charset="0"/>
                      </a:rPr>
                      <m:t>𝑆</m:t>
                    </m:r>
                    <m:r>
                      <a:rPr lang="en-GB" sz="2000" i="1">
                        <a:latin typeface="Cambria Math" panose="02040503050406030204" pitchFamily="18" charset="0"/>
                        <a:ea typeface="Open Sans" panose="020B0606030504020204" pitchFamily="34" charset="0"/>
                        <a:cs typeface="Open Sans" panose="020B0606030504020204" pitchFamily="34" charset="0"/>
                      </a:rPr>
                      <m:t> </m:t>
                    </m:r>
                    <m:r>
                      <a:rPr lang="en-GB" sz="2000" i="1">
                        <a:latin typeface="Cambria Math" panose="02040503050406030204" pitchFamily="18" charset="0"/>
                        <a:ea typeface="Open Sans" panose="020B0606030504020204" pitchFamily="34" charset="0"/>
                        <a:cs typeface="Open Sans" panose="020B0606030504020204" pitchFamily="34" charset="0"/>
                      </a:rPr>
                      <m:t>𝐼</m:t>
                    </m:r>
                  </m:oMath>
                </a14:m>
                <a:r>
                  <a:rPr lang="en-US" sz="2000" dirty="0">
                    <a:latin typeface="+mn-lt"/>
                  </a:rPr>
                  <a:t> will change!</a:t>
                </a:r>
              </a:p>
              <a:p>
                <a:endParaRPr lang="en-US" sz="2000" dirty="0">
                  <a:latin typeface="+mn-lt"/>
                </a:endParaRPr>
              </a:p>
              <a:p>
                <a:r>
                  <a:rPr lang="en-US" sz="2000" dirty="0">
                    <a:latin typeface="+mn-lt"/>
                  </a:rPr>
                  <a:t>We will look at examples in the next section.</a:t>
                </a:r>
              </a:p>
            </p:txBody>
          </p:sp>
        </mc:Choice>
        <mc:Fallback xmlns="">
          <p:sp>
            <p:nvSpPr>
              <p:cNvPr id="3" name="Content Placeholder 2">
                <a:extLst>
                  <a:ext uri="{FF2B5EF4-FFF2-40B4-BE49-F238E27FC236}">
                    <a16:creationId xmlns:a16="http://schemas.microsoft.com/office/drawing/2014/main" id="{F1093E81-D3DD-7045-843F-CE8EF8857450}"/>
                  </a:ext>
                </a:extLst>
              </p:cNvPr>
              <p:cNvSpPr>
                <a:spLocks noGrp="1" noRot="1" noChangeAspect="1" noMove="1" noResize="1" noEditPoints="1" noAdjustHandles="1" noChangeArrowheads="1" noChangeShapeType="1" noTextEdit="1"/>
              </p:cNvSpPr>
              <p:nvPr>
                <p:ph idx="1"/>
              </p:nvPr>
            </p:nvSpPr>
            <p:spPr>
              <a:blipFill>
                <a:blip r:embed="rId2"/>
                <a:stretch>
                  <a:fillRect l="-772" t="-789" r="-463" b="-9211"/>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CBEECB2F-0EAC-451B-BA6F-2F3822D01241}"/>
              </a:ext>
            </a:extLst>
          </p:cNvPr>
          <p:cNvSpPr>
            <a:spLocks noGrp="1"/>
          </p:cNvSpPr>
          <p:nvPr>
            <p:ph type="sldNum" sz="quarter" idx="4"/>
          </p:nvPr>
        </p:nvSpPr>
        <p:spPr/>
        <p:txBody>
          <a:bodyPr/>
          <a:lstStyle/>
          <a:p>
            <a:fld id="{D7E6475D-BDED-4D62-A64C-203EC56ADB6A}" type="slidenum">
              <a:rPr lang="en-GB" smtClean="0"/>
              <a:t>6</a:t>
            </a:fld>
            <a:endParaRPr lang="en-GB"/>
          </a:p>
        </p:txBody>
      </p:sp>
    </p:spTree>
    <p:extLst>
      <p:ext uri="{BB962C8B-B14F-4D97-AF65-F5344CB8AC3E}">
        <p14:creationId xmlns:p14="http://schemas.microsoft.com/office/powerpoint/2010/main" val="342516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2514600"/>
            <a:ext cx="9144000" cy="994327"/>
          </a:xfrm>
          <a:prstGeom prst="rect">
            <a:avLst/>
          </a:prstGeom>
        </p:spPr>
        <p:txBody>
          <a:bodyPr/>
          <a:lstStyle/>
          <a:p>
            <a:pPr marL="0" lvl="0" indent="0">
              <a:buNone/>
            </a:pPr>
            <a:r>
              <a:rPr sz="4000" dirty="0">
                <a:solidFill>
                  <a:schemeClr val="tx2"/>
                </a:solidFill>
              </a:rPr>
              <a:t>How do we ‘solve’ ODE’s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21BF-A8F2-7B4F-82F5-64DECD70BF95}"/>
              </a:ext>
            </a:extLst>
          </p:cNvPr>
          <p:cNvSpPr>
            <a:spLocks noGrp="1"/>
          </p:cNvSpPr>
          <p:nvPr>
            <p:ph type="title"/>
          </p:nvPr>
        </p:nvSpPr>
        <p:spPr/>
        <p:txBody>
          <a:bodyPr>
            <a:normAutofit/>
          </a:bodyPr>
          <a:lstStyle/>
          <a:p>
            <a:r>
              <a:rPr lang="en-GB" sz="2400" dirty="0"/>
              <a:t>Population growth</a:t>
            </a:r>
            <a:endParaRPr lang="en-US" sz="2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98166-E59C-484C-9065-F9B822081E71}"/>
                  </a:ext>
                </a:extLst>
              </p:cNvPr>
              <p:cNvSpPr>
                <a:spLocks noGrp="1"/>
              </p:cNvSpPr>
              <p:nvPr>
                <p:ph idx="1"/>
              </p:nvPr>
            </p:nvSpPr>
            <p:spPr>
              <a:xfrm>
                <a:off x="457200" y="1477818"/>
                <a:ext cx="8229600" cy="2627042"/>
              </a:xfrm>
            </p:spPr>
            <p:txBody>
              <a:bodyPr/>
              <a:lstStyle/>
              <a:p>
                <a:pPr lvl="1"/>
                <a:r>
                  <a:rPr lang="en-GB" sz="2400" dirty="0"/>
                  <a:t>Some ODE models are simple enough to solve by hand.</a:t>
                </a:r>
              </a:p>
              <a:p>
                <a:pPr lvl="1"/>
                <a:r>
                  <a:rPr lang="en-GB" sz="2400" dirty="0"/>
                  <a:t>Consider a population of size </a:t>
                </a:r>
                <a14:m>
                  <m:oMath xmlns:m="http://schemas.openxmlformats.org/officeDocument/2006/math">
                    <m:r>
                      <a:rPr lang="en-GB" sz="2400">
                        <a:latin typeface="Cambria Math" panose="02040503050406030204" pitchFamily="18" charset="0"/>
                      </a:rPr>
                      <m:t>𝑁</m:t>
                    </m:r>
                  </m:oMath>
                </a14:m>
                <a:r>
                  <a:rPr lang="en-GB" sz="2400" dirty="0"/>
                  <a:t>, which grows at a per cap</a:t>
                </a:r>
                <a:r>
                  <a:rPr lang="en-GB" sz="2400" dirty="0" err="1"/>
                  <a:t>i</a:t>
                </a:r>
                <a:r>
                  <a:rPr lang="en-GB" sz="2400" dirty="0"/>
                  <a:t>ta rate </a:t>
                </a:r>
                <a14:m>
                  <m:oMath xmlns:m="http://schemas.openxmlformats.org/officeDocument/2006/math">
                    <m:r>
                      <a:rPr lang="en-GB" sz="2400">
                        <a:latin typeface="Cambria Math" panose="02040503050406030204" pitchFamily="18" charset="0"/>
                      </a:rPr>
                      <m:t>𝑟</m:t>
                    </m:r>
                  </m:oMath>
                </a14:m>
                <a:r>
                  <a:rPr lang="en-GB" sz="2400" dirty="0"/>
                  <a:t> with initial population size </a:t>
                </a:r>
                <a14:m>
                  <m:oMath xmlns:m="http://schemas.openxmlformats.org/officeDocument/2006/math">
                    <m:sSub>
                      <m:sSubPr>
                        <m:ctrlPr>
                          <a:rPr lang="ar-AE" sz="2400" i="1">
                            <a:latin typeface="Cambria Math" panose="02040503050406030204" pitchFamily="18" charset="0"/>
                          </a:rPr>
                        </m:ctrlPr>
                      </m:sSubPr>
                      <m:e>
                        <m:r>
                          <a:rPr lang="ar-AE" sz="2400">
                            <a:latin typeface="Cambria Math" panose="02040503050406030204" pitchFamily="18" charset="0"/>
                          </a:rPr>
                          <m:t>𝑁</m:t>
                        </m:r>
                      </m:e>
                      <m:sub>
                        <m:r>
                          <a:rPr lang="ar-AE" sz="2400">
                            <a:latin typeface="Cambria Math" panose="02040503050406030204" pitchFamily="18" charset="0"/>
                          </a:rPr>
                          <m:t>0</m:t>
                        </m:r>
                      </m:sub>
                    </m:sSub>
                  </m:oMath>
                </a14:m>
                <a:r>
                  <a:rPr lang="en-GB" sz="2400" dirty="0"/>
                  <a:t>. </a:t>
                </a:r>
              </a:p>
              <a:p>
                <a:pPr lvl="1"/>
                <a:r>
                  <a:rPr lang="en-GB" sz="2400" dirty="0"/>
                  <a:t>The per capita growth rate </a:t>
                </a:r>
                <a14:m>
                  <m:oMath xmlns:m="http://schemas.openxmlformats.org/officeDocument/2006/math">
                    <m:r>
                      <a:rPr lang="en-GB" sz="2400" smtClean="0">
                        <a:latin typeface="Cambria Math" panose="02040503050406030204" pitchFamily="18" charset="0"/>
                      </a:rPr>
                      <m:t>𝑟</m:t>
                    </m:r>
                  </m:oMath>
                </a14:m>
                <a:r>
                  <a:rPr lang="en-GB" sz="2400" dirty="0"/>
                  <a:t> means that each individual generates “offspring” at rate </a:t>
                </a:r>
                <a14:m>
                  <m:oMath xmlns:m="http://schemas.openxmlformats.org/officeDocument/2006/math">
                    <m:r>
                      <a:rPr lang="en-GB" sz="2400">
                        <a:latin typeface="Cambria Math" panose="02040503050406030204" pitchFamily="18" charset="0"/>
                      </a:rPr>
                      <m:t>𝑟</m:t>
                    </m:r>
                  </m:oMath>
                </a14:m>
                <a:r>
                  <a:rPr lang="en-GB" sz="2400" dirty="0"/>
                  <a:t>.</a:t>
                </a:r>
              </a:p>
              <a:p>
                <a:pPr lvl="1"/>
                <a:r>
                  <a:rPr lang="en-GB" sz="2400" dirty="0"/>
                  <a:t>We can formulate this model as a flow diagram:</a:t>
                </a:r>
              </a:p>
              <a:p>
                <a:pPr lvl="1"/>
                <a:endParaRPr lang="en-GB" dirty="0"/>
              </a:p>
              <a:p>
                <a:pPr lvl="1"/>
                <a:endParaRPr lang="en-GB" dirty="0"/>
              </a:p>
              <a:p>
                <a:endParaRPr lang="en-US" dirty="0"/>
              </a:p>
            </p:txBody>
          </p:sp>
        </mc:Choice>
        <mc:Fallback xmlns="">
          <p:sp>
            <p:nvSpPr>
              <p:cNvPr id="3" name="Content Placeholder 2">
                <a:extLst>
                  <a:ext uri="{FF2B5EF4-FFF2-40B4-BE49-F238E27FC236}">
                    <a16:creationId xmlns:a16="http://schemas.microsoft.com/office/drawing/2014/main" id="{55098166-E59C-484C-9065-F9B822081E71}"/>
                  </a:ext>
                </a:extLst>
              </p:cNvPr>
              <p:cNvSpPr>
                <a:spLocks noGrp="1" noRot="1" noChangeAspect="1" noMove="1" noResize="1" noEditPoints="1" noAdjustHandles="1" noChangeArrowheads="1" noChangeShapeType="1" noTextEdit="1"/>
              </p:cNvSpPr>
              <p:nvPr>
                <p:ph idx="1"/>
              </p:nvPr>
            </p:nvSpPr>
            <p:spPr>
              <a:xfrm>
                <a:off x="457200" y="1477818"/>
                <a:ext cx="8229600" cy="2627042"/>
              </a:xfrm>
              <a:blipFill>
                <a:blip r:embed="rId2"/>
                <a:stretch>
                  <a:fillRect t="-1923" r="-772" b="-481"/>
                </a:stretch>
              </a:blipFill>
            </p:spPr>
            <p:txBody>
              <a:bodyPr/>
              <a:lstStyle/>
              <a:p>
                <a:r>
                  <a:rPr lang="en-GB">
                    <a:noFill/>
                  </a:rPr>
                  <a:t> </a:t>
                </a:r>
              </a:p>
            </p:txBody>
          </p:sp>
        </mc:Fallback>
      </mc:AlternateContent>
      <p:sp>
        <p:nvSpPr>
          <p:cNvPr id="4" name="Rectangle 3">
            <a:extLst>
              <a:ext uri="{FF2B5EF4-FFF2-40B4-BE49-F238E27FC236}">
                <a16:creationId xmlns:a16="http://schemas.microsoft.com/office/drawing/2014/main" id="{6FC96CCA-24A3-704F-BFE5-63356191C398}"/>
              </a:ext>
            </a:extLst>
          </p:cNvPr>
          <p:cNvSpPr/>
          <p:nvPr/>
        </p:nvSpPr>
        <p:spPr>
          <a:xfrm>
            <a:off x="3687417" y="4323521"/>
            <a:ext cx="1351722" cy="1272209"/>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rPr>
              <a:t>N</a:t>
            </a:r>
          </a:p>
        </p:txBody>
      </p:sp>
      <p:cxnSp>
        <p:nvCxnSpPr>
          <p:cNvPr id="6" name="Straight Arrow Connector 5">
            <a:extLst>
              <a:ext uri="{FF2B5EF4-FFF2-40B4-BE49-F238E27FC236}">
                <a16:creationId xmlns:a16="http://schemas.microsoft.com/office/drawing/2014/main" id="{DEEB7870-ADBA-1246-B906-8C3BD4343B92}"/>
              </a:ext>
            </a:extLst>
          </p:cNvPr>
          <p:cNvCxnSpPr>
            <a:endCxn id="4" idx="1"/>
          </p:cNvCxnSpPr>
          <p:nvPr/>
        </p:nvCxnSpPr>
        <p:spPr>
          <a:xfrm>
            <a:off x="2892287" y="4959625"/>
            <a:ext cx="795130" cy="1"/>
          </a:xfrm>
          <a:prstGeom prst="straightConnector1">
            <a:avLst/>
          </a:prstGeom>
          <a:ln>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27688D-CFBD-B947-80A6-3DCC4152DB60}"/>
                  </a:ext>
                </a:extLst>
              </p:cNvPr>
              <p:cNvSpPr txBox="1"/>
              <p:nvPr/>
            </p:nvSpPr>
            <p:spPr>
              <a:xfrm>
                <a:off x="2956891" y="4517051"/>
                <a:ext cx="66592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𝑟</m:t>
                      </m:r>
                    </m:oMath>
                  </m:oMathPara>
                </a14:m>
                <a:endParaRPr lang="en-US" sz="2000" dirty="0"/>
              </a:p>
            </p:txBody>
          </p:sp>
        </mc:Choice>
        <mc:Fallback xmlns="">
          <p:sp>
            <p:nvSpPr>
              <p:cNvPr id="7" name="TextBox 6">
                <a:extLst>
                  <a:ext uri="{FF2B5EF4-FFF2-40B4-BE49-F238E27FC236}">
                    <a16:creationId xmlns:a16="http://schemas.microsoft.com/office/drawing/2014/main" id="{B227688D-CFBD-B947-80A6-3DCC4152DB60}"/>
                  </a:ext>
                </a:extLst>
              </p:cNvPr>
              <p:cNvSpPr txBox="1">
                <a:spLocks noRot="1" noChangeAspect="1" noMove="1" noResize="1" noEditPoints="1" noAdjustHandles="1" noChangeArrowheads="1" noChangeShapeType="1" noTextEdit="1"/>
              </p:cNvSpPr>
              <p:nvPr/>
            </p:nvSpPr>
            <p:spPr>
              <a:xfrm>
                <a:off x="2956891" y="4517051"/>
                <a:ext cx="665922" cy="400110"/>
              </a:xfrm>
              <a:prstGeom prst="rect">
                <a:avLst/>
              </a:prstGeom>
              <a:blipFill>
                <a:blip r:embed="rId3"/>
                <a:stretch>
                  <a:fillRect/>
                </a:stretch>
              </a:blipFill>
            </p:spPr>
            <p:txBody>
              <a:bodyPr/>
              <a:lstStyle/>
              <a:p>
                <a:r>
                  <a:rPr lang="en-GB">
                    <a:noFill/>
                  </a:rPr>
                  <a:t> </a:t>
                </a:r>
              </a:p>
            </p:txBody>
          </p:sp>
        </mc:Fallback>
      </mc:AlternateContent>
      <p:sp>
        <p:nvSpPr>
          <p:cNvPr id="5" name="Slide Number Placeholder 4">
            <a:extLst>
              <a:ext uri="{FF2B5EF4-FFF2-40B4-BE49-F238E27FC236}">
                <a16:creationId xmlns:a16="http://schemas.microsoft.com/office/drawing/2014/main" id="{A48FF2AF-F1C0-4B58-B377-C65DCA630C9D}"/>
              </a:ext>
            </a:extLst>
          </p:cNvPr>
          <p:cNvSpPr>
            <a:spLocks noGrp="1"/>
          </p:cNvSpPr>
          <p:nvPr>
            <p:ph type="sldNum" sz="quarter" idx="4"/>
          </p:nvPr>
        </p:nvSpPr>
        <p:spPr/>
        <p:txBody>
          <a:bodyPr/>
          <a:lstStyle/>
          <a:p>
            <a:fld id="{D7E6475D-BDED-4D62-A64C-203EC56ADB6A}" type="slidenum">
              <a:rPr lang="en-GB" smtClean="0"/>
              <a:t>8</a:t>
            </a:fld>
            <a:endParaRPr lang="en-GB"/>
          </a:p>
        </p:txBody>
      </p:sp>
    </p:spTree>
    <p:extLst>
      <p:ext uri="{BB962C8B-B14F-4D97-AF65-F5344CB8AC3E}">
        <p14:creationId xmlns:p14="http://schemas.microsoft.com/office/powerpoint/2010/main" val="72778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theme/theme1.xml><?xml version="1.0" encoding="utf-8"?>
<a:theme xmlns:a="http://schemas.openxmlformats.org/drawingml/2006/main" name="Main_Presentation_Title_Page">
  <a:themeElements>
    <a:clrScheme name="Custom 1">
      <a:dk1>
        <a:srgbClr val="000000"/>
      </a:dk1>
      <a:lt1>
        <a:srgbClr val="FFFFFF"/>
      </a:lt1>
      <a:dk2>
        <a:srgbClr val="004550"/>
      </a:dk2>
      <a:lt2>
        <a:srgbClr val="2BAC6D"/>
      </a:lt2>
      <a:accent1>
        <a:srgbClr val="2BAC6D"/>
      </a:accent1>
      <a:accent2>
        <a:srgbClr val="004550"/>
      </a:accent2>
      <a:accent3>
        <a:srgbClr val="00ABCE"/>
      </a:accent3>
      <a:accent4>
        <a:srgbClr val="FBB800"/>
      </a:accent4>
      <a:accent5>
        <a:srgbClr val="E95B0C"/>
      </a:accent5>
      <a:accent6>
        <a:srgbClr val="B1B2B3"/>
      </a:accent6>
      <a:hlink>
        <a:srgbClr val="00ABCE"/>
      </a:hlink>
      <a:folHlink>
        <a:srgbClr val="B1B2B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SHTM_Presentation_Template_4.3.potx" id="{36DD23E2-2B4D-4C02-87ED-940A54CBCDE4}" vid="{3E1D11D4-E105-447B-B68A-CA0B015ED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2180</TotalTime>
  <Words>3686</Words>
  <Application>Microsoft Macintosh PowerPoint</Application>
  <PresentationFormat>On-screen Show (4:3)</PresentationFormat>
  <Paragraphs>380</Paragraphs>
  <Slides>58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Cambria Math</vt:lpstr>
      <vt:lpstr>Courier</vt:lpstr>
      <vt:lpstr>merriweather</vt:lpstr>
      <vt:lpstr>Open Sans</vt:lpstr>
      <vt:lpstr>Open Sans</vt:lpstr>
      <vt:lpstr>Main_Presentation_Title_Page</vt:lpstr>
      <vt:lpstr>Ordinary Differential Equations</vt:lpstr>
      <vt:lpstr>Outline</vt:lpstr>
      <vt:lpstr>Ordinary differential equations</vt:lpstr>
      <vt:lpstr>Reminder: Difference equations</vt:lpstr>
      <vt:lpstr>Ordinary differential equations</vt:lpstr>
      <vt:lpstr>Ordinary differential equations</vt:lpstr>
      <vt:lpstr>Ordinary differential equations</vt:lpstr>
      <vt:lpstr>How do we ‘solve’ ODE’s</vt:lpstr>
      <vt:lpstr>Population growth</vt:lpstr>
      <vt:lpstr>Population growth</vt:lpstr>
      <vt:lpstr>Population growth</vt:lpstr>
      <vt:lpstr>Population growth</vt:lpstr>
      <vt:lpstr>Numerical solutions</vt:lpstr>
      <vt:lpstr>Euler’s method</vt:lpstr>
      <vt:lpstr>Euler’s method</vt:lpstr>
      <vt:lpstr>Euler’s method</vt:lpstr>
      <vt:lpstr>Euler’s method</vt:lpstr>
      <vt:lpstr>What alternatives are there?</vt:lpstr>
      <vt:lpstr>Using R package deSolve</vt:lpstr>
      <vt:lpstr>Solving the population growth model using deSolve</vt:lpstr>
      <vt:lpstr>Solving the population growth model using deSolve</vt:lpstr>
      <vt:lpstr>Solving the population growth model using deSolve</vt:lpstr>
      <vt:lpstr>Solving the population growth model using deSolve</vt:lpstr>
      <vt:lpstr>Solving the population growth model using deSolve</vt:lpstr>
      <vt:lpstr>Solving the population growth model using deSolve</vt:lpstr>
      <vt:lpstr>Solving the population growth model using deSolve</vt:lpstr>
      <vt:lpstr>Solving the population growth model using deSolve</vt:lpstr>
      <vt:lpstr>Solving the population growth model using deSolve</vt:lpstr>
      <vt:lpstr>Susceptible Infected model</vt:lpstr>
      <vt:lpstr>Susceptible Infected (SI) model</vt:lpstr>
      <vt:lpstr>Solving SI model using deSolve</vt:lpstr>
      <vt:lpstr>Solving SI model using deSolve</vt:lpstr>
      <vt:lpstr>Solving SI model using deSolve</vt:lpstr>
      <vt:lpstr>Solving SI model using deSolve</vt:lpstr>
      <vt:lpstr>Solving SI model using deSolve</vt:lpstr>
      <vt:lpstr>Solving SI model using deSolve</vt:lpstr>
      <vt:lpstr>Practical part 1</vt:lpstr>
      <vt:lpstr>Practical part 1</vt:lpstr>
      <vt:lpstr>Practical part 1 - 04_ODEs/01_ODE_SIR.R</vt:lpstr>
      <vt:lpstr>Part 1 summary</vt:lpstr>
      <vt:lpstr>Advanced use of deSolve package</vt:lpstr>
      <vt:lpstr>Advanced use of deSolve package</vt:lpstr>
      <vt:lpstr>Using Rcpp</vt:lpstr>
      <vt:lpstr>Using Rcpp</vt:lpstr>
      <vt:lpstr>Time dependent parameters</vt:lpstr>
      <vt:lpstr>Time dependent parameters</vt:lpstr>
      <vt:lpstr>Time dependent parameters</vt:lpstr>
      <vt:lpstr>Time dependent parameters</vt:lpstr>
      <vt:lpstr>method = "lsoda"</vt:lpstr>
      <vt:lpstr>Using ‘events’ in deSolve</vt:lpstr>
      <vt:lpstr>Using ‘events’ in deSolve</vt:lpstr>
      <vt:lpstr>Using ‘events’ in deSolve</vt:lpstr>
      <vt:lpstr>Using ‘events’ in deSolve</vt:lpstr>
      <vt:lpstr>Using ‘events’ in deSolve</vt:lpstr>
      <vt:lpstr>Using ‘events’ in deSolve</vt:lpstr>
      <vt:lpstr>Practical part 2</vt:lpstr>
      <vt:lpstr>Practical part 2</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23</TotalTime>
  <Words>14</Words>
  <Application>Microsoft Office PowerPoint</Application>
  <PresentationFormat>On-screen Show (4:3)</PresentationFormat>
  <Paragraphs>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merriweather</vt:lpstr>
      <vt:lpstr>Open Sans</vt:lpstr>
      <vt:lpstr>Open Sans</vt:lpstr>
      <vt:lpstr>Main_Presentation_Title_Page</vt:lpstr>
      <vt:lpstr>PowerPoint Presentation</vt:lpstr>
      <vt:lpstr>PowerPoint Presentation</vt:lpstr>
      <vt:lpstr>PowerPoint Presentation</vt:lpstr>
      <vt:lpstr>PowerPoint Presentation</vt:lpstr>
      <vt:lpstr>PowerPoint Presentation</vt:lpstr>
      <vt:lpstr>PowerPoint Presentation</vt:lpstr>
    </vt:vector>
  </TitlesOfParts>
  <Company>London School of Hygiene &amp; Tropical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Ordinary differential equations</dc:title>
  <dc:creator>Amanda Minter</dc:creator>
  <cp:keywords/>
  <cp:lastModifiedBy>Nicholas Davies</cp:lastModifiedBy>
  <cp:revision>87</cp:revision>
  <dcterms:created xsi:type="dcterms:W3CDTF">2019-06-14T11:04:30Z</dcterms:created>
  <dcterms:modified xsi:type="dcterms:W3CDTF">2023-04-18T13:28:07Z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../../Infrastructure/extras.bib</vt:lpwstr>
  </property>
  <property fmtid="{D5CDD505-2E9C-101B-9397-08002B2CF9AE}" pid="3" name="csl">
    <vt:lpwstr>../../Infrastructure/chicago-author-date.csl</vt:lpwstr>
  </property>
  <property fmtid="{D5CDD505-2E9C-101B-9397-08002B2CF9AE}" pid="4" name="date">
    <vt:lpwstr>June 2019</vt:lpwstr>
  </property>
  <property fmtid="{D5CDD505-2E9C-101B-9397-08002B2CF9AE}" pid="5" name="header-includes">
    <vt:lpwstr>---------</vt:lpwstr>
  </property>
  <property fmtid="{D5CDD505-2E9C-101B-9397-08002B2CF9AE}" pid="6" name="output">
    <vt:lpwstr/>
  </property>
  <property fmtid="{D5CDD505-2E9C-101B-9397-08002B2CF9AE}" pid="7" name="tables">
    <vt:lpwstr>yes</vt:lpwstr>
  </property>
</Properties>
</file>