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78" r:id="rId7"/>
    <p:sldId id="262" r:id="rId8"/>
    <p:sldId id="279" r:id="rId9"/>
    <p:sldId id="263" r:id="rId10"/>
    <p:sldId id="280" r:id="rId11"/>
    <p:sldId id="264" r:id="rId12"/>
    <p:sldId id="265" r:id="rId13"/>
    <p:sldId id="266" r:id="rId14"/>
    <p:sldId id="277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1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45" autoAdjust="0"/>
    <p:restoredTop sz="94626"/>
  </p:normalViewPr>
  <p:slideViewPr>
    <p:cSldViewPr snapToGrid="0" snapToObjects="1">
      <p:cViewPr varScale="1">
        <p:scale>
          <a:sx n="227" d="100"/>
          <a:sy n="227" d="100"/>
        </p:scale>
        <p:origin x="2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2EE36-3760-4533-890B-32D582316305}" type="datetimeFigureOut">
              <a:rPr lang="en-GB" smtClean="0"/>
              <a:t>29/03/2023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AA0D9-BB94-45C3-A7BA-A4947C375F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266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AAA0D9-BB94-45C3-A7BA-A4947C375F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09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8097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77772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3208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32084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7EC250-E796-438C-AFE1-ABBE2451286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D7EC250-E796-438C-AFE1-ABBE2451286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1709738"/>
            <a:ext cx="91440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" y="4589463"/>
            <a:ext cx="91440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72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latin typeface="open sans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86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pale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</p:spPr>
        <p:txBody>
          <a:bodyPr/>
          <a:lstStyle>
            <a:lvl1pPr>
              <a:defRPr sz="1800" baseline="0">
                <a:latin typeface="Open Sans" charset="0"/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marL="257244" marR="0" lvl="0" indent="-257244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91919"/>
            <a:ext cx="3008313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Open Sans" charset="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9132"/>
            <a:ext cx="6697133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6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8" r:id="rId3"/>
    <p:sldLayoutId id="2147483656" r:id="rId4"/>
    <p:sldLayoutId id="2147483650" r:id="rId5"/>
    <p:sldLayoutId id="2147483665" r:id="rId6"/>
  </p:sldLayoutIdLst>
  <p:hf hdr="0" ftr="0" dt="0"/>
  <p:txStyles>
    <p:titleStyle>
      <a:lvl1pPr algn="ctr" defTabSz="342991" rtl="0" eaLnBrk="1" latinLnBrk="0" hangingPunct="1">
        <a:spcBef>
          <a:spcPct val="0"/>
        </a:spcBef>
        <a:buNone/>
        <a:defRPr sz="3301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98097"/>
            <a:ext cx="9144000" cy="23876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Programming Skills: </a:t>
            </a:r>
            <a:br>
              <a:rPr lang="en-GB" dirty="0"/>
            </a:br>
            <a:r>
              <a:rPr lang="en-GB" dirty="0"/>
              <a:t>m</a:t>
            </a:r>
            <a:r>
              <a:rPr dirty="0"/>
              <a:t>ore R fun(</a:t>
            </a:r>
            <a:r>
              <a:rPr dirty="0" err="1"/>
              <a:t>ctionality</a:t>
            </a:r>
            <a:r>
              <a:rPr lang="en-GB" dirty="0"/>
              <a:t>)</a:t>
            </a:r>
            <a:endParaRPr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B7ED317-A280-48AD-AAF4-C1A37AADD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Modern Techniques in Modelling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If-Else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93338"/>
            <a:ext cx="8229600" cy="6203142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Let’s take a look at an example:</a:t>
            </a:r>
          </a:p>
          <a:p>
            <a:pPr marL="0" lvl="0" indent="0">
              <a:buNone/>
            </a:pPr>
            <a:endParaRPr dirty="0"/>
          </a:p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if</a:t>
            </a:r>
            <a:r>
              <a:rPr sz="1800" dirty="0">
                <a:latin typeface="Courier"/>
              </a:rPr>
              <a:t> (x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){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'warning: x is negative'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}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else</a:t>
            </a:r>
            <a:r>
              <a:rPr sz="1800" dirty="0">
                <a:latin typeface="Courier"/>
              </a:rPr>
              <a:t>{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'x is positive, carry on'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}</a:t>
            </a:r>
            <a:br>
              <a:rPr lang="en-GB" sz="1800" dirty="0">
                <a:latin typeface="Courier"/>
              </a:rPr>
            </a:br>
            <a:endParaRPr sz="1800" dirty="0">
              <a:latin typeface="Courier"/>
            </a:endParaRPr>
          </a:p>
          <a:p>
            <a:pPr marL="0" lvl="0" indent="0">
              <a:buNone/>
            </a:pPr>
            <a:r>
              <a:rPr dirty="0"/>
              <a:t>‘if’ does not need to be followed by ‘else’</a:t>
            </a:r>
            <a:r>
              <a:rPr lang="en-GB" dirty="0"/>
              <a:t> and chain multiple statements</a:t>
            </a:r>
            <a:br>
              <a:rPr lang="en-GB" i="1" dirty="0"/>
            </a:br>
            <a:endParaRPr lang="en-GB" i="1" dirty="0"/>
          </a:p>
          <a:p>
            <a:r>
              <a:rPr lang="en-GB" sz="1800" b="1" dirty="0">
                <a:solidFill>
                  <a:srgbClr val="007020"/>
                </a:solidFill>
                <a:latin typeface="Courier"/>
              </a:rPr>
              <a:t>if</a:t>
            </a:r>
            <a:r>
              <a:rPr lang="en-GB" sz="1800" dirty="0">
                <a:latin typeface="Courier"/>
              </a:rPr>
              <a:t> (condition1){</a:t>
            </a:r>
          </a:p>
          <a:p>
            <a:r>
              <a:rPr lang="en-GB" sz="1800" i="1" dirty="0">
                <a:solidFill>
                  <a:srgbClr val="60A0B0"/>
                </a:solidFill>
                <a:latin typeface="Courier"/>
              </a:rPr>
              <a:t># do something</a:t>
            </a:r>
            <a:br>
              <a:rPr lang="en-GB" dirty="0"/>
            </a:br>
            <a:r>
              <a:rPr lang="en-GB" sz="1800" dirty="0">
                <a:latin typeface="Courier"/>
              </a:rPr>
              <a:t>} </a:t>
            </a:r>
            <a:r>
              <a:rPr lang="en-GB" sz="1800" b="1" dirty="0">
                <a:solidFill>
                  <a:srgbClr val="007020"/>
                </a:solidFill>
                <a:latin typeface="Courier"/>
              </a:rPr>
              <a:t>else if</a:t>
            </a:r>
            <a:r>
              <a:rPr lang="en-GB" sz="1800" dirty="0">
                <a:latin typeface="Courier"/>
              </a:rPr>
              <a:t> (condition2){</a:t>
            </a:r>
            <a:br>
              <a:rPr lang="en-GB" dirty="0"/>
            </a:br>
            <a:r>
              <a:rPr lang="en-GB" sz="1800" dirty="0">
                <a:latin typeface="Courier"/>
              </a:rPr>
              <a:t> </a:t>
            </a:r>
            <a:r>
              <a:rPr lang="en-GB" sz="1800" i="1" dirty="0">
                <a:solidFill>
                  <a:srgbClr val="60A0B0"/>
                </a:solidFill>
                <a:latin typeface="Courier"/>
              </a:rPr>
              <a:t># do something else</a:t>
            </a:r>
            <a:br>
              <a:rPr lang="en-GB" dirty="0"/>
            </a:br>
            <a:r>
              <a:rPr lang="en-GB" sz="1800" dirty="0">
                <a:latin typeface="Courier"/>
              </a:rPr>
              <a:t>} </a:t>
            </a:r>
            <a:r>
              <a:rPr lang="en-GB" sz="1800" b="1" dirty="0">
                <a:solidFill>
                  <a:srgbClr val="007020"/>
                </a:solidFill>
                <a:latin typeface="Courier"/>
              </a:rPr>
              <a:t>else if</a:t>
            </a:r>
            <a:r>
              <a:rPr lang="en-GB" sz="1800" dirty="0">
                <a:latin typeface="Courier"/>
              </a:rPr>
              <a:t> (condition3){</a:t>
            </a:r>
          </a:p>
          <a:p>
            <a:r>
              <a:rPr lang="en-GB" sz="1800" i="1" dirty="0">
                <a:solidFill>
                  <a:srgbClr val="60A0B0"/>
                </a:solidFill>
                <a:latin typeface="Courier"/>
              </a:rPr>
              <a:t># do something</a:t>
            </a:r>
            <a:r>
              <a:rPr lang="en-GB" i="1" dirty="0">
                <a:solidFill>
                  <a:srgbClr val="60A0B0"/>
                </a:solidFill>
                <a:latin typeface="Courier"/>
              </a:rPr>
              <a:t> else entirely</a:t>
            </a:r>
            <a:br>
              <a:rPr lang="en-GB" sz="1800" dirty="0">
                <a:latin typeface="Courier"/>
              </a:rPr>
            </a:br>
            <a:r>
              <a:rPr lang="en-GB" sz="1800" dirty="0">
                <a:latin typeface="Courier"/>
              </a:rPr>
              <a:t>}</a:t>
            </a:r>
          </a:p>
          <a:p>
            <a:r>
              <a:rPr lang="en-GB" sz="1800" b="1" dirty="0">
                <a:solidFill>
                  <a:srgbClr val="007020"/>
                </a:solidFill>
                <a:latin typeface="Courier"/>
              </a:rPr>
              <a:t>else </a:t>
            </a:r>
            <a:r>
              <a:rPr lang="en-GB" sz="1800" dirty="0">
                <a:latin typeface="Courier"/>
              </a:rPr>
              <a:t>{</a:t>
            </a:r>
            <a:r>
              <a:rPr lang="en-GB" sz="1800" i="1" dirty="0">
                <a:solidFill>
                  <a:srgbClr val="60A0B0"/>
                </a:solidFill>
                <a:latin typeface="Courier"/>
              </a:rPr>
              <a:t># final option</a:t>
            </a:r>
            <a:br>
              <a:rPr lang="en-GB" sz="1800" i="1" dirty="0">
                <a:solidFill>
                  <a:srgbClr val="60A0B0"/>
                </a:solidFill>
                <a:latin typeface="Courier"/>
              </a:rPr>
            </a:br>
            <a:r>
              <a:rPr lang="en-GB" sz="1800" dirty="0">
                <a:latin typeface="Courier"/>
              </a:rPr>
              <a:t>}</a:t>
            </a:r>
          </a:p>
          <a:p>
            <a:pPr marL="0" lvl="0" indent="0">
              <a:buNone/>
            </a:pPr>
            <a:endParaRPr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FCEA54-1690-4E3D-8C2F-A87D38B8B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16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Break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An example:</a:t>
            </a:r>
          </a:p>
          <a:p>
            <a:pPr marL="0" lvl="0" indent="0">
              <a:buNone/>
            </a:pPr>
            <a:endParaRPr dirty="0"/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square.vector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()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1800" dirty="0">
                <a:latin typeface="Courier"/>
              </a:rPr>
              <a:t> (counter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solidFill>
                  <a:srgbClr val="666666"/>
                </a:solidFill>
                <a:latin typeface="Courier"/>
              </a:rPr>
              <a:t>: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</a:t>
            </a:r>
            <a:r>
              <a:rPr sz="1800" dirty="0">
                <a:latin typeface="Courier"/>
              </a:rPr>
              <a:t>){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 err="1">
                <a:latin typeface="Courier"/>
              </a:rPr>
              <a:t>counter.square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counter</a:t>
            </a:r>
            <a:r>
              <a:rPr sz="1800" dirty="0">
                <a:solidFill>
                  <a:srgbClr val="666666"/>
                </a:solidFill>
                <a:latin typeface="Courier"/>
              </a:rPr>
              <a:t>^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if</a:t>
            </a:r>
            <a:r>
              <a:rPr sz="1800" dirty="0">
                <a:latin typeface="Courier"/>
              </a:rPr>
              <a:t> (</a:t>
            </a:r>
            <a:r>
              <a:rPr sz="1800" dirty="0" err="1">
                <a:latin typeface="Courier"/>
              </a:rPr>
              <a:t>counter.square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80</a:t>
            </a:r>
            <a:r>
              <a:rPr sz="1800" dirty="0">
                <a:latin typeface="Courier"/>
              </a:rPr>
              <a:t>){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break</a:t>
            </a:r>
            <a:br>
              <a:rPr dirty="0"/>
            </a:br>
            <a:r>
              <a:rPr sz="1800" dirty="0">
                <a:latin typeface="Courier"/>
              </a:rPr>
              <a:t>  }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 err="1">
                <a:latin typeface="Courier"/>
              </a:rPr>
              <a:t>square.vector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square.vector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          </a:t>
            </a:r>
            <a:r>
              <a:rPr sz="1800" dirty="0" err="1">
                <a:latin typeface="Courier"/>
              </a:rPr>
              <a:t>counter.square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}</a:t>
            </a:r>
          </a:p>
          <a:p>
            <a:pPr marL="0" lvl="0" indent="0">
              <a:buNone/>
            </a:pPr>
            <a:endParaRPr sz="1800" dirty="0">
              <a:latin typeface="Courier"/>
            </a:endParaRPr>
          </a:p>
          <a:p>
            <a:pPr marL="0" lvl="0" indent="0">
              <a:buNone/>
            </a:pPr>
            <a:r>
              <a:rPr i="1" dirty="0"/>
              <a:t>What will </a:t>
            </a:r>
            <a:r>
              <a:rPr sz="1800" i="1" dirty="0" err="1">
                <a:latin typeface="Courier"/>
              </a:rPr>
              <a:t>square.vector</a:t>
            </a:r>
            <a:r>
              <a:rPr i="1" dirty="0"/>
              <a:t> equal when we run this?</a:t>
            </a:r>
          </a:p>
          <a:p>
            <a:pPr marL="0" lvl="0" indent="0">
              <a:buNone/>
            </a:pPr>
            <a:r>
              <a:rPr i="1" dirty="0"/>
              <a:t>What will </a:t>
            </a:r>
            <a:r>
              <a:rPr sz="1800" i="1" dirty="0">
                <a:latin typeface="Courier"/>
              </a:rPr>
              <a:t>counter</a:t>
            </a:r>
            <a:r>
              <a:rPr i="1" dirty="0"/>
              <a:t> equal when we run this?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AB1D59-774F-45DD-B973-572FEE256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Nested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t>You can add as many statements to your code as you like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84BEF2-DC7C-4011-B481-3C157429E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Nested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270358"/>
            <a:ext cx="8229600" cy="4821382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An example:</a:t>
            </a:r>
          </a:p>
          <a:p>
            <a:pPr marL="127000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initialise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 your variables</a:t>
            </a:r>
            <a:br>
              <a:rPr dirty="0"/>
            </a:br>
            <a:r>
              <a:rPr sz="1800" dirty="0" err="1">
                <a:latin typeface="Courier"/>
              </a:rPr>
              <a:t>index.mort</a:t>
            </a:r>
            <a:r>
              <a:rPr sz="1800" dirty="0">
                <a:latin typeface="Courier"/>
              </a:rPr>
              <a:t>    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br>
              <a:rPr dirty="0"/>
            </a:br>
            <a:r>
              <a:rPr sz="1800" dirty="0">
                <a:latin typeface="Courier"/>
              </a:rPr>
              <a:t>index.ps      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br>
              <a:rPr dirty="0"/>
            </a:br>
            <a:r>
              <a:rPr sz="1800" dirty="0" err="1">
                <a:latin typeface="Courier"/>
              </a:rPr>
              <a:t>mortality.rate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matrix</a:t>
            </a:r>
            <a:r>
              <a:rPr sz="1800" dirty="0">
                <a:latin typeface="Courier"/>
              </a:rPr>
              <a:t>(,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nrow</a:t>
            </a:r>
            <a:r>
              <a:rPr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902000"/>
                </a:solidFill>
                <a:latin typeface="Courier"/>
              </a:rPr>
              <a:t>ncol=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Loop around the possible values for mort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1800" dirty="0">
                <a:latin typeface="Courier"/>
              </a:rPr>
              <a:t> (mort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103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401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322</a:t>
            </a:r>
            <a:r>
              <a:rPr sz="1800" dirty="0">
                <a:latin typeface="Courier"/>
              </a:rPr>
              <a:t>)){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 err="1">
                <a:latin typeface="Courier"/>
              </a:rPr>
              <a:t>index.mort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index.mort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br>
              <a:rPr dirty="0"/>
            </a:br>
            <a:r>
              <a:rPr sz="1800" dirty="0">
                <a:latin typeface="Courier"/>
              </a:rPr>
              <a:t>  index.ps  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Loop around the possible values for pop size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1800" dirty="0">
                <a:latin typeface="Courier"/>
              </a:rPr>
              <a:t> (</a:t>
            </a:r>
            <a:r>
              <a:rPr sz="1800" dirty="0" err="1">
                <a:latin typeface="Courier"/>
              </a:rPr>
              <a:t>ps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1e4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5e4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7.5e4</a:t>
            </a:r>
            <a:r>
              <a:rPr sz="1800" dirty="0">
                <a:latin typeface="Courier"/>
              </a:rPr>
              <a:t>)){</a:t>
            </a:r>
            <a:br>
              <a:rPr dirty="0"/>
            </a:br>
            <a:r>
              <a:rPr sz="1800" dirty="0">
                <a:latin typeface="Courier"/>
              </a:rPr>
              <a:t>    index.ps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index.ps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 err="1">
                <a:latin typeface="Courier"/>
              </a:rPr>
              <a:t>mortality.rate</a:t>
            </a:r>
            <a:r>
              <a:rPr sz="1800" dirty="0">
                <a:latin typeface="Courier"/>
              </a:rPr>
              <a:t>[index.mort,index.ps] &lt;-</a:t>
            </a:r>
            <a:br>
              <a:rPr dirty="0"/>
            </a:br>
            <a:r>
              <a:rPr sz="1800" dirty="0">
                <a:solidFill>
                  <a:srgbClr val="4070A0"/>
                </a:solidFill>
                <a:latin typeface="Courier"/>
              </a:rPr>
              <a:t>     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10000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mort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ps</a:t>
            </a:r>
            <a:br>
              <a:rPr dirty="0"/>
            </a:br>
            <a:r>
              <a:rPr sz="1800" dirty="0">
                <a:latin typeface="Courier"/>
              </a:rPr>
              <a:t>  }  </a:t>
            </a:r>
            <a:br>
              <a:rPr dirty="0"/>
            </a:br>
            <a:r>
              <a:rPr sz="1800" dirty="0">
                <a:latin typeface="Courier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32E444-7F2D-4ECC-8A11-083E537DD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728799-C034-5D4F-9ABE-16CF5E47F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loops are difficult to read, difficult to write, and take up a lot of lines of code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Often there are multiple ways of achieving the same goal in R – without loops. </a:t>
            </a:r>
          </a:p>
          <a:p>
            <a:endParaRPr lang="en-US" dirty="0"/>
          </a:p>
          <a:p>
            <a:r>
              <a:rPr lang="en-US" b="1" dirty="0"/>
              <a:t>THINK: </a:t>
            </a:r>
            <a:r>
              <a:rPr lang="en-US" dirty="0"/>
              <a:t>what is </a:t>
            </a:r>
            <a:r>
              <a:rPr lang="en-US" dirty="0">
                <a:solidFill>
                  <a:srgbClr val="FF0000"/>
                </a:solidFill>
              </a:rPr>
              <a:t>a) quicker to run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b) easier to read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F350F0-4BB7-3B4A-B935-FC365D8C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alternatives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F8233-570C-3647-91D6-DBD337F7C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13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022F14-9CBB-5645-AEAA-6AD6964B3488}"/>
              </a:ext>
            </a:extLst>
          </p:cNvPr>
          <p:cNvSpPr txBox="1">
            <a:spLocks/>
          </p:cNvSpPr>
          <p:nvPr/>
        </p:nvSpPr>
        <p:spPr>
          <a:xfrm>
            <a:off x="133564" y="3510125"/>
            <a:ext cx="8748445" cy="2109839"/>
          </a:xfrm>
          <a:prstGeom prst="rect">
            <a:avLst/>
          </a:prstGeom>
        </p:spPr>
        <p:txBody>
          <a:bodyPr/>
          <a:lstStyle>
            <a:lvl1pPr marL="0" indent="0" algn="l" defTabSz="342991" rtl="0" eaLnBrk="1" latinLnBrk="0" hangingPunct="1">
              <a:spcBef>
                <a:spcPct val="20000"/>
              </a:spcBef>
              <a:buFont typeface="Arial"/>
              <a:buNone/>
              <a:defRPr sz="1800" b="0" i="0" kern="1200" baseline="0">
                <a:solidFill>
                  <a:schemeClr val="tx1"/>
                </a:solidFill>
                <a:latin typeface="open sans" charset="0"/>
                <a:ea typeface="+mn-ea"/>
                <a:cs typeface="+mn-cs"/>
              </a:defRPr>
            </a:lvl1pPr>
            <a:lvl2pPr marL="557361" indent="-214370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21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479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470" indent="-171496" algn="l" defTabSz="342991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461" indent="-171496" algn="l" defTabSz="342991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342991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GB" dirty="0"/>
            </a:br>
            <a:r>
              <a:rPr lang="en-GB" dirty="0"/>
              <a:t>Let’s rewrite our previous example:</a:t>
            </a:r>
          </a:p>
          <a:p>
            <a:pPr marL="1270000"/>
            <a:r>
              <a:rPr lang="en-GB" i="1" dirty="0">
                <a:solidFill>
                  <a:srgbClr val="60A0B0"/>
                </a:solidFill>
                <a:latin typeface="Courier"/>
              </a:rPr>
              <a:t># Define the number of deaths</a:t>
            </a:r>
            <a:br>
              <a:rPr lang="en-GB" i="1" dirty="0">
                <a:solidFill>
                  <a:srgbClr val="60A0B0"/>
                </a:solidFill>
                <a:latin typeface="Courier"/>
              </a:rPr>
            </a:br>
            <a:r>
              <a:rPr lang="en-GB" dirty="0">
                <a:latin typeface="Courier"/>
              </a:rPr>
              <a:t>mort &lt;- </a:t>
            </a:r>
            <a:r>
              <a:rPr lang="en-GB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n-GB" dirty="0">
                <a:latin typeface="Courier"/>
              </a:rPr>
              <a:t>(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103</a:t>
            </a:r>
            <a:r>
              <a:rPr lang="en-GB" dirty="0">
                <a:latin typeface="Courier"/>
              </a:rPr>
              <a:t>, 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401</a:t>
            </a:r>
            <a:r>
              <a:rPr lang="en-GB" dirty="0">
                <a:latin typeface="Courier"/>
              </a:rPr>
              <a:t>, 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322</a:t>
            </a:r>
            <a:r>
              <a:rPr lang="en-GB" dirty="0">
                <a:latin typeface="Courier"/>
              </a:rPr>
              <a:t>)</a:t>
            </a:r>
            <a:endParaRPr lang="en-GB" b="1" dirty="0">
              <a:solidFill>
                <a:srgbClr val="007020"/>
              </a:solidFill>
              <a:latin typeface="Courier"/>
            </a:endParaRPr>
          </a:p>
          <a:p>
            <a:pPr marL="1270000"/>
            <a:r>
              <a:rPr lang="en-GB" i="1" dirty="0">
                <a:solidFill>
                  <a:srgbClr val="60A0B0"/>
                </a:solidFill>
                <a:latin typeface="Courier"/>
              </a:rPr>
              <a:t># Define the population size</a:t>
            </a:r>
            <a:br>
              <a:rPr lang="en-GB" dirty="0">
                <a:latin typeface="Courier"/>
              </a:rPr>
            </a:br>
            <a:r>
              <a:rPr lang="en-GB" dirty="0" err="1">
                <a:latin typeface="Courier"/>
              </a:rPr>
              <a:t>ps</a:t>
            </a:r>
            <a:r>
              <a:rPr lang="en-GB" dirty="0">
                <a:latin typeface="Courier"/>
              </a:rPr>
              <a:t> &lt;- </a:t>
            </a:r>
            <a:r>
              <a:rPr lang="en-GB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n-GB" dirty="0">
                <a:latin typeface="Courier"/>
              </a:rPr>
              <a:t>(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1e4</a:t>
            </a:r>
            <a:r>
              <a:rPr lang="en-GB" dirty="0">
                <a:latin typeface="Courier"/>
              </a:rPr>
              <a:t>, 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5e4</a:t>
            </a:r>
            <a:r>
              <a:rPr lang="en-GB" dirty="0">
                <a:latin typeface="Courier"/>
              </a:rPr>
              <a:t>, 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7.5e4</a:t>
            </a:r>
            <a:r>
              <a:rPr lang="en-GB" dirty="0">
                <a:latin typeface="Courier"/>
              </a:rPr>
              <a:t>) </a:t>
            </a:r>
          </a:p>
          <a:p>
            <a:pPr marL="1270000"/>
            <a:r>
              <a:rPr lang="en-GB" i="1" dirty="0">
                <a:solidFill>
                  <a:srgbClr val="60A0B0"/>
                </a:solidFill>
                <a:latin typeface="Courier"/>
              </a:rPr>
              <a:t># Enumerate all the combinations of mort and </a:t>
            </a:r>
            <a:r>
              <a:rPr lang="en-GB" i="1" dirty="0" err="1">
                <a:solidFill>
                  <a:srgbClr val="60A0B0"/>
                </a:solidFill>
                <a:latin typeface="Courier"/>
              </a:rPr>
              <a:t>ps</a:t>
            </a:r>
            <a:br>
              <a:rPr lang="en-GB" dirty="0">
                <a:latin typeface="Courier"/>
              </a:rPr>
            </a:br>
            <a:r>
              <a:rPr lang="en-GB" dirty="0" err="1">
                <a:latin typeface="Courier"/>
              </a:rPr>
              <a:t>pop.epi</a:t>
            </a:r>
            <a:r>
              <a:rPr lang="en-GB" dirty="0">
                <a:latin typeface="Courier"/>
              </a:rPr>
              <a:t> &lt;- </a:t>
            </a:r>
            <a:r>
              <a:rPr lang="en-GB" dirty="0" err="1">
                <a:latin typeface="Courier"/>
              </a:rPr>
              <a:t>expand.grid</a:t>
            </a:r>
            <a:r>
              <a:rPr lang="en-GB" dirty="0">
                <a:latin typeface="Courier"/>
              </a:rPr>
              <a:t>(</a:t>
            </a:r>
            <a:r>
              <a:rPr lang="en-GB" dirty="0" err="1">
                <a:latin typeface="Courier"/>
              </a:rPr>
              <a:t>mort.val</a:t>
            </a:r>
            <a:r>
              <a:rPr lang="en-GB" dirty="0">
                <a:latin typeface="Courier"/>
              </a:rPr>
              <a:t> = mort, </a:t>
            </a:r>
            <a:r>
              <a:rPr lang="en-GB" dirty="0" err="1">
                <a:latin typeface="Courier"/>
              </a:rPr>
              <a:t>ps.val</a:t>
            </a:r>
            <a:r>
              <a:rPr lang="en-GB" dirty="0">
                <a:latin typeface="Courier"/>
              </a:rPr>
              <a:t> = </a:t>
            </a:r>
            <a:r>
              <a:rPr lang="en-GB" dirty="0" err="1">
                <a:latin typeface="Courier"/>
              </a:rPr>
              <a:t>ps</a:t>
            </a:r>
            <a:r>
              <a:rPr lang="en-GB" dirty="0">
                <a:latin typeface="Courier"/>
              </a:rPr>
              <a:t>)</a:t>
            </a:r>
            <a:br>
              <a:rPr lang="en-GB" dirty="0"/>
            </a:br>
            <a:r>
              <a:rPr lang="en-GB" i="1" dirty="0">
                <a:solidFill>
                  <a:srgbClr val="60A0B0"/>
                </a:solidFill>
                <a:latin typeface="Courier"/>
              </a:rPr>
              <a:t># Calculate the mortality rate per 10,000</a:t>
            </a:r>
            <a:r>
              <a:rPr lang="en-GB" dirty="0">
                <a:latin typeface="Courier"/>
              </a:rPr>
              <a:t>    </a:t>
            </a:r>
            <a:br>
              <a:rPr lang="en-GB" dirty="0"/>
            </a:br>
            <a:r>
              <a:rPr lang="en-GB" dirty="0" err="1">
                <a:latin typeface="Courier"/>
              </a:rPr>
              <a:t>mortality.rate</a:t>
            </a:r>
            <a:r>
              <a:rPr lang="en-GB" dirty="0">
                <a:latin typeface="Courier"/>
              </a:rPr>
              <a:t> &lt;- 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10000</a:t>
            </a:r>
            <a:r>
              <a:rPr lang="en-GB" dirty="0">
                <a:latin typeface="Courier"/>
              </a:rPr>
              <a:t> </a:t>
            </a:r>
            <a:r>
              <a:rPr lang="en-GB" dirty="0">
                <a:solidFill>
                  <a:srgbClr val="666666"/>
                </a:solidFill>
                <a:latin typeface="Courier"/>
              </a:rPr>
              <a:t>*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dirty="0" err="1">
                <a:solidFill>
                  <a:srgbClr val="4070A0"/>
                </a:solidFill>
                <a:latin typeface="Courier"/>
              </a:rPr>
              <a:t>pop.epi$</a:t>
            </a:r>
            <a:r>
              <a:rPr lang="en-GB" dirty="0" err="1">
                <a:latin typeface="Courier"/>
              </a:rPr>
              <a:t>mort.val</a:t>
            </a:r>
            <a:r>
              <a:rPr lang="en-GB" dirty="0">
                <a:latin typeface="Courier"/>
              </a:rPr>
              <a:t> </a:t>
            </a:r>
            <a:r>
              <a:rPr lang="en-GB" dirty="0">
                <a:solidFill>
                  <a:srgbClr val="666666"/>
                </a:solidFill>
                <a:latin typeface="Courier"/>
              </a:rPr>
              <a:t>/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     										</a:t>
            </a:r>
            <a:r>
              <a:rPr lang="en-GB" dirty="0" err="1">
                <a:solidFill>
                  <a:srgbClr val="4070A0"/>
                </a:solidFill>
                <a:latin typeface="Courier"/>
              </a:rPr>
              <a:t>pop.epi$</a:t>
            </a:r>
            <a:r>
              <a:rPr lang="en-GB" dirty="0" err="1">
                <a:latin typeface="Courier"/>
              </a:rPr>
              <a:t>ps.val</a:t>
            </a:r>
            <a:br>
              <a:rPr lang="en-GB" dirty="0"/>
            </a:br>
            <a:r>
              <a:rPr lang="en-GB" dirty="0">
                <a:latin typeface="Courie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392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896867"/>
            <a:ext cx="9144000" cy="106426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Functions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What is an R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342991" lvl="1" indent="0">
              <a:buNone/>
            </a:pPr>
            <a:r>
              <a:rPr dirty="0"/>
              <a:t>Any set of operations that</a:t>
            </a:r>
            <a:r>
              <a:rPr lang="en-GB" dirty="0"/>
              <a:t>, </a:t>
            </a:r>
            <a:r>
              <a:rPr dirty="0"/>
              <a:t>when given a set of arguments (or </a:t>
            </a:r>
            <a:r>
              <a:rPr sz="1800" dirty="0">
                <a:latin typeface="Courier"/>
              </a:rPr>
              <a:t>NULL</a:t>
            </a:r>
            <a:r>
              <a:rPr dirty="0"/>
              <a:t>)</a:t>
            </a:r>
            <a:r>
              <a:rPr lang="en-GB" dirty="0"/>
              <a:t>, </a:t>
            </a:r>
            <a:r>
              <a:rPr dirty="0"/>
              <a:t>returns an object</a:t>
            </a: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AND </a:t>
            </a:r>
          </a:p>
          <a:p>
            <a:pPr marL="342991" lvl="1" indent="0">
              <a:buNone/>
            </a:pPr>
            <a:r>
              <a:rPr lang="en-GB" dirty="0"/>
              <a:t>where the set of </a:t>
            </a:r>
            <a:r>
              <a:rPr dirty="0"/>
              <a:t>operations are enclosed within the </a:t>
            </a:r>
            <a:r>
              <a:rPr sz="1800" dirty="0">
                <a:latin typeface="Courier"/>
              </a:rPr>
              <a:t>function{}</a:t>
            </a:r>
            <a:r>
              <a:rPr dirty="0"/>
              <a:t> keyword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778265-9FDD-42F6-B4B4-74E5F8ED5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What is an R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VaccineThre</a:t>
            </a:r>
            <a:r>
              <a:rPr lang="en-GB" sz="1800" i="1" dirty="0">
                <a:solidFill>
                  <a:srgbClr val="60A0B0"/>
                </a:solidFill>
                <a:latin typeface="Courier"/>
              </a:rPr>
              <a:t>s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hold function takes two arguments</a:t>
            </a:r>
            <a:br>
              <a:rPr dirty="0"/>
            </a:br>
            <a:r>
              <a:rPr sz="1800" dirty="0" err="1">
                <a:latin typeface="Courier"/>
              </a:rPr>
              <a:t>VaccineThreshold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function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trans.rate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recovery.rate</a:t>
            </a:r>
            <a:r>
              <a:rPr sz="1800" dirty="0">
                <a:latin typeface="Courier"/>
              </a:rPr>
              <a:t>){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equation for R0 in an SIR model</a:t>
            </a:r>
            <a:br>
              <a:rPr dirty="0"/>
            </a:br>
            <a:r>
              <a:rPr sz="1800" dirty="0">
                <a:latin typeface="Courier"/>
              </a:rPr>
              <a:t>  R0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trans.rate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recovery.rate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equation for the critical vaccination threshold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 err="1">
                <a:latin typeface="Courier"/>
              </a:rPr>
              <a:t>vaccine.threshold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dirty="0">
                <a:latin typeface="Courier"/>
              </a:rPr>
              <a:t>R0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output of the function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vaccine.threshold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}</a:t>
            </a:r>
            <a:br>
              <a:rPr dirty="0"/>
            </a:br>
            <a:br>
              <a:rPr dirty="0"/>
            </a:br>
            <a:r>
              <a:rPr sz="1800" b="1" dirty="0" err="1">
                <a:solidFill>
                  <a:srgbClr val="007020"/>
                </a:solidFill>
                <a:latin typeface="Courier"/>
              </a:rPr>
              <a:t>VaccineThreshold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0.2</a:t>
            </a:r>
            <a:r>
              <a:rPr sz="1800" dirty="0">
                <a:latin typeface="Courier"/>
              </a:rPr>
              <a:t>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F2D972-EC88-48B2-875B-E78DF0952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What is an R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Compare this regular R `script’:</a:t>
            </a:r>
          </a:p>
          <a:p>
            <a:pPr marL="127000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#Example of an R script</a:t>
            </a:r>
            <a:br>
              <a:rPr dirty="0"/>
            </a:br>
            <a:r>
              <a:rPr sz="1800" dirty="0">
                <a:latin typeface="Courier"/>
              </a:rPr>
              <a:t>a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; b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-4</a:t>
            </a:r>
            <a:r>
              <a:rPr sz="1800" dirty="0">
                <a:latin typeface="Courier"/>
              </a:rPr>
              <a:t>; c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-2</a:t>
            </a:r>
            <a:br>
              <a:rPr dirty="0"/>
            </a:br>
            <a:r>
              <a:rPr sz="1800" dirty="0">
                <a:latin typeface="Courier"/>
              </a:rPr>
              <a:t>sol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sol[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]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latin typeface="Courier"/>
              </a:rPr>
              <a:t>b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sqrt</a:t>
            </a:r>
            <a:r>
              <a:rPr sz="1800" dirty="0">
                <a:latin typeface="Courier"/>
              </a:rPr>
              <a:t>(b</a:t>
            </a:r>
            <a:r>
              <a:rPr sz="1800" dirty="0">
                <a:solidFill>
                  <a:srgbClr val="666666"/>
                </a:solidFill>
                <a:latin typeface="Courier"/>
              </a:rPr>
              <a:t>^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latin typeface="Courier"/>
              </a:rPr>
              <a:t>a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latin typeface="Courier"/>
              </a:rPr>
              <a:t>c))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latin typeface="Courier"/>
              </a:rPr>
              <a:t>a)</a:t>
            </a:r>
            <a:br>
              <a:rPr dirty="0"/>
            </a:br>
            <a:r>
              <a:rPr sz="1800" dirty="0">
                <a:latin typeface="Courier"/>
              </a:rPr>
              <a:t>sol[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]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latin typeface="Courier"/>
              </a:rPr>
              <a:t>b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sqrt</a:t>
            </a:r>
            <a:r>
              <a:rPr sz="1800" dirty="0">
                <a:latin typeface="Courier"/>
              </a:rPr>
              <a:t>(b</a:t>
            </a:r>
            <a:r>
              <a:rPr sz="1800" dirty="0">
                <a:solidFill>
                  <a:srgbClr val="666666"/>
                </a:solidFill>
                <a:latin typeface="Courier"/>
              </a:rPr>
              <a:t>^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latin typeface="Courier"/>
              </a:rPr>
              <a:t>a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latin typeface="Courier"/>
              </a:rPr>
              <a:t>c))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latin typeface="Courier"/>
              </a:rPr>
              <a:t>a)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sz="1800" dirty="0">
                <a:latin typeface="Courier"/>
              </a:rPr>
              <a:t>(sol)</a:t>
            </a:r>
          </a:p>
          <a:p>
            <a:pPr marL="0" lvl="0" indent="0">
              <a:buNone/>
            </a:pPr>
            <a:r>
              <a:rPr dirty="0"/>
              <a:t>To this function:</a:t>
            </a:r>
          </a:p>
          <a:p>
            <a:pPr marL="1270000"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#Example of an R function</a:t>
            </a:r>
            <a:br>
              <a:rPr dirty="0"/>
            </a:br>
            <a:r>
              <a:rPr sz="1800" dirty="0" err="1">
                <a:latin typeface="Courier"/>
              </a:rPr>
              <a:t>quadratic.soln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function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a,b,c</a:t>
            </a:r>
            <a:r>
              <a:rPr sz="1800" dirty="0">
                <a:latin typeface="Courier"/>
              </a:rPr>
              <a:t>){</a:t>
            </a:r>
            <a:br>
              <a:rPr dirty="0"/>
            </a:br>
            <a:r>
              <a:rPr sz="1800" dirty="0">
                <a:latin typeface="Courier"/>
              </a:rPr>
              <a:t>  sol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  sol[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]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latin typeface="Courier"/>
              </a:rPr>
              <a:t>b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sqrt</a:t>
            </a:r>
            <a:r>
              <a:rPr sz="1800" dirty="0">
                <a:latin typeface="Courier"/>
              </a:rPr>
              <a:t>(b</a:t>
            </a:r>
            <a:r>
              <a:rPr sz="1800" dirty="0">
                <a:solidFill>
                  <a:srgbClr val="666666"/>
                </a:solidFill>
                <a:latin typeface="Courier"/>
              </a:rPr>
              <a:t>^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latin typeface="Courier"/>
              </a:rPr>
              <a:t>a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latin typeface="Courier"/>
              </a:rPr>
              <a:t>c))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latin typeface="Courier"/>
              </a:rPr>
              <a:t>a)</a:t>
            </a:r>
            <a:br>
              <a:rPr dirty="0"/>
            </a:br>
            <a:r>
              <a:rPr sz="1800" dirty="0">
                <a:latin typeface="Courier"/>
              </a:rPr>
              <a:t>  sol[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]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latin typeface="Courier"/>
              </a:rPr>
              <a:t>b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sqrt</a:t>
            </a:r>
            <a:r>
              <a:rPr sz="1800" dirty="0">
                <a:latin typeface="Courier"/>
              </a:rPr>
              <a:t>(b</a:t>
            </a:r>
            <a:r>
              <a:rPr sz="1800" dirty="0">
                <a:solidFill>
                  <a:srgbClr val="666666"/>
                </a:solidFill>
                <a:latin typeface="Courier"/>
              </a:rPr>
              <a:t>^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latin typeface="Courier"/>
              </a:rPr>
              <a:t>a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latin typeface="Courier"/>
              </a:rPr>
              <a:t>c))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solidFill>
                  <a:srgbClr val="666666"/>
                </a:solidFill>
                <a:latin typeface="Courier"/>
              </a:rPr>
              <a:t>*</a:t>
            </a:r>
            <a:r>
              <a:rPr sz="1800" dirty="0">
                <a:latin typeface="Courier"/>
              </a:rPr>
              <a:t>a)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sz="1800" dirty="0">
                <a:latin typeface="Courier"/>
              </a:rPr>
              <a:t>(sol)</a:t>
            </a:r>
            <a:br>
              <a:rPr dirty="0"/>
            </a:br>
            <a:r>
              <a:rPr sz="1800" dirty="0">
                <a:latin typeface="Courier"/>
              </a:rPr>
              <a:t>}</a:t>
            </a:r>
            <a:br>
              <a:rPr dirty="0"/>
            </a:br>
            <a:r>
              <a:rPr sz="1800" b="1" dirty="0" err="1">
                <a:solidFill>
                  <a:srgbClr val="007020"/>
                </a:solidFill>
                <a:latin typeface="Courier"/>
              </a:rPr>
              <a:t>quadratic.soln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b="1" dirty="0" err="1">
                <a:solidFill>
                  <a:srgbClr val="007020"/>
                </a:solidFill>
                <a:latin typeface="Courier"/>
              </a:rPr>
              <a:t>quadratic.soln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b=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solidFill>
                  <a:srgbClr val="40A070"/>
                </a:solidFill>
                <a:latin typeface="Courier"/>
              </a:rPr>
              <a:t>4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c=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902000"/>
                </a:solidFill>
                <a:latin typeface="Courier"/>
              </a:rPr>
              <a:t>a=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62F60D-E0C1-42CF-AA00-FCE4C763C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Why do we need to use functions?</a:t>
            </a:r>
          </a:p>
        </p:txBody>
      </p:sp>
      <p:pic>
        <p:nvPicPr>
          <p:cNvPr id="2" name="Picture 1" descr="factory_complet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58900" y="1473200"/>
            <a:ext cx="6408570" cy="480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091FAD-ADBE-4357-97E9-3EC32F236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What we will introduce in this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lang="en-GB" dirty="0"/>
              <a:t>‘co</a:t>
            </a:r>
            <a:r>
              <a:rPr dirty="0" err="1"/>
              <a:t>ntrol</a:t>
            </a:r>
            <a:r>
              <a:rPr dirty="0"/>
              <a:t> statements</a:t>
            </a:r>
            <a:r>
              <a:rPr lang="en-GB" dirty="0"/>
              <a:t>'</a:t>
            </a:r>
            <a:r>
              <a:rPr dirty="0"/>
              <a:t> to automate and increase functionality</a:t>
            </a:r>
          </a:p>
          <a:p>
            <a:pPr marL="0" lvl="0" indent="0">
              <a:buNone/>
            </a:pPr>
            <a:endParaRPr dirty="0"/>
          </a:p>
          <a:p>
            <a:pPr lvl="1"/>
            <a:r>
              <a:rPr lang="en-GB" dirty="0"/>
              <a:t> '</a:t>
            </a:r>
            <a:r>
              <a:rPr dirty="0"/>
              <a:t>functions</a:t>
            </a:r>
            <a:r>
              <a:rPr lang="en-GB" dirty="0"/>
              <a:t>'</a:t>
            </a:r>
            <a:r>
              <a:rPr dirty="0"/>
              <a:t> in R and how to write your own</a:t>
            </a:r>
          </a:p>
          <a:p>
            <a:pPr marL="0" lvl="0" indent="0">
              <a:buNone/>
            </a:pPr>
            <a:endParaRPr dirty="0"/>
          </a:p>
          <a:p>
            <a:pPr lvl="1"/>
            <a:r>
              <a:rPr lang="en-GB" dirty="0"/>
              <a:t>'</a:t>
            </a:r>
            <a:r>
              <a:rPr dirty="0"/>
              <a:t>packages</a:t>
            </a:r>
            <a:r>
              <a:rPr lang="en-GB" dirty="0"/>
              <a:t>'</a:t>
            </a:r>
            <a:r>
              <a:rPr dirty="0"/>
              <a:t> in R to use other people’s code</a:t>
            </a:r>
          </a:p>
          <a:p>
            <a:pPr marL="0" lvl="0" indent="0">
              <a:buNone/>
            </a:pPr>
            <a:endParaRPr dirty="0"/>
          </a:p>
          <a:p>
            <a:pPr lvl="1"/>
            <a:r>
              <a:rPr lang="en-GB" dirty="0"/>
              <a:t>'</a:t>
            </a:r>
            <a:r>
              <a:rPr dirty="0"/>
              <a:t>sourcing</a:t>
            </a:r>
            <a:r>
              <a:rPr lang="en-GB" dirty="0"/>
              <a:t>’ </a:t>
            </a:r>
            <a:r>
              <a:rPr dirty="0"/>
              <a:t>other code from different files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009823-BBC0-4B39-9CD4-6F8452132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An aside on Scoping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t>Scoping is how R knows where to look for value assignments e.g. </a:t>
            </a:r>
            <a:r>
              <a:rPr sz="1800">
                <a:latin typeface="Courier"/>
              </a:rPr>
              <a:t>print(a)</a:t>
            </a:r>
            <a:r>
              <a:t> where does R look for </a:t>
            </a:r>
            <a:r>
              <a:rPr sz="1800">
                <a:latin typeface="Courier"/>
              </a:rPr>
              <a:t>a</a:t>
            </a:r>
            <a:r>
              <a:t>?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R looks for </a:t>
            </a:r>
            <a:r>
              <a:rPr sz="1800">
                <a:latin typeface="Courier"/>
              </a:rPr>
              <a:t>a</a:t>
            </a:r>
            <a:r>
              <a:t> in its </a:t>
            </a:r>
            <a:r>
              <a:rPr b="1"/>
              <a:t>current</a:t>
            </a:r>
            <a:r>
              <a:t> working environment (e.g. function or top level workspace), if it can’t find it, it looks in the </a:t>
            </a:r>
            <a:r>
              <a:rPr b="1"/>
              <a:t>level above</a:t>
            </a:r>
            <a:r>
              <a:t>, then the </a:t>
            </a:r>
            <a:r>
              <a:rPr b="1"/>
              <a:t>next level above</a:t>
            </a:r>
            <a:r>
              <a:t> etc.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If it can’t find it in any of these environments, R will throw an error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C1A0E2-57FB-456C-A8B6-B387E11F0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19</a:t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An aside on Scoping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t>But why does it matter? Let’s look at an example: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 Reff.calc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function</a:t>
            </a:r>
            <a:r>
              <a:rPr sz="1800">
                <a:latin typeface="Courier"/>
              </a:rPr>
              <a:t>(R0){</a:t>
            </a:r>
            <a:br/>
            <a:r>
              <a:rPr sz="1800">
                <a:latin typeface="Courier"/>
              </a:rPr>
              <a:t>   reff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R0 </a:t>
            </a:r>
            <a:r>
              <a:rPr sz="1800">
                <a:solidFill>
                  <a:srgbClr val="666666"/>
                </a:solidFill>
                <a:latin typeface="Courier"/>
              </a:rPr>
              <a:t>*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imm.prop</a:t>
            </a:r>
            <a:br/>
            <a:r>
              <a:rPr sz="1800">
                <a:latin typeface="Courier"/>
              </a:rPr>
              <a:t>}</a:t>
            </a:r>
          </a:p>
          <a:p>
            <a:pPr lvl="1"/>
            <a:r>
              <a:t>If we haven’t defined </a:t>
            </a:r>
            <a:r>
              <a:rPr sz="1800">
                <a:latin typeface="Courier"/>
              </a:rPr>
              <a:t>imm.prop</a:t>
            </a:r>
            <a:r>
              <a:t>, there’s an error (not bad), otherwise it might use a previously defined value that you might not expect, and you’ll never know (very bad)</a:t>
            </a:r>
          </a:p>
          <a:p>
            <a:pPr lvl="1"/>
            <a:r>
              <a:t>You can find out what’s in your working environment by typing </a:t>
            </a:r>
            <a:r>
              <a:rPr sz="1800">
                <a:latin typeface="Courier"/>
              </a:rPr>
              <a:t>ls()</a:t>
            </a:r>
            <a:r>
              <a:t> and remove a variable by </a:t>
            </a:r>
            <a:r>
              <a:rPr sz="1800">
                <a:latin typeface="Courier"/>
              </a:rPr>
              <a:t>rm(imm.prop)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FA189-D3E9-437F-B97E-64D56AFAA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20</a:t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896867"/>
            <a:ext cx="9144000" cy="106426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Packages and Sourcing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0263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dirty="0"/>
              <a:t>A package is a bundle of functions, already written and documented by another R user</a:t>
            </a:r>
          </a:p>
          <a:p>
            <a:pPr lvl="1"/>
            <a:r>
              <a:rPr dirty="0"/>
              <a:t>Often there is a package with </a:t>
            </a:r>
            <a:r>
              <a:rPr lang="en-GB" dirty="0"/>
              <a:t>functions already written</a:t>
            </a:r>
            <a:r>
              <a:rPr dirty="0"/>
              <a:t> to save you reinventing the wheel</a:t>
            </a:r>
          </a:p>
          <a:p>
            <a:pPr lvl="1"/>
            <a:r>
              <a:rPr dirty="0"/>
              <a:t>In </a:t>
            </a:r>
            <a:r>
              <a:rPr dirty="0" err="1"/>
              <a:t>Rstudio</a:t>
            </a:r>
            <a:r>
              <a:rPr dirty="0"/>
              <a:t>, either GUI: </a:t>
            </a:r>
            <a:r>
              <a:rPr sz="1800" dirty="0">
                <a:latin typeface="Courier"/>
              </a:rPr>
              <a:t>Tools &gt; Install Packages...</a:t>
            </a:r>
            <a:r>
              <a:rPr dirty="0"/>
              <a:t> or in console type </a:t>
            </a:r>
            <a:r>
              <a:rPr sz="1800" dirty="0" err="1">
                <a:latin typeface="Courier"/>
              </a:rPr>
              <a:t>install.packages</a:t>
            </a:r>
            <a:r>
              <a:rPr sz="1800" dirty="0">
                <a:latin typeface="Courier"/>
              </a:rPr>
              <a:t>("</a:t>
            </a:r>
            <a:r>
              <a:rPr sz="1800" dirty="0" err="1">
                <a:latin typeface="Courier"/>
              </a:rPr>
              <a:t>myPackage</a:t>
            </a:r>
            <a:r>
              <a:rPr sz="1800" dirty="0">
                <a:latin typeface="Courier"/>
              </a:rPr>
              <a:t>")</a:t>
            </a:r>
          </a:p>
          <a:p>
            <a:pPr lvl="1"/>
            <a:r>
              <a:rPr dirty="0"/>
              <a:t>Now, when you want to use a package, simply type </a:t>
            </a:r>
            <a:r>
              <a:rPr sz="1800" dirty="0">
                <a:latin typeface="Courier"/>
              </a:rPr>
              <a:t>library(</a:t>
            </a:r>
            <a:r>
              <a:rPr sz="1800" dirty="0" err="1">
                <a:latin typeface="Courier"/>
              </a:rPr>
              <a:t>myInstalledPackage</a:t>
            </a:r>
            <a:r>
              <a:rPr sz="1800" dirty="0">
                <a:latin typeface="Courier"/>
              </a:rPr>
              <a:t>)</a:t>
            </a:r>
            <a:endParaRPr lang="en-GB" sz="1800" dirty="0">
              <a:latin typeface="Courier"/>
            </a:endParaRPr>
          </a:p>
          <a:p>
            <a:pPr marL="342991" lvl="1" indent="0">
              <a:buNone/>
            </a:pPr>
            <a:endParaRPr lang="en-GB" sz="1800" dirty="0">
              <a:latin typeface="Courier"/>
            </a:endParaRPr>
          </a:p>
          <a:p>
            <a:pPr marL="342991" lvl="1" indent="0">
              <a:buNone/>
            </a:pPr>
            <a:r>
              <a:rPr lang="en-GB" sz="2100" dirty="0"/>
              <a:t>You can use the functions in the package exactly how you use other base functions but sometimes helpful to use the “::” notation which shows code users where the function is from.</a:t>
            </a:r>
            <a:br>
              <a:rPr lang="en-GB" sz="2100" dirty="0"/>
            </a:br>
            <a:br>
              <a:rPr lang="en-GB" sz="2100" dirty="0"/>
            </a:br>
            <a:r>
              <a:rPr lang="en-GB" sz="2100" dirty="0"/>
              <a:t>E.g. </a:t>
            </a:r>
            <a:r>
              <a:rPr lang="en-GB" sz="2400" dirty="0">
                <a:latin typeface="Courier"/>
              </a:rPr>
              <a:t>mutate()</a:t>
            </a:r>
            <a:r>
              <a:rPr lang="en-GB" sz="2100" dirty="0">
                <a:latin typeface="Calibri" panose="020F0502020204030204" pitchFamily="34" charset="0"/>
                <a:cs typeface="Calibri" panose="020F0502020204030204" pitchFamily="34" charset="0"/>
              </a:rPr>
              <a:t>is the same as  </a:t>
            </a:r>
            <a:r>
              <a:rPr lang="en-GB" sz="2400" dirty="0" err="1">
                <a:latin typeface="Courier"/>
              </a:rPr>
              <a:t>dplyr</a:t>
            </a:r>
            <a:r>
              <a:rPr lang="en-GB" sz="2400" dirty="0">
                <a:latin typeface="Courier"/>
              </a:rPr>
              <a:t>::mutate()</a:t>
            </a:r>
            <a:endParaRPr lang="en-GB" sz="2100" dirty="0">
              <a:latin typeface="Couri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BA31A9-8384-49E6-911C-57D4BD478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22</a:t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Sourcing code from different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dirty="0"/>
              <a:t>You may want to split your code between multiple .R files</a:t>
            </a:r>
          </a:p>
          <a:p>
            <a:pPr lvl="2"/>
            <a:r>
              <a:rPr dirty="0" err="1"/>
              <a:t>readibility</a:t>
            </a:r>
            <a:r>
              <a:rPr dirty="0"/>
              <a:t>: too much code for one document</a:t>
            </a:r>
          </a:p>
          <a:p>
            <a:pPr lvl="2"/>
            <a:r>
              <a:rPr dirty="0" err="1"/>
              <a:t>organisation</a:t>
            </a:r>
            <a:r>
              <a:rPr dirty="0"/>
              <a:t>: group different functions into the same thematic files</a:t>
            </a:r>
          </a:p>
          <a:p>
            <a:pPr lvl="2"/>
            <a:r>
              <a:rPr dirty="0"/>
              <a:t>error reduction: any replication of code writing WILL lead to errors (better to be lazy!)</a:t>
            </a:r>
          </a:p>
          <a:p>
            <a:pPr lvl="1"/>
            <a:r>
              <a:rPr dirty="0"/>
              <a:t>Simply write </a:t>
            </a:r>
            <a:r>
              <a:rPr sz="1800" dirty="0">
                <a:latin typeface="Courier"/>
              </a:rPr>
              <a:t>source("</a:t>
            </a:r>
            <a:r>
              <a:rPr sz="1800" dirty="0" err="1">
                <a:latin typeface="Courier"/>
              </a:rPr>
              <a:t>myfilename.R</a:t>
            </a:r>
            <a:r>
              <a:rPr sz="1800" dirty="0">
                <a:latin typeface="Courier"/>
              </a:rPr>
              <a:t>")</a:t>
            </a:r>
            <a:r>
              <a:rPr dirty="0"/>
              <a:t> into a script / function, and R will read in the contents of </a:t>
            </a:r>
            <a:r>
              <a:rPr dirty="0" err="1"/>
              <a:t>myfilename.R</a:t>
            </a:r>
            <a:r>
              <a:rPr dirty="0"/>
              <a:t> at the point where </a:t>
            </a:r>
            <a:r>
              <a:rPr sz="1800" dirty="0">
                <a:latin typeface="Courier"/>
              </a:rPr>
              <a:t>source</a:t>
            </a:r>
            <a:r>
              <a:rPr dirty="0"/>
              <a:t> </a:t>
            </a:r>
            <a:r>
              <a:t>is called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BAB21-14A3-483A-8607-8D6637AAF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23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Over to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dirty="0"/>
              <a:t>Open up </a:t>
            </a:r>
            <a:r>
              <a:rPr sz="1800" dirty="0">
                <a:latin typeface="Courier"/>
              </a:rPr>
              <a:t>Practical_</a:t>
            </a:r>
            <a:r>
              <a:rPr lang="en-GB" sz="1800" dirty="0">
                <a:latin typeface="Courier"/>
              </a:rPr>
              <a:t>P02_ProgrammingSkills</a:t>
            </a:r>
            <a:r>
              <a:rPr sz="1800" dirty="0">
                <a:latin typeface="Courier"/>
              </a:rPr>
              <a:t>.</a:t>
            </a:r>
            <a:r>
              <a:rPr lang="en-GB" sz="1800" dirty="0">
                <a:latin typeface="Courier"/>
              </a:rPr>
              <a:t>R</a:t>
            </a:r>
            <a:endParaRPr sz="1800" dirty="0">
              <a:latin typeface="Couri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6CDDDE-3823-4809-B809-E59E64C23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24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2917839"/>
            <a:ext cx="9144000" cy="102232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Control Statements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Types of 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t>‘Loops’ are what they sound like, they repeatedly loop through a bit of code, evaluating it each time. Most programming languages have loops, let’s look at the two popular ones:</a:t>
            </a:r>
          </a:p>
          <a:p>
            <a:pPr lvl="2"/>
            <a:r>
              <a:t>‘for’ loops</a:t>
            </a:r>
          </a:p>
          <a:p>
            <a:pPr lvl="2"/>
            <a:r>
              <a:t>‘while’ loops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Other helpful control statements are:</a:t>
            </a:r>
          </a:p>
          <a:p>
            <a:pPr lvl="2"/>
            <a:r>
              <a:t>‘if-else’ statements</a:t>
            </a:r>
          </a:p>
          <a:p>
            <a:pPr lvl="2"/>
            <a:r>
              <a:t>‘break’ / ‘next’ statements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B501C3-16E0-443B-8413-364DB7D58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For-loops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Let’s take a look at an example:</a:t>
            </a:r>
          </a:p>
          <a:p>
            <a:pPr marL="0" lvl="0" indent="0">
              <a:buNone/>
            </a:pPr>
            <a:endParaRPr dirty="0"/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square.vector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()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1800" dirty="0">
                <a:latin typeface="Courier"/>
              </a:rPr>
              <a:t> (counter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solidFill>
                  <a:srgbClr val="666666"/>
                </a:solidFill>
                <a:latin typeface="Courier"/>
              </a:rPr>
              <a:t>: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</a:t>
            </a:r>
            <a:r>
              <a:rPr sz="1800" dirty="0">
                <a:latin typeface="Courier"/>
              </a:rPr>
              <a:t>){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 err="1">
                <a:latin typeface="Courier"/>
              </a:rPr>
              <a:t>counter.square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counter</a:t>
            </a:r>
            <a:r>
              <a:rPr sz="1800" dirty="0">
                <a:solidFill>
                  <a:srgbClr val="666666"/>
                </a:solidFill>
                <a:latin typeface="Courier"/>
              </a:rPr>
              <a:t>^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 err="1">
                <a:latin typeface="Courier"/>
              </a:rPr>
              <a:t>square.vector</a:t>
            </a:r>
            <a:r>
              <a:rPr sz="1800" dirty="0">
                <a:latin typeface="Courier"/>
              </a:rPr>
              <a:t> 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square.vector</a:t>
            </a:r>
            <a:r>
              <a:rPr sz="1800" dirty="0">
                <a:latin typeface="Courier"/>
              </a:rPr>
              <a:t>,</a:t>
            </a:r>
            <a:br>
              <a:rPr dirty="0"/>
            </a:br>
            <a:r>
              <a:rPr sz="1800" dirty="0">
                <a:latin typeface="Courier"/>
              </a:rPr>
              <a:t>                      </a:t>
            </a:r>
            <a:r>
              <a:rPr sz="1800" dirty="0" err="1">
                <a:latin typeface="Courier"/>
              </a:rPr>
              <a:t>counter.square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}</a:t>
            </a:r>
          </a:p>
          <a:p>
            <a:pPr marL="0" lvl="0" indent="0">
              <a:buNone/>
            </a:pPr>
            <a:endParaRPr sz="1800" dirty="0">
              <a:latin typeface="Courier"/>
            </a:endParaRPr>
          </a:p>
          <a:p>
            <a:pPr marL="0" lvl="0" indent="0">
              <a:buNone/>
            </a:pPr>
            <a:r>
              <a:rPr i="1" dirty="0"/>
              <a:t>What is this doing?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0CC29A-BF9C-4EBB-AC78-74572D77E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578FC3-6114-80C6-D349-E8037461C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‘for-loops’ are often fairly long-winded, and can be slow to evaluate.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Are there alternatives?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 is a language where code can generally be ‘vectorized’ easily. I.e. operations can be performed on whole vectors all at once (rather than looping through individual elements.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85F028-2F2A-9663-6C33-F602D720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for-loop alternative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4EF87-C060-AA16-1410-03193A239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5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4371E-41CE-3874-D1EB-56E8D66A7E8D}"/>
              </a:ext>
            </a:extLst>
          </p:cNvPr>
          <p:cNvSpPr txBox="1"/>
          <p:nvPr/>
        </p:nvSpPr>
        <p:spPr>
          <a:xfrm>
            <a:off x="457200" y="3784997"/>
            <a:ext cx="7396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0" lvl="0" indent="0">
              <a:buNone/>
            </a:pPr>
            <a:r>
              <a:rPr lang="en-GB" sz="1800" dirty="0" err="1">
                <a:latin typeface="Courier"/>
              </a:rPr>
              <a:t>square.vector</a:t>
            </a:r>
            <a:r>
              <a:rPr lang="en-GB" sz="1800" dirty="0">
                <a:latin typeface="Courier"/>
              </a:rPr>
              <a:t> &lt;-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n-GB" sz="1800" dirty="0">
                <a:latin typeface="Courier"/>
              </a:rPr>
              <a:t>()</a:t>
            </a:r>
            <a:br>
              <a:rPr lang="en-GB" dirty="0"/>
            </a:br>
            <a:r>
              <a:rPr lang="en-GB" sz="18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lang="en-GB" sz="1800" dirty="0">
                <a:latin typeface="Courier"/>
              </a:rPr>
              <a:t> (counter </a:t>
            </a:r>
            <a:r>
              <a:rPr lang="en-GB" sz="18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lang="en-GB" sz="1800" dirty="0">
                <a:latin typeface="Courier"/>
              </a:rPr>
              <a:t> </a:t>
            </a:r>
            <a:r>
              <a:rPr lang="en-GB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:</a:t>
            </a:r>
            <a:r>
              <a:rPr lang="en-GB" sz="1800" dirty="0">
                <a:solidFill>
                  <a:srgbClr val="40A070"/>
                </a:solidFill>
                <a:latin typeface="Courier"/>
              </a:rPr>
              <a:t>10</a:t>
            </a:r>
            <a:r>
              <a:rPr lang="en-GB" sz="1800" dirty="0">
                <a:latin typeface="Courier"/>
              </a:rPr>
              <a:t>){</a:t>
            </a:r>
            <a:br>
              <a:rPr lang="en-GB" dirty="0"/>
            </a:br>
            <a:r>
              <a:rPr lang="en-GB" sz="1800" dirty="0">
                <a:latin typeface="Courier"/>
              </a:rPr>
              <a:t>  </a:t>
            </a:r>
            <a:r>
              <a:rPr lang="en-GB" sz="1800" dirty="0" err="1">
                <a:latin typeface="Courier"/>
              </a:rPr>
              <a:t>counter.square</a:t>
            </a:r>
            <a:r>
              <a:rPr lang="en-GB" sz="1800" dirty="0">
                <a:latin typeface="Courier"/>
              </a:rPr>
              <a:t> &lt;-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1800" dirty="0">
                <a:latin typeface="Courier"/>
              </a:rPr>
              <a:t>counter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^</a:t>
            </a:r>
            <a:r>
              <a:rPr lang="en-GB" sz="1800" dirty="0">
                <a:solidFill>
                  <a:srgbClr val="40A070"/>
                </a:solidFill>
                <a:latin typeface="Courier"/>
              </a:rPr>
              <a:t>2</a:t>
            </a:r>
            <a:br>
              <a:rPr lang="en-GB" dirty="0"/>
            </a:br>
            <a:r>
              <a:rPr lang="en-GB" sz="1800" dirty="0">
                <a:latin typeface="Courier"/>
              </a:rPr>
              <a:t>  </a:t>
            </a:r>
            <a:r>
              <a:rPr lang="en-GB" sz="1800" dirty="0" err="1">
                <a:latin typeface="Courier"/>
              </a:rPr>
              <a:t>square.vector</a:t>
            </a:r>
            <a:r>
              <a:rPr lang="en-GB" sz="1800" dirty="0">
                <a:latin typeface="Courier"/>
              </a:rPr>
              <a:t>  &lt;-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n-GB" sz="1800" dirty="0">
                <a:latin typeface="Courier"/>
              </a:rPr>
              <a:t>(</a:t>
            </a:r>
            <a:r>
              <a:rPr lang="en-GB" sz="1800" dirty="0" err="1">
                <a:latin typeface="Courier"/>
              </a:rPr>
              <a:t>square.vector</a:t>
            </a:r>
            <a:r>
              <a:rPr lang="en-GB" sz="1800" dirty="0">
                <a:latin typeface="Courier"/>
              </a:rPr>
              <a:t>,</a:t>
            </a:r>
            <a:br>
              <a:rPr lang="en-GB" dirty="0"/>
            </a:br>
            <a:r>
              <a:rPr lang="en-GB" sz="1800" dirty="0">
                <a:latin typeface="Courier"/>
              </a:rPr>
              <a:t>                      </a:t>
            </a:r>
            <a:r>
              <a:rPr lang="en-GB" sz="1800" dirty="0" err="1">
                <a:latin typeface="Courier"/>
              </a:rPr>
              <a:t>counter.square</a:t>
            </a:r>
            <a:r>
              <a:rPr lang="en-GB" sz="1800" dirty="0">
                <a:latin typeface="Courier"/>
              </a:rPr>
              <a:t>)</a:t>
            </a:r>
            <a:br>
              <a:rPr lang="en-GB" dirty="0"/>
            </a:br>
            <a:r>
              <a:rPr lang="en-GB" sz="1800" dirty="0">
                <a:latin typeface="Courier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63BFF-9A78-D442-072D-4594ECAD97F7}"/>
              </a:ext>
            </a:extLst>
          </p:cNvPr>
          <p:cNvSpPr txBox="1"/>
          <p:nvPr/>
        </p:nvSpPr>
        <p:spPr>
          <a:xfrm>
            <a:off x="314960" y="6187729"/>
            <a:ext cx="7396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0" lvl="0" indent="0">
              <a:buNone/>
            </a:pPr>
            <a:r>
              <a:rPr lang="en-GB" sz="1800" dirty="0" err="1">
                <a:latin typeface="Courier"/>
              </a:rPr>
              <a:t>square.vector</a:t>
            </a:r>
            <a:r>
              <a:rPr lang="en-GB" sz="1800" dirty="0">
                <a:latin typeface="Courier"/>
              </a:rPr>
              <a:t> &lt;-</a:t>
            </a:r>
            <a:r>
              <a:rPr lang="en-GB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(</a:t>
            </a:r>
            <a:r>
              <a:rPr lang="en-GB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:</a:t>
            </a:r>
            <a:r>
              <a:rPr lang="en-GB" sz="1800" dirty="0">
                <a:solidFill>
                  <a:srgbClr val="40A070"/>
                </a:solidFill>
                <a:latin typeface="Courier"/>
              </a:rPr>
              <a:t>10</a:t>
            </a:r>
            <a:r>
              <a:rPr lang="en-GB" dirty="0">
                <a:solidFill>
                  <a:srgbClr val="666666"/>
                </a:solidFill>
                <a:latin typeface="Courier"/>
              </a:rPr>
              <a:t>)</a:t>
            </a:r>
            <a:r>
              <a:rPr lang="en-GB" sz="1800" dirty="0">
                <a:solidFill>
                  <a:srgbClr val="666666"/>
                </a:solidFill>
                <a:latin typeface="Courier"/>
              </a:rPr>
              <a:t>^</a:t>
            </a:r>
            <a:r>
              <a:rPr lang="en-GB" sz="1800" dirty="0">
                <a:solidFill>
                  <a:srgbClr val="40A070"/>
                </a:solidFill>
                <a:latin typeface="Courier"/>
              </a:rPr>
              <a:t>2</a:t>
            </a:r>
            <a:br>
              <a:rPr lang="en-GB" dirty="0"/>
            </a:br>
            <a:endParaRPr lang="en-GB" sz="1800" dirty="0">
              <a:latin typeface="Courie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ACCB49-F797-DE34-B961-5E3CD8CA072A}"/>
              </a:ext>
            </a:extLst>
          </p:cNvPr>
          <p:cNvSpPr txBox="1"/>
          <p:nvPr/>
        </p:nvSpPr>
        <p:spPr>
          <a:xfrm>
            <a:off x="3403600" y="567886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278859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While-loops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Let’s take a look at an example:</a:t>
            </a:r>
          </a:p>
          <a:p>
            <a:pPr marL="0" lvl="0" indent="0">
              <a:buNone/>
            </a:pPr>
            <a:endParaRPr dirty="0"/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x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sz="1800" dirty="0">
                <a:latin typeface="Courier"/>
              </a:rPr>
              <a:t>;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set value of x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while</a:t>
            </a:r>
            <a:r>
              <a:rPr sz="1800" dirty="0">
                <a:latin typeface="Courier"/>
              </a:rPr>
              <a:t> (x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){</a:t>
            </a:r>
            <a:br>
              <a:rPr dirty="0"/>
            </a:br>
            <a:r>
              <a:rPr sz="1800" dirty="0">
                <a:latin typeface="Courier"/>
              </a:rPr>
              <a:t>  x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x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on every loop, minus 1 from x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'x is positive'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}</a:t>
            </a:r>
            <a:br>
              <a:rPr dirty="0"/>
            </a:br>
            <a:endParaRPr sz="1800" dirty="0">
              <a:latin typeface="Courier"/>
            </a:endParaRPr>
          </a:p>
          <a:p>
            <a:pPr marL="0" lvl="0" indent="0">
              <a:buNone/>
            </a:pPr>
            <a:endParaRPr sz="1800" dirty="0">
              <a:latin typeface="Couri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EE273A-498F-4AD3-8AE5-CB49A08C1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While-loops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686800" cy="4821382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Let’s take a look at an example:</a:t>
            </a:r>
          </a:p>
          <a:p>
            <a:pPr marL="0" lvl="0" indent="0">
              <a:buNone/>
            </a:pPr>
            <a:endParaRPr dirty="0"/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x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sz="1800" dirty="0">
                <a:latin typeface="Courier"/>
              </a:rPr>
              <a:t>;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set value of x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while</a:t>
            </a:r>
            <a:r>
              <a:rPr sz="1800" dirty="0">
                <a:latin typeface="Courier"/>
              </a:rPr>
              <a:t> (x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&gt;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){</a:t>
            </a:r>
            <a:br>
              <a:rPr dirty="0"/>
            </a:br>
            <a:r>
              <a:rPr sz="1800" dirty="0">
                <a:latin typeface="Courier"/>
              </a:rPr>
              <a:t>  x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x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 </a:t>
            </a:r>
            <a:r>
              <a:rPr sz="1800" i="1" dirty="0">
                <a:solidFill>
                  <a:srgbClr val="60A0B0"/>
                </a:solidFill>
                <a:latin typeface="Courier"/>
              </a:rPr>
              <a:t># on every loop, minus 1 from x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'x is positive'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}</a:t>
            </a:r>
            <a:br>
              <a:rPr dirty="0"/>
            </a:br>
            <a:endParaRPr sz="1800" dirty="0">
              <a:latin typeface="Courier"/>
            </a:endParaRPr>
          </a:p>
          <a:p>
            <a:pPr marL="0" lvl="0" indent="0">
              <a:buNone/>
            </a:pPr>
            <a:endParaRPr sz="1800" dirty="0">
              <a:latin typeface="Courier"/>
            </a:endParaRPr>
          </a:p>
          <a:p>
            <a:pPr marL="0" lvl="0" indent="0">
              <a:buNone/>
            </a:pPr>
            <a:r>
              <a:rPr i="1" dirty="0"/>
              <a:t>Be careful with ‘while’ loops…</a:t>
            </a:r>
            <a:endParaRPr lang="en-GB" i="1" dirty="0"/>
          </a:p>
          <a:p>
            <a:pPr marL="0" lvl="0" indent="0">
              <a:buNone/>
            </a:pPr>
            <a:endParaRPr lang="en-GB" i="1" dirty="0"/>
          </a:p>
          <a:p>
            <a:pPr marL="342991" lvl="1" indent="0">
              <a:buNone/>
            </a:pPr>
            <a:r>
              <a:rPr lang="en-GB" dirty="0">
                <a:latin typeface="Courier"/>
              </a:rPr>
              <a:t>			x &lt;-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5</a:t>
            </a:r>
            <a:r>
              <a:rPr lang="en-GB" dirty="0">
                <a:latin typeface="Courier"/>
              </a:rPr>
              <a:t>; </a:t>
            </a:r>
            <a:r>
              <a:rPr lang="en-GB" i="1" dirty="0">
                <a:solidFill>
                  <a:srgbClr val="60A0B0"/>
                </a:solidFill>
                <a:latin typeface="Courier"/>
              </a:rPr>
              <a:t># set value of x</a:t>
            </a:r>
            <a:br>
              <a:rPr lang="en-GB" dirty="0"/>
            </a:br>
            <a:r>
              <a:rPr lang="en-GB" dirty="0"/>
              <a:t>			</a:t>
            </a:r>
            <a:r>
              <a:rPr lang="en-GB" b="1" dirty="0">
                <a:solidFill>
                  <a:srgbClr val="007020"/>
                </a:solidFill>
                <a:latin typeface="Courier"/>
              </a:rPr>
              <a:t>while</a:t>
            </a:r>
            <a:r>
              <a:rPr lang="en-GB" dirty="0">
                <a:latin typeface="Courier"/>
              </a:rPr>
              <a:t> (x </a:t>
            </a:r>
            <a:r>
              <a:rPr lang="en-GB" dirty="0">
                <a:solidFill>
                  <a:srgbClr val="666666"/>
                </a:solidFill>
                <a:latin typeface="Courier"/>
              </a:rPr>
              <a:t>&gt;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0</a:t>
            </a:r>
            <a:r>
              <a:rPr lang="en-GB" dirty="0">
                <a:latin typeface="Courier"/>
              </a:rPr>
              <a:t>){</a:t>
            </a:r>
            <a:br>
              <a:rPr lang="en-GB" dirty="0"/>
            </a:br>
            <a:r>
              <a:rPr lang="en-GB" dirty="0">
                <a:latin typeface="Courier"/>
              </a:rPr>
              <a:t>  				x &lt;-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dirty="0">
                <a:latin typeface="Courier"/>
              </a:rPr>
              <a:t>x </a:t>
            </a:r>
            <a:r>
              <a:rPr lang="en-GB" dirty="0">
                <a:solidFill>
                  <a:srgbClr val="666666"/>
                </a:solidFill>
                <a:latin typeface="Courier"/>
              </a:rPr>
              <a:t>+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GB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GB" dirty="0">
                <a:latin typeface="Courier"/>
              </a:rPr>
              <a:t> </a:t>
            </a:r>
            <a:r>
              <a:rPr lang="en-GB" i="1" dirty="0">
                <a:solidFill>
                  <a:srgbClr val="60A0B0"/>
                </a:solidFill>
                <a:latin typeface="Courier"/>
              </a:rPr>
              <a:t># on every loop, add 1 to x</a:t>
            </a:r>
            <a:br>
              <a:rPr lang="en-GB" dirty="0"/>
            </a:br>
            <a:r>
              <a:rPr lang="en-GB" dirty="0">
                <a:latin typeface="Courier"/>
              </a:rPr>
              <a:t>  				</a:t>
            </a:r>
            <a:r>
              <a:rPr lang="en-GB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lang="en-GB" dirty="0">
                <a:latin typeface="Courier"/>
              </a:rPr>
              <a:t>(</a:t>
            </a:r>
            <a:r>
              <a:rPr lang="en-GB" dirty="0">
                <a:solidFill>
                  <a:srgbClr val="4070A0"/>
                </a:solidFill>
                <a:latin typeface="Courier"/>
              </a:rPr>
              <a:t>'x is positive’</a:t>
            </a:r>
            <a:r>
              <a:rPr lang="en-GB" dirty="0">
                <a:latin typeface="Courier"/>
              </a:rPr>
              <a:t>)</a:t>
            </a:r>
            <a:br>
              <a:rPr lang="en-GB" dirty="0"/>
            </a:br>
            <a:r>
              <a:rPr lang="en-GB" dirty="0"/>
              <a:t>			</a:t>
            </a:r>
            <a:r>
              <a:rPr lang="en-GB" dirty="0">
                <a:latin typeface="Courier"/>
              </a:rPr>
              <a:t>}</a:t>
            </a:r>
            <a:br>
              <a:rPr lang="en-GB" dirty="0"/>
            </a:br>
            <a:endParaRPr lang="en-GB" dirty="0">
              <a:latin typeface="Courier"/>
            </a:endParaRPr>
          </a:p>
          <a:p>
            <a:pPr marL="0" lvl="0" indent="0">
              <a:buNone/>
            </a:pPr>
            <a:endParaRPr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EE273A-498F-4AD3-8AE5-CB49A08C1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68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If-Else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93338"/>
            <a:ext cx="8229600" cy="6203142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Let’s take a look at an example:</a:t>
            </a:r>
          </a:p>
          <a:p>
            <a:pPr marL="0" lvl="0" indent="0">
              <a:buNone/>
            </a:pPr>
            <a:endParaRPr dirty="0"/>
          </a:p>
          <a:p>
            <a:pPr marL="1270000" lvl="0" indent="0">
              <a:buNone/>
            </a:pPr>
            <a:r>
              <a:rPr sz="1800" b="1" dirty="0">
                <a:solidFill>
                  <a:srgbClr val="007020"/>
                </a:solidFill>
                <a:latin typeface="Courier"/>
              </a:rPr>
              <a:t>if</a:t>
            </a:r>
            <a:r>
              <a:rPr sz="1800" dirty="0">
                <a:latin typeface="Courier"/>
              </a:rPr>
              <a:t> (x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&lt;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latin typeface="Courier"/>
              </a:rPr>
              <a:t>){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'warning: x is negative'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}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else</a:t>
            </a:r>
            <a:r>
              <a:rPr sz="1800" dirty="0">
                <a:latin typeface="Courier"/>
              </a:rPr>
              <a:t>{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print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'x is positive, carry on'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}</a:t>
            </a:r>
            <a:br>
              <a:rPr lang="en-GB" sz="1800" dirty="0">
                <a:latin typeface="Courier"/>
              </a:rPr>
            </a:br>
            <a:endParaRPr sz="1800" dirty="0">
              <a:latin typeface="Courier"/>
            </a:endParaRPr>
          </a:p>
          <a:p>
            <a:pPr marL="0" lvl="0" indent="0">
              <a:buNone/>
            </a:pPr>
            <a:endParaRPr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FCEA54-1690-4E3D-8C2F-A87D38B8B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7E6475D-BDED-4D62-A64C-203EC56ADB6A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SHTM_Presentation_Template_4.3.potx" id="{36DD23E2-2B4D-4C02-87ED-940A54CBCDE4}" vid="{3E1D11D4-E105-447B-B68A-CA0B015ED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1818</Words>
  <Application>Microsoft Macintosh PowerPoint</Application>
  <PresentationFormat>On-screen Show (4:3)</PresentationFormat>
  <Paragraphs>140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</vt:lpstr>
      <vt:lpstr>merriweather</vt:lpstr>
      <vt:lpstr>Open Sans</vt:lpstr>
      <vt:lpstr>Open Sans</vt:lpstr>
      <vt:lpstr>Main_Presentation_Title_Page</vt:lpstr>
      <vt:lpstr>Programming Skills:  more R fun(ctionality)</vt:lpstr>
      <vt:lpstr>What we will introduce in this session</vt:lpstr>
      <vt:lpstr>Control Statements</vt:lpstr>
      <vt:lpstr>Types of Control Statements</vt:lpstr>
      <vt:lpstr>For-loops</vt:lpstr>
      <vt:lpstr>A for-loop alternative</vt:lpstr>
      <vt:lpstr>While-loops</vt:lpstr>
      <vt:lpstr>While-loops</vt:lpstr>
      <vt:lpstr>If-Else statements</vt:lpstr>
      <vt:lpstr>If-Else statements</vt:lpstr>
      <vt:lpstr>Break statement</vt:lpstr>
      <vt:lpstr>Nested Statements</vt:lpstr>
      <vt:lpstr>Nested Statements</vt:lpstr>
      <vt:lpstr>Loop alternatives</vt:lpstr>
      <vt:lpstr>Functions</vt:lpstr>
      <vt:lpstr>What is an R function?</vt:lpstr>
      <vt:lpstr>What is an R function?</vt:lpstr>
      <vt:lpstr>What is an R function?</vt:lpstr>
      <vt:lpstr>Why do we need to use functions?</vt:lpstr>
      <vt:lpstr>An aside on Scoping</vt:lpstr>
      <vt:lpstr>An aside on Scoping</vt:lpstr>
      <vt:lpstr>Packages and Sourcing</vt:lpstr>
      <vt:lpstr>Packages</vt:lpstr>
      <vt:lpstr>Sourcing code from different files</vt:lpstr>
      <vt:lpstr>Over to you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23</TotalTime>
  <Words>14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merriweather</vt:lpstr>
      <vt:lpstr>Open Sans</vt:lpstr>
      <vt:lpstr>Open Sans</vt:lpstr>
      <vt:lpstr>Main_Presentation_Title_Page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London School of Hygiene &amp; Tropical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R fun(ctionality)</dc:title>
  <dc:creator>Katie Atkins</dc:creator>
  <cp:keywords/>
  <cp:lastModifiedBy>Katie Atkins</cp:lastModifiedBy>
  <cp:revision>57</cp:revision>
  <dcterms:created xsi:type="dcterms:W3CDTF">2020-02-04T15:12:48Z</dcterms:created>
  <dcterms:modified xsi:type="dcterms:W3CDTF">2023-03-29T20:04:56Z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../../Infrastructure/extras.bib</vt:lpwstr>
  </property>
  <property fmtid="{D5CDD505-2E9C-101B-9397-08002B2CF9AE}" pid="3" name="csl">
    <vt:lpwstr>../../Infrastructure/chicago-author-date.csl</vt:lpwstr>
  </property>
  <property fmtid="{D5CDD505-2E9C-101B-9397-08002B2CF9AE}" pid="4" name="date">
    <vt:lpwstr>June 2019</vt:lpwstr>
  </property>
  <property fmtid="{D5CDD505-2E9C-101B-9397-08002B2CF9AE}" pid="5" name="header-includes">
    <vt:lpwstr>----------</vt:lpwstr>
  </property>
  <property fmtid="{D5CDD505-2E9C-101B-9397-08002B2CF9AE}" pid="6" name="output">
    <vt:lpwstr/>
  </property>
  <property fmtid="{D5CDD505-2E9C-101B-9397-08002B2CF9AE}" pid="7" name="tables">
    <vt:lpwstr>yes</vt:lpwstr>
  </property>
</Properties>
</file>