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78" r:id="rId13"/>
    <p:sldId id="269" r:id="rId14"/>
    <p:sldId id="279" r:id="rId15"/>
    <p:sldId id="280" r:id="rId16"/>
    <p:sldId id="272" r:id="rId17"/>
    <p:sldId id="273" r:id="rId18"/>
    <p:sldId id="274" r:id="rId19"/>
    <p:sldId id="275" r:id="rId20"/>
    <p:sldId id="281"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718" autoAdjust="0"/>
  </p:normalViewPr>
  <p:slideViewPr>
    <p:cSldViewPr snapToGrid="0" snapToObjects="1">
      <p:cViewPr varScale="1">
        <p:scale>
          <a:sx n="117" d="100"/>
          <a:sy n="117" d="100"/>
        </p:scale>
        <p:origin x="14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3/15/23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You’re going to be writing code, both for this course and presumably in the future.</a:t>
            </a:r>
          </a:p>
          <a:p>
            <a:pPr marL="0" lvl="0" indent="0">
              <a:buNone/>
            </a:pPr>
            <a:endParaRPr/>
          </a:p>
          <a:p>
            <a:pPr marL="0" lvl="0" indent="0">
              <a:buNone/>
            </a:pPr>
            <a:r>
              <a:t>Who needs to understand that code? At least two entities: - You - the computer</a:t>
            </a:r>
          </a:p>
          <a:p>
            <a:pPr marL="0" lvl="0" indent="0">
              <a:buNone/>
            </a:pPr>
            <a:endParaRPr/>
          </a:p>
          <a:p>
            <a:pPr marL="0" lvl="0" indent="0">
              <a:buNone/>
            </a:pPr>
            <a:r>
              <a:t>You and the computer speak different languages! Also: present you and future you speak different languages!</a:t>
            </a:r>
          </a:p>
          <a:p>
            <a:pPr marL="0" lvl="0" indent="0">
              <a:buNone/>
            </a:pPr>
            <a:endParaRPr/>
          </a:p>
          <a:p>
            <a:pPr marL="0" lvl="0" indent="0">
              <a:buNone/>
            </a:pPr>
            <a:r>
              <a:t>Best practices cover a lot of areas when it comes to coding, but we’re going to prioritize ones that address the fundamental issues of different languages, so what we’ll cover today focuses on coding in a way that everyone/everything involved can understand what’s going 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We’ll start with some bad, but functional code. The only thing you need to do is figure out what it does!</a:t>
            </a:r>
          </a:p>
          <a:p>
            <a:pPr marL="0" lvl="0" indent="0">
              <a:buNone/>
            </a:pPr>
            <a:endParaRPr/>
          </a:p>
          <a:p>
            <a:pPr marL="0" lvl="0" indent="0">
              <a:buNone/>
            </a:pPr>
            <a:r>
              <a:t>Obviously, start by running it (source from Rstudio will work just fine). Then based on what you see, try to work through the code and find what causes what to happen.</a:t>
            </a:r>
          </a:p>
          <a:p>
            <a:pPr marL="0" lvl="0" indent="0">
              <a:buNone/>
            </a:pPr>
            <a:endParaRPr/>
          </a:p>
          <a:p>
            <a:pPr marL="0" lvl="0" indent="0">
              <a:buNone/>
            </a:pPr>
            <a:r>
              <a:t>Here’s what the code does: - using some parameters, - generate some data from a model - analyze that data to obtain some values - plot that data and the values</a:t>
            </a:r>
          </a:p>
          <a:p>
            <a:pPr marL="0" lvl="0" indent="0">
              <a:buNone/>
            </a:pPr>
            <a:endParaRPr/>
          </a:p>
          <a:p>
            <a:pPr marL="0" lvl="0" indent="0">
              <a:buNone/>
            </a:pPr>
            <a:r>
              <a:t>What could have made it easier to understand? - variable, function names - file names! - order of the code - not mixing so much of the code together - comments about what the steps are doing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Okay, so what should we do about it?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Standard_Slide_Dark_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52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Standard_Slide_Dark_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57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ndard_Slide_Dark_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279132"/>
            <a:ext cx="6705600" cy="623236"/>
          </a:xfrm>
          <a:prstGeom prst="rect">
            <a:avLst/>
          </a:prstGeom>
        </p:spPr>
        <p:txBody>
          <a:bodyPr>
            <a:normAutofit/>
          </a:bodyPr>
          <a:lstStyle>
            <a:lvl1pPr algn="l">
              <a:defRPr sz="2800" baseline="0">
                <a:solidFill>
                  <a:schemeClr val="bg1"/>
                </a:solidFill>
                <a:latin typeface="Constantia" panose="02030602050306030303" pitchFamily="18" charset="0"/>
              </a:defRPr>
            </a:lvl1pPr>
          </a:lstStyle>
          <a:p>
            <a:r>
              <a:rPr lang="en-US" dirty="0"/>
              <a:t>Slide Title</a:t>
            </a:r>
          </a:p>
        </p:txBody>
      </p:sp>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2000" b="0" i="0" baseline="0">
                <a:latin typeface="Corbel" panose="020B0503020204020204" pitchFamily="34"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11698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tandard_Slide_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477818"/>
            <a:ext cx="8229600" cy="4821382"/>
          </a:xfrm>
          <a:prstGeom prst="rect">
            <a:avLst/>
          </a:prstGeom>
        </p:spPr>
        <p:txBody>
          <a:bodyPr/>
          <a:lstStyle>
            <a:lvl1pPr marL="0" indent="0">
              <a:buNone/>
              <a:defRPr sz="2000" b="0" i="0" baseline="0">
                <a:latin typeface="Corbel" panose="020B0503020204020204" pitchFamily="34" charset="0"/>
              </a:defRPr>
            </a:lvl1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5" name="Title 1"/>
          <p:cNvSpPr>
            <a:spLocks noGrp="1"/>
          </p:cNvSpPr>
          <p:nvPr>
            <p:ph type="title" hasCustomPrompt="1"/>
          </p:nvPr>
        </p:nvSpPr>
        <p:spPr>
          <a:xfrm>
            <a:off x="457201" y="279132"/>
            <a:ext cx="6705600" cy="623236"/>
          </a:xfrm>
          <a:prstGeom prst="rect">
            <a:avLst/>
          </a:prstGeom>
        </p:spPr>
        <p:txBody>
          <a:bodyPr>
            <a:normAutofit/>
          </a:bodyPr>
          <a:lstStyle>
            <a:lvl1pPr algn="l">
              <a:defRPr sz="2800" baseline="0">
                <a:solidFill>
                  <a:schemeClr val="bg1"/>
                </a:solidFill>
                <a:latin typeface="Constantia" panose="02030602050306030303" pitchFamily="18" charset="0"/>
              </a:defRPr>
            </a:lvl1pPr>
          </a:lstStyle>
          <a:p>
            <a:r>
              <a:rPr lang="en-US" dirty="0"/>
              <a:t>Slide Title</a:t>
            </a:r>
          </a:p>
        </p:txBody>
      </p:sp>
      <p:sp>
        <p:nvSpPr>
          <p:cNvPr id="4"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82357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_Column_Slide_Dark_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91919"/>
            <a:ext cx="5111750" cy="4807281"/>
          </a:xfrm>
          <a:prstGeom prst="rect">
            <a:avLst/>
          </a:prstGeom>
        </p:spPr>
        <p:txBody>
          <a:bodyPr/>
          <a:lstStyle>
            <a:lvl1pPr>
              <a:defRPr sz="2000" baseline="0">
                <a:latin typeface="Corbel" panose="020B0503020204020204" pitchFamily="34" charset="0"/>
              </a:defRPr>
            </a:lvl1pPr>
            <a:lvl2pPr>
              <a:defRPr sz="2101"/>
            </a:lvl2pPr>
            <a:lvl3pPr>
              <a:defRPr sz="1800"/>
            </a:lvl3pPr>
            <a:lvl4pPr>
              <a:defRPr sz="1500"/>
            </a:lvl4pPr>
            <a:lvl5pPr>
              <a:defRPr sz="1500"/>
            </a:lvl5pPr>
            <a:lvl6pPr>
              <a:defRPr sz="1500"/>
            </a:lvl6pPr>
            <a:lvl7pPr>
              <a:defRPr sz="1500"/>
            </a:lvl7pPr>
            <a:lvl8pPr>
              <a:defRPr sz="1500"/>
            </a:lvl8pPr>
            <a:lvl9pPr>
              <a:defRPr sz="1500"/>
            </a:lvl9pPr>
          </a:lstStyle>
          <a:p>
            <a:pPr marL="257244" marR="0" lvl="0" indent="-257244" algn="l" defTabSz="342991" rtl="0" eaLnBrk="1" fontAlgn="auto" latinLnBrk="0" hangingPunct="1">
              <a:lnSpc>
                <a:spcPct val="100000"/>
              </a:lnSpc>
              <a:spcBef>
                <a:spcPct val="20000"/>
              </a:spcBef>
              <a:spcAft>
                <a:spcPts val="0"/>
              </a:spcAft>
              <a:buClrTx/>
              <a:buSzTx/>
              <a:buFont typeface="Arial"/>
              <a:buNone/>
              <a:tabLst/>
              <a:defRPr/>
            </a:pPr>
            <a:r>
              <a:rPr lang="en-US"/>
              <a:t>Click to edit Master text styles</a:t>
            </a:r>
          </a:p>
        </p:txBody>
      </p:sp>
      <p:sp>
        <p:nvSpPr>
          <p:cNvPr id="4" name="Text Placeholder 3"/>
          <p:cNvSpPr>
            <a:spLocks noGrp="1"/>
          </p:cNvSpPr>
          <p:nvPr>
            <p:ph type="body" sz="half" idx="2" hasCustomPrompt="1"/>
          </p:nvPr>
        </p:nvSpPr>
        <p:spPr>
          <a:xfrm>
            <a:off x="457201" y="1491919"/>
            <a:ext cx="3008313" cy="4807281"/>
          </a:xfrm>
          <a:prstGeom prst="rect">
            <a:avLst/>
          </a:prstGeom>
        </p:spPr>
        <p:txBody>
          <a:bodyPr/>
          <a:lstStyle>
            <a:lvl1pPr marL="0" indent="0">
              <a:buNone/>
              <a:defRPr sz="2000" baseline="0">
                <a:latin typeface="Corbel" panose="020B0503020204020204" pitchFamily="34" charset="0"/>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9" name="Title 1"/>
          <p:cNvSpPr>
            <a:spLocks noGrp="1"/>
          </p:cNvSpPr>
          <p:nvPr>
            <p:ph type="title" hasCustomPrompt="1"/>
          </p:nvPr>
        </p:nvSpPr>
        <p:spPr>
          <a:xfrm>
            <a:off x="457201" y="279132"/>
            <a:ext cx="6697132" cy="623236"/>
          </a:xfrm>
          <a:prstGeom prst="rect">
            <a:avLst/>
          </a:prstGeom>
        </p:spPr>
        <p:txBody>
          <a:bodyPr>
            <a:normAutofit/>
          </a:bodyPr>
          <a:lstStyle>
            <a:lvl1pPr algn="l">
              <a:defRPr sz="2800" baseline="0">
                <a:solidFill>
                  <a:schemeClr val="bg1"/>
                </a:solidFill>
                <a:latin typeface="Constantia" panose="02030602050306030303" pitchFamily="18" charset="0"/>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
        <p:nvSpPr>
          <p:cNvPr id="6"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59836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_Column_Slide_Gre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91919"/>
            <a:ext cx="5111750" cy="4807281"/>
          </a:xfrm>
          <a:prstGeom prst="rect">
            <a:avLst/>
          </a:prstGeom>
        </p:spPr>
        <p:txBody>
          <a:bodyPr/>
          <a:lstStyle>
            <a:lvl1pPr>
              <a:defRPr sz="2000" baseline="0">
                <a:latin typeface="Corbel" panose="020B0503020204020204" pitchFamily="34" charset="0"/>
              </a:defRPr>
            </a:lvl1pPr>
            <a:lvl2pPr>
              <a:defRPr sz="2101"/>
            </a:lvl2pPr>
            <a:lvl3pPr>
              <a:defRPr sz="1800"/>
            </a:lvl3pPr>
            <a:lvl4pPr>
              <a:defRPr sz="1500"/>
            </a:lvl4pPr>
            <a:lvl5pPr>
              <a:defRPr sz="1500"/>
            </a:lvl5pPr>
            <a:lvl6pPr>
              <a:defRPr sz="1500"/>
            </a:lvl6pPr>
            <a:lvl7pPr>
              <a:defRPr sz="1500"/>
            </a:lvl7pPr>
            <a:lvl8pPr>
              <a:defRPr sz="1500"/>
            </a:lvl8pPr>
            <a:lvl9pPr>
              <a:defRPr sz="1500"/>
            </a:lvl9pPr>
          </a:lstStyle>
          <a:p>
            <a:pPr marL="257244" marR="0" lvl="0" indent="-257244" algn="l" defTabSz="342991" rtl="0" eaLnBrk="1" fontAlgn="auto" latinLnBrk="0" hangingPunct="1">
              <a:lnSpc>
                <a:spcPct val="100000"/>
              </a:lnSpc>
              <a:spcBef>
                <a:spcPct val="20000"/>
              </a:spcBef>
              <a:spcAft>
                <a:spcPts val="0"/>
              </a:spcAft>
              <a:buClrTx/>
              <a:buSzTx/>
              <a:buFont typeface="Arial"/>
              <a:buNone/>
              <a:tabLst/>
              <a:defRPr/>
            </a:pPr>
            <a:r>
              <a:rPr lang="en-US"/>
              <a:t>Click to edit Master text styles</a:t>
            </a:r>
          </a:p>
        </p:txBody>
      </p:sp>
      <p:sp>
        <p:nvSpPr>
          <p:cNvPr id="4" name="Text Placeholder 3"/>
          <p:cNvSpPr>
            <a:spLocks noGrp="1"/>
          </p:cNvSpPr>
          <p:nvPr>
            <p:ph type="body" sz="half" idx="2" hasCustomPrompt="1"/>
          </p:nvPr>
        </p:nvSpPr>
        <p:spPr>
          <a:xfrm>
            <a:off x="457201" y="1491919"/>
            <a:ext cx="3008313" cy="4807281"/>
          </a:xfrm>
          <a:prstGeom prst="rect">
            <a:avLst/>
          </a:prstGeom>
        </p:spPr>
        <p:txBody>
          <a:bodyPr/>
          <a:lstStyle>
            <a:lvl1pPr marL="0" indent="0">
              <a:buNone/>
              <a:defRPr sz="2000" baseline="0">
                <a:latin typeface="Corbel" panose="020B0503020204020204" pitchFamily="34" charset="0"/>
              </a:defRPr>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fontAlgn="t"/>
            <a:r>
              <a:rPr lang="en-US" sz="1800" b="1" i="0" baseline="0" dirty="0">
                <a:solidFill>
                  <a:schemeClr val="tx1"/>
                </a:solidFill>
                <a:latin typeface="open sans" charset="0"/>
              </a:rPr>
              <a:t>Body Header</a:t>
            </a:r>
          </a:p>
          <a:p>
            <a:r>
              <a:rPr lang="en-US" sz="1800" b="0" i="0" baseline="0" dirty="0">
                <a:solidFill>
                  <a:schemeClr val="tx1"/>
                </a:solidFill>
                <a:latin typeface="open sans" charset="0"/>
              </a:rPr>
              <a:t>Body text</a:t>
            </a:r>
          </a:p>
        </p:txBody>
      </p:sp>
      <p:sp>
        <p:nvSpPr>
          <p:cNvPr id="9" name="Title 1"/>
          <p:cNvSpPr>
            <a:spLocks noGrp="1"/>
          </p:cNvSpPr>
          <p:nvPr>
            <p:ph type="title" hasCustomPrompt="1"/>
          </p:nvPr>
        </p:nvSpPr>
        <p:spPr>
          <a:xfrm>
            <a:off x="457200" y="279132"/>
            <a:ext cx="6697133" cy="623236"/>
          </a:xfrm>
          <a:prstGeom prst="rect">
            <a:avLst/>
          </a:prstGeom>
        </p:spPr>
        <p:txBody>
          <a:bodyPr>
            <a:normAutofit/>
          </a:bodyPr>
          <a:lstStyle>
            <a:lvl1pPr algn="l">
              <a:defRPr sz="2800" baseline="0">
                <a:solidFill>
                  <a:schemeClr val="bg1"/>
                </a:solidFill>
                <a:latin typeface="Constantia" panose="02030602050306030303" pitchFamily="18" charset="0"/>
              </a:defRPr>
            </a:lvl1pPr>
          </a:lstStyle>
          <a:p>
            <a:r>
              <a:rPr lang="en-US" dirty="0"/>
              <a:t>Slide Title</a:t>
            </a:r>
          </a:p>
        </p:txBody>
      </p:sp>
      <p:sp>
        <p:nvSpPr>
          <p:cNvPr id="5"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
        <p:nvSpPr>
          <p:cNvPr id="7"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90996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0681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457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366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p:hf hdr="0" ftr="0" dt="0"/>
  <p:txStyles>
    <p:titleStyle>
      <a:lvl1pPr algn="ctr" defTabSz="342991" rtl="0" eaLnBrk="1" latinLnBrk="0" hangingPunct="1">
        <a:spcBef>
          <a:spcPct val="0"/>
        </a:spcBef>
        <a:buNone/>
        <a:defRPr sz="3301" kern="1200" baseline="0">
          <a:solidFill>
            <a:schemeClr val="bg2"/>
          </a:solidFill>
          <a:latin typeface="merriweather" charset="0"/>
          <a:ea typeface="+mj-ea"/>
          <a:cs typeface="+mj-cs"/>
        </a:defRPr>
      </a:lvl1pPr>
    </p:titleStyle>
    <p:bodyStyle>
      <a:lvl1pPr marL="257244" indent="-257244" algn="l" defTabSz="342991" rtl="0" eaLnBrk="1" latinLnBrk="0" hangingPunct="1">
        <a:spcBef>
          <a:spcPct val="20000"/>
        </a:spcBef>
        <a:buFont typeface="Arial"/>
        <a:buChar char="•"/>
        <a:defRPr sz="2401" kern="1200">
          <a:solidFill>
            <a:schemeClr val="tx1"/>
          </a:solidFill>
          <a:latin typeface="+mn-lt"/>
          <a:ea typeface="+mn-ea"/>
          <a:cs typeface="+mn-cs"/>
        </a:defRPr>
      </a:lvl1pPr>
      <a:lvl2pPr marL="557361" indent="-214370" algn="l" defTabSz="342991" rtl="0" eaLnBrk="1" latinLnBrk="0" hangingPunct="1">
        <a:spcBef>
          <a:spcPct val="20000"/>
        </a:spcBef>
        <a:buFont typeface="Arial"/>
        <a:buChar char="–"/>
        <a:defRPr sz="2101" kern="1200">
          <a:solidFill>
            <a:schemeClr val="tx1"/>
          </a:solidFill>
          <a:latin typeface="+mn-lt"/>
          <a:ea typeface="+mn-ea"/>
          <a:cs typeface="+mn-cs"/>
        </a:defRPr>
      </a:lvl2pPr>
      <a:lvl3pPr marL="857479" indent="-171496" algn="l" defTabSz="342991" rtl="0" eaLnBrk="1" latinLnBrk="0" hangingPunct="1">
        <a:spcBef>
          <a:spcPct val="20000"/>
        </a:spcBef>
        <a:buFont typeface="Arial"/>
        <a:buChar char="•"/>
        <a:defRPr sz="1800" kern="1200">
          <a:solidFill>
            <a:schemeClr val="tx1"/>
          </a:solidFill>
          <a:latin typeface="+mn-lt"/>
          <a:ea typeface="+mn-ea"/>
          <a:cs typeface="+mn-cs"/>
        </a:defRPr>
      </a:lvl3pPr>
      <a:lvl4pPr marL="1200470" indent="-171496" algn="l" defTabSz="342991" rtl="0" eaLnBrk="1" latinLnBrk="0" hangingPunct="1">
        <a:spcBef>
          <a:spcPct val="20000"/>
        </a:spcBef>
        <a:buFont typeface="Arial"/>
        <a:buChar char="–"/>
        <a:defRPr sz="1500" kern="1200">
          <a:solidFill>
            <a:schemeClr val="tx1"/>
          </a:solidFill>
          <a:latin typeface="+mn-lt"/>
          <a:ea typeface="+mn-ea"/>
          <a:cs typeface="+mn-cs"/>
        </a:defRPr>
      </a:lvl4pPr>
      <a:lvl5pPr marL="1543461" indent="-171496" algn="l" defTabSz="342991" rtl="0" eaLnBrk="1" latinLnBrk="0" hangingPunct="1">
        <a:spcBef>
          <a:spcPct val="20000"/>
        </a:spcBef>
        <a:buFont typeface="Arial"/>
        <a:buChar char="»"/>
        <a:defRPr sz="1500" kern="1200">
          <a:solidFill>
            <a:schemeClr val="tx1"/>
          </a:solidFill>
          <a:latin typeface="+mn-lt"/>
          <a:ea typeface="+mn-ea"/>
          <a:cs typeface="+mn-cs"/>
        </a:defRPr>
      </a:lvl5pPr>
      <a:lvl6pPr marL="1886453" indent="-171496" algn="l" defTabSz="342991" rtl="0" eaLnBrk="1" latinLnBrk="0" hangingPunct="1">
        <a:spcBef>
          <a:spcPct val="20000"/>
        </a:spcBef>
        <a:buFont typeface="Arial"/>
        <a:buChar char="•"/>
        <a:defRPr sz="1500" kern="1200">
          <a:solidFill>
            <a:schemeClr val="tx1"/>
          </a:solidFill>
          <a:latin typeface="+mn-lt"/>
          <a:ea typeface="+mn-ea"/>
          <a:cs typeface="+mn-cs"/>
        </a:defRPr>
      </a:lvl6pPr>
      <a:lvl7pPr marL="2229444" indent="-171496" algn="l" defTabSz="342991" rtl="0" eaLnBrk="1" latinLnBrk="0" hangingPunct="1">
        <a:spcBef>
          <a:spcPct val="20000"/>
        </a:spcBef>
        <a:buFont typeface="Arial"/>
        <a:buChar char="•"/>
        <a:defRPr sz="1500" kern="1200">
          <a:solidFill>
            <a:schemeClr val="tx1"/>
          </a:solidFill>
          <a:latin typeface="+mn-lt"/>
          <a:ea typeface="+mn-ea"/>
          <a:cs typeface="+mn-cs"/>
        </a:defRPr>
      </a:lvl7pPr>
      <a:lvl8pPr marL="2572436" indent="-171496" algn="l" defTabSz="342991" rtl="0" eaLnBrk="1" latinLnBrk="0" hangingPunct="1">
        <a:spcBef>
          <a:spcPct val="20000"/>
        </a:spcBef>
        <a:buFont typeface="Arial"/>
        <a:buChar char="•"/>
        <a:defRPr sz="1500" kern="1200">
          <a:solidFill>
            <a:schemeClr val="tx1"/>
          </a:solidFill>
          <a:latin typeface="+mn-lt"/>
          <a:ea typeface="+mn-ea"/>
          <a:cs typeface="+mn-cs"/>
        </a:defRPr>
      </a:lvl8pPr>
      <a:lvl9pPr marL="2915427" indent="-171496" algn="l" defTabSz="342991"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91" rtl="0" eaLnBrk="1" latinLnBrk="0" hangingPunct="1">
        <a:defRPr sz="1350" kern="1200">
          <a:solidFill>
            <a:schemeClr val="tx1"/>
          </a:solidFill>
          <a:latin typeface="+mn-lt"/>
          <a:ea typeface="+mn-ea"/>
          <a:cs typeface="+mn-cs"/>
        </a:defRPr>
      </a:lvl1pPr>
      <a:lvl2pPr marL="342991" algn="l" defTabSz="342991" rtl="0" eaLnBrk="1" latinLnBrk="0" hangingPunct="1">
        <a:defRPr sz="1350" kern="1200">
          <a:solidFill>
            <a:schemeClr val="tx1"/>
          </a:solidFill>
          <a:latin typeface="+mn-lt"/>
          <a:ea typeface="+mn-ea"/>
          <a:cs typeface="+mn-cs"/>
        </a:defRPr>
      </a:lvl2pPr>
      <a:lvl3pPr marL="685983" algn="l" defTabSz="342991" rtl="0" eaLnBrk="1" latinLnBrk="0" hangingPunct="1">
        <a:defRPr sz="1350" kern="1200">
          <a:solidFill>
            <a:schemeClr val="tx1"/>
          </a:solidFill>
          <a:latin typeface="+mn-lt"/>
          <a:ea typeface="+mn-ea"/>
          <a:cs typeface="+mn-cs"/>
        </a:defRPr>
      </a:lvl3pPr>
      <a:lvl4pPr marL="1028974" algn="l" defTabSz="342991" rtl="0" eaLnBrk="1" latinLnBrk="0" hangingPunct="1">
        <a:defRPr sz="1350" kern="1200">
          <a:solidFill>
            <a:schemeClr val="tx1"/>
          </a:solidFill>
          <a:latin typeface="+mn-lt"/>
          <a:ea typeface="+mn-ea"/>
          <a:cs typeface="+mn-cs"/>
        </a:defRPr>
      </a:lvl4pPr>
      <a:lvl5pPr marL="1371966" algn="l" defTabSz="342991" rtl="0" eaLnBrk="1" latinLnBrk="0" hangingPunct="1">
        <a:defRPr sz="1350" kern="1200">
          <a:solidFill>
            <a:schemeClr val="tx1"/>
          </a:solidFill>
          <a:latin typeface="+mn-lt"/>
          <a:ea typeface="+mn-ea"/>
          <a:cs typeface="+mn-cs"/>
        </a:defRPr>
      </a:lvl5pPr>
      <a:lvl6pPr marL="1714957" algn="l" defTabSz="342991" rtl="0" eaLnBrk="1" latinLnBrk="0" hangingPunct="1">
        <a:defRPr sz="1350" kern="1200">
          <a:solidFill>
            <a:schemeClr val="tx1"/>
          </a:solidFill>
          <a:latin typeface="+mn-lt"/>
          <a:ea typeface="+mn-ea"/>
          <a:cs typeface="+mn-cs"/>
        </a:defRPr>
      </a:lvl6pPr>
      <a:lvl7pPr marL="2057949" algn="l" defTabSz="342991" rtl="0" eaLnBrk="1" latinLnBrk="0" hangingPunct="1">
        <a:defRPr sz="1350" kern="1200">
          <a:solidFill>
            <a:schemeClr val="tx1"/>
          </a:solidFill>
          <a:latin typeface="+mn-lt"/>
          <a:ea typeface="+mn-ea"/>
          <a:cs typeface="+mn-cs"/>
        </a:defRPr>
      </a:lvl7pPr>
      <a:lvl8pPr marL="2400940" algn="l" defTabSz="342991" rtl="0" eaLnBrk="1" latinLnBrk="0" hangingPunct="1">
        <a:defRPr sz="1350" kern="1200">
          <a:solidFill>
            <a:schemeClr val="tx1"/>
          </a:solidFill>
          <a:latin typeface="+mn-lt"/>
          <a:ea typeface="+mn-ea"/>
          <a:cs typeface="+mn-cs"/>
        </a:defRPr>
      </a:lvl8pPr>
      <a:lvl9pPr marL="2743932" algn="l" defTabSz="3429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453" y="1987225"/>
            <a:ext cx="8103093" cy="1470025"/>
          </a:xfrm>
        </p:spPr>
        <p:txBody>
          <a:bodyPr/>
          <a:lstStyle/>
          <a:p>
            <a:pPr marL="0" lvl="0" indent="0">
              <a:buNone/>
            </a:pPr>
            <a:r>
              <a:rPr sz="5600" dirty="0"/>
              <a:t>Best (Computational) Practices</a:t>
            </a:r>
          </a:p>
        </p:txBody>
      </p:sp>
      <p:sp>
        <p:nvSpPr>
          <p:cNvPr id="9" name="Subtitle 5">
            <a:extLst>
              <a:ext uri="{FF2B5EF4-FFF2-40B4-BE49-F238E27FC236}">
                <a16:creationId xmlns:a16="http://schemas.microsoft.com/office/drawing/2014/main" id="{67BAD301-76CB-47BF-BEDB-8EB072DC2381}"/>
              </a:ext>
            </a:extLst>
          </p:cNvPr>
          <p:cNvSpPr>
            <a:spLocks noGrp="1"/>
          </p:cNvSpPr>
          <p:nvPr>
            <p:ph type="subTitle" idx="1"/>
          </p:nvPr>
        </p:nvSpPr>
        <p:spPr>
          <a:xfrm>
            <a:off x="1099265" y="3726401"/>
            <a:ext cx="6673135" cy="1752600"/>
          </a:xfrm>
        </p:spPr>
        <p:txBody>
          <a:bodyPr/>
          <a:lstStyle/>
          <a:p>
            <a:r>
              <a:rPr lang="en-GB" dirty="0">
                <a:solidFill>
                  <a:schemeClr val="bg1"/>
                </a:solidFill>
              </a:rPr>
              <a:t>Modern Techniques in Modelling</a:t>
            </a:r>
          </a:p>
          <a:p>
            <a:endParaRPr lang="en-GB" dirty="0">
              <a:solidFill>
                <a:schemeClr val="bg1"/>
              </a:solidFill>
            </a:endParaRPr>
          </a:p>
        </p:txBody>
      </p:sp>
      <p:sp>
        <p:nvSpPr>
          <p:cNvPr id="12" name="Slide Number Placeholder 11">
            <a:extLst>
              <a:ext uri="{FF2B5EF4-FFF2-40B4-BE49-F238E27FC236}">
                <a16:creationId xmlns:a16="http://schemas.microsoft.com/office/drawing/2014/main" id="{6D0AEC9F-F345-44A6-A378-8C262DA80FB1}"/>
              </a:ext>
            </a:extLst>
          </p:cNvPr>
          <p:cNvSpPr>
            <a:spLocks noGrp="1"/>
          </p:cNvSpPr>
          <p:nvPr>
            <p:ph type="sldNum" sz="quarter" idx="12"/>
          </p:nvPr>
        </p:nvSpPr>
        <p:spPr/>
        <p:txBody>
          <a:bodyPr/>
          <a:lstStyle/>
          <a:p>
            <a:fld id="{C5EF2332-01BF-834F-8236-50238282D533}"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sz="5600" dirty="0"/>
              <a:t>Discussion</a:t>
            </a:r>
          </a:p>
        </p:txBody>
      </p:sp>
      <p:sp>
        <p:nvSpPr>
          <p:cNvPr id="3" name="Slide Number Placeholder 2">
            <a:extLst>
              <a:ext uri="{FF2B5EF4-FFF2-40B4-BE49-F238E27FC236}">
                <a16:creationId xmlns:a16="http://schemas.microsoft.com/office/drawing/2014/main" id="{46E444B8-9EE5-4BF7-8782-EE642A8FFA05}"/>
              </a:ext>
            </a:extLst>
          </p:cNvPr>
          <p:cNvSpPr>
            <a:spLocks noGrp="1"/>
          </p:cNvSpPr>
          <p:nvPr>
            <p:ph type="sldNum" sz="quarter" idx="4294967295"/>
          </p:nvPr>
        </p:nvSpPr>
        <p:spPr>
          <a:xfrm>
            <a:off x="0" y="0"/>
            <a:ext cx="0" cy="0"/>
          </a:xfrm>
        </p:spPr>
        <p:txBody>
          <a:bodyPr/>
          <a:lstStyle/>
          <a:p>
            <a:fld id="{C5EF2332-01BF-834F-8236-50238282D53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Organize your project:</a:t>
            </a:r>
          </a:p>
          <a:p>
            <a:pPr lvl="1"/>
            <a:r>
              <a:t>have separate places (folders) for separate projects</a:t>
            </a:r>
          </a:p>
          <a:p>
            <a:pPr lvl="1"/>
            <a:r>
              <a:t>within a particular project, have separate places for input, code, figures, other outputs, etc.</a:t>
            </a:r>
          </a:p>
          <a:p>
            <a:pPr lvl="1"/>
            <a:r>
              <a:t>separate your code files into steps</a:t>
            </a:r>
          </a:p>
          <a:p>
            <a:pPr lvl="1"/>
            <a:r>
              <a:t>name files so that someone other than you could roughly guess their purpose</a:t>
            </a:r>
          </a:p>
          <a:p>
            <a:pPr lvl="1"/>
            <a:r>
              <a:t>consistency! whatever you decide is best for a particular project, do it that way as much as possible for that project.</a:t>
            </a:r>
          </a:p>
          <a:p>
            <a:pPr lvl="1"/>
            <a:r>
              <a:t>moderation! possible to overdo all the above</a:t>
            </a:r>
          </a:p>
        </p:txBody>
      </p:sp>
      <p:sp>
        <p:nvSpPr>
          <p:cNvPr id="2" name="Title 1"/>
          <p:cNvSpPr>
            <a:spLocks noGrp="1"/>
          </p:cNvSpPr>
          <p:nvPr>
            <p:ph type="title"/>
          </p:nvPr>
        </p:nvSpPr>
        <p:spPr/>
        <p:txBody>
          <a:bodyPr/>
          <a:lstStyle/>
          <a:p>
            <a:pPr marL="0" lvl="0" indent="0">
              <a:buNone/>
            </a:pPr>
            <a:r>
              <a:t>Discussion</a:t>
            </a:r>
          </a:p>
        </p:txBody>
      </p:sp>
      <p:sp>
        <p:nvSpPr>
          <p:cNvPr id="4" name="Slide Number Placeholder 3">
            <a:extLst>
              <a:ext uri="{FF2B5EF4-FFF2-40B4-BE49-F238E27FC236}">
                <a16:creationId xmlns:a16="http://schemas.microsoft.com/office/drawing/2014/main" id="{6EE9771F-690B-40A2-ABB7-2BAA1FD08CF5}"/>
              </a:ext>
            </a:extLst>
          </p:cNvPr>
          <p:cNvSpPr>
            <a:spLocks noGrp="1"/>
          </p:cNvSpPr>
          <p:nvPr>
            <p:ph type="sldNum" sz="quarter" idx="4"/>
          </p:nvPr>
        </p:nvSpPr>
        <p:spPr/>
        <p:txBody>
          <a:bodyPr/>
          <a:lstStyle/>
          <a:p>
            <a:fld id="{C5EF2332-01BF-834F-8236-50238282D53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sz="5600" dirty="0"/>
              <a:t>Exercise</a:t>
            </a:r>
          </a:p>
        </p:txBody>
      </p:sp>
      <p:sp>
        <p:nvSpPr>
          <p:cNvPr id="3" name="Slide Number Placeholder 2">
            <a:extLst>
              <a:ext uri="{FF2B5EF4-FFF2-40B4-BE49-F238E27FC236}">
                <a16:creationId xmlns:a16="http://schemas.microsoft.com/office/drawing/2014/main" id="{EF5E84E0-DF36-4D58-8A60-F3BF607A1E2B}"/>
              </a:ext>
            </a:extLst>
          </p:cNvPr>
          <p:cNvSpPr>
            <a:spLocks noGrp="1"/>
          </p:cNvSpPr>
          <p:nvPr>
            <p:ph type="sldNum" sz="quarter" idx="4294967295"/>
          </p:nvPr>
        </p:nvSpPr>
        <p:spPr>
          <a:xfrm>
            <a:off x="0" y="0"/>
            <a:ext cx="0" cy="0"/>
          </a:xfrm>
        </p:spPr>
        <p:txBody>
          <a:bodyPr/>
          <a:lstStyle/>
          <a:p>
            <a:fld id="{C5EF2332-01BF-834F-8236-50238282D533}" type="slidenum">
              <a:rPr lang="en-US" smtClean="0"/>
              <a:t>12</a:t>
            </a:fld>
            <a:endParaRPr lang="en-US"/>
          </a:p>
        </p:txBody>
      </p:sp>
    </p:spTree>
    <p:extLst>
      <p:ext uri="{BB962C8B-B14F-4D97-AF65-F5344CB8AC3E}">
        <p14:creationId xmlns:p14="http://schemas.microsoft.com/office/powerpoint/2010/main" val="87268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As previously discussed: </a:t>
            </a:r>
            <a:r>
              <a:rPr>
                <a:latin typeface="Courier"/>
              </a:rPr>
              <a:t>bad.R</a:t>
            </a:r>
            <a:r>
              <a:t> - you’re going to keep it working, but re-write it with best practices</a:t>
            </a:r>
          </a:p>
          <a:p>
            <a:pPr lvl="1"/>
            <a:r>
              <a:t>Recall: this code reads in some parameters, simulates a system, analyzes the results of those simulations, and then plots figures based on the analysis &amp; results</a:t>
            </a:r>
          </a:p>
          <a:p>
            <a:pPr lvl="1"/>
            <a:r>
              <a:t>Without worrying about the low level code yet, create a structure to accommodate this process and move the relevant pieces of </a:t>
            </a:r>
            <a:r>
              <a:rPr>
                <a:latin typeface="Courier"/>
              </a:rPr>
              <a:t>bar.R</a:t>
            </a:r>
            <a:r>
              <a:t> into the matching files</a:t>
            </a:r>
          </a:p>
          <a:p>
            <a:pPr lvl="1"/>
            <a:r>
              <a:t>Feel free to create folders, rename files, etc.</a:t>
            </a:r>
          </a:p>
        </p:txBody>
      </p:sp>
      <p:sp>
        <p:nvSpPr>
          <p:cNvPr id="2" name="Title 1"/>
          <p:cNvSpPr>
            <a:spLocks noGrp="1"/>
          </p:cNvSpPr>
          <p:nvPr>
            <p:ph type="title"/>
          </p:nvPr>
        </p:nvSpPr>
        <p:spPr/>
        <p:txBody>
          <a:bodyPr/>
          <a:lstStyle/>
          <a:p>
            <a:pPr marL="0" lvl="0" indent="0">
              <a:buNone/>
            </a:pPr>
            <a:r>
              <a:t>Exercise</a:t>
            </a:r>
          </a:p>
        </p:txBody>
      </p:sp>
      <p:sp>
        <p:nvSpPr>
          <p:cNvPr id="4" name="Slide Number Placeholder 3">
            <a:extLst>
              <a:ext uri="{FF2B5EF4-FFF2-40B4-BE49-F238E27FC236}">
                <a16:creationId xmlns:a16="http://schemas.microsoft.com/office/drawing/2014/main" id="{291013A2-293B-47C1-A5EC-C7E262280CE4}"/>
              </a:ext>
            </a:extLst>
          </p:cNvPr>
          <p:cNvSpPr>
            <a:spLocks noGrp="1"/>
          </p:cNvSpPr>
          <p:nvPr>
            <p:ph type="sldNum" sz="quarter" idx="4"/>
          </p:nvPr>
        </p:nvSpPr>
        <p:spPr/>
        <p:txBody>
          <a:bodyPr/>
          <a:lstStyle/>
          <a:p>
            <a:fld id="{C5EF2332-01BF-834F-8236-50238282D53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lang="en-GB" sz="5600" dirty="0"/>
              <a:t>HOW?</a:t>
            </a:r>
            <a:endParaRPr sz="5600" dirty="0"/>
          </a:p>
        </p:txBody>
      </p:sp>
      <p:sp>
        <p:nvSpPr>
          <p:cNvPr id="3" name="Slide Number Placeholder 2">
            <a:extLst>
              <a:ext uri="{FF2B5EF4-FFF2-40B4-BE49-F238E27FC236}">
                <a16:creationId xmlns:a16="http://schemas.microsoft.com/office/drawing/2014/main" id="{EF5E84E0-DF36-4D58-8A60-F3BF607A1E2B}"/>
              </a:ext>
            </a:extLst>
          </p:cNvPr>
          <p:cNvSpPr>
            <a:spLocks noGrp="1"/>
          </p:cNvSpPr>
          <p:nvPr>
            <p:ph type="sldNum" sz="quarter" idx="4294967295"/>
          </p:nvPr>
        </p:nvSpPr>
        <p:spPr>
          <a:xfrm>
            <a:off x="0" y="0"/>
            <a:ext cx="0" cy="0"/>
          </a:xfrm>
        </p:spPr>
        <p:txBody>
          <a:bodyPr/>
          <a:lstStyle/>
          <a:p>
            <a:fld id="{C5EF2332-01BF-834F-8236-50238282D533}" type="slidenum">
              <a:rPr lang="en-US" smtClean="0"/>
              <a:t>14</a:t>
            </a:fld>
            <a:endParaRPr lang="en-US"/>
          </a:p>
        </p:txBody>
      </p:sp>
    </p:spTree>
    <p:extLst>
      <p:ext uri="{BB962C8B-B14F-4D97-AF65-F5344CB8AC3E}">
        <p14:creationId xmlns:p14="http://schemas.microsoft.com/office/powerpoint/2010/main" val="104678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sz="5600" dirty="0"/>
              <a:t>Discussion</a:t>
            </a:r>
          </a:p>
        </p:txBody>
      </p:sp>
      <p:sp>
        <p:nvSpPr>
          <p:cNvPr id="3" name="Slide Number Placeholder 2">
            <a:extLst>
              <a:ext uri="{FF2B5EF4-FFF2-40B4-BE49-F238E27FC236}">
                <a16:creationId xmlns:a16="http://schemas.microsoft.com/office/drawing/2014/main" id="{46E444B8-9EE5-4BF7-8782-EE642A8FFA05}"/>
              </a:ext>
            </a:extLst>
          </p:cNvPr>
          <p:cNvSpPr>
            <a:spLocks noGrp="1"/>
          </p:cNvSpPr>
          <p:nvPr>
            <p:ph type="sldNum" sz="quarter" idx="4294967295"/>
          </p:nvPr>
        </p:nvSpPr>
        <p:spPr>
          <a:xfrm>
            <a:off x="0" y="0"/>
            <a:ext cx="0" cy="0"/>
          </a:xfrm>
        </p:spPr>
        <p:txBody>
          <a:bodyPr/>
          <a:lstStyle/>
          <a:p>
            <a:fld id="{C5EF2332-01BF-834F-8236-50238282D533}" type="slidenum">
              <a:rPr lang="en-US" smtClean="0"/>
              <a:t>15</a:t>
            </a:fld>
            <a:endParaRPr lang="en-US"/>
          </a:p>
        </p:txBody>
      </p:sp>
    </p:spTree>
    <p:extLst>
      <p:ext uri="{BB962C8B-B14F-4D97-AF65-F5344CB8AC3E}">
        <p14:creationId xmlns:p14="http://schemas.microsoft.com/office/powerpoint/2010/main" val="269828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Comments</a:t>
            </a:r>
          </a:p>
          <a:p>
            <a:pPr lvl="2"/>
            <a:r>
              <a:t>start by writing out “pseudocode”: plain language description of the process / steps of your work</a:t>
            </a:r>
          </a:p>
          <a:p>
            <a:pPr lvl="2"/>
            <a:r>
              <a:t>given an overall picture (</a:t>
            </a:r>
            <a:r>
              <a:rPr i="1"/>
              <a:t>what</a:t>
            </a:r>
            <a:r>
              <a:t> + </a:t>
            </a:r>
            <a:r>
              <a:rPr i="1"/>
              <a:t>where</a:t>
            </a:r>
            <a:r>
              <a:t>), you can write down the details of each larger step directly in the files</a:t>
            </a:r>
          </a:p>
          <a:p>
            <a:pPr lvl="2"/>
            <a:r>
              <a:t>with the pseudocode in place, start writing the code by following that description; as you recognize additional detail needed to understand the code (or steps you forgot), expand your comments</a:t>
            </a:r>
          </a:p>
        </p:txBody>
      </p:sp>
      <p:sp>
        <p:nvSpPr>
          <p:cNvPr id="2" name="Title 1"/>
          <p:cNvSpPr>
            <a:spLocks noGrp="1"/>
          </p:cNvSpPr>
          <p:nvPr>
            <p:ph type="title"/>
          </p:nvPr>
        </p:nvSpPr>
        <p:spPr/>
        <p:txBody>
          <a:bodyPr/>
          <a:lstStyle/>
          <a:p>
            <a:pPr marL="0" lvl="0" indent="0">
              <a:buNone/>
            </a:pPr>
            <a:r>
              <a:t>Discussion</a:t>
            </a:r>
          </a:p>
        </p:txBody>
      </p:sp>
      <p:sp>
        <p:nvSpPr>
          <p:cNvPr id="4" name="Slide Number Placeholder 3">
            <a:extLst>
              <a:ext uri="{FF2B5EF4-FFF2-40B4-BE49-F238E27FC236}">
                <a16:creationId xmlns:a16="http://schemas.microsoft.com/office/drawing/2014/main" id="{1EA8550A-7EE9-4A5A-9F4D-EA798769DE20}"/>
              </a:ext>
            </a:extLst>
          </p:cNvPr>
          <p:cNvSpPr>
            <a:spLocks noGrp="1"/>
          </p:cNvSpPr>
          <p:nvPr>
            <p:ph type="sldNum" sz="quarter" idx="4"/>
          </p:nvPr>
        </p:nvSpPr>
        <p:spPr/>
        <p:txBody>
          <a:bodyPr/>
          <a:lstStyle/>
          <a:p>
            <a:fld id="{C5EF2332-01BF-834F-8236-50238282D53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Whitespace</a:t>
            </a:r>
          </a:p>
          <a:p>
            <a:pPr lvl="2"/>
            <a:r>
              <a:t>Code is for </a:t>
            </a:r>
            <a:r>
              <a:rPr i="1"/>
              <a:t>you</a:t>
            </a:r>
            <a:r>
              <a:t> as well as the machine</a:t>
            </a:r>
          </a:p>
          <a:p>
            <a:pPr lvl="2"/>
            <a:r>
              <a:t>using blank space effectively can help you read the code by indicating distinct sections of code (corresponding to distinct sub-steps), making declaration / assignment clearer, and by emphasizing evaluation blocks (versus debugging blocks)</a:t>
            </a:r>
          </a:p>
        </p:txBody>
      </p:sp>
      <p:sp>
        <p:nvSpPr>
          <p:cNvPr id="2" name="Title 1"/>
          <p:cNvSpPr>
            <a:spLocks noGrp="1"/>
          </p:cNvSpPr>
          <p:nvPr>
            <p:ph type="title"/>
          </p:nvPr>
        </p:nvSpPr>
        <p:spPr/>
        <p:txBody>
          <a:bodyPr/>
          <a:lstStyle/>
          <a:p>
            <a:pPr marL="0" lvl="0" indent="0">
              <a:buNone/>
            </a:pPr>
            <a:r>
              <a:t>Discussion</a:t>
            </a:r>
          </a:p>
        </p:txBody>
      </p:sp>
      <p:sp>
        <p:nvSpPr>
          <p:cNvPr id="4" name="Slide Number Placeholder 3">
            <a:extLst>
              <a:ext uri="{FF2B5EF4-FFF2-40B4-BE49-F238E27FC236}">
                <a16:creationId xmlns:a16="http://schemas.microsoft.com/office/drawing/2014/main" id="{3ED52F65-E8D3-4755-81C0-DA675F9DB8DB}"/>
              </a:ext>
            </a:extLst>
          </p:cNvPr>
          <p:cNvSpPr>
            <a:spLocks noGrp="1"/>
          </p:cNvSpPr>
          <p:nvPr>
            <p:ph type="sldNum" sz="quarter" idx="4"/>
          </p:nvPr>
        </p:nvSpPr>
        <p:spPr/>
        <p:txBody>
          <a:bodyPr/>
          <a:lstStyle/>
          <a:p>
            <a:fld id="{C5EF2332-01BF-834F-8236-50238282D53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Naming</a:t>
            </a:r>
          </a:p>
          <a:p>
            <a:pPr lvl="2"/>
            <a:r>
              <a:t>Code is for </a:t>
            </a:r>
            <a:r>
              <a:rPr i="1"/>
              <a:t>you</a:t>
            </a:r>
            <a:r>
              <a:t> as well as the machine</a:t>
            </a:r>
          </a:p>
          <a:p>
            <a:pPr lvl="2"/>
            <a:r>
              <a:t>naming variables, function arguments, etc can ensure you understand what that variable does</a:t>
            </a:r>
          </a:p>
        </p:txBody>
      </p:sp>
      <p:sp>
        <p:nvSpPr>
          <p:cNvPr id="2" name="Title 1"/>
          <p:cNvSpPr>
            <a:spLocks noGrp="1"/>
          </p:cNvSpPr>
          <p:nvPr>
            <p:ph type="title"/>
          </p:nvPr>
        </p:nvSpPr>
        <p:spPr/>
        <p:txBody>
          <a:bodyPr/>
          <a:lstStyle/>
          <a:p>
            <a:pPr marL="0" lvl="0" indent="0">
              <a:buNone/>
            </a:pPr>
            <a:r>
              <a:t>Discussion</a:t>
            </a:r>
          </a:p>
        </p:txBody>
      </p:sp>
      <p:sp>
        <p:nvSpPr>
          <p:cNvPr id="4" name="Slide Number Placeholder 3">
            <a:extLst>
              <a:ext uri="{FF2B5EF4-FFF2-40B4-BE49-F238E27FC236}">
                <a16:creationId xmlns:a16="http://schemas.microsoft.com/office/drawing/2014/main" id="{1B9B104D-7192-42C8-A4B0-CA0B859C8FF8}"/>
              </a:ext>
            </a:extLst>
          </p:cNvPr>
          <p:cNvSpPr>
            <a:spLocks noGrp="1"/>
          </p:cNvSpPr>
          <p:nvPr>
            <p:ph type="sldNum" sz="quarter" idx="4"/>
          </p:nvPr>
        </p:nvSpPr>
        <p:spPr/>
        <p:txBody>
          <a:bodyPr/>
          <a:lstStyle/>
          <a:p>
            <a:fld id="{C5EF2332-01BF-834F-8236-50238282D53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Don’ts</a:t>
            </a:r>
          </a:p>
          <a:p>
            <a:pPr lvl="2"/>
            <a:r>
              <a:t>re-use variable names (also applies to re-using the common base R names)</a:t>
            </a:r>
          </a:p>
          <a:p>
            <a:pPr lvl="2"/>
            <a:r>
              <a:t>have one script to rule them all</a:t>
            </a:r>
          </a:p>
          <a:p>
            <a:pPr lvl="2"/>
            <a:r>
              <a:t>copy anything more than once</a:t>
            </a:r>
          </a:p>
        </p:txBody>
      </p:sp>
      <p:sp>
        <p:nvSpPr>
          <p:cNvPr id="2" name="Title 1"/>
          <p:cNvSpPr>
            <a:spLocks noGrp="1"/>
          </p:cNvSpPr>
          <p:nvPr>
            <p:ph type="title"/>
          </p:nvPr>
        </p:nvSpPr>
        <p:spPr/>
        <p:txBody>
          <a:bodyPr/>
          <a:lstStyle/>
          <a:p>
            <a:pPr marL="0" lvl="0" indent="0">
              <a:buNone/>
            </a:pPr>
            <a:r>
              <a:t>Discussion</a:t>
            </a:r>
          </a:p>
        </p:txBody>
      </p:sp>
      <p:sp>
        <p:nvSpPr>
          <p:cNvPr id="4" name="Slide Number Placeholder 3">
            <a:extLst>
              <a:ext uri="{FF2B5EF4-FFF2-40B4-BE49-F238E27FC236}">
                <a16:creationId xmlns:a16="http://schemas.microsoft.com/office/drawing/2014/main" id="{DED36B8D-98A8-46BF-9066-A2C56E97F7B2}"/>
              </a:ext>
            </a:extLst>
          </p:cNvPr>
          <p:cNvSpPr>
            <a:spLocks noGrp="1"/>
          </p:cNvSpPr>
          <p:nvPr>
            <p:ph type="sldNum" sz="quarter" idx="4"/>
          </p:nvPr>
        </p:nvSpPr>
        <p:spPr/>
        <p:txBody>
          <a:bodyPr/>
          <a:lstStyle/>
          <a:p>
            <a:fld id="{C5EF2332-01BF-834F-8236-50238282D53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sz="5600" dirty="0"/>
              <a:t>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sz="5600" dirty="0"/>
              <a:t>Exercise</a:t>
            </a:r>
          </a:p>
        </p:txBody>
      </p:sp>
      <p:sp>
        <p:nvSpPr>
          <p:cNvPr id="3" name="Slide Number Placeholder 2">
            <a:extLst>
              <a:ext uri="{FF2B5EF4-FFF2-40B4-BE49-F238E27FC236}">
                <a16:creationId xmlns:a16="http://schemas.microsoft.com/office/drawing/2014/main" id="{EF5E84E0-DF36-4D58-8A60-F3BF607A1E2B}"/>
              </a:ext>
            </a:extLst>
          </p:cNvPr>
          <p:cNvSpPr>
            <a:spLocks noGrp="1"/>
          </p:cNvSpPr>
          <p:nvPr>
            <p:ph type="sldNum" sz="quarter" idx="4294967295"/>
          </p:nvPr>
        </p:nvSpPr>
        <p:spPr>
          <a:xfrm>
            <a:off x="0" y="0"/>
            <a:ext cx="0" cy="0"/>
          </a:xfrm>
        </p:spPr>
        <p:txBody>
          <a:bodyPr/>
          <a:lstStyle/>
          <a:p>
            <a:fld id="{C5EF2332-01BF-834F-8236-50238282D533}" type="slidenum">
              <a:rPr lang="en-US" smtClean="0"/>
              <a:t>20</a:t>
            </a:fld>
            <a:endParaRPr lang="en-US"/>
          </a:p>
        </p:txBody>
      </p:sp>
    </p:spTree>
    <p:extLst>
      <p:ext uri="{BB962C8B-B14F-4D97-AF65-F5344CB8AC3E}">
        <p14:creationId xmlns:p14="http://schemas.microsoft.com/office/powerpoint/2010/main" val="1569207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Go into each the files you made in the </a:t>
            </a:r>
            <a:r>
              <a:rPr i="1"/>
              <a:t>Where Practical</a:t>
            </a:r>
            <a:r>
              <a:t> and write the pseudocode for what that step is doing</a:t>
            </a:r>
          </a:p>
          <a:p>
            <a:pPr lvl="1"/>
            <a:r>
              <a:t>move the bad code to be along side the various steps</a:t>
            </a:r>
          </a:p>
          <a:p>
            <a:pPr lvl="1"/>
            <a:r>
              <a:t>rename variables, space for readability, etc until the code is highly comprehensible</a:t>
            </a:r>
          </a:p>
          <a:p>
            <a:pPr lvl="1"/>
            <a:r>
              <a:t>run it to verify you didn’t break anything</a:t>
            </a:r>
          </a:p>
        </p:txBody>
      </p:sp>
      <p:sp>
        <p:nvSpPr>
          <p:cNvPr id="2" name="Title 1"/>
          <p:cNvSpPr>
            <a:spLocks noGrp="1"/>
          </p:cNvSpPr>
          <p:nvPr>
            <p:ph type="title"/>
          </p:nvPr>
        </p:nvSpPr>
        <p:spPr/>
        <p:txBody>
          <a:bodyPr/>
          <a:lstStyle/>
          <a:p>
            <a:pPr marL="0" lvl="0" indent="0">
              <a:buNone/>
            </a:pPr>
            <a:r>
              <a:t>Exercise</a:t>
            </a:r>
          </a:p>
        </p:txBody>
      </p:sp>
      <p:sp>
        <p:nvSpPr>
          <p:cNvPr id="4" name="Slide Number Placeholder 3">
            <a:extLst>
              <a:ext uri="{FF2B5EF4-FFF2-40B4-BE49-F238E27FC236}">
                <a16:creationId xmlns:a16="http://schemas.microsoft.com/office/drawing/2014/main" id="{7C7502B6-AF8C-4232-9D26-4D0A68BDB7F9}"/>
              </a:ext>
            </a:extLst>
          </p:cNvPr>
          <p:cNvSpPr>
            <a:spLocks noGrp="1"/>
          </p:cNvSpPr>
          <p:nvPr>
            <p:ph type="sldNum" sz="quarter" idx="4"/>
          </p:nvPr>
        </p:nvSpPr>
        <p:spPr/>
        <p:txBody>
          <a:bodyPr/>
          <a:lstStyle/>
          <a:p>
            <a:fld id="{C5EF2332-01BF-834F-8236-50238282D533}" type="slidenum">
              <a:rPr lang="en-US" smtClean="0"/>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dirty="0"/>
              <a:t>Why</a:t>
            </a:r>
          </a:p>
          <a:p>
            <a:pPr lvl="1"/>
            <a:r>
              <a:rPr dirty="0"/>
              <a:t>Where</a:t>
            </a:r>
          </a:p>
          <a:p>
            <a:pPr lvl="1"/>
            <a:r>
              <a:rPr dirty="0"/>
              <a:t>How</a:t>
            </a:r>
          </a:p>
        </p:txBody>
      </p:sp>
      <p:sp>
        <p:nvSpPr>
          <p:cNvPr id="2" name="Title 1"/>
          <p:cNvSpPr>
            <a:spLocks noGrp="1"/>
          </p:cNvSpPr>
          <p:nvPr>
            <p:ph type="title"/>
          </p:nvPr>
        </p:nvSpPr>
        <p:spPr/>
        <p:txBody>
          <a:bodyPr/>
          <a:lstStyle/>
          <a:p>
            <a:pPr marL="0" lvl="0" indent="0">
              <a:buNone/>
            </a:pPr>
            <a:r>
              <a:t>Overview</a:t>
            </a:r>
          </a:p>
        </p:txBody>
      </p:sp>
      <p:sp>
        <p:nvSpPr>
          <p:cNvPr id="4" name="Slide Number Placeholder 3">
            <a:extLst>
              <a:ext uri="{FF2B5EF4-FFF2-40B4-BE49-F238E27FC236}">
                <a16:creationId xmlns:a16="http://schemas.microsoft.com/office/drawing/2014/main" id="{EA2E7735-2FAE-4962-A57C-63AB1FF62B81}"/>
              </a:ext>
            </a:extLst>
          </p:cNvPr>
          <p:cNvSpPr>
            <a:spLocks noGrp="1"/>
          </p:cNvSpPr>
          <p:nvPr>
            <p:ph type="sldNum" sz="quarter" idx="4"/>
          </p:nvPr>
        </p:nvSpPr>
        <p:spPr/>
        <p:txBody>
          <a:bodyPr/>
          <a:lstStyle/>
          <a:p>
            <a:fld id="{C5EF2332-01BF-834F-8236-50238282D53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sz="5600" dirty="0"/>
              <a:t>WHY?</a:t>
            </a:r>
          </a:p>
        </p:txBody>
      </p:sp>
      <p:sp>
        <p:nvSpPr>
          <p:cNvPr id="3" name="Slide Number Placeholder 2">
            <a:extLst>
              <a:ext uri="{FF2B5EF4-FFF2-40B4-BE49-F238E27FC236}">
                <a16:creationId xmlns:a16="http://schemas.microsoft.com/office/drawing/2014/main" id="{BDDB3EED-59F8-46ED-9D76-AEDA75BF2F44}"/>
              </a:ext>
            </a:extLst>
          </p:cNvPr>
          <p:cNvSpPr>
            <a:spLocks noGrp="1"/>
          </p:cNvSpPr>
          <p:nvPr>
            <p:ph type="sldNum" sz="quarter" idx="4294967295"/>
          </p:nvPr>
        </p:nvSpPr>
        <p:spPr>
          <a:xfrm>
            <a:off x="0" y="0"/>
            <a:ext cx="0" cy="0"/>
          </a:xfrm>
        </p:spPr>
        <p:txBody>
          <a:bodyPr/>
          <a:lstStyle/>
          <a:p>
            <a:fld id="{C5EF2332-01BF-834F-8236-50238282D533}"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sz="5600" dirty="0"/>
              <a:t>Discussion</a:t>
            </a:r>
          </a:p>
        </p:txBody>
      </p:sp>
      <p:sp>
        <p:nvSpPr>
          <p:cNvPr id="3" name="Slide Number Placeholder 2">
            <a:extLst>
              <a:ext uri="{FF2B5EF4-FFF2-40B4-BE49-F238E27FC236}">
                <a16:creationId xmlns:a16="http://schemas.microsoft.com/office/drawing/2014/main" id="{4369E8B0-D555-48D6-A40E-4D543193FCC5}"/>
              </a:ext>
            </a:extLst>
          </p:cNvPr>
          <p:cNvSpPr>
            <a:spLocks noGrp="1"/>
          </p:cNvSpPr>
          <p:nvPr>
            <p:ph type="sldNum" sz="quarter" idx="4294967295"/>
          </p:nvPr>
        </p:nvSpPr>
        <p:spPr>
          <a:xfrm>
            <a:off x="0" y="0"/>
            <a:ext cx="0" cy="0"/>
          </a:xfrm>
        </p:spPr>
        <p:txBody>
          <a:bodyPr/>
          <a:lstStyle/>
          <a:p>
            <a:fld id="{C5EF2332-01BF-834F-8236-50238282D53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Verifiability</a:t>
            </a:r>
          </a:p>
          <a:p>
            <a:pPr lvl="1"/>
            <a:r>
              <a:t>Repeatability</a:t>
            </a:r>
          </a:p>
          <a:p>
            <a:pPr lvl="1"/>
            <a:r>
              <a:t>Flexability / Portability</a:t>
            </a:r>
          </a:p>
          <a:p>
            <a:pPr lvl="1"/>
            <a:r>
              <a:t>Maintainability</a:t>
            </a:r>
          </a:p>
        </p:txBody>
      </p:sp>
      <p:sp>
        <p:nvSpPr>
          <p:cNvPr id="2" name="Title 1"/>
          <p:cNvSpPr>
            <a:spLocks noGrp="1"/>
          </p:cNvSpPr>
          <p:nvPr>
            <p:ph type="title"/>
          </p:nvPr>
        </p:nvSpPr>
        <p:spPr/>
        <p:txBody>
          <a:bodyPr/>
          <a:lstStyle/>
          <a:p>
            <a:pPr marL="0" lvl="0" indent="0">
              <a:buNone/>
            </a:pPr>
            <a:r>
              <a:t>Discussion</a:t>
            </a:r>
          </a:p>
        </p:txBody>
      </p:sp>
      <p:sp>
        <p:nvSpPr>
          <p:cNvPr id="4" name="Slide Number Placeholder 3">
            <a:extLst>
              <a:ext uri="{FF2B5EF4-FFF2-40B4-BE49-F238E27FC236}">
                <a16:creationId xmlns:a16="http://schemas.microsoft.com/office/drawing/2014/main" id="{6603320F-FC60-4DCA-9716-41AD9B65920A}"/>
              </a:ext>
            </a:extLst>
          </p:cNvPr>
          <p:cNvSpPr>
            <a:spLocks noGrp="1"/>
          </p:cNvSpPr>
          <p:nvPr>
            <p:ph type="sldNum" sz="quarter" idx="4"/>
          </p:nvPr>
        </p:nvSpPr>
        <p:spPr/>
        <p:txBody>
          <a:bodyPr/>
          <a:lstStyle/>
          <a:p>
            <a:fld id="{C5EF2332-01BF-834F-8236-50238282D53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sz="5600" dirty="0"/>
              <a:t>Exercise</a:t>
            </a:r>
          </a:p>
        </p:txBody>
      </p:sp>
      <p:sp>
        <p:nvSpPr>
          <p:cNvPr id="3" name="Slide Number Placeholder 2">
            <a:extLst>
              <a:ext uri="{FF2B5EF4-FFF2-40B4-BE49-F238E27FC236}">
                <a16:creationId xmlns:a16="http://schemas.microsoft.com/office/drawing/2014/main" id="{EF5E84E0-DF36-4D58-8A60-F3BF607A1E2B}"/>
              </a:ext>
            </a:extLst>
          </p:cNvPr>
          <p:cNvSpPr>
            <a:spLocks noGrp="1"/>
          </p:cNvSpPr>
          <p:nvPr>
            <p:ph type="sldNum" sz="quarter" idx="4294967295"/>
          </p:nvPr>
        </p:nvSpPr>
        <p:spPr>
          <a:xfrm>
            <a:off x="0" y="0"/>
            <a:ext cx="0" cy="0"/>
          </a:xfrm>
        </p:spPr>
        <p:txBody>
          <a:bodyPr/>
          <a:lstStyle/>
          <a:p>
            <a:fld id="{C5EF2332-01BF-834F-8236-50238282D533}"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t>What does the code in </a:t>
            </a:r>
            <a:r>
              <a:rPr>
                <a:latin typeface="Courier"/>
              </a:rPr>
              <a:t>bad.R</a:t>
            </a:r>
            <a:r>
              <a:t> do?</a:t>
            </a:r>
          </a:p>
          <a:p>
            <a:pPr lvl="1"/>
            <a:r>
              <a:t>What could have been different to make the code easier to understand?</a:t>
            </a:r>
          </a:p>
        </p:txBody>
      </p:sp>
      <p:sp>
        <p:nvSpPr>
          <p:cNvPr id="2" name="Title 1"/>
          <p:cNvSpPr>
            <a:spLocks noGrp="1"/>
          </p:cNvSpPr>
          <p:nvPr>
            <p:ph type="title"/>
          </p:nvPr>
        </p:nvSpPr>
        <p:spPr/>
        <p:txBody>
          <a:bodyPr/>
          <a:lstStyle/>
          <a:p>
            <a:pPr marL="0" lvl="0" indent="0">
              <a:buNone/>
            </a:pPr>
            <a:r>
              <a:t>Exercise</a:t>
            </a:r>
          </a:p>
        </p:txBody>
      </p:sp>
      <p:sp>
        <p:nvSpPr>
          <p:cNvPr id="4" name="Slide Number Placeholder 3">
            <a:extLst>
              <a:ext uri="{FF2B5EF4-FFF2-40B4-BE49-F238E27FC236}">
                <a16:creationId xmlns:a16="http://schemas.microsoft.com/office/drawing/2014/main" id="{973250FB-0521-43EF-8E79-C57EADCD4DF8}"/>
              </a:ext>
            </a:extLst>
          </p:cNvPr>
          <p:cNvSpPr>
            <a:spLocks noGrp="1"/>
          </p:cNvSpPr>
          <p:nvPr>
            <p:ph type="sldNum" sz="quarter" idx="4"/>
          </p:nvPr>
        </p:nvSpPr>
        <p:spPr/>
        <p:txBody>
          <a:bodyPr/>
          <a:lstStyle/>
          <a:p>
            <a:fld id="{C5EF2332-01BF-834F-8236-50238282D53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2747962"/>
            <a:ext cx="7772400" cy="1362075"/>
          </a:xfrm>
        </p:spPr>
        <p:txBody>
          <a:bodyPr/>
          <a:lstStyle/>
          <a:p>
            <a:pPr marL="0" lvl="0" indent="0">
              <a:buNone/>
            </a:pPr>
            <a:r>
              <a:rPr sz="5600" dirty="0"/>
              <a:t>WHERE?</a:t>
            </a:r>
          </a:p>
        </p:txBody>
      </p:sp>
      <p:sp>
        <p:nvSpPr>
          <p:cNvPr id="3" name="Slide Number Placeholder 2">
            <a:extLst>
              <a:ext uri="{FF2B5EF4-FFF2-40B4-BE49-F238E27FC236}">
                <a16:creationId xmlns:a16="http://schemas.microsoft.com/office/drawing/2014/main" id="{6399C0E8-18F3-4D9F-9C4E-80AB7F09E0E2}"/>
              </a:ext>
            </a:extLst>
          </p:cNvPr>
          <p:cNvSpPr>
            <a:spLocks noGrp="1"/>
          </p:cNvSpPr>
          <p:nvPr>
            <p:ph type="sldNum" sz="quarter" idx="4294967295"/>
          </p:nvPr>
        </p:nvSpPr>
        <p:spPr>
          <a:xfrm>
            <a:off x="0" y="0"/>
            <a:ext cx="0" cy="0"/>
          </a:xfrm>
        </p:spPr>
        <p:txBody>
          <a:bodyPr/>
          <a:lstStyle/>
          <a:p>
            <a:fld id="{C5EF2332-01BF-834F-8236-50238282D533}" type="slidenum">
              <a:rPr lang="en-US" smtClean="0"/>
              <a:t>9</a:t>
            </a:fld>
            <a:endParaRPr lang="en-US"/>
          </a:p>
        </p:txBody>
      </p:sp>
    </p:spTree>
  </p:cSld>
  <p:clrMapOvr>
    <a:masterClrMapping/>
  </p:clrMapOvr>
</p:sld>
</file>

<file path=ppt/theme/theme1.xml><?xml version="1.0" encoding="utf-8"?>
<a:theme xmlns:a="http://schemas.openxmlformats.org/drawingml/2006/main" name="Main_Presentation_Title_Page">
  <a:themeElements>
    <a:clrScheme name="Custom 1">
      <a:dk1>
        <a:srgbClr val="000000"/>
      </a:dk1>
      <a:lt1>
        <a:srgbClr val="FFFFFF"/>
      </a:lt1>
      <a:dk2>
        <a:srgbClr val="004550"/>
      </a:dk2>
      <a:lt2>
        <a:srgbClr val="2BAC6D"/>
      </a:lt2>
      <a:accent1>
        <a:srgbClr val="2BAC6D"/>
      </a:accent1>
      <a:accent2>
        <a:srgbClr val="004550"/>
      </a:accent2>
      <a:accent3>
        <a:srgbClr val="00ABCE"/>
      </a:accent3>
      <a:accent4>
        <a:srgbClr val="FBB800"/>
      </a:accent4>
      <a:accent5>
        <a:srgbClr val="E95B0C"/>
      </a:accent5>
      <a:accent6>
        <a:srgbClr val="B1B2B3"/>
      </a:accent6>
      <a:hlink>
        <a:srgbClr val="00ABCE"/>
      </a:hlink>
      <a:folHlink>
        <a:srgbClr val="B1B2B3"/>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LSHTM_Presentation_Template_4.3-basic-fonts</Template>
  <TotalTime>2</TotalTime>
  <Words>738</Words>
  <Application>Microsoft Macintosh PowerPoint</Application>
  <PresentationFormat>On-screen Show (4:3)</PresentationFormat>
  <Paragraphs>98</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Constantia</vt:lpstr>
      <vt:lpstr>Corbel</vt:lpstr>
      <vt:lpstr>Courier</vt:lpstr>
      <vt:lpstr>merriweather</vt:lpstr>
      <vt:lpstr>open sans</vt:lpstr>
      <vt:lpstr>Main_Presentation_Title_Page</vt:lpstr>
      <vt:lpstr>Best (Computational) Practices</vt:lpstr>
      <vt:lpstr>Overview</vt:lpstr>
      <vt:lpstr>Overview</vt:lpstr>
      <vt:lpstr>WHY?</vt:lpstr>
      <vt:lpstr>Discussion</vt:lpstr>
      <vt:lpstr>Discussion</vt:lpstr>
      <vt:lpstr>Exercise</vt:lpstr>
      <vt:lpstr>Exercise</vt:lpstr>
      <vt:lpstr>WHERE?</vt:lpstr>
      <vt:lpstr>Discussion</vt:lpstr>
      <vt:lpstr>Discussion</vt:lpstr>
      <vt:lpstr>Exercise</vt:lpstr>
      <vt:lpstr>Exercise</vt:lpstr>
      <vt:lpstr>HOW?</vt:lpstr>
      <vt:lpstr>Discussion</vt:lpstr>
      <vt:lpstr>Discussion</vt:lpstr>
      <vt:lpstr>Discussion</vt:lpstr>
      <vt:lpstr>Discussion</vt:lpstr>
      <vt:lpstr>Discussion</vt:lpstr>
      <vt:lpstr>Exercise</vt:lpstr>
      <vt:lpstr>Exercise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(Computational) Practices</dc:title>
  <dc:creator>Carl A. B. Pearson</dc:creator>
  <cp:keywords/>
  <cp:lastModifiedBy>Katie Atkins</cp:lastModifiedBy>
  <cp:revision>3</cp:revision>
  <cp:lastPrinted>2023-03-15T15:47:38Z</cp:lastPrinted>
  <dcterms:created xsi:type="dcterms:W3CDTF">2022-01-19T12:45:30Z</dcterms:created>
  <dcterms:modified xsi:type="dcterms:W3CDTF">2023-03-15T15:48:01Z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17 June 2019</vt:lpwstr>
  </property>
  <property fmtid="{D5CDD505-2E9C-101B-9397-08002B2CF9AE}" pid="3" name="header-includes">
    <vt:lpwstr>---------</vt:lpwstr>
  </property>
  <property fmtid="{D5CDD505-2E9C-101B-9397-08002B2CF9AE}" pid="4" name="output">
    <vt:lpwstr/>
  </property>
  <property fmtid="{D5CDD505-2E9C-101B-9397-08002B2CF9AE}" pid="5" name="tables">
    <vt:lpwstr>yes</vt:lpwstr>
  </property>
</Properties>
</file>