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94626"/>
  </p:normalViewPr>
  <p:slideViewPr>
    <p:cSldViewPr snapToGrid="0" snapToObjects="1">
      <p:cViewPr varScale="1">
        <p:scale>
          <a:sx n="124" d="100"/>
          <a:sy n="124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C55C5-3AE8-4299-988D-DFB8217A9B4E}" type="datetimeFigureOut">
              <a:rPr lang="en-GB" smtClean="0"/>
              <a:pPr/>
              <a:t>15/03/2023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5CC55C5-3AE8-4299-988D-DFB8217A9B4E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hyperlink" Target="https://ggplot2.tidyverse.org/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8637/jss.v059.i10" TargetMode="External"/><Relationship Id="rId5" Type="http://schemas.openxmlformats.org/officeDocument/2006/relationships/hyperlink" Target="https://doi.org/10.1198/jcgs.2009.07098" TargetMode="External"/><Relationship Id="rId4" Type="http://schemas.openxmlformats.org/officeDocument/2006/relationships/hyperlink" Target="https://github.com/rfordatascience/tidytuesda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Plotting model output with 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293B1F-822C-5546-B5C0-C2C619F28DE7}"/>
              </a:ext>
            </a:extLst>
          </p:cNvPr>
          <p:cNvSpPr txBox="1">
            <a:spLocks/>
          </p:cNvSpPr>
          <p:nvPr/>
        </p:nvSpPr>
        <p:spPr>
          <a:xfrm>
            <a:off x="152400" y="37301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Modern Techniques in Modelling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the grammar of graphics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R package </a:t>
            </a:r>
            <a:r>
              <a:rPr sz="1800">
                <a:latin typeface="Courier"/>
              </a:rPr>
              <a:t>ggplot2</a:t>
            </a:r>
            <a:r>
              <a:t> uses a grammar of graphics</a:t>
            </a:r>
          </a:p>
          <a:p>
            <a:pPr lvl="2"/>
            <a:r>
              <a:t>adding extra commands in a ‘do this, then do this’ manner</a:t>
            </a:r>
          </a:p>
          <a:p>
            <a:pPr lvl="2"/>
            <a:r>
              <a:t>assign variables in data frame to aesthetic options in the plot</a:t>
            </a:r>
          </a:p>
          <a:p>
            <a:pPr lvl="2"/>
            <a:r>
              <a:t>choose a plotting style for how to display these variables</a:t>
            </a:r>
          </a:p>
          <a:p>
            <a:pPr lvl="2"/>
            <a:r>
              <a:t>adjustments to axis scales</a:t>
            </a:r>
          </a:p>
          <a:p>
            <a:pPr lvl="2"/>
            <a:r>
              <a:t>adjustments to colors, themes, etc.</a:t>
            </a:r>
          </a:p>
          <a:p>
            <a:pPr lvl="2"/>
            <a:r>
              <a:t>additional annotation</a:t>
            </a:r>
          </a:p>
          <a:p>
            <a:pPr lvl="1"/>
            <a:r>
              <a:t>Focus is on visual relationships between variables rather than drawing points and lines</a:t>
            </a:r>
          </a:p>
          <a:p>
            <a:pPr lvl="1"/>
            <a:r>
              <a:t>Options are properties of the elements of the plot rather than of plot itself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How do we tell the </a:t>
            </a:r>
            <a:r>
              <a:rPr sz="1800">
                <a:latin typeface="Courier"/>
              </a:rPr>
              <a:t>ggplot()</a:t>
            </a:r>
            <a:r>
              <a:t> function to make a plot?</a:t>
            </a:r>
          </a:p>
          <a:p>
            <a:pPr lvl="2"/>
            <a:r>
              <a:t>Load the ggplot2 package, which contains the </a:t>
            </a:r>
            <a:r>
              <a:rPr sz="1800">
                <a:latin typeface="Courier"/>
              </a:rPr>
              <a:t>ggplot()</a:t>
            </a:r>
            <a:r>
              <a:t> function</a:t>
            </a:r>
          </a:p>
          <a:p>
            <a:pPr lvl="2"/>
            <a:r>
              <a:t>Specify a data frame to use, containing the variables we want to plot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my.data.frame)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t>How do we tell the </a:t>
                </a:r>
                <a:r>
                  <a:rPr sz="1800">
                    <a:latin typeface="Courier"/>
                  </a:rPr>
                  <a:t>ggplot()</a:t>
                </a:r>
                <a:r>
                  <a:t> function to make a plot?</a:t>
                </a:r>
              </a:p>
              <a:p>
                <a:pPr lvl="2"/>
                <a:r>
                  <a:t>Then we set some </a:t>
                </a:r>
                <a:r>
                  <a:rPr b="1"/>
                  <a:t>aesthetic options</a:t>
                </a:r>
                <a:r>
                  <a:t> to tell R which variables from </a:t>
                </a:r>
                <a:r>
                  <a:rPr sz="1800">
                    <a:latin typeface="Courier"/>
                  </a:rPr>
                  <a:t>my.data.frame</a:t>
                </a:r>
                <a:r>
                  <a:t> to map to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axes of the plot</a:t>
                </a:r>
              </a:p>
              <a:p>
                <a:pPr marL="1270000" lvl="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ggplot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my.data.frame, </a:t>
                </a:r>
                <a:br/>
                <a:r>
                  <a:rPr sz="1800">
                    <a:latin typeface="Courier"/>
                  </a:rPr>
                  <a:t>      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aes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 =</a:t>
                </a:r>
                <a:r>
                  <a:rPr sz="1800">
                    <a:latin typeface="Courier"/>
                  </a:rPr>
                  <a:t> my.x.variable,</a:t>
                </a:r>
                <a:br/>
                <a:r>
                  <a:rPr sz="1800">
                    <a:latin typeface="Courier"/>
                  </a:rPr>
                  <a:t>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y =</a:t>
                </a:r>
                <a:r>
                  <a:rPr sz="1800">
                    <a:latin typeface="Courier"/>
                  </a:rPr>
                  <a:t> my.y.variable))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How do we tell the </a:t>
            </a:r>
            <a:r>
              <a:rPr sz="1800">
                <a:latin typeface="Courier"/>
              </a:rPr>
              <a:t>ggplot()</a:t>
            </a:r>
            <a:r>
              <a:t> function to make a plot?</a:t>
            </a:r>
          </a:p>
          <a:p>
            <a:pPr lvl="2"/>
            <a:r>
              <a:t>Geometries are the shapes we use to draw plots, e.g. lines, points, polygons, bars, boxplots</a:t>
            </a:r>
          </a:p>
          <a:p>
            <a:pPr lvl="2"/>
            <a:r>
              <a:t>We will use the </a:t>
            </a:r>
            <a:r>
              <a:rPr i="1"/>
              <a:t>line</a:t>
            </a:r>
            <a:r>
              <a:t> </a:t>
            </a:r>
            <a:r>
              <a:rPr i="1"/>
              <a:t>geom</a:t>
            </a:r>
            <a:r>
              <a:t>etry to build a time series plot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my.data.frame, </a:t>
            </a:r>
            <a:br/>
            <a:r>
              <a:rPr sz="1800">
                <a:latin typeface="Courier"/>
              </a:rPr>
              <a:t>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my.x.variable,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my.y.variable))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t>We can set aesthetics </a:t>
            </a:r>
            <a:r>
              <a:rPr sz="1800">
                <a:latin typeface="Courier"/>
              </a:rPr>
              <a:t>aes(...)</a:t>
            </a:r>
            <a:r>
              <a:t> inside a geometry to modify the color, fill, alpha transparency, etc. according to a variable in the data frame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4808055" cy="4351338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sir_ggplot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SIR_long</a:t>
            </a:r>
            <a:r>
              <a:rPr sz="1800" dirty="0">
                <a:latin typeface="Courier"/>
              </a:rPr>
              <a:t>, 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time, </a:t>
            </a:r>
            <a:br>
              <a:rPr dirty="0"/>
            </a:br>
            <a:r>
              <a:rPr sz="1800" dirty="0">
                <a:latin typeface="Courier"/>
              </a:rPr>
              <a:t>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proportion)</a:t>
            </a:r>
            <a:br>
              <a:rPr dirty="0"/>
            </a:br>
            <a:r>
              <a:rPr sz="1800" dirty="0">
                <a:latin typeface="Courier"/>
              </a:rPr>
              <a:t>  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state)</a:t>
            </a:r>
            <a:br>
              <a:rPr dirty="0"/>
            </a:br>
            <a:r>
              <a:rPr sz="1800" dirty="0">
                <a:latin typeface="Courier"/>
              </a:rPr>
              <a:t>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Line geometry takes each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pair from the </a:t>
                </a:r>
                <a:r>
                  <a:rPr sz="1800" dirty="0" err="1">
                    <a:latin typeface="Courier"/>
                  </a:rPr>
                  <a:t>aes</a:t>
                </a:r>
                <a:r>
                  <a:rPr sz="1800" dirty="0">
                    <a:latin typeface="Courier"/>
                  </a:rPr>
                  <a:t>()</a:t>
                </a:r>
                <a:r>
                  <a:rPr dirty="0"/>
                  <a:t> specification and joins them with a line segment</a:t>
                </a:r>
              </a:p>
              <a:p>
                <a:pPr lvl="1"/>
                <a:r>
                  <a:rPr dirty="0"/>
                  <a:t>For each </a:t>
                </a:r>
                <a:r>
                  <a:rPr sz="1800" dirty="0">
                    <a:latin typeface="Courier"/>
                  </a:rPr>
                  <a:t>state</a:t>
                </a:r>
                <a:r>
                  <a:rPr dirty="0"/>
                  <a:t>, we want to plot a different </a:t>
                </a:r>
                <a:r>
                  <a:rPr i="1" dirty="0"/>
                  <a:t>line</a:t>
                </a:r>
              </a:p>
              <a:p>
                <a:pPr lvl="1"/>
                <a:r>
                  <a:rPr i="1" dirty="0"/>
                  <a:t>group</a:t>
                </a:r>
                <a:r>
                  <a:rPr dirty="0"/>
                  <a:t> aesthetic tells R that the data in </a:t>
                </a:r>
                <a:r>
                  <a:rPr sz="1800" dirty="0" err="1">
                    <a:latin typeface="Courier"/>
                  </a:rPr>
                  <a:t>SIR_long</a:t>
                </a:r>
                <a:r>
                  <a:rPr dirty="0"/>
                  <a:t> is grouped a particular way</a:t>
                </a:r>
              </a:p>
              <a:p>
                <a:pPr lvl="1"/>
                <a:r>
                  <a:rPr dirty="0"/>
                  <a:t>Line has </a:t>
                </a:r>
                <a:r>
                  <a:rPr sz="1800" dirty="0">
                    <a:latin typeface="Courier"/>
                  </a:rPr>
                  <a:t>proportion</a:t>
                </a:r>
                <a:r>
                  <a:rPr dirty="0"/>
                  <a:t> 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axis, </a:t>
                </a:r>
                <a:r>
                  <a:rPr sz="1800" dirty="0">
                    <a:latin typeface="Courier"/>
                  </a:rPr>
                  <a:t>time</a:t>
                </a:r>
                <a:r>
                  <a:rPr dirty="0"/>
                  <a:t> 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axis</a:t>
                </a:r>
              </a:p>
            </p:txBody>
          </p:sp>
        </mc:Choice>
        <mc:Fallback xmlns="">
          <p:sp>
            <p:nvSpPr>
              <p:cNvPr id="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872" r="-3583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pic>
        <p:nvPicPr>
          <p:cNvPr id="2" name="Picture 1" descr="Lecture_09_01_ProcessingOutputs_processed_files/figure-pptx/sir_ggplot_show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473200"/>
            <a:ext cx="64135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Using our grammar of graphics’ </a:t>
            </a:r>
            <a:r>
              <a:rPr sz="1800" dirty="0">
                <a:latin typeface="Courier"/>
              </a:rPr>
              <a:t>+</a:t>
            </a:r>
            <a:r>
              <a:rPr dirty="0"/>
              <a:t> operator let’s add axis labels to the plot</a:t>
            </a:r>
          </a:p>
          <a:p>
            <a:pPr lvl="2"/>
            <a:r>
              <a:rPr sz="1800" dirty="0" err="1">
                <a:latin typeface="Courier"/>
              </a:rPr>
              <a:t>xlab</a:t>
            </a:r>
            <a:r>
              <a:rPr sz="1800" dirty="0">
                <a:latin typeface="Courier"/>
              </a:rPr>
              <a:t>()</a:t>
            </a:r>
            <a:r>
              <a:rPr dirty="0"/>
              <a:t> and </a:t>
            </a:r>
            <a:r>
              <a:rPr sz="1800" dirty="0" err="1">
                <a:latin typeface="Courier"/>
              </a:rPr>
              <a:t>ylab</a:t>
            </a:r>
            <a:r>
              <a:rPr sz="1800" dirty="0">
                <a:latin typeface="Courier"/>
              </a:rPr>
              <a:t>()</a:t>
            </a:r>
            <a:r>
              <a:rPr dirty="0"/>
              <a:t> print their argument as axis labels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sir_ggplot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sir_ggplot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'Time (days)'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'Proportion of population'</a:t>
            </a:r>
            <a:r>
              <a:rPr sz="1800" dirty="0">
                <a:latin typeface="Courier"/>
              </a:rPr>
              <a:t>) </a:t>
            </a:r>
          </a:p>
          <a:p>
            <a:pPr lvl="1"/>
            <a:r>
              <a:rPr dirty="0"/>
              <a:t>We are sequentially adding functions that modify the plot rather than passing arguments to a </a:t>
            </a:r>
            <a:r>
              <a:rPr sz="1800" dirty="0">
                <a:latin typeface="Courier"/>
              </a:rPr>
              <a:t>plot()</a:t>
            </a:r>
            <a:r>
              <a:rPr dirty="0"/>
              <a:t> to replace default options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pic>
        <p:nvPicPr>
          <p:cNvPr id="2" name="Picture 1" descr="Lecture_09_01_ProcessingOutputs_processed_files/figure-pptx/sir_ggplot_theming_show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473200"/>
            <a:ext cx="64135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sz="1800" dirty="0"/>
              <a:t>The plot on the previous slide didn’t give us much info on which line is which</a:t>
            </a:r>
          </a:p>
          <a:p>
            <a:pPr lvl="1"/>
            <a:r>
              <a:rPr sz="1800" dirty="0"/>
              <a:t>Consider a basic plot that we’ll recycle</a:t>
            </a:r>
            <a:endParaRPr lang="en-GB" sz="1800" dirty="0"/>
          </a:p>
          <a:p>
            <a:pPr marL="643109" lvl="2" indent="0">
              <a:buNone/>
            </a:pPr>
            <a:r>
              <a:rPr sz="1400" dirty="0" err="1">
                <a:latin typeface="Courier"/>
              </a:rPr>
              <a:t>sir_ggplot_basic</a:t>
            </a:r>
            <a:r>
              <a:rPr sz="1400" dirty="0">
                <a:latin typeface="Courier"/>
              </a:rPr>
              <a:t> &lt;-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                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SIR_long</a:t>
            </a:r>
            <a:r>
              <a:rPr sz="1400" dirty="0">
                <a:latin typeface="Courier"/>
              </a:rPr>
              <a:t>,         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where data lives</a:t>
            </a:r>
            <a:br>
              <a:rPr sz="1400" dirty="0"/>
            </a:br>
            <a:r>
              <a:rPr sz="1400" dirty="0">
                <a:latin typeface="Courier"/>
              </a:rPr>
              <a:t>       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400" dirty="0">
                <a:latin typeface="Courier"/>
              </a:rPr>
              <a:t> time,            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set plot aesthetics...</a:t>
            </a:r>
            <a:br>
              <a:rPr sz="1400" dirty="0"/>
            </a:br>
            <a:r>
              <a:rPr sz="1400" dirty="0">
                <a:latin typeface="Courier"/>
              </a:rPr>
              <a:t>            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400" dirty="0">
                <a:latin typeface="Courier"/>
              </a:rPr>
              <a:t> proportion))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 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...specifying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x&amp;y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vars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400" dirty="0">
                <a:latin typeface="Courier"/>
              </a:rPr>
              <a:t>()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                  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grey grid on white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bg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'Time (days)'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         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replace time as x label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'Population proportion'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replace proportion as y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'bottom'</a:t>
            </a:r>
            <a:r>
              <a:rPr sz="1400" dirty="0">
                <a:latin typeface="Courier"/>
              </a:rPr>
              <a:t>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change legend placement</a:t>
            </a:r>
          </a:p>
          <a:p>
            <a:pPr lvl="1"/>
            <a:r>
              <a:rPr sz="1800" dirty="0"/>
              <a:t>NB no geometry specified</a:t>
            </a:r>
          </a:p>
          <a:p>
            <a:pPr lvl="1"/>
            <a:r>
              <a:rPr sz="1800" dirty="0" err="1">
                <a:latin typeface="Courier"/>
              </a:rPr>
              <a:t>theme_bw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 is a collection of options for </a:t>
            </a:r>
            <a:r>
              <a:rPr sz="1800" dirty="0">
                <a:latin typeface="Courier"/>
              </a:rPr>
              <a:t>theme()</a:t>
            </a:r>
            <a:r>
              <a:rPr sz="1800" dirty="0"/>
              <a:t> that specify a white background with a light grey grid and black text</a:t>
            </a:r>
          </a:p>
          <a:p>
            <a:pPr lvl="1"/>
            <a:r>
              <a:rPr sz="1800" dirty="0"/>
              <a:t>we change the legend placement after we set the default theme, otherwise it will get overwritten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0598" y="2650573"/>
            <a:ext cx="3886200" cy="4351338"/>
          </a:xfrm>
        </p:spPr>
        <p:txBody>
          <a:bodyPr/>
          <a:lstStyle/>
          <a:p>
            <a:pPr marL="127000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dirty="0"/>
              <a:t>Mapping a variable, e.g. </a:t>
            </a:r>
            <a:r>
              <a:rPr sz="1800" dirty="0">
                <a:latin typeface="Courier"/>
              </a:rPr>
              <a:t>state</a:t>
            </a:r>
            <a:r>
              <a:rPr dirty="0"/>
              <a:t>, to part of our plot requires it is inside </a:t>
            </a:r>
            <a:r>
              <a:rPr sz="1800" dirty="0" err="1">
                <a:latin typeface="Courier"/>
              </a:rPr>
              <a:t>aes</a:t>
            </a:r>
            <a:r>
              <a:rPr sz="1800" dirty="0">
                <a:latin typeface="Courier"/>
              </a:rPr>
              <a:t>(...)</a:t>
            </a:r>
          </a:p>
          <a:p>
            <a:pPr lvl="1"/>
            <a:r>
              <a:rPr dirty="0"/>
              <a:t>Here we have </a:t>
            </a:r>
            <a:r>
              <a:rPr i="1" dirty="0"/>
              <a:t>color</a:t>
            </a:r>
            <a:r>
              <a:rPr dirty="0"/>
              <a:t>ed each line by state</a:t>
            </a:r>
          </a:p>
          <a:p>
            <a:pPr lvl="1"/>
            <a:r>
              <a:rPr dirty="0"/>
              <a:t>Static options go outside </a:t>
            </a:r>
            <a:r>
              <a:rPr sz="1800" dirty="0" err="1">
                <a:latin typeface="Courier"/>
              </a:rPr>
              <a:t>aes</a:t>
            </a:r>
            <a:r>
              <a:rPr sz="1800" dirty="0">
                <a:latin typeface="Courier"/>
              </a:rPr>
              <a:t>(...)</a:t>
            </a:r>
          </a:p>
        </p:txBody>
      </p:sp>
      <p:pic>
        <p:nvPicPr>
          <p:cNvPr id="2" name="Picture 1" descr="SIRannotated_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2044700"/>
            <a:ext cx="38862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215DD-C859-3C4A-AC55-4F8B0D3592CD}"/>
              </a:ext>
            </a:extLst>
          </p:cNvPr>
          <p:cNvSpPr txBox="1"/>
          <p:nvPr/>
        </p:nvSpPr>
        <p:spPr>
          <a:xfrm>
            <a:off x="628650" y="1450244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"/>
              </a:rPr>
              <a:t>sir_ggplot_color</a:t>
            </a:r>
            <a:r>
              <a:rPr lang="en-GB" dirty="0">
                <a:latin typeface="Courier"/>
              </a:rPr>
              <a:t>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dirty="0"/>
            </a:br>
            <a:r>
              <a:rPr lang="en-GB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dirty="0" err="1">
                <a:latin typeface="Courier"/>
              </a:rPr>
              <a:t>sir_ggplot_basic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dirty="0"/>
            </a:br>
            <a:r>
              <a:rPr lang="en-GB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lang="en-GB" dirty="0">
                <a:latin typeface="Courier"/>
              </a:rPr>
              <a:t>(</a:t>
            </a:r>
            <a:br>
              <a:rPr lang="en-GB" dirty="0"/>
            </a:br>
            <a:r>
              <a:rPr lang="en-GB" dirty="0">
                <a:latin typeface="Courier"/>
              </a:rPr>
              <a:t>    </a:t>
            </a:r>
            <a:r>
              <a:rPr lang="en-GB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solidFill>
                  <a:srgbClr val="902000"/>
                </a:solidFill>
                <a:latin typeface="Courier"/>
              </a:rPr>
              <a:t>color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dirty="0">
                <a:latin typeface="Courier"/>
              </a:rPr>
              <a:t> state))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Visualisation with ggplot2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1052"/>
            <a:ext cx="3886200" cy="5009322"/>
          </a:xfrm>
        </p:spPr>
        <p:txBody>
          <a:bodyPr/>
          <a:lstStyle/>
          <a:p>
            <a:pPr marL="0" lvl="0" indent="0">
              <a:buNone/>
            </a:pPr>
            <a:r>
              <a:rPr sz="1800" dirty="0"/>
              <a:t>Draw small multiples with </a:t>
            </a:r>
            <a:r>
              <a:rPr sz="1800" dirty="0" err="1">
                <a:latin typeface="Courier"/>
              </a:rPr>
              <a:t>facet_grid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, repeating the geometry for each level of the grouping variable on the </a:t>
            </a:r>
            <a:r>
              <a:rPr sz="1800" i="1" dirty="0"/>
              <a:t>rows</a:t>
            </a:r>
            <a:r>
              <a:rPr sz="1800" dirty="0"/>
              <a:t> of the grid</a:t>
            </a:r>
            <a:endParaRPr lang="en-GB" sz="1800" dirty="0"/>
          </a:p>
          <a:p>
            <a:pPr marL="0" lvl="0" indent="0">
              <a:buNone/>
            </a:pPr>
            <a:endParaRPr lang="en-GB" sz="1800" dirty="0"/>
          </a:p>
          <a:p>
            <a:pPr marL="0" lvl="0" indent="0">
              <a:buNone/>
            </a:pPr>
            <a:r>
              <a:rPr sz="1800" dirty="0" err="1">
                <a:latin typeface="Courier"/>
              </a:rPr>
              <a:t>sir_ggplot_facet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 err="1">
                <a:latin typeface="Courier"/>
              </a:rPr>
              <a:t>sir_ggplot_basic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rows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(state)</a:t>
            </a:r>
            <a:br>
              <a:rPr dirty="0"/>
            </a:br>
            <a:r>
              <a:rPr sz="1800" dirty="0">
                <a:latin typeface="Courier"/>
              </a:rPr>
              <a:t>  )</a:t>
            </a:r>
          </a:p>
          <a:p>
            <a:pPr marL="0" lvl="0" indent="0">
              <a:buNone/>
            </a:pPr>
            <a:endParaRPr lang="en-GB" sz="1800" dirty="0"/>
          </a:p>
          <a:p>
            <a:pPr marL="0" lvl="0" indent="0">
              <a:buNone/>
            </a:pPr>
            <a:r>
              <a:rPr sz="1800" dirty="0"/>
              <a:t>where </a:t>
            </a:r>
            <a:r>
              <a:rPr sz="1800" dirty="0">
                <a:latin typeface="Courier"/>
              </a:rPr>
              <a:t>vars()</a:t>
            </a:r>
            <a:r>
              <a:rPr sz="1800" dirty="0"/>
              <a:t> indicates that we are selecting a list of variables</a:t>
            </a:r>
          </a:p>
        </p:txBody>
      </p:sp>
      <p:pic>
        <p:nvPicPr>
          <p:cNvPr id="2" name="Picture 1" descr="Lecture_09_01_ProcessingOutputs_processed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Relevelling factors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Relevelling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Default behaviours are:</a:t>
            </a:r>
          </a:p>
          <a:p>
            <a:pPr lvl="2"/>
            <a:r>
              <a:rPr sz="1800">
                <a:latin typeface="Courier"/>
              </a:rPr>
              <a:t>pivot_longer()</a:t>
            </a:r>
            <a:r>
              <a:t> respects column order when reshaping</a:t>
            </a:r>
          </a:p>
          <a:p>
            <a:pPr lvl="2"/>
            <a:r>
              <a:rPr sz="1800">
                <a:latin typeface="Courier"/>
              </a:rPr>
              <a:t>key</a:t>
            </a:r>
            <a:r>
              <a:t> column is character variable</a:t>
            </a:r>
          </a:p>
          <a:p>
            <a:pPr lvl="2"/>
            <a:r>
              <a:t>character variables coerced to alphabetic factors</a:t>
            </a:r>
          </a:p>
          <a:p>
            <a:pPr lvl="1"/>
            <a:r>
              <a:t>We can set order of </a:t>
            </a:r>
            <a:r>
              <a:rPr sz="1800">
                <a:latin typeface="Courier"/>
              </a:rPr>
              <a:t>state</a:t>
            </a:r>
            <a:r>
              <a:t> variable by specifying levels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(state, </a:t>
            </a:r>
            <a:r>
              <a:rPr sz="1800">
                <a:solidFill>
                  <a:srgbClr val="902000"/>
                </a:solidFill>
                <a:latin typeface="Courier"/>
              </a:rPr>
              <a:t>levels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Relevelling factors</a:t>
            </a:r>
          </a:p>
        </p:txBody>
      </p:sp>
      <p:pic>
        <p:nvPicPr>
          <p:cNvPr id="2" name="Picture 1" descr="Lecture_09_01_ProcessingOutputs_processed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E2E103-3BDD-454A-8E03-6EE5C60E2D1C}"/>
              </a:ext>
            </a:extLst>
          </p:cNvPr>
          <p:cNvSpPr txBox="1"/>
          <p:nvPr/>
        </p:nvSpPr>
        <p:spPr>
          <a:xfrm>
            <a:off x="337930" y="1451113"/>
            <a:ext cx="46216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"/>
              </a:rPr>
              <a:t>SIR_long</a:t>
            </a:r>
            <a:r>
              <a:rPr lang="en-GB"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GB" sz="1600" dirty="0" err="1">
                <a:latin typeface="Courier"/>
              </a:rPr>
              <a:t>state</a:t>
            </a:r>
            <a:r>
              <a:rPr lang="en-GB" sz="1600" dirty="0">
                <a:latin typeface="Courier"/>
              </a:rPr>
              <a:t> &lt;-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 err="1">
                <a:latin typeface="Courier"/>
              </a:rPr>
              <a:t>SIR_long</a:t>
            </a:r>
            <a:r>
              <a:rPr lang="en-GB"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GB" sz="1600" dirty="0" err="1">
                <a:latin typeface="Courier"/>
              </a:rPr>
              <a:t>state</a:t>
            </a:r>
            <a:r>
              <a:rPr lang="en-GB" sz="1600" dirty="0">
                <a:latin typeface="Courier"/>
              </a:rPr>
              <a:t>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  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en-GB" sz="1600" dirty="0">
                <a:latin typeface="Courier"/>
              </a:rPr>
              <a:t>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'S'</a:t>
            </a:r>
            <a:r>
              <a:rPr lang="en-GB" sz="1600" dirty="0">
                <a:latin typeface="Courier"/>
              </a:rPr>
              <a:t>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            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'I'</a:t>
            </a:r>
            <a:r>
              <a:rPr lang="en-GB" sz="1600" dirty="0">
                <a:latin typeface="Courier"/>
              </a:rPr>
              <a:t>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            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'R'</a:t>
            </a:r>
            <a:r>
              <a:rPr lang="en-GB" sz="1600" dirty="0">
                <a:latin typeface="Courier"/>
              </a:rPr>
              <a:t>))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>
                <a:latin typeface="Courier"/>
              </a:rPr>
              <a:t>sir_ggplot_lines</a:t>
            </a:r>
            <a:r>
              <a:rPr lang="en-GB" sz="1600" dirty="0">
                <a:latin typeface="Courier"/>
              </a:rPr>
              <a:t> &lt;-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 err="1">
                <a:latin typeface="Courier"/>
              </a:rPr>
              <a:t>SIR_long</a:t>
            </a:r>
            <a:r>
              <a:rPr lang="en-GB" sz="1600" dirty="0">
                <a:latin typeface="Courier"/>
              </a:rPr>
              <a:t>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x =</a:t>
            </a:r>
            <a:r>
              <a:rPr lang="en-GB" sz="1600" dirty="0">
                <a:latin typeface="Courier"/>
              </a:rPr>
              <a:t> time, 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      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GB" sz="1600" dirty="0">
                <a:latin typeface="Courier"/>
              </a:rPr>
              <a:t> proportion))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lang="en-GB" sz="1600" dirty="0">
                <a:latin typeface="Courier"/>
              </a:rPr>
              <a:t>()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'Time (days)'</a:t>
            </a:r>
            <a:r>
              <a:rPr lang="en-GB" sz="1600" dirty="0">
                <a:latin typeface="Courier"/>
              </a:rPr>
              <a:t>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'Population proportion'</a:t>
            </a:r>
            <a:r>
              <a:rPr lang="en-GB" sz="1600" dirty="0">
                <a:latin typeface="Courier"/>
              </a:rPr>
              <a:t>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lang="en-GB" sz="1600" dirty="0">
                <a:latin typeface="Courier"/>
              </a:rPr>
              <a:t>(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</a:t>
            </a:r>
            <a:r>
              <a:rPr lang="en-GB" sz="16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'bottom'</a:t>
            </a:r>
            <a:r>
              <a:rPr lang="en-GB" sz="1600" dirty="0">
                <a:latin typeface="Courier"/>
              </a:rPr>
              <a:t>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lang="en-GB" sz="1600" dirty="0">
                <a:latin typeface="Courier"/>
              </a:rPr>
              <a:t>(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 err="1">
                <a:solidFill>
                  <a:srgbClr val="902000"/>
                </a:solidFill>
                <a:latin typeface="Courier"/>
              </a:rPr>
              <a:t>color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600" dirty="0">
                <a:latin typeface="Courier"/>
              </a:rPr>
              <a:t> state)) </a:t>
            </a:r>
          </a:p>
          <a:p>
            <a:endParaRPr lang="en-GB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Plotting multiple simulations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a factorial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Consider a factorial design for SIR simulations with each combination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=1.42470,1.56756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=0.14286,0.36508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a factorial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t>Ultimately want a line for each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t> and state</a:t>
                </a:r>
              </a:p>
              <a:p>
                <a:pPr lvl="1"/>
                <a:r>
                  <a:t>Build the line plots with </a:t>
                </a:r>
                <a:r>
                  <a:rPr sz="1800">
                    <a:latin typeface="Courier"/>
                  </a:rPr>
                  <a:t>color = state</a:t>
                </a:r>
                <a:r>
                  <a:t> as before</a:t>
                </a:r>
              </a:p>
              <a:p>
                <a:pPr lvl="1"/>
                <a:r>
                  <a:t>Use small multiples to show a plot for each combination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/>
              </a:p>
              <a:p>
                <a:pPr lvl="1"/>
                <a:r>
                  <a:t>With </a:t>
                </a:r>
                <a:r>
                  <a:rPr sz="1800">
                    <a:latin typeface="Courier"/>
                  </a:rPr>
                  <a:t>facet_grid()</a:t>
                </a:r>
                <a:r>
                  <a:t> we specify grouping variables for rows and/or columns of plot</a:t>
                </a:r>
              </a:p>
              <a:p>
                <a:pPr lvl="2"/>
                <a:r>
                  <a:t>Can specify the grouping structure explicitly with </a:t>
                </a:r>
                <a:r>
                  <a:rPr sz="1800">
                    <a:latin typeface="Courier"/>
                  </a:rPr>
                  <a:t>facet_grid(rows = vars(beta), cols = vars(gamma))</a:t>
                </a:r>
              </a:p>
              <a:p>
                <a:pPr lvl="2"/>
                <a:r>
                  <a:t>or with </a:t>
                </a:r>
                <a:r>
                  <a:rPr sz="1800">
                    <a:latin typeface="Courier"/>
                  </a:rPr>
                  <a:t>row variables ~ column variables</a:t>
                </a:r>
                <a:r>
                  <a:t>, e.g. </a:t>
                </a:r>
                <a:r>
                  <a:rPr sz="1800">
                    <a:latin typeface="Courier"/>
                  </a:rPr>
                  <a:t>facet_grid(beta ~ gamma)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a factorial design</a:t>
            </a:r>
          </a:p>
        </p:txBody>
      </p:sp>
      <p:pic>
        <p:nvPicPr>
          <p:cNvPr id="2" name="Picture 1" descr="Lecture_09_01_ProcessingOutputs_processed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2044700"/>
            <a:ext cx="38862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E0758-CF71-3841-B89D-77E6617AAD3F}"/>
              </a:ext>
            </a:extLst>
          </p:cNvPr>
          <p:cNvSpPr txBox="1"/>
          <p:nvPr/>
        </p:nvSpPr>
        <p:spPr>
          <a:xfrm>
            <a:off x="149087" y="1242391"/>
            <a:ext cx="43533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"/>
              </a:rPr>
              <a:t>SIR_plot_bg_basic</a:t>
            </a:r>
            <a:r>
              <a:rPr lang="en-GB" sz="1600" dirty="0">
                <a:latin typeface="Courier"/>
              </a:rPr>
              <a:t> &lt;-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lang="en-GB" sz="1600" dirty="0">
                <a:latin typeface="Courier"/>
              </a:rPr>
              <a:t> 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</a:t>
            </a:r>
            <a:r>
              <a:rPr lang="en-GB" sz="1600" dirty="0" err="1">
                <a:latin typeface="Courier"/>
              </a:rPr>
              <a:t>factorial_sim</a:t>
            </a:r>
            <a:r>
              <a:rPr lang="en-GB" sz="1600" dirty="0">
                <a:latin typeface="Courier"/>
              </a:rPr>
              <a:t>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x =</a:t>
            </a:r>
            <a:r>
              <a:rPr lang="en-GB" sz="1600" dirty="0">
                <a:latin typeface="Courier"/>
              </a:rPr>
              <a:t> time, 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    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GB" sz="1600" dirty="0">
                <a:latin typeface="Courier"/>
              </a:rPr>
              <a:t> proportion))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'Time (days)'</a:t>
            </a:r>
            <a:r>
              <a:rPr lang="en-GB" sz="1600" dirty="0">
                <a:latin typeface="Courier"/>
              </a:rPr>
              <a:t>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'Population proportion'</a:t>
            </a:r>
            <a:r>
              <a:rPr lang="en-GB" sz="1600" dirty="0">
                <a:latin typeface="Courier"/>
              </a:rPr>
              <a:t>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lang="en-GB" sz="1600" dirty="0">
                <a:latin typeface="Courier"/>
              </a:rPr>
              <a:t>()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'bottom'</a:t>
            </a:r>
            <a:r>
              <a:rPr lang="en-GB" sz="1600" dirty="0">
                <a:latin typeface="Courier"/>
              </a:rPr>
              <a:t>)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>
                <a:latin typeface="Courier"/>
              </a:rPr>
              <a:t>SIR_plot_bg_grid</a:t>
            </a:r>
            <a:r>
              <a:rPr lang="en-GB" sz="1600" dirty="0">
                <a:latin typeface="Courier"/>
              </a:rPr>
              <a:t> &lt;-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dirty="0" err="1">
                <a:latin typeface="Courier"/>
              </a:rPr>
              <a:t>SIR_plot_bg_basic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lang="en-GB" sz="1600" dirty="0">
                <a:latin typeface="Courier"/>
              </a:rPr>
              <a:t>(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 err="1">
                <a:solidFill>
                  <a:srgbClr val="902000"/>
                </a:solidFill>
                <a:latin typeface="Courier"/>
              </a:rPr>
              <a:t>color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600" dirty="0">
                <a:latin typeface="Courier"/>
              </a:rPr>
              <a:t> state))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GB" sz="1600" dirty="0"/>
            </a:br>
            <a:r>
              <a:rPr lang="en-GB"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rows =</a:t>
            </a:r>
            <a:r>
              <a:rPr lang="en-GB" sz="1600" dirty="0">
                <a:latin typeface="Courier"/>
              </a:rPr>
              <a:t>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lang="en-GB" sz="1600" dirty="0">
                <a:latin typeface="Courier"/>
              </a:rPr>
              <a:t>(beta),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           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cols =</a:t>
            </a:r>
            <a:r>
              <a:rPr lang="en-GB" sz="1600" dirty="0">
                <a:latin typeface="Courier"/>
              </a:rPr>
              <a:t>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lang="en-GB" sz="1600" dirty="0">
                <a:latin typeface="Courier"/>
              </a:rPr>
              <a:t>(gamma))</a:t>
            </a:r>
          </a:p>
          <a:p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The </a:t>
            </a:r>
            <a:r>
              <a:rPr i="1"/>
              <a:t>tidyverse</a:t>
            </a:r>
            <a:r>
              <a:t> suite of R packages is designed to make working with data as easy as possible</a:t>
            </a:r>
          </a:p>
          <a:p>
            <a:pPr lvl="1"/>
            <a:r>
              <a:t>The relevant packages from tidyverse for us are</a:t>
            </a:r>
          </a:p>
          <a:p>
            <a:pPr lvl="2"/>
            <a:r>
              <a:t>ggplot2: for plotting data</a:t>
            </a:r>
          </a:p>
          <a:p>
            <a:pPr lvl="2"/>
            <a:r>
              <a:t>dplyr: for manipulating data frames</a:t>
            </a:r>
          </a:p>
          <a:p>
            <a:pPr lvl="2"/>
            <a:r>
              <a:t>tidyr: for making data tidy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Consider instead of a factorial design for an SIR we have 100 simulations of an SIR model from a Monte Carlo simulation. 12 of the 10100 rows are shown below: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Pivot the data, as before, and relevel the </a:t>
            </a:r>
            <a:r>
              <a:rPr sz="1800">
                <a:latin typeface="Courier"/>
              </a:rPr>
              <a:t>state</a:t>
            </a:r>
            <a:r>
              <a:t> variable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sol_sim_long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data            =</a:t>
            </a:r>
            <a:r>
              <a:rPr sz="1800">
                <a:latin typeface="Courier"/>
              </a:rPr>
              <a:t> sol_sim,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cols           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(S, I, R),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names_to     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'state'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   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'proportion'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sol_sim_long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state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(sol_sim_long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state,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levels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We can </a:t>
            </a:r>
            <a:r>
              <a:rPr i="1"/>
              <a:t>group</a:t>
            </a:r>
            <a:r>
              <a:t> by simulation index, </a:t>
            </a:r>
            <a:r>
              <a:rPr sz="1800">
                <a:latin typeface="Courier"/>
              </a:rPr>
              <a:t>sim</a:t>
            </a:r>
            <a:r>
              <a:t>, to show each as a line</a:t>
            </a:r>
          </a:p>
          <a:p>
            <a:pPr lvl="1"/>
            <a:r>
              <a:t>Use </a:t>
            </a:r>
            <a:r>
              <a:rPr i="1"/>
              <a:t>alpha</a:t>
            </a:r>
            <a:r>
              <a:t> transparency so we don’t have a giant blob of black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plot_sim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sol_sim_long,</a:t>
            </a:r>
            <a:br/>
            <a:r>
              <a:rPr sz="1800">
                <a:latin typeface="Courier"/>
              </a:rPr>
              <a:t>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time,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proportion))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sim), 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vars</a:t>
            </a:r>
            <a:r>
              <a:rPr sz="1800">
                <a:latin typeface="Courier"/>
              </a:rPr>
              <a:t>(state))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'Time(days)'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'Proportion of population'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Monte Carlo simulation</a:t>
            </a:r>
          </a:p>
        </p:txBody>
      </p:sp>
      <p:pic>
        <p:nvPicPr>
          <p:cNvPr id="2" name="Picture 1" descr="Lecture_09_01_ProcessingOutputs_processed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473200"/>
            <a:ext cx="64135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To simplify this plot, we could calculate a 95% interval at each </a:t>
            </a:r>
            <a:r>
              <a:rPr sz="1800" dirty="0">
                <a:latin typeface="Courier"/>
              </a:rPr>
              <a:t>time</a:t>
            </a:r>
            <a:r>
              <a:rPr dirty="0"/>
              <a:t> for </a:t>
            </a:r>
            <a:r>
              <a:rPr sz="1800" dirty="0">
                <a:latin typeface="Courier"/>
              </a:rPr>
              <a:t>S, I, R</a:t>
            </a:r>
            <a:r>
              <a:rPr dirty="0"/>
              <a:t> and show these</a:t>
            </a:r>
          </a:p>
          <a:p>
            <a:pPr lvl="1"/>
            <a:r>
              <a:rPr dirty="0"/>
              <a:t>Use </a:t>
            </a:r>
            <a:r>
              <a:rPr dirty="0" err="1"/>
              <a:t>dplyr’s</a:t>
            </a:r>
            <a:endParaRPr dirty="0"/>
          </a:p>
          <a:p>
            <a:pPr lvl="2"/>
            <a:r>
              <a:rPr sz="1800" dirty="0" err="1">
                <a:latin typeface="Courier"/>
              </a:rPr>
              <a:t>group_by</a:t>
            </a:r>
            <a:r>
              <a:rPr sz="1800" dirty="0">
                <a:latin typeface="Courier"/>
              </a:rPr>
              <a:t>()</a:t>
            </a:r>
            <a:r>
              <a:rPr dirty="0"/>
              <a:t> to define a grouping structure, and</a:t>
            </a:r>
          </a:p>
          <a:p>
            <a:pPr lvl="2"/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</a:t>
            </a:r>
            <a:r>
              <a:rPr dirty="0"/>
              <a:t> to calculate summary statistics for each group (median, upper and lower bounds of a 95% interval)</a:t>
            </a:r>
            <a:br>
              <a:rPr lang="en-GB" dirty="0"/>
            </a:br>
            <a:endParaRPr lang="en-GB" dirty="0"/>
          </a:p>
          <a:p>
            <a:pPr marL="685983" lvl="2" indent="0">
              <a:buNone/>
            </a:pPr>
            <a:r>
              <a:rPr sz="1600" dirty="0" err="1">
                <a:latin typeface="Courier"/>
              </a:rPr>
              <a:t>sol_sim_grouped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sol_sim_long</a:t>
            </a:r>
            <a:r>
              <a:rPr sz="1600" dirty="0">
                <a:latin typeface="Courier"/>
              </a:rPr>
              <a:t>,</a:t>
            </a:r>
            <a:br>
              <a:rPr sz="1600" dirty="0"/>
            </a:br>
            <a:r>
              <a:rPr sz="1600" dirty="0">
                <a:latin typeface="Courier"/>
              </a:rPr>
              <a:t>                            time, state) </a:t>
            </a:r>
            <a:br>
              <a:rPr sz="1600" dirty="0"/>
            </a:br>
            <a:br>
              <a:rPr sz="1600" dirty="0"/>
            </a:br>
            <a:r>
              <a:rPr sz="1600" dirty="0" err="1">
                <a:latin typeface="Courier"/>
              </a:rPr>
              <a:t>sol_sim_summarised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sol_sim_grouped</a:t>
            </a:r>
            <a:r>
              <a:rPr sz="1600" dirty="0">
                <a:latin typeface="Courier"/>
              </a:rPr>
              <a:t>,</a:t>
            </a:r>
            <a:br>
              <a:rPr sz="1600" dirty="0"/>
            </a:br>
            <a:r>
              <a:rPr sz="1600" dirty="0">
                <a:latin typeface="Courier"/>
              </a:rPr>
              <a:t> 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q0.025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quantile</a:t>
            </a:r>
            <a:r>
              <a:rPr sz="1600" dirty="0">
                <a:latin typeface="Courier"/>
              </a:rPr>
              <a:t>(proportion,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probs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0.025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q0.500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quantile</a:t>
            </a:r>
            <a:r>
              <a:rPr sz="1600" dirty="0">
                <a:latin typeface="Courier"/>
              </a:rPr>
              <a:t>(proportion,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probs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q0.975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quantile</a:t>
            </a:r>
            <a:r>
              <a:rPr sz="1600" dirty="0">
                <a:latin typeface="Courier"/>
              </a:rPr>
              <a:t>(proportion,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probs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0.975</a:t>
            </a:r>
            <a:r>
              <a:rPr sz="16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Can use multiple geometries with different aesthetics</a:t>
            </a:r>
          </a:p>
          <a:p>
            <a:pPr lvl="1"/>
            <a:r>
              <a:rPr dirty="0"/>
              <a:t>Plot the ribbon and then plot the median line</a:t>
            </a:r>
            <a:br>
              <a:rPr lang="en-GB" dirty="0"/>
            </a:br>
            <a:r>
              <a:rPr sz="1600" dirty="0" err="1">
                <a:latin typeface="Courier"/>
              </a:rPr>
              <a:t>plot_sim_summarised_ribbon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sol_sim_summarised</a:t>
            </a:r>
            <a:r>
              <a:rPr sz="1600" dirty="0">
                <a:latin typeface="Courier"/>
              </a:rPr>
              <a:t>,</a:t>
            </a:r>
            <a:br>
              <a:rPr sz="1600" dirty="0"/>
            </a:br>
            <a:r>
              <a:rPr sz="1600" dirty="0">
                <a:latin typeface="Courier"/>
              </a:rPr>
              <a:t>       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600" dirty="0">
                <a:latin typeface="Courier"/>
              </a:rPr>
              <a:t> time))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geom_ribbon</a:t>
            </a:r>
            <a:r>
              <a:rPr sz="1600" dirty="0">
                <a:latin typeface="Courier"/>
              </a:rPr>
              <a:t>(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ymin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q0</a:t>
            </a:r>
            <a:r>
              <a:rPr sz="1600" dirty="0">
                <a:solidFill>
                  <a:srgbClr val="40A070"/>
                </a:solidFill>
                <a:latin typeface="Courier"/>
              </a:rPr>
              <a:t>.025</a:t>
            </a:r>
            <a:r>
              <a:rPr sz="1600" dirty="0">
                <a:latin typeface="Courier"/>
              </a:rPr>
              <a:t>,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lower edge of ribbon</a:t>
            </a:r>
            <a:br>
              <a:rPr sz="1600" dirty="0"/>
            </a:br>
            <a:r>
              <a:rPr sz="1600" dirty="0">
                <a:latin typeface="Courier"/>
              </a:rPr>
              <a:t>                 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ymax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q0</a:t>
            </a:r>
            <a:r>
              <a:rPr sz="1600" dirty="0">
                <a:solidFill>
                  <a:srgbClr val="40A070"/>
                </a:solidFill>
                <a:latin typeface="Courier"/>
              </a:rPr>
              <a:t>.975</a:t>
            </a:r>
            <a:r>
              <a:rPr sz="1600" dirty="0">
                <a:latin typeface="Courier"/>
              </a:rPr>
              <a:t>),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upper edge of ribbon</a:t>
            </a:r>
            <a:br>
              <a:rPr sz="1600" dirty="0"/>
            </a:br>
            <a:r>
              <a:rPr sz="1600" dirty="0">
                <a:latin typeface="Courier"/>
              </a:rPr>
              <a:t>   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600" dirty="0">
                <a:latin typeface="Courier"/>
              </a:rPr>
              <a:t>,     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make semi-transparent</a:t>
            </a:r>
            <a:br>
              <a:rPr sz="1600" dirty="0"/>
            </a:br>
            <a:r>
              <a:rPr sz="1600" dirty="0">
                <a:latin typeface="Courier"/>
              </a:rPr>
              <a:t>   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</a:t>
            </a:r>
            <a:r>
              <a:rPr sz="1600" dirty="0">
                <a:latin typeface="Courier"/>
              </a:rPr>
              <a:t>,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fill blue</a:t>
            </a:r>
            <a:br>
              <a:rPr sz="1600" dirty="0"/>
            </a:br>
            <a:r>
              <a:rPr sz="1600" dirty="0">
                <a:latin typeface="Courier"/>
              </a:rPr>
              <a:t>   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   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no border color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600" dirty="0">
                <a:latin typeface="Courier"/>
              </a:rPr>
              <a:t>(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600" dirty="0">
                <a:latin typeface="Courier"/>
              </a:rPr>
              <a:t> q0</a:t>
            </a:r>
            <a:r>
              <a:rPr sz="1600" dirty="0">
                <a:solidFill>
                  <a:srgbClr val="40A070"/>
                </a:solidFill>
                <a:latin typeface="Courier"/>
              </a:rPr>
              <a:t>.500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line for median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600" dirty="0">
                <a:latin typeface="Courier"/>
              </a:rPr>
              <a:t>()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                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nicer theme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600" dirty="0">
                <a:latin typeface="Courier"/>
              </a:rPr>
              <a:t>(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600" dirty="0">
                <a:latin typeface="Courier"/>
              </a:rPr>
              <a:t>(state))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     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repeat for each state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'Time (days)'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       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human friendly axis label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'Population'</a:t>
            </a:r>
            <a:r>
              <a:rPr sz="1600" dirty="0">
                <a:latin typeface="Courier"/>
              </a:rPr>
              <a:t>)            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human friendly axis label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Grouping in Monte Carlo simulation</a:t>
            </a:r>
          </a:p>
        </p:txBody>
      </p:sp>
      <p:pic>
        <p:nvPicPr>
          <p:cNvPr id="2" name="Picture 1" descr="Lecture_09_01_ProcessingOutputs_processed_files/figure-pptx/unnamed-chunk-2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473200"/>
            <a:ext cx="64135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ggplot2 uses </a:t>
            </a:r>
            <a:r>
              <a:rPr sz="1800">
                <a:latin typeface="Courier"/>
              </a:rPr>
              <a:t>aes</a:t>
            </a:r>
            <a:r>
              <a:t>thetics to map variables in data frame to elements of plot</a:t>
            </a:r>
          </a:p>
          <a:p>
            <a:pPr lvl="1"/>
            <a:r>
              <a:t>Plot is sequentially built up by adding elements</a:t>
            </a:r>
          </a:p>
          <a:p>
            <a:pPr lvl="2"/>
            <a:r>
              <a:t>geometries (e.g. lines, ribbons)</a:t>
            </a:r>
          </a:p>
          <a:p>
            <a:pPr lvl="2"/>
            <a:r>
              <a:t>annotations (e.g. axis labels)</a:t>
            </a:r>
          </a:p>
          <a:p>
            <a:pPr lvl="2"/>
            <a:r>
              <a:t>theme options</a:t>
            </a:r>
          </a:p>
          <a:p>
            <a:pPr lvl="1"/>
            <a:r>
              <a:t>Data needs to be in key-value pairs for plotting</a:t>
            </a:r>
          </a:p>
          <a:p>
            <a:pPr lvl="1"/>
            <a:r>
              <a:t>Data in key-value pairs is easily summarised by key group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More help on </a:t>
            </a:r>
            <a:r>
              <a:rPr>
                <a:hlinkClick r:id="rId2"/>
              </a:rPr>
              <a:t>ggplot2</a:t>
            </a:r>
            <a:r>
              <a:t> and the </a:t>
            </a:r>
            <a:r>
              <a:rPr>
                <a:hlinkClick r:id="rId3"/>
              </a:rPr>
              <a:t>tidyverse</a:t>
            </a:r>
            <a:r>
              <a:t> is available</a:t>
            </a:r>
          </a:p>
          <a:p>
            <a:pPr lvl="1"/>
            <a:r>
              <a:t>The </a:t>
            </a:r>
            <a:r>
              <a:rPr sz="1800">
                <a:latin typeface="Courier"/>
              </a:rPr>
              <a:t>#r4ds</a:t>
            </a:r>
            <a:r>
              <a:t> community have </a:t>
            </a:r>
            <a:r>
              <a:rPr>
                <a:hlinkClick r:id="rId4"/>
              </a:rPr>
              <a:t>TidyTuesday</a:t>
            </a:r>
          </a:p>
          <a:p>
            <a:pPr lvl="1"/>
            <a:r>
              <a:t>Chang (2017) is very useful if a little out of date</a:t>
            </a:r>
          </a:p>
          <a:p>
            <a:pPr lvl="1"/>
            <a:r>
              <a:t>Wickham (2010) on philosophy behind ggplot2</a:t>
            </a:r>
          </a:p>
          <a:p>
            <a:pPr lvl="1"/>
            <a:r>
              <a:t>Wickham (2014) on what tidy data is</a:t>
            </a:r>
          </a:p>
          <a:p>
            <a:pPr marL="0" lvl="0" indent="0">
              <a:buNone/>
            </a:pPr>
            <a:r>
              <a:t>Chang, Winston. 2017. </a:t>
            </a:r>
            <a:r>
              <a:rPr i="1"/>
              <a:t>R Graphics Cookbook: Practical Recipes for Visualizing Data</a:t>
            </a:r>
            <a:r>
              <a:t>. 2nd ed. O’Reilly Media.</a:t>
            </a:r>
          </a:p>
          <a:p>
            <a:pPr marL="0" lvl="0" indent="0">
              <a:buNone/>
            </a:pPr>
            <a:r>
              <a:t>Wickham, Hadley. 2010. “A Layered Grammar of Graphics.” </a:t>
            </a:r>
            <a:r>
              <a:rPr i="1"/>
              <a:t>Journal of Computational and Graphical Statistics</a:t>
            </a:r>
            <a:r>
              <a:t> 19 (1):3–28. </a:t>
            </a:r>
            <a:r>
              <a:rPr>
                <a:hlinkClick r:id="rId5"/>
              </a:rPr>
              <a:t>https://doi.org/10.1198/jcgs.2009.07098</a:t>
            </a:r>
            <a:r>
              <a:t>.</a:t>
            </a:r>
          </a:p>
          <a:p>
            <a:pPr marL="0" lvl="0" indent="0">
              <a:buNone/>
            </a:pPr>
            <a:r>
              <a:t>———. 2014. “Tidy Data.” </a:t>
            </a:r>
            <a:r>
              <a:rPr i="1"/>
              <a:t>Journal of Statistical Software</a:t>
            </a:r>
            <a:r>
              <a:t> 59 (1):1–23. </a:t>
            </a:r>
            <a:r>
              <a:rPr>
                <a:hlinkClick r:id="rId6"/>
              </a:rPr>
              <a:t>https://doi.org/10.18637/jss.v059.i10</a:t>
            </a:r>
            <a: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Long and wide 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Every data set has its own quirks</a:t>
            </a:r>
          </a:p>
          <a:p>
            <a:pPr lvl="1"/>
            <a:r>
              <a:t>Tidy </a:t>
            </a:r>
            <a:r>
              <a:rPr b="1"/>
              <a:t>data frames</a:t>
            </a:r>
            <a:r>
              <a:t> consist of a number of observations (rows) of variables (columns), they can be either </a:t>
            </a:r>
            <a:r>
              <a:rPr b="1"/>
              <a:t>wide</a:t>
            </a:r>
            <a:r>
              <a:t> or </a:t>
            </a:r>
            <a:r>
              <a:rPr b="1"/>
              <a:t>long</a:t>
            </a:r>
          </a:p>
          <a:p>
            <a:pPr lvl="1"/>
            <a:r>
              <a:t>Data needs to be the right shape for the functions being used</a:t>
            </a:r>
          </a:p>
          <a:p>
            <a:pPr lvl="1"/>
            <a:r>
              <a:t>ggplot2 usually requires long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Long and wide 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An example of a wide data frame which we might encounter is the output of an SIR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Wide data </a:t>
            </a:r>
          </a:p>
          <a:p>
            <a:pPr lvl="1"/>
            <a:r>
              <a:rPr i="1"/>
              <a:t>key</a:t>
            </a:r>
            <a:r>
              <a:t>: this </a:t>
            </a:r>
            <a:r>
              <a:rPr sz="1800">
                <a:latin typeface="Courier"/>
              </a:rPr>
              <a:t>state</a:t>
            </a:r>
            <a:r>
              <a:t> at this </a:t>
            </a:r>
            <a:r>
              <a:rPr sz="1800">
                <a:latin typeface="Courier"/>
              </a:rPr>
              <a:t>time</a:t>
            </a:r>
          </a:p>
          <a:p>
            <a:pPr lvl="1"/>
            <a:r>
              <a:rPr i="1"/>
              <a:t>value</a:t>
            </a:r>
            <a:r>
              <a:t>: </a:t>
            </a:r>
            <a:r>
              <a:rPr sz="1800">
                <a:latin typeface="Courier"/>
              </a:rPr>
              <a:t>proportion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Long data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Long and wide tidy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t>Our numerical solution to the SIR model is a wide data frame,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at given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  <a:p>
                <a:pPr lvl="1"/>
                <a:r>
                  <a:t>We </a:t>
                </a:r>
                <a:r>
                  <a:rPr i="1"/>
                  <a:t>pivot</a:t>
                </a:r>
                <a:r>
                  <a:t> the columns in </a:t>
                </a:r>
                <a:r>
                  <a:rPr sz="1800">
                    <a:latin typeface="Courier"/>
                  </a:rPr>
                  <a:t>SIR</a:t>
                </a:r>
                <a:r>
                  <a:t> so that the data frame is </a:t>
                </a:r>
                <a:r>
                  <a:rPr i="1"/>
                  <a:t>longer</a:t>
                </a:r>
              </a:p>
              <a:p>
                <a:pPr lvl="1"/>
                <a:r>
                  <a:t>This pivoting to a longer data frame helps us put the data in </a:t>
                </a:r>
                <a:r>
                  <a:rPr i="1"/>
                  <a:t>key</a:t>
                </a:r>
                <a:r>
                  <a:t>-</a:t>
                </a:r>
                <a:r>
                  <a:rPr i="1"/>
                  <a:t>value</a:t>
                </a:r>
                <a:r>
                  <a:t> pairs</a:t>
                </a:r>
              </a:p>
              <a:p>
                <a:pPr lvl="1"/>
                <a:r>
                  <a:t>The key is the unique identifier</a:t>
                </a:r>
              </a:p>
              <a:p>
                <a:pPr lvl="2"/>
                <a:r>
                  <a:t>state -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t>, and</a:t>
                </a:r>
              </a:p>
              <a:p>
                <a:pPr lvl="2"/>
                <a:r>
                  <a:t>time</a:t>
                </a:r>
              </a:p>
              <a:p>
                <a:pPr lvl="1"/>
                <a:r>
                  <a:t>The value is the proportion of the population in this state at this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789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Long and wide tidy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t>To make this pivot, we specify in </a:t>
                </a:r>
                <a:r>
                  <a:rPr sz="1800">
                    <a:latin typeface="Courier"/>
                  </a:rPr>
                  <a:t>pivot_longer()</a:t>
                </a:r>
              </a:p>
              <a:p>
                <a:pPr lvl="2"/>
                <a:r>
                  <a:t>which </a:t>
                </a:r>
                <a:r>
                  <a:rPr sz="1800">
                    <a:latin typeface="Courier"/>
                  </a:rPr>
                  <a:t>cols</a:t>
                </a:r>
                <a:r>
                  <a:t> are to be converted from being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columns of length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to one column of length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/>
              </a:p>
              <a:p>
                <a:pPr lvl="2"/>
                <a:r>
                  <a:t>the </a:t>
                </a:r>
                <a:r>
                  <a:rPr i="1"/>
                  <a:t>names</a:t>
                </a:r>
                <a:r>
                  <a:t> column, </a:t>
                </a:r>
                <a:r>
                  <a:rPr sz="1800">
                    <a:latin typeface="Courier"/>
                  </a:rPr>
                  <a:t>state</a:t>
                </a:r>
                <a:r>
                  <a:t>, contains the names of the columns being pivoted</a:t>
                </a:r>
              </a:p>
              <a:p>
                <a:pPr lvl="2"/>
                <a:r>
                  <a:t>the name of the column containing the </a:t>
                </a:r>
                <a:r>
                  <a:rPr i="1"/>
                  <a:t>value</a:t>
                </a:r>
                <a:r>
                  <a:t> (proportion) of each </a:t>
                </a:r>
                <a:r>
                  <a:rPr sz="1800">
                    <a:latin typeface="Courier"/>
                  </a:rPr>
                  <a:t>state</a:t>
                </a:r>
                <a:r>
                  <a:t> at given </a:t>
                </a:r>
                <a:r>
                  <a:rPr sz="1800">
                    <a:latin typeface="Courier"/>
                  </a:rPr>
                  <a:t>time</a:t>
                </a:r>
              </a:p>
              <a:p>
                <a:pPr marL="1270000" lvl="0" indent="0">
                  <a:buNone/>
                </a:pPr>
                <a:r>
                  <a:rPr sz="1800">
                    <a:latin typeface="Courier"/>
                  </a:rPr>
                  <a:t>SIR_long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pivot_longer</a:t>
                </a:r>
                <a:r>
                  <a:rPr sz="1800">
                    <a:latin typeface="Courier"/>
                  </a:rPr>
                  <a:t>(</a:t>
                </a:r>
                <a:br/>
                <a:r>
                  <a:rPr sz="1800">
                    <a:latin typeface="Courier"/>
                  </a:rPr>
                  <a:t>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           =</a:t>
                </a:r>
                <a:r>
                  <a:rPr sz="1800">
                    <a:latin typeface="Courier"/>
                  </a:rPr>
                  <a:t> SIR, </a:t>
                </a:r>
                <a:br/>
                <a:r>
                  <a:rPr sz="1800">
                    <a:latin typeface="Courier"/>
                  </a:rPr>
                  <a:t>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cols           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(S, I, R), </a:t>
                </a:r>
                <a:br/>
                <a:r>
                  <a:rPr sz="1800">
                    <a:latin typeface="Courier"/>
                  </a:rPr>
                  <a:t>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names_to       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'state'</a:t>
                </a:r>
                <a:r>
                  <a:rPr sz="1800">
                    <a:latin typeface="Courier"/>
                  </a:rPr>
                  <a:t>, </a:t>
                </a:r>
                <a:br/>
                <a:r>
                  <a:rPr sz="1800">
                    <a:latin typeface="Courier"/>
                  </a:rPr>
                  <a:t>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values_to      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'proportion'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Long and wide tidy data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Wide data </a:t>
            </a:r>
          </a:p>
          <a:p>
            <a:pPr lvl="1"/>
            <a:r>
              <a:rPr i="1"/>
              <a:t>key</a:t>
            </a:r>
            <a:r>
              <a:t>: this </a:t>
            </a:r>
            <a:r>
              <a:rPr sz="1800">
                <a:latin typeface="Courier"/>
              </a:rPr>
              <a:t>state</a:t>
            </a:r>
            <a:r>
              <a:t> at this </a:t>
            </a:r>
            <a:r>
              <a:rPr sz="1800">
                <a:latin typeface="Courier"/>
              </a:rPr>
              <a:t>time</a:t>
            </a:r>
          </a:p>
          <a:p>
            <a:pPr lvl="1"/>
            <a:r>
              <a:rPr i="1"/>
              <a:t>value</a:t>
            </a:r>
            <a:r>
              <a:t>: </a:t>
            </a:r>
            <a:r>
              <a:rPr sz="1800">
                <a:latin typeface="Courier"/>
              </a:rPr>
              <a:t>proportion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Long data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2436</Words>
  <Application>Microsoft Macintosh PowerPoint</Application>
  <PresentationFormat>On-screen Show (4:3)</PresentationFormat>
  <Paragraphs>159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Courier</vt:lpstr>
      <vt:lpstr>merriweather</vt:lpstr>
      <vt:lpstr>Open Sans</vt:lpstr>
      <vt:lpstr>Open Sans</vt:lpstr>
      <vt:lpstr>Main_Presentation_Title_Page</vt:lpstr>
      <vt:lpstr>Plotting model output with ggplot2</vt:lpstr>
      <vt:lpstr>Introduction</vt:lpstr>
      <vt:lpstr>Tidyverse</vt:lpstr>
      <vt:lpstr>Long and wide tidy data</vt:lpstr>
      <vt:lpstr>Long and wide tidy data</vt:lpstr>
      <vt:lpstr>PowerPoint Presentation</vt:lpstr>
      <vt:lpstr>Long and wide tidy data</vt:lpstr>
      <vt:lpstr>Long and wide tidy data</vt:lpstr>
      <vt:lpstr>Long and wide tidy data</vt:lpstr>
      <vt:lpstr>Visualisation with the grammar of graphics</vt:lpstr>
      <vt:lpstr>Visualisation with ggplot2</vt:lpstr>
      <vt:lpstr>Visualisation with ggplot2</vt:lpstr>
      <vt:lpstr>Visualisation with ggplot2</vt:lpstr>
      <vt:lpstr>Visualisation with ggplot2</vt:lpstr>
      <vt:lpstr>Visualisation with ggplot2</vt:lpstr>
      <vt:lpstr>PowerPoint Presentation</vt:lpstr>
      <vt:lpstr>Visualisation with ggplot2</vt:lpstr>
      <vt:lpstr>Visualisation with ggplot2</vt:lpstr>
      <vt:lpstr>Visualisation with ggplot2</vt:lpstr>
      <vt:lpstr>Visualisation with ggplot2</vt:lpstr>
      <vt:lpstr>Visualisation with ggplot2</vt:lpstr>
      <vt:lpstr>Visualisation with ggplot2</vt:lpstr>
      <vt:lpstr>Relevelling factors</vt:lpstr>
      <vt:lpstr>Relevelling factors</vt:lpstr>
      <vt:lpstr>Relevelling factors</vt:lpstr>
      <vt:lpstr>Plotting multiple simulations</vt:lpstr>
      <vt:lpstr>Grouping in a factorial design</vt:lpstr>
      <vt:lpstr>Grouping in a factorial design</vt:lpstr>
      <vt:lpstr>Grouping in a factorial design</vt:lpstr>
      <vt:lpstr>Grouping in Monte Carlo simulation</vt:lpstr>
      <vt:lpstr>Grouping in Monte Carlo simulation</vt:lpstr>
      <vt:lpstr>Grouping in Monte Carlo simulation</vt:lpstr>
      <vt:lpstr>Grouping in Monte Carlo simulation</vt:lpstr>
      <vt:lpstr>Grouping in Monte Carlo simulation</vt:lpstr>
      <vt:lpstr>Grouping in Monte Carlo simulation</vt:lpstr>
      <vt:lpstr>Grouping in Monte Carlo simulation</vt:lpstr>
      <vt:lpstr>Summary</vt:lpstr>
      <vt:lpstr>Summary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model output with ggplot2</dc:title>
  <dc:creator/>
  <cp:keywords/>
  <cp:lastModifiedBy>Katie Atkins</cp:lastModifiedBy>
  <cp:revision>5</cp:revision>
  <dcterms:created xsi:type="dcterms:W3CDTF">2020-02-04T10:54:25Z</dcterms:created>
  <dcterms:modified xsi:type="dcterms:W3CDTF">2023-03-15T15:45:52Z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11 February 2020</vt:lpwstr>
  </property>
  <property fmtid="{D5CDD505-2E9C-101B-9397-08002B2CF9AE}" pid="5" name="header-includes">
    <vt:lpwstr>----------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