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9" r:id="rId4"/>
    <p:sldId id="258" r:id="rId5"/>
    <p:sldId id="259" r:id="rId6"/>
    <p:sldId id="260" r:id="rId7"/>
    <p:sldId id="264" r:id="rId8"/>
    <p:sldId id="261" r:id="rId9"/>
    <p:sldId id="263" r:id="rId10"/>
    <p:sldId id="271" r:id="rId11"/>
    <p:sldId id="270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5" autoAdjust="0"/>
    <p:restoredTop sz="82465" autoAdjust="0"/>
  </p:normalViewPr>
  <p:slideViewPr>
    <p:cSldViewPr snapToGrid="0" snapToObjects="1">
      <p:cViewPr varScale="1">
        <p:scale>
          <a:sx n="100" d="100"/>
          <a:sy n="100" d="100"/>
        </p:scale>
        <p:origin x="1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7E949-AFF6-49CC-A96D-A85B144FFEBB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42BA7-CE92-45F3-850F-D2B681589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03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Creating </a:t>
            </a:r>
            <a:r>
              <a:rPr lang="en-GB" dirty="0" err="1"/>
              <a:t>github</a:t>
            </a:r>
            <a:r>
              <a:rPr lang="en-GB" dirty="0"/>
              <a:t> repository in your </a:t>
            </a:r>
            <a:r>
              <a:rPr lang="en-GB" dirty="0" err="1"/>
              <a:t>rproj</a:t>
            </a:r>
            <a:r>
              <a:rPr lang="en-GB"/>
              <a:t>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42BA7-CE92-45F3-850F-D2B681589B2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08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42BA7-CE92-45F3-850F-D2B681589B2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82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8097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3208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7EC250-E796-438C-AFE1-ABBE245128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D7EC250-E796-438C-AFE1-ABBE245128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" y="4589463"/>
            <a:ext cx="91440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2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86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pa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</p:spPr>
        <p:txBody>
          <a:bodyPr/>
          <a:lstStyle>
            <a:lvl1pPr>
              <a:defRPr sz="1800" baseline="0">
                <a:latin typeface="Open Sans" charset="0"/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marL="257244" marR="0" lvl="0" indent="-257244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91919"/>
            <a:ext cx="3008313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Open Sans" charset="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9132"/>
            <a:ext cx="6697133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6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8" r:id="rId3"/>
    <p:sldLayoutId id="2147483656" r:id="rId4"/>
    <p:sldLayoutId id="2147483650" r:id="rId5"/>
    <p:sldLayoutId id="2147483665" r:id="rId6"/>
  </p:sldLayoutIdLst>
  <p:hf hdr="0" ftr="0" dt="0"/>
  <p:txStyles>
    <p:titleStyle>
      <a:lvl1pPr algn="ctr" defTabSz="342991" rtl="0" eaLnBrk="1" latinLnBrk="0" hangingPunct="1">
        <a:spcBef>
          <a:spcPct val="0"/>
        </a:spcBef>
        <a:buNone/>
        <a:defRPr sz="3301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7W2JSL7-r8" TargetMode="External"/><Relationship Id="rId2" Type="http://schemas.openxmlformats.org/officeDocument/2006/relationships/hyperlink" Target="https://programminghistorian.org/en/lessons/retired/getting-started-with-github-deskto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sktop.github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8097"/>
            <a:ext cx="9144000" cy="2387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Introduction to Git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using GitHub</a:t>
            </a:r>
            <a:endParaRPr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E6E1693-8605-B24B-9195-1CDC71855E97}"/>
              </a:ext>
            </a:extLst>
          </p:cNvPr>
          <p:cNvSpPr txBox="1">
            <a:spLocks/>
          </p:cNvSpPr>
          <p:nvPr/>
        </p:nvSpPr>
        <p:spPr>
          <a:xfrm>
            <a:off x="0" y="342900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Modern Techniques in Modelling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Glossary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sz="2000" dirty="0">
                <a:latin typeface="+mj-lt"/>
              </a:rPr>
              <a:t>There are a lot of new words! It’s just lingo, do not be afraid!</a:t>
            </a:r>
          </a:p>
          <a:p>
            <a:pPr lvl="1"/>
            <a:r>
              <a:rPr lang="en-GB" sz="2000" dirty="0" err="1">
                <a:latin typeface="+mj-lt"/>
              </a:rPr>
              <a:t>init</a:t>
            </a:r>
            <a:endParaRPr lang="en-GB" sz="2000" dirty="0">
              <a:latin typeface="+mj-lt"/>
            </a:endParaRPr>
          </a:p>
          <a:p>
            <a:pPr lvl="1"/>
            <a:r>
              <a:rPr lang="en-GB" sz="2000" dirty="0">
                <a:latin typeface="+mj-lt"/>
              </a:rPr>
              <a:t>clone</a:t>
            </a:r>
          </a:p>
          <a:p>
            <a:pPr lvl="1"/>
            <a:endParaRPr lang="en-GB" sz="2000" dirty="0">
              <a:latin typeface="+mj-lt"/>
            </a:endParaRPr>
          </a:p>
          <a:p>
            <a:pPr lvl="1"/>
            <a:r>
              <a:rPr lang="en-GB" sz="2000" dirty="0">
                <a:latin typeface="+mj-lt"/>
              </a:rPr>
              <a:t>Add</a:t>
            </a:r>
          </a:p>
          <a:p>
            <a:pPr lvl="1"/>
            <a:r>
              <a:rPr lang="en-GB" sz="2000" dirty="0">
                <a:latin typeface="+mj-lt"/>
              </a:rPr>
              <a:t>Commit </a:t>
            </a:r>
          </a:p>
          <a:p>
            <a:pPr lvl="1"/>
            <a:r>
              <a:rPr lang="en-GB" sz="2000" dirty="0">
                <a:latin typeface="+mj-lt"/>
              </a:rPr>
              <a:t>Push </a:t>
            </a:r>
          </a:p>
          <a:p>
            <a:pPr lvl="1"/>
            <a:endParaRPr lang="en-GB" sz="2000" dirty="0">
              <a:latin typeface="+mj-lt"/>
            </a:endParaRPr>
          </a:p>
          <a:p>
            <a:pPr lvl="1"/>
            <a:r>
              <a:rPr lang="en-GB" sz="2000" dirty="0">
                <a:latin typeface="+mj-lt"/>
              </a:rPr>
              <a:t>Fetch</a:t>
            </a:r>
          </a:p>
          <a:p>
            <a:pPr lvl="1"/>
            <a:r>
              <a:rPr lang="en-GB" sz="2000" dirty="0">
                <a:latin typeface="+mj-lt"/>
              </a:rPr>
              <a:t>Pull</a:t>
            </a:r>
          </a:p>
          <a:p>
            <a:pPr lvl="1"/>
            <a:r>
              <a:rPr lang="en-GB" sz="2000" dirty="0">
                <a:latin typeface="+mj-lt"/>
              </a:rPr>
              <a:t>Merge</a:t>
            </a:r>
            <a:endParaRPr sz="2000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FB8C-7287-41BD-BF3C-330310B1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10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git paradigm</a:t>
            </a:r>
          </a:p>
        </p:txBody>
      </p:sp>
      <p:pic>
        <p:nvPicPr>
          <p:cNvPr id="2" name="Picture 1" descr="Git_paradigm_moderat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25600"/>
            <a:ext cx="82296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949C3B-F718-43E7-8277-2DA732655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012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Using an app to interact with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dirty="0"/>
              <a:t>Recommend Git</a:t>
            </a:r>
            <a:r>
              <a:rPr lang="en-GB" dirty="0"/>
              <a:t>Hub Desktop</a:t>
            </a:r>
            <a:r>
              <a:rPr dirty="0"/>
              <a:t> (free, easy-to-use)</a:t>
            </a:r>
          </a:p>
          <a:p>
            <a:pPr lvl="1"/>
            <a:r>
              <a:rPr dirty="0"/>
              <a:t>There are many others (e.g. inside RStudio)</a:t>
            </a:r>
          </a:p>
          <a:p>
            <a:pPr lvl="1"/>
            <a:r>
              <a:rPr dirty="0"/>
              <a:t>Benefits: getting started, easy-to-understand, overview</a:t>
            </a:r>
          </a:p>
          <a:p>
            <a:pPr marL="0" lvl="0" indent="0">
              <a:buNone/>
            </a:pPr>
            <a:endParaRPr lang="en-GB" dirty="0"/>
          </a:p>
          <a:p>
            <a:pPr marL="285750" lvl="0" indent="-285750">
              <a:buFontTx/>
              <a:buChar char="-"/>
            </a:pPr>
            <a:r>
              <a:rPr lang="en-GB" dirty="0"/>
              <a:t>What does it do?</a:t>
            </a:r>
          </a:p>
          <a:p>
            <a:pPr marL="843111" lvl="1" indent="-285750">
              <a:buFontTx/>
              <a:buChar char="-"/>
            </a:pPr>
            <a:r>
              <a:rPr lang="en-GB" dirty="0"/>
              <a:t>”watches” the repository</a:t>
            </a:r>
          </a:p>
          <a:p>
            <a:pPr marL="843111" lvl="1" indent="-285750">
              <a:buFontTx/>
              <a:buChar char="-"/>
            </a:pPr>
            <a:r>
              <a:rPr lang="en-GB" dirty="0"/>
              <a:t>Tells you about changes to the files in the folder</a:t>
            </a:r>
          </a:p>
          <a:p>
            <a:pPr marL="843111" lvl="1" indent="-285750">
              <a:buFontTx/>
              <a:buChar char="-"/>
            </a:pPr>
            <a:r>
              <a:rPr lang="en-GB" dirty="0"/>
              <a:t>Helps you commit the changes</a:t>
            </a:r>
          </a:p>
          <a:p>
            <a:pPr lvl="1" indent="0">
              <a:buNone/>
            </a:pP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B9CE6F-296F-499E-9EA8-32736D509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Some key dos and donts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Do:</a:t>
            </a:r>
          </a:p>
          <a:p>
            <a:pPr lvl="1"/>
            <a:r>
              <a:t>Commit often</a:t>
            </a:r>
          </a:p>
          <a:p>
            <a:pPr lvl="1"/>
            <a:r>
              <a:t>Commit small changes as you go</a:t>
            </a:r>
          </a:p>
          <a:p>
            <a:pPr lvl="1"/>
            <a:r>
              <a:t>Write useful commit messages</a:t>
            </a:r>
          </a:p>
          <a:p>
            <a:pPr marL="0" lvl="0" indent="0">
              <a:buNone/>
            </a:pPr>
            <a:r>
              <a:t>Don’t:</a:t>
            </a:r>
          </a:p>
          <a:p>
            <a:pPr lvl="1"/>
            <a:r>
              <a:t>Commit untested changes</a:t>
            </a:r>
          </a:p>
          <a:p>
            <a:pPr lvl="1"/>
            <a:r>
              <a:t>Add data files</a:t>
            </a:r>
          </a:p>
          <a:p>
            <a:pPr lvl="1"/>
            <a:r>
              <a:t>Add untrackable files</a:t>
            </a:r>
          </a:p>
          <a:p>
            <a:pPr lvl="1"/>
            <a:r>
              <a:t>Add enormous files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CD5E8C-EED0-4474-AD76-2445EDA3A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dirty="0"/>
              <a:t>.</a:t>
            </a:r>
            <a:r>
              <a:rPr dirty="0" err="1"/>
              <a:t>gitignore</a:t>
            </a:r>
            <a:endParaRPr dirty="0"/>
          </a:p>
          <a:p>
            <a:pPr lvl="1"/>
            <a:r>
              <a:rPr dirty="0"/>
              <a:t>Add a README</a:t>
            </a:r>
          </a:p>
          <a:p>
            <a:pPr lvl="1"/>
            <a:r>
              <a:rPr dirty="0"/>
              <a:t>Add a License</a:t>
            </a:r>
          </a:p>
          <a:p>
            <a:pPr lvl="1"/>
            <a:r>
              <a:rPr dirty="0"/>
              <a:t>Do not put a repo in </a:t>
            </a:r>
            <a:r>
              <a:rPr dirty="0" err="1"/>
              <a:t>Dropbo</a:t>
            </a:r>
            <a:r>
              <a:rPr lang="en-GB" dirty="0"/>
              <a:t>x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EE6C9-C499-4FB4-AF9D-ADF30491A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Further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>
              <a:buFontTx/>
              <a:buChar char="-"/>
            </a:pPr>
            <a:r>
              <a:rPr lang="en-GB" dirty="0"/>
              <a:t>Lots of online tutorials, e.g. </a:t>
            </a:r>
            <a:r>
              <a:rPr lang="en-GB" dirty="0">
                <a:hlinkClick r:id="rId2"/>
              </a:rPr>
              <a:t>https://programminghistorian.org/en/lessons/retired/getting-started-with-github-desktop</a:t>
            </a:r>
            <a:endParaRPr lang="en-GB" dirty="0"/>
          </a:p>
          <a:p>
            <a:pPr lvl="1">
              <a:buFontTx/>
              <a:buChar char="-"/>
            </a:pPr>
            <a:r>
              <a:rPr lang="en-GB" dirty="0"/>
              <a:t>Some videos e.g. </a:t>
            </a:r>
            <a:r>
              <a:rPr lang="en-GB" dirty="0">
                <a:hlinkClick r:id="rId3"/>
              </a:rPr>
              <a:t>https://www.youtube.com/watch?v=77W2JSL7-r8</a:t>
            </a:r>
            <a:endParaRPr dirty="0"/>
          </a:p>
          <a:p>
            <a:pPr lvl="1"/>
            <a:r>
              <a:rPr dirty="0"/>
              <a:t>Learn by doing!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6A3828-56BF-4D8E-A539-1F99BEF4A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At this point you should have…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342991" lvl="1" indent="0">
              <a:buNone/>
            </a:pPr>
            <a:r>
              <a:rPr lang="en-GB" dirty="0"/>
              <a:t>1. Checked if git is installed</a:t>
            </a:r>
          </a:p>
          <a:p>
            <a:pPr lvl="2"/>
            <a:r>
              <a:rPr lang="en-GB" dirty="0"/>
              <a:t>Go to a Command Prompt window and type:</a:t>
            </a:r>
          </a:p>
          <a:p>
            <a:pPr lvl="2"/>
            <a:r>
              <a:rPr lang="en-GB" dirty="0"/>
              <a:t>git --version</a:t>
            </a:r>
          </a:p>
          <a:p>
            <a:pPr lvl="2"/>
            <a:r>
              <a:rPr lang="en-GB" dirty="0"/>
              <a:t>If not, then go to: </a:t>
            </a:r>
            <a:r>
              <a:rPr lang="en-GB" dirty="0">
                <a:hlinkClick r:id="rId3"/>
              </a:rPr>
              <a:t>https://git-scm.com/download/</a:t>
            </a:r>
            <a:r>
              <a:rPr lang="en-GB" dirty="0"/>
              <a:t> and run the download.</a:t>
            </a:r>
          </a:p>
          <a:p>
            <a:pPr lvl="2"/>
            <a:r>
              <a:rPr lang="en-GB" dirty="0"/>
              <a:t>Accept all default options.</a:t>
            </a:r>
          </a:p>
          <a:p>
            <a:pPr marL="342991" lvl="1" indent="0">
              <a:buNone/>
            </a:pPr>
            <a:r>
              <a:rPr lang="en-GB" dirty="0"/>
              <a:t>2. </a:t>
            </a:r>
            <a:r>
              <a:rPr dirty="0"/>
              <a:t>Create</a:t>
            </a:r>
            <a:r>
              <a:rPr lang="en-GB" dirty="0"/>
              <a:t>d</a:t>
            </a:r>
            <a:r>
              <a:rPr dirty="0"/>
              <a:t> a </a:t>
            </a:r>
            <a:r>
              <a:rPr lang="en-GB" dirty="0"/>
              <a:t>G</a:t>
            </a:r>
            <a:r>
              <a:rPr dirty="0"/>
              <a:t>it</a:t>
            </a:r>
            <a:r>
              <a:rPr lang="en-GB" dirty="0"/>
              <a:t>H</a:t>
            </a:r>
            <a:r>
              <a:rPr dirty="0" err="1"/>
              <a:t>ub</a:t>
            </a:r>
            <a:r>
              <a:rPr dirty="0"/>
              <a:t> account: github.com/join</a:t>
            </a:r>
          </a:p>
          <a:p>
            <a:pPr marL="342991" lvl="1" indent="0">
              <a:buNone/>
            </a:pPr>
            <a:r>
              <a:rPr lang="en-GB" dirty="0"/>
              <a:t>3. </a:t>
            </a:r>
            <a:r>
              <a:rPr dirty="0"/>
              <a:t>Download</a:t>
            </a:r>
            <a:r>
              <a:rPr lang="en-GB" dirty="0"/>
              <a:t>ed</a:t>
            </a:r>
            <a:r>
              <a:rPr dirty="0"/>
              <a:t> Git</a:t>
            </a:r>
            <a:r>
              <a:rPr lang="en-GB" dirty="0"/>
              <a:t>Hub Desktop</a:t>
            </a:r>
            <a:r>
              <a:rPr dirty="0"/>
              <a:t>: </a:t>
            </a:r>
            <a:r>
              <a:rPr lang="en-GB" dirty="0">
                <a:hlinkClick r:id="rId4"/>
              </a:rPr>
              <a:t>https://desktop.github.com/</a:t>
            </a:r>
            <a:endParaRPr lang="en-GB" dirty="0"/>
          </a:p>
          <a:p>
            <a:pPr lvl="2"/>
            <a:r>
              <a:rPr lang="en-GB" dirty="0"/>
              <a:t>Open it, and sign in using your GitHub account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233ABE-0FB1-4C05-9616-7B2A0F4FA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Objectives for this hour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Introduce the idea of version control – for code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What’s Git? What’s GitHub? What did I just install on my computer?</a:t>
            </a:r>
          </a:p>
          <a:p>
            <a:pPr marL="685983" lvl="2" indent="0">
              <a:buNone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Familiarise yourselves with some “infrastructure” of Git and GitHub</a:t>
            </a:r>
          </a:p>
          <a:p>
            <a:pPr marL="342991" lvl="1" indent="0">
              <a:buNone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Introduce some interfaces that can make it easier to use Git and GitHub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Learning by doing!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64345-2958-43E0-B97D-B2851E95E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21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What is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dirty="0"/>
              <a:t>A system that records changes in files</a:t>
            </a:r>
          </a:p>
          <a:p>
            <a:pPr lvl="1"/>
            <a:r>
              <a:rPr dirty="0"/>
              <a:t>Everybody has used it, even if it’s a system you have made yourself!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C29CC-EC02-8847-BBA5-6E13E0E6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767295"/>
            <a:ext cx="8343900" cy="29591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EF9C83-37CB-4EBF-A5C5-41BBA9384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Why use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t>Backup/restore/saving</a:t>
            </a:r>
          </a:p>
          <a:p>
            <a:pPr lvl="1"/>
            <a:r>
              <a:t>Synchronisation</a:t>
            </a:r>
          </a:p>
          <a:p>
            <a:pPr lvl="1"/>
            <a:r>
              <a:t>Track changes (and ownership)</a:t>
            </a:r>
          </a:p>
          <a:p>
            <a:pPr lvl="1"/>
            <a:r>
              <a:t>Seeing your progress</a:t>
            </a:r>
          </a:p>
          <a:p>
            <a:pPr lvl="1"/>
            <a:r>
              <a:t>Professional way to create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1A57F1-0A54-4B47-A109-9968A82E0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The most common version control system is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lang="en-GB" dirty="0"/>
              <a:t>W</a:t>
            </a:r>
            <a:r>
              <a:rPr dirty="0"/>
              <a:t>hat is git?</a:t>
            </a:r>
            <a:endParaRPr lang="en-GB" dirty="0"/>
          </a:p>
          <a:p>
            <a:pPr lvl="1"/>
            <a:r>
              <a:rPr lang="en-GB" dirty="0"/>
              <a:t>What is a repository?</a:t>
            </a:r>
            <a:endParaRPr dirty="0"/>
          </a:p>
          <a:p>
            <a:pPr lvl="1"/>
            <a:r>
              <a:rPr lang="en-GB" dirty="0"/>
              <a:t>W</a:t>
            </a:r>
            <a:r>
              <a:rPr dirty="0"/>
              <a:t>hat is a commit?</a:t>
            </a:r>
          </a:p>
          <a:p>
            <a:pPr lvl="1"/>
            <a:r>
              <a:rPr lang="en-GB" dirty="0"/>
              <a:t>W</a:t>
            </a:r>
            <a:r>
              <a:rPr dirty="0"/>
              <a:t>hat is </a:t>
            </a:r>
            <a:r>
              <a:rPr dirty="0" err="1"/>
              <a:t>github</a:t>
            </a:r>
            <a:r>
              <a:rPr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42CAD-1EF9-6A43-B2F7-6D6ADEB66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60506"/>
            <a:ext cx="4114800" cy="361222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FF43993-1A37-2545-96AB-17B777163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44" y="3448316"/>
            <a:ext cx="3483900" cy="298918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047AC-0283-49FA-BE6F-F32AE4008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 Why?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342991" lvl="1" indent="0">
              <a:buNone/>
            </a:pPr>
            <a:r>
              <a:rPr lang="en-GB" dirty="0"/>
              <a:t>Git</a:t>
            </a:r>
          </a:p>
          <a:p>
            <a:pPr lvl="1"/>
            <a:r>
              <a:rPr lang="en-GB" dirty="0"/>
              <a:t>Flexible</a:t>
            </a:r>
          </a:p>
          <a:p>
            <a:pPr lvl="1"/>
            <a:r>
              <a:rPr lang="en-GB" dirty="0"/>
              <a:t>Remembers EVERYTHING</a:t>
            </a:r>
          </a:p>
          <a:p>
            <a:pPr lvl="1"/>
            <a:r>
              <a:rPr lang="en-GB" dirty="0"/>
              <a:t>Conserving and preserving</a:t>
            </a:r>
          </a:p>
          <a:p>
            <a:pPr lvl="1"/>
            <a:r>
              <a:rPr lang="en-GB" dirty="0"/>
              <a:t>Easy comparison</a:t>
            </a:r>
          </a:p>
          <a:p>
            <a:pPr marL="342991" lvl="1" indent="0">
              <a:buNone/>
            </a:pPr>
            <a:endParaRPr lang="en-GB" dirty="0"/>
          </a:p>
          <a:p>
            <a:pPr marL="342991" lvl="1" indent="0">
              <a:buNone/>
            </a:pPr>
            <a:r>
              <a:rPr lang="en-GB" dirty="0"/>
              <a:t>GitHub</a:t>
            </a:r>
          </a:p>
          <a:p>
            <a:pPr lvl="1"/>
            <a:r>
              <a:rPr lang="en-GB" dirty="0"/>
              <a:t>Remember EVERYTHING (online)</a:t>
            </a:r>
          </a:p>
          <a:p>
            <a:pPr lvl="1"/>
            <a:r>
              <a:rPr dirty="0"/>
              <a:t>Public and private repositories</a:t>
            </a:r>
            <a:r>
              <a:rPr lang="en-GB" dirty="0"/>
              <a:t> (&lt;- open science!)</a:t>
            </a:r>
            <a:endParaRPr dirty="0"/>
          </a:p>
          <a:p>
            <a:pPr lvl="1"/>
            <a:r>
              <a:rPr dirty="0"/>
              <a:t>Easy collaboration</a:t>
            </a:r>
            <a:endParaRPr lang="en-GB" dirty="0"/>
          </a:p>
          <a:p>
            <a:pPr lvl="2"/>
            <a:r>
              <a:rPr lang="en-GB" dirty="0"/>
              <a:t>The “issue board”</a:t>
            </a:r>
          </a:p>
          <a:p>
            <a:pPr lvl="2"/>
            <a:r>
              <a:rPr lang="en-GB" dirty="0"/>
              <a:t>Ownership</a:t>
            </a:r>
          </a:p>
          <a:p>
            <a:pPr lvl="1"/>
            <a:r>
              <a:rPr lang="en-GB" dirty="0"/>
              <a:t>Showcase your work!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A6DD8B-B170-C045-85C3-02403C358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51" y="1241564"/>
            <a:ext cx="3483900" cy="298918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943528-AE4C-43D4-B00A-04EEB2EB8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Glossary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sz="2000" dirty="0">
                <a:latin typeface="+mj-lt"/>
              </a:rPr>
              <a:t>There are a lot of new words! It’s just lingo, do not be afraid!</a:t>
            </a:r>
          </a:p>
          <a:p>
            <a:pPr lvl="1"/>
            <a:r>
              <a:rPr lang="en-GB" sz="2000" dirty="0">
                <a:latin typeface="+mj-lt"/>
              </a:rPr>
              <a:t>Add</a:t>
            </a:r>
          </a:p>
          <a:p>
            <a:pPr lvl="1"/>
            <a:r>
              <a:rPr lang="en-GB" sz="2000" dirty="0">
                <a:latin typeface="+mj-lt"/>
              </a:rPr>
              <a:t>Commit </a:t>
            </a:r>
          </a:p>
          <a:p>
            <a:pPr lvl="1"/>
            <a:r>
              <a:rPr lang="en-GB" sz="2000" dirty="0">
                <a:latin typeface="+mj-lt"/>
              </a:rPr>
              <a:t>Push </a:t>
            </a:r>
            <a:endParaRPr sz="2000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FB8C-7287-41BD-BF3C-330310B1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git paradigm</a:t>
            </a:r>
          </a:p>
        </p:txBody>
      </p:sp>
      <p:pic>
        <p:nvPicPr>
          <p:cNvPr id="2" name="Picture 1" descr="Git_paradigm_moderat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25600"/>
            <a:ext cx="82296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949C3B-F718-43E7-8277-2DA732655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8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91E495-A18D-4BF6-BB42-4C469672037B}"/>
              </a:ext>
            </a:extLst>
          </p:cNvPr>
          <p:cNvSpPr/>
          <p:nvPr/>
        </p:nvSpPr>
        <p:spPr>
          <a:xfrm>
            <a:off x="755009" y="4446166"/>
            <a:ext cx="7583648" cy="12835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SHTM_Presentation_Template_4.3.potx" id="{36DD23E2-2B4D-4C02-87ED-940A54CBCDE4}" vid="{3E1D11D4-E105-447B-B68A-CA0B015ED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511</Words>
  <Application>Microsoft Macintosh PowerPoint</Application>
  <PresentationFormat>On-screen Show (4:3)</PresentationFormat>
  <Paragraphs>112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merriweather</vt:lpstr>
      <vt:lpstr>Open Sans</vt:lpstr>
      <vt:lpstr>Open Sans</vt:lpstr>
      <vt:lpstr>Wingdings</vt:lpstr>
      <vt:lpstr>Main_Presentation_Title_Page</vt:lpstr>
      <vt:lpstr>Introduction to Git  using GitHub</vt:lpstr>
      <vt:lpstr>At this point you should have…</vt:lpstr>
      <vt:lpstr>Objectives for this hour</vt:lpstr>
      <vt:lpstr>What is version control?</vt:lpstr>
      <vt:lpstr>Why use version control?</vt:lpstr>
      <vt:lpstr>The most common version control system is Git</vt:lpstr>
      <vt:lpstr> Why?</vt:lpstr>
      <vt:lpstr>Glossary</vt:lpstr>
      <vt:lpstr>git paradigm</vt:lpstr>
      <vt:lpstr>Glossary</vt:lpstr>
      <vt:lpstr>git paradigm</vt:lpstr>
      <vt:lpstr>Using an app to interact with Github</vt:lpstr>
      <vt:lpstr>Some key dos and donts</vt:lpstr>
      <vt:lpstr>Best practices</vt:lpstr>
      <vt:lpstr>Further resources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23</TotalTime>
  <Words>14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merriweather</vt:lpstr>
      <vt:lpstr>Open Sans</vt:lpstr>
      <vt:lpstr>Open Sans</vt:lpstr>
      <vt:lpstr>Main_Presentation_Title_Page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London School of Hygiene &amp; Tropical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</dc:title>
  <dc:creator>Roz Eggo</dc:creator>
  <cp:keywords/>
  <cp:lastModifiedBy>Katie Atkins</cp:lastModifiedBy>
  <cp:revision>15</cp:revision>
  <dcterms:created xsi:type="dcterms:W3CDTF">2019-06-17T08:39:56Z</dcterms:created>
  <dcterms:modified xsi:type="dcterms:W3CDTF">2023-03-15T15:46:12Z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../Infrastructure/extras.bib</vt:lpwstr>
  </property>
  <property fmtid="{D5CDD505-2E9C-101B-9397-08002B2CF9AE}" pid="3" name="csl">
    <vt:lpwstr>../Infrastructure/chicago-author-date.csl</vt:lpwstr>
  </property>
  <property fmtid="{D5CDD505-2E9C-101B-9397-08002B2CF9AE}" pid="4" name="date">
    <vt:lpwstr>June 2019</vt:lpwstr>
  </property>
  <property fmtid="{D5CDD505-2E9C-101B-9397-08002B2CF9AE}" pid="5" name="output">
    <vt:lpwstr/>
  </property>
  <property fmtid="{D5CDD505-2E9C-101B-9397-08002B2CF9AE}" pid="6" name="tables">
    <vt:lpwstr>yes</vt:lpwstr>
  </property>
</Properties>
</file>