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6" r:id="rId5"/>
    <p:sldId id="273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26"/>
  </p:normalViewPr>
  <p:slideViewPr>
    <p:cSldViewPr snapToGrid="0" snapToObjects="1">
      <p:cViewPr varScale="1">
        <p:scale>
          <a:sx n="156" d="100"/>
          <a:sy n="156" d="100"/>
        </p:scale>
        <p:origin x="1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1ACCD-121E-4361-9E2C-AF07B06B2BA8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FDF3-641E-4B37-A634-CF824B8C9B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2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3208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7EC250-E796-438C-AFE1-ABBE245128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D7EC250-E796-438C-AFE1-ABBE245128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" y="4589463"/>
            <a:ext cx="91440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6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pa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1800" baseline="0">
                <a:latin typeface="Open Sans" charset="0"/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257244" marR="0" lvl="0" indent="-257244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Open Sans" charset="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32"/>
            <a:ext cx="6697133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8" r:id="rId3"/>
    <p:sldLayoutId id="2147483656" r:id="rId4"/>
    <p:sldLayoutId id="2147483650" r:id="rId5"/>
    <p:sldLayoutId id="2147483665" r:id="rId6"/>
  </p:sldLayoutIdLst>
  <p:hf hdr="0" ftr="0" dt="0"/>
  <p:txStyles>
    <p:titleStyle>
      <a:lvl1pPr algn="ctr" defTabSz="342991" rtl="0" eaLnBrk="1" latinLnBrk="0" hangingPunct="1">
        <a:spcBef>
          <a:spcPct val="0"/>
        </a:spcBef>
        <a:buNone/>
        <a:defRPr sz="3301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Discrete-time deterministic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Modern Techniques in Modelling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SIR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en-GB" dirty="0"/>
                  <a:t>This system can also be written in vector form as: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ar-A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ar-A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𝑆𝐼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ar-A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𝑆𝐼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ar-AE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ar-AE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+mn-lt"/>
                </a:endParaRPr>
              </a:p>
              <a:p>
                <a:pPr marL="342991" lvl="1" indent="0">
                  <a:buNone/>
                </a:pPr>
                <a:endParaRPr lang="en-GB" dirty="0"/>
              </a:p>
              <a:p>
                <a:pPr marL="0" lvl="1" indent="0">
                  <a:buNone/>
                </a:pPr>
                <a:r>
                  <a:rPr lang="en-GB" dirty="0"/>
                  <a:t>Here the subscript indicates the time value and the term on the right is our </a:t>
                </a:r>
                <a:r>
                  <a:rPr lang="en-GB" i="1" dirty="0"/>
                  <a:t>update vector.</a:t>
                </a:r>
                <a:endParaRPr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l="-926" t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FBD5D8-207F-40A5-96D7-26832638C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SIR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61436"/>
            <a:ext cx="8229600" cy="4821382"/>
          </a:xfrm>
        </p:spPr>
        <p:txBody>
          <a:bodyPr/>
          <a:lstStyle/>
          <a:p>
            <a:pPr marL="0" lvl="1" indent="0">
              <a:buNone/>
            </a:pPr>
            <a:r>
              <a:rPr lang="en-GB" dirty="0"/>
              <a:t>In R, we can</a:t>
            </a:r>
            <a:r>
              <a:rPr dirty="0"/>
              <a:t> write a function to return our update vector with three elements</a:t>
            </a:r>
            <a:r>
              <a:rPr lang="en-GB" dirty="0"/>
              <a:t>:</a:t>
            </a:r>
          </a:p>
          <a:p>
            <a:pPr marL="0" lvl="1" indent="0">
              <a:buNone/>
            </a:pPr>
            <a:endParaRPr dirty="0"/>
          </a:p>
          <a:p>
            <a:pPr marL="1270000" lvl="0" indent="0">
              <a:buNone/>
            </a:pPr>
            <a:r>
              <a:rPr sz="1600" dirty="0" err="1">
                <a:latin typeface="Courier"/>
              </a:rPr>
              <a:t>update_sir</a:t>
            </a:r>
            <a:r>
              <a:rPr sz="1600" dirty="0">
                <a:latin typeface="Courier"/>
              </a:rPr>
              <a:t>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function</a:t>
            </a:r>
            <a:r>
              <a:rPr sz="1600" dirty="0">
                <a:latin typeface="Courier"/>
              </a:rPr>
              <a:t>(t, y, </a:t>
            </a:r>
            <a:r>
              <a:rPr sz="1600" dirty="0" err="1">
                <a:latin typeface="Courier"/>
              </a:rPr>
              <a:t>parms</a:t>
            </a:r>
            <a:r>
              <a:rPr sz="1600" dirty="0">
                <a:latin typeface="Courier"/>
              </a:rPr>
              <a:t>){</a:t>
            </a:r>
            <a:endParaRPr lang="en-GB" sz="1600" dirty="0">
              <a:latin typeface="Courier"/>
            </a:endParaRPr>
          </a:p>
          <a:p>
            <a:pPr marL="1270000" lvl="0" indent="0">
              <a:buNone/>
            </a:pPr>
            <a:r>
              <a:rPr lang="en-GB" sz="1600" dirty="0">
                <a:latin typeface="Courier"/>
              </a:rPr>
              <a:t>  S &lt;- y[1]</a:t>
            </a:r>
          </a:p>
          <a:p>
            <a:pPr marL="1270000"/>
            <a:r>
              <a:rPr lang="en-GB" sz="1600" dirty="0">
                <a:latin typeface="Courier"/>
              </a:rPr>
              <a:t>  I &lt;- y[2]</a:t>
            </a:r>
          </a:p>
          <a:p>
            <a:pPr marL="1270000"/>
            <a:r>
              <a:rPr lang="en-GB" sz="1600" dirty="0">
                <a:latin typeface="Courier"/>
              </a:rPr>
              <a:t>  R &lt;- y[3]</a:t>
            </a:r>
          </a:p>
          <a:p>
            <a:pPr marL="1270000" lvl="0" indent="0">
              <a:buNone/>
            </a:pPr>
            <a:endParaRPr lang="en-GB" sz="1600" dirty="0">
              <a:latin typeface="Courier"/>
            </a:endParaRPr>
          </a:p>
          <a:p>
            <a:pPr marL="1270000" lvl="0" indent="0">
              <a:buNone/>
            </a:pPr>
            <a:r>
              <a:rPr sz="1600" dirty="0">
                <a:latin typeface="Courier"/>
              </a:rPr>
              <a:t>  beta 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 err="1">
                <a:latin typeface="Courier"/>
              </a:rPr>
              <a:t>parms</a:t>
            </a:r>
            <a:r>
              <a:rPr sz="1600" dirty="0">
                <a:latin typeface="Courier"/>
              </a:rPr>
              <a:t>[</a:t>
            </a:r>
            <a:r>
              <a:rPr sz="1600" dirty="0">
                <a:solidFill>
                  <a:srgbClr val="4070A0"/>
                </a:solidFill>
                <a:latin typeface="Courier"/>
              </a:rPr>
              <a:t>'beta'</a:t>
            </a:r>
            <a:r>
              <a:rPr sz="1600" dirty="0">
                <a:latin typeface="Courier"/>
              </a:rPr>
              <a:t>]</a:t>
            </a: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  gamma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 err="1">
                <a:latin typeface="Courier"/>
              </a:rPr>
              <a:t>parms</a:t>
            </a:r>
            <a:r>
              <a:rPr sz="1600" dirty="0">
                <a:latin typeface="Courier"/>
              </a:rPr>
              <a:t>[</a:t>
            </a:r>
            <a:r>
              <a:rPr sz="1600" dirty="0">
                <a:solidFill>
                  <a:srgbClr val="4070A0"/>
                </a:solidFill>
                <a:latin typeface="Courier"/>
              </a:rPr>
              <a:t>'gamma'</a:t>
            </a:r>
            <a:r>
              <a:rPr sz="1600" dirty="0">
                <a:latin typeface="Courier"/>
              </a:rPr>
              <a:t>]</a:t>
            </a:r>
            <a:br>
              <a:rPr lang="en-GB" sz="1600" dirty="0">
                <a:latin typeface="Courier"/>
              </a:rPr>
            </a:b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  out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lang="en-GB" sz="1600" dirty="0">
                <a:latin typeface="Courier"/>
              </a:rPr>
              <a:t>- beta*S*I,</a:t>
            </a:r>
          </a:p>
          <a:p>
            <a:pPr marL="1270000" lvl="0"/>
            <a:r>
              <a:rPr lang="en-GB" sz="1600" dirty="0">
                <a:latin typeface="Courier"/>
              </a:rPr>
              <a:t>           + beta*S*I - gamma*I,</a:t>
            </a:r>
          </a:p>
          <a:p>
            <a:pPr marL="1270000" lvl="0"/>
            <a:r>
              <a:rPr lang="en-GB" sz="1600" dirty="0">
                <a:latin typeface="Courier"/>
              </a:rPr>
              <a:t>           + gamma*I</a:t>
            </a:r>
            <a:r>
              <a:rPr sz="1600" dirty="0">
                <a:latin typeface="Courier"/>
              </a:rPr>
              <a:t>)</a:t>
            </a: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  </a:t>
            </a: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sz="1600" dirty="0">
                <a:latin typeface="Courier"/>
              </a:rPr>
              <a:t>(out)</a:t>
            </a: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AF41A9-B88D-4EF4-9FD2-B4E53216C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Discrete-time deterministic SIR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18668"/>
            <a:ext cx="8229600" cy="4821382"/>
          </a:xfrm>
        </p:spPr>
        <p:txBody>
          <a:bodyPr/>
          <a:lstStyle/>
          <a:p>
            <a:pPr marL="1270000"/>
            <a:r>
              <a:rPr lang="sv-SE" sz="1600" dirty="0">
                <a:latin typeface="Courier"/>
              </a:rPr>
              <a:t>parms_sir &lt;-</a:t>
            </a:r>
            <a:r>
              <a:rPr lang="sv-SE"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sv-SE"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sv-SE" sz="1600" dirty="0">
                <a:latin typeface="Courier"/>
              </a:rPr>
              <a:t>(</a:t>
            </a:r>
            <a:r>
              <a:rPr lang="sv-SE" sz="1600" dirty="0">
                <a:solidFill>
                  <a:srgbClr val="902000"/>
                </a:solidFill>
                <a:latin typeface="Courier"/>
              </a:rPr>
              <a:t>beta  =</a:t>
            </a:r>
            <a:r>
              <a:rPr lang="sv-SE" sz="1600" dirty="0">
                <a:latin typeface="Courier"/>
              </a:rPr>
              <a:t> </a:t>
            </a:r>
            <a:r>
              <a:rPr lang="sv-SE" sz="1600" dirty="0">
                <a:solidFill>
                  <a:srgbClr val="40A070"/>
                </a:solidFill>
                <a:latin typeface="Courier"/>
              </a:rPr>
              <a:t>1.3</a:t>
            </a:r>
            <a:r>
              <a:rPr lang="sv-SE" sz="1600" dirty="0">
                <a:latin typeface="Courier"/>
              </a:rPr>
              <a:t>,</a:t>
            </a:r>
            <a:br>
              <a:rPr lang="sv-SE" sz="1600" dirty="0">
                <a:latin typeface="Courier"/>
              </a:rPr>
            </a:br>
            <a:r>
              <a:rPr lang="sv-SE" sz="1600" dirty="0">
                <a:latin typeface="Courier"/>
              </a:rPr>
              <a:t>               </a:t>
            </a:r>
            <a:r>
              <a:rPr lang="sv-SE" sz="1600" dirty="0">
                <a:solidFill>
                  <a:srgbClr val="902000"/>
                </a:solidFill>
                <a:latin typeface="Courier"/>
              </a:rPr>
              <a:t>gamma =</a:t>
            </a:r>
            <a:r>
              <a:rPr lang="sv-SE" sz="1600" dirty="0">
                <a:latin typeface="Courier"/>
              </a:rPr>
              <a:t> </a:t>
            </a:r>
            <a:r>
              <a:rPr lang="sv-SE" sz="1600" dirty="0">
                <a:solidFill>
                  <a:srgbClr val="40A070"/>
                </a:solidFill>
                <a:latin typeface="Courier"/>
              </a:rPr>
              <a:t>0.23</a:t>
            </a:r>
            <a:r>
              <a:rPr lang="sv-SE" sz="1600" dirty="0">
                <a:latin typeface="Courier"/>
              </a:rPr>
              <a:t>)</a:t>
            </a:r>
          </a:p>
          <a:p>
            <a:pPr marL="1270000"/>
            <a:endParaRPr lang="sv-SE" sz="1600" dirty="0">
              <a:latin typeface="Courier"/>
            </a:endParaRPr>
          </a:p>
          <a:p>
            <a:pPr marL="1270000" lvl="0" indent="0">
              <a:buNone/>
            </a:pPr>
            <a:r>
              <a:rPr sz="1600" dirty="0" err="1">
                <a:latin typeface="Courier"/>
              </a:rPr>
              <a:t>time_sir</a:t>
            </a:r>
            <a:r>
              <a:rPr sz="1600" dirty="0">
                <a:latin typeface="Courier"/>
              </a:rPr>
              <a:t>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seq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20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by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latin typeface="Courier"/>
              </a:rPr>
              <a:t>)</a:t>
            </a:r>
            <a:endParaRPr lang="en-GB" sz="1600" dirty="0">
              <a:latin typeface="Courier"/>
            </a:endParaRPr>
          </a:p>
          <a:p>
            <a:pPr marL="1270000" lvl="0" indent="0">
              <a:buNone/>
            </a:pPr>
            <a:br>
              <a:rPr sz="1600" dirty="0">
                <a:latin typeface="Courier"/>
              </a:rPr>
            </a:br>
            <a:r>
              <a:rPr sz="1600" dirty="0" err="1">
                <a:latin typeface="Courier"/>
              </a:rPr>
              <a:t>y_sir</a:t>
            </a:r>
            <a:r>
              <a:rPr sz="1600" dirty="0">
                <a:latin typeface="Courier"/>
              </a:rPr>
              <a:t>   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matrix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007020"/>
                </a:solidFill>
                <a:latin typeface="Courier"/>
              </a:rPr>
              <a:t>NA</a:t>
            </a:r>
            <a:r>
              <a:rPr sz="1600" dirty="0">
                <a:latin typeface="Courier"/>
              </a:rPr>
              <a:t>,</a:t>
            </a: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                   </a:t>
            </a:r>
            <a:r>
              <a:rPr sz="1600" dirty="0" err="1">
                <a:solidFill>
                  <a:srgbClr val="902000"/>
                </a:solidFill>
                <a:latin typeface="Courier"/>
              </a:rPr>
              <a:t>nrow</a:t>
            </a:r>
            <a:r>
              <a:rPr sz="16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length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time_sir</a:t>
            </a:r>
            <a:r>
              <a:rPr sz="1600" dirty="0">
                <a:latin typeface="Courier"/>
              </a:rPr>
              <a:t>),</a:t>
            </a: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                   </a:t>
            </a:r>
            <a:r>
              <a:rPr sz="1600" dirty="0" err="1">
                <a:solidFill>
                  <a:srgbClr val="902000"/>
                </a:solidFill>
                <a:latin typeface="Courier"/>
              </a:rPr>
              <a:t>ncol</a:t>
            </a:r>
            <a:r>
              <a:rPr sz="16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3</a:t>
            </a:r>
            <a:r>
              <a:rPr sz="1600" dirty="0">
                <a:latin typeface="Courier"/>
              </a:rPr>
              <a:t>)</a:t>
            </a:r>
            <a:endParaRPr lang="en-GB" sz="1600" dirty="0">
              <a:latin typeface="Courier"/>
            </a:endParaRPr>
          </a:p>
          <a:p>
            <a:pPr marL="1270000" lvl="0" indent="0">
              <a:buNone/>
            </a:pPr>
            <a:br>
              <a:rPr sz="1600" dirty="0">
                <a:latin typeface="Courier"/>
              </a:rPr>
            </a:br>
            <a:r>
              <a:rPr sz="1600" i="1" dirty="0">
                <a:solidFill>
                  <a:srgbClr val="60A0B0"/>
                </a:solidFill>
                <a:latin typeface="Courier"/>
              </a:rPr>
              <a:t># initial values at t=0</a:t>
            </a:r>
            <a:br>
              <a:rPr sz="1600" dirty="0">
                <a:latin typeface="Courier"/>
              </a:rPr>
            </a:br>
            <a:r>
              <a:rPr sz="1600" dirty="0" err="1">
                <a:latin typeface="Courier"/>
              </a:rPr>
              <a:t>y_sir</a:t>
            </a:r>
            <a:r>
              <a:rPr sz="1600" dirty="0">
                <a:latin typeface="Courier"/>
              </a:rPr>
              <a:t>[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latin typeface="Courier"/>
              </a:rPr>
              <a:t>, ]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0.99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0.01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</a:t>
            </a:r>
            <a:r>
              <a:rPr sz="1600" dirty="0">
                <a:latin typeface="Courier"/>
              </a:rPr>
              <a:t>) </a:t>
            </a:r>
            <a:br>
              <a:rPr sz="1600" dirty="0">
                <a:latin typeface="Courier"/>
              </a:rPr>
            </a:br>
            <a:br>
              <a:rPr sz="1600" dirty="0">
                <a:latin typeface="Courier"/>
              </a:rPr>
            </a:br>
            <a:r>
              <a:rPr sz="16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1600" dirty="0">
                <a:latin typeface="Courier"/>
              </a:rPr>
              <a:t> (</a:t>
            </a:r>
            <a:r>
              <a:rPr sz="1600" dirty="0" err="1">
                <a:latin typeface="Courier"/>
              </a:rPr>
              <a:t>i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solidFill>
                  <a:srgbClr val="666666"/>
                </a:solidFill>
                <a:latin typeface="Courier"/>
              </a:rPr>
              <a:t>:</a:t>
            </a:r>
            <a:r>
              <a:rPr sz="1600" dirty="0">
                <a:latin typeface="Courier"/>
              </a:rPr>
              <a:t>(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nrow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y_sir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latin typeface="Courier"/>
              </a:rPr>
              <a:t>)){</a:t>
            </a:r>
            <a:endParaRPr lang="en-GB" sz="1600" dirty="0">
              <a:latin typeface="Courier"/>
            </a:endParaRPr>
          </a:p>
          <a:p>
            <a:pPr marL="1270000" lvl="0" indent="0">
              <a:buNone/>
            </a:pP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  </a:t>
            </a:r>
            <a:r>
              <a:rPr sz="1600" dirty="0" err="1">
                <a:latin typeface="Courier"/>
              </a:rPr>
              <a:t>y_sir</a:t>
            </a:r>
            <a:r>
              <a:rPr sz="1600" dirty="0">
                <a:latin typeface="Courier"/>
              </a:rPr>
              <a:t>[</a:t>
            </a:r>
            <a:r>
              <a:rPr sz="1600" dirty="0" err="1">
                <a:latin typeface="Courier"/>
              </a:rPr>
              <a:t>i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latin typeface="Courier"/>
              </a:rPr>
              <a:t>,]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 err="1">
                <a:latin typeface="Courier"/>
              </a:rPr>
              <a:t>y_sir</a:t>
            </a:r>
            <a:r>
              <a:rPr sz="1600" dirty="0">
                <a:latin typeface="Courier"/>
              </a:rPr>
              <a:t>[</a:t>
            </a:r>
            <a:r>
              <a:rPr sz="1600" dirty="0" err="1">
                <a:latin typeface="Courier"/>
              </a:rPr>
              <a:t>i</a:t>
            </a:r>
            <a:r>
              <a:rPr sz="1600" dirty="0">
                <a:latin typeface="Courier"/>
              </a:rPr>
              <a:t>,]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1600" dirty="0">
                <a:latin typeface="Courier"/>
              </a:rPr>
            </a:br>
            <a:r>
              <a:rPr sz="1600" dirty="0">
                <a:solidFill>
                  <a:srgbClr val="4070A0"/>
                </a:solidFill>
                <a:latin typeface="Courier"/>
              </a:rPr>
              <a:t>  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update_sir</a:t>
            </a:r>
            <a:r>
              <a:rPr sz="1600" dirty="0">
                <a:latin typeface="Courier"/>
              </a:rPr>
              <a:t>(</a:t>
            </a:r>
            <a:r>
              <a:rPr lang="en-GB" sz="1600" dirty="0">
                <a:latin typeface="Courier"/>
              </a:rPr>
              <a:t>t     = </a:t>
            </a:r>
            <a:r>
              <a:rPr sz="1600" dirty="0" err="1">
                <a:latin typeface="Courier"/>
              </a:rPr>
              <a:t>time_sir</a:t>
            </a:r>
            <a:r>
              <a:rPr sz="1600" dirty="0">
                <a:latin typeface="Courier"/>
              </a:rPr>
              <a:t>[</a:t>
            </a:r>
            <a:r>
              <a:rPr sz="1600" dirty="0" err="1">
                <a:latin typeface="Courier"/>
              </a:rPr>
              <a:t>i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latin typeface="Courier"/>
              </a:rPr>
              <a:t>],</a:t>
            </a: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               </a:t>
            </a:r>
            <a:r>
              <a:rPr lang="en-GB" sz="1600" dirty="0">
                <a:latin typeface="Courier"/>
              </a:rPr>
              <a:t>y     = </a:t>
            </a:r>
            <a:r>
              <a:rPr sz="1600" dirty="0" err="1">
                <a:latin typeface="Courier"/>
              </a:rPr>
              <a:t>y_sir</a:t>
            </a:r>
            <a:r>
              <a:rPr sz="1600" dirty="0">
                <a:latin typeface="Courier"/>
              </a:rPr>
              <a:t>[</a:t>
            </a:r>
            <a:r>
              <a:rPr sz="1600" dirty="0" err="1">
                <a:latin typeface="Courier"/>
              </a:rPr>
              <a:t>i</a:t>
            </a:r>
            <a:r>
              <a:rPr sz="1600" dirty="0">
                <a:latin typeface="Courier"/>
              </a:rPr>
              <a:t>, ],</a:t>
            </a: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               </a:t>
            </a:r>
            <a:r>
              <a:rPr lang="en-GB" sz="1600" dirty="0" err="1">
                <a:latin typeface="Courier"/>
              </a:rPr>
              <a:t>parms</a:t>
            </a:r>
            <a:r>
              <a:rPr lang="en-GB" sz="1600" dirty="0">
                <a:latin typeface="Courier"/>
              </a:rPr>
              <a:t> = </a:t>
            </a:r>
            <a:r>
              <a:rPr sz="1600" dirty="0" err="1">
                <a:latin typeface="Courier"/>
              </a:rPr>
              <a:t>parms_sir</a:t>
            </a:r>
            <a:r>
              <a:rPr sz="1600" dirty="0">
                <a:latin typeface="Courier"/>
              </a:rPr>
              <a:t>)</a:t>
            </a: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EB85A3-009F-498B-BD8E-BC2FA87DB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Discrete-time deterministic SIR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y_sir_df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as.data.frame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y_sir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names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y_sir_df</a:t>
            </a:r>
            <a:r>
              <a:rPr sz="1800" dirty="0">
                <a:latin typeface="Courier"/>
              </a:rPr>
              <a:t>)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'Susceptible'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       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'Infectious'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       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'Recovered'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 err="1">
                <a:latin typeface="Courier"/>
              </a:rPr>
              <a:t>y_sir_df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cbind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time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time_sir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     </a:t>
            </a:r>
            <a:r>
              <a:rPr sz="1800" dirty="0" err="1">
                <a:latin typeface="Courier"/>
              </a:rPr>
              <a:t>y_sir_df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y_sir_df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  time Susceptible Infectious  Recovered
## 1    0   0.9900000 0.01000000 0.00000000
## 2    1   0.9771300 0.02057000 0.00230000
## 3    2   0.9510006 0.04196833 0.00703110
## 4    3   0.8991151 0.08420110 0.01668382
## 5    4   0.8006967 0.16325327 0.03605007
## 6    5   0.6307654 0.29563626 0.07359832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070C67-8CD9-463A-B21B-42B365A75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Discrete-time deterministic SIR</a:t>
            </a:r>
          </a:p>
        </p:txBody>
      </p:sp>
      <p:pic>
        <p:nvPicPr>
          <p:cNvPr id="2" name="Picture 1" descr="Lecture_05_01_DiscreteDeterministic_processed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65200" y="1473200"/>
            <a:ext cx="7213600" cy="481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F983D6-0EC4-445A-A039-A39FD9A4C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Discrete-time deterministic SIR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en-GB" sz="2100" dirty="0"/>
                  <a:t>Our more general form of the update is</a:t>
                </a:r>
              </a:p>
              <a:p>
                <a:pPr marL="0" lvl="1" indent="0">
                  <a:buNone/>
                </a:pPr>
                <a:endParaRPr lang="en-GB" sz="21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10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+1)=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100" dirty="0">
                  <a:latin typeface="+mn-lt"/>
                </a:endParaRPr>
              </a:p>
              <a:p>
                <a:pPr marL="0" lvl="0" indent="0">
                  <a:buNone/>
                </a:pPr>
                <a:endParaRPr lang="en-GB" sz="2100" dirty="0">
                  <a:latin typeface="+mn-lt"/>
                </a:endParaRPr>
              </a:p>
              <a:p>
                <a:pPr marL="0" lvl="0" indent="0">
                  <a:buNone/>
                </a:pPr>
                <a:r>
                  <a:rPr lang="en-GB" sz="2100" dirty="0">
                    <a:latin typeface="+mn-lt"/>
                  </a:rPr>
                  <a:t>…but parameters may or may not change with time </a:t>
                </a:r>
                <a:r>
                  <a:rPr lang="en-GB" sz="2100" i="1" dirty="0">
                    <a:latin typeface="+mn-lt"/>
                  </a:rPr>
                  <a:t>t.</a:t>
                </a:r>
                <a:endParaRPr lang="en-GB" sz="2100" dirty="0">
                  <a:latin typeface="+mn-lt"/>
                </a:endParaRPr>
              </a:p>
              <a:p>
                <a:pPr marL="0" lvl="0" indent="0">
                  <a:buNone/>
                </a:pPr>
                <a:r>
                  <a:rPr lang="en-GB" sz="2100" dirty="0">
                    <a:latin typeface="+mn-lt"/>
                  </a:rPr>
                  <a:t>
</a:t>
                </a:r>
                <a:endParaRPr sz="21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l="-889" t="-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F59FBC-E052-42F4-ACE0-C042603C9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2943006"/>
            <a:ext cx="9144000" cy="97198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A01C7-29BC-4D02-BDFD-A89DC89C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C250-E796-438C-AFE1-ABBE2451286B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dirty="0"/>
                  <a:t>Difference equations are defined for discrete time steps</a:t>
                </a:r>
                <a:r>
                  <a:rPr lang="en-GB" dirty="0"/>
                  <a:t>, and can be solved by iterating over those time steps.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dirty="0"/>
                  <a:t>Discrete time models can be specified either as</a:t>
                </a:r>
                <a:r>
                  <a:rPr lang="en-GB" dirty="0"/>
                  <a:t>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dirty="0"/>
              </a:p>
              <a:p>
                <a:pPr marL="685983" lvl="2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𝐲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𝛥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𝐲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),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𝛉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𝛥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to transform current state</a:t>
                </a:r>
                <a:endParaRPr lang="en-GB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dirty="0"/>
              </a:p>
              <a:p>
                <a:pPr marL="685983" lvl="2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𝐲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𝛥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)+</m:t>
                    </m:r>
                    <m:r>
                      <a:rPr>
                        <a:latin typeface="Cambria Math" panose="02040503050406030204" pitchFamily="18" charset="0"/>
                      </a:rPr>
                      <m:t>𝛥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 </m:t>
                    </m:r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𝐲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),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𝛉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to update current state</a:t>
                </a:r>
                <a:endParaRPr lang="en-GB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r>
                      <a:rPr>
                        <a:latin typeface="Cambria Math" panose="02040503050406030204" pitchFamily="18" charset="0"/>
                      </a:rPr>
                      <m:t>(⋅),</m:t>
                    </m:r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r>
                      <a:rPr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dirty="0"/>
                  <a:t> can be any function that captures the dynamics of the physical system we’re interested in</a:t>
                </a:r>
                <a:r>
                  <a:rPr lang="en-GB" dirty="0"/>
                  <a:t>.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l="-772" t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D61204-F530-4EF0-8ACB-78C357EE7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Looking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We’ll now look at implementing discrete-time models in R in the practical.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Later today</a:t>
            </a:r>
            <a:r>
              <a:rPr dirty="0"/>
              <a:t> you’ll start to learn about extending to continuous time models with </a:t>
            </a:r>
            <a:r>
              <a:rPr b="1" dirty="0"/>
              <a:t>differential equations</a:t>
            </a:r>
            <a:r>
              <a:rPr lang="en-GB" b="1" dirty="0"/>
              <a:t>.</a:t>
            </a:r>
            <a:endParaRPr b="1" dirty="0"/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Later in the week you’ll learn about update functions that model infection and recovery as probabilistic events</a:t>
            </a:r>
            <a:r>
              <a:rPr lang="en-GB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3F900-4504-4559-85F9-F335F8443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2943006"/>
            <a:ext cx="9144000" cy="97198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A01C7-29BC-4D02-BDFD-A89DC89C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C250-E796-438C-AFE1-ABBE2451286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80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862262"/>
            <a:ext cx="9144000" cy="113347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36497"/>
            <a:ext cx="8229600" cy="78324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Inter"/>
              </a:rPr>
              <a:t>Welcome to the lecture on Discrete-time deterministic models</a:t>
            </a:r>
          </a:p>
          <a:p>
            <a:pPr algn="l"/>
            <a:endParaRPr lang="en-GB" sz="2000" b="0" i="0" dirty="0">
              <a:effectLst/>
              <a:latin typeface="Inte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Inter"/>
              </a:rPr>
              <a:t>This session’s objectives:</a:t>
            </a:r>
          </a:p>
          <a:p>
            <a:pPr marL="843111" lvl="1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Inter"/>
              </a:rPr>
              <a:t>Understand the concept of discrete-time models</a:t>
            </a:r>
          </a:p>
          <a:p>
            <a:pPr marL="843111" lvl="1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Inter"/>
              </a:rPr>
              <a:t>Learn about difference equations</a:t>
            </a:r>
          </a:p>
          <a:p>
            <a:pPr marL="843111" lvl="1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Inter"/>
              </a:rPr>
              <a:t>Explore the SIR (Susceptible-Infectious-Recovered) model in discrete time</a:t>
            </a:r>
          </a:p>
          <a:p>
            <a:pPr marL="843111" lvl="1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Inter"/>
              </a:rPr>
              <a:t>Implement and analyse a discrete-time SIR model in 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E6973C-58FD-4A53-838C-054A6B272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C0BB5-7259-3927-5C84-C88488654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CF544E5-15BE-768E-0785-B7E8782117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Discrete-time deterministic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60F25-9AFF-0083-FBFA-F7C8270DBC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336497"/>
            <a:ext cx="8229600" cy="783244"/>
          </a:xfrm>
        </p:spPr>
        <p:txBody>
          <a:bodyPr/>
          <a:lstStyle/>
          <a:p>
            <a:pPr marL="0" lvl="1" indent="0">
              <a:buNone/>
            </a:pPr>
            <a:r>
              <a:rPr sz="2000" dirty="0"/>
              <a:t>Often we may want to </a:t>
            </a:r>
            <a:r>
              <a:rPr lang="en-GB" sz="2000" dirty="0"/>
              <a:t>model an epidemic in terms of a discrete time step</a:t>
            </a:r>
            <a:r>
              <a:rPr sz="2000" dirty="0"/>
              <a:t>, e.g. </a:t>
            </a:r>
            <a:r>
              <a:rPr lang="en-GB" sz="2000" dirty="0"/>
              <a:t>from one day to the next:</a:t>
            </a:r>
            <a:endParaRPr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D0A95C-64E7-36A1-06DC-7E16A11B6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3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1163A8-008A-55F2-6488-6AD6187E4FE9}"/>
              </a:ext>
            </a:extLst>
          </p:cNvPr>
          <p:cNvSpPr/>
          <p:nvPr/>
        </p:nvSpPr>
        <p:spPr>
          <a:xfrm>
            <a:off x="2667405" y="2378852"/>
            <a:ext cx="1089061" cy="986319"/>
          </a:xfrm>
          <a:prstGeom prst="rect">
            <a:avLst/>
          </a:prstGeom>
          <a:solidFill>
            <a:schemeClr val="accent1">
              <a:tint val="100000"/>
              <a:shade val="100000"/>
              <a:satMod val="13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Susceptible</a:t>
            </a:r>
            <a:br>
              <a:rPr lang="en-US" sz="1400" dirty="0"/>
            </a:br>
            <a:r>
              <a:rPr lang="en-US" sz="1400" dirty="0"/>
              <a:t>= 99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E55D30-4CA5-369D-8243-B613645392A8}"/>
              </a:ext>
            </a:extLst>
          </p:cNvPr>
          <p:cNvSpPr/>
          <p:nvPr/>
        </p:nvSpPr>
        <p:spPr>
          <a:xfrm>
            <a:off x="2667405" y="3593381"/>
            <a:ext cx="1089061" cy="986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Infected</a:t>
            </a:r>
          </a:p>
          <a:p>
            <a:pPr algn="ctr"/>
            <a:r>
              <a:rPr lang="en-US" sz="1400" dirty="0"/>
              <a:t>=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1FB07F-2CCC-1EC2-B7F4-BBAE292EA857}"/>
              </a:ext>
            </a:extLst>
          </p:cNvPr>
          <p:cNvSpPr/>
          <p:nvPr/>
        </p:nvSpPr>
        <p:spPr>
          <a:xfrm>
            <a:off x="2667405" y="4839516"/>
            <a:ext cx="1089061" cy="9863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Recovered</a:t>
            </a:r>
          </a:p>
          <a:p>
            <a:pPr algn="ctr"/>
            <a:r>
              <a:rPr lang="en-US" sz="1400" dirty="0"/>
              <a:t>=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88EE4-7C7F-068B-4559-CFCE2262785D}"/>
              </a:ext>
            </a:extLst>
          </p:cNvPr>
          <p:cNvSpPr txBox="1"/>
          <p:nvPr/>
        </p:nvSpPr>
        <p:spPr>
          <a:xfrm>
            <a:off x="2888300" y="6085651"/>
            <a:ext cx="868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Day 1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93EDDF-4C18-98F8-C9DC-425D82C1B66F}"/>
              </a:ext>
            </a:extLst>
          </p:cNvPr>
          <p:cNvSpPr/>
          <p:nvPr/>
        </p:nvSpPr>
        <p:spPr>
          <a:xfrm>
            <a:off x="4111566" y="2378852"/>
            <a:ext cx="1089061" cy="986319"/>
          </a:xfrm>
          <a:prstGeom prst="rect">
            <a:avLst/>
          </a:prstGeom>
          <a:solidFill>
            <a:schemeClr val="accent1">
              <a:tint val="100000"/>
              <a:shade val="100000"/>
              <a:satMod val="13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Susceptible</a:t>
            </a:r>
            <a:br>
              <a:rPr lang="en-US" sz="1400" dirty="0"/>
            </a:br>
            <a:r>
              <a:rPr lang="en-US" sz="1400" dirty="0"/>
              <a:t>= 98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398E34-86D2-6525-DDA1-19044A40D0B4}"/>
              </a:ext>
            </a:extLst>
          </p:cNvPr>
          <p:cNvSpPr/>
          <p:nvPr/>
        </p:nvSpPr>
        <p:spPr>
          <a:xfrm>
            <a:off x="4111566" y="3593381"/>
            <a:ext cx="1089061" cy="986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Infected</a:t>
            </a:r>
          </a:p>
          <a:p>
            <a:pPr algn="ctr"/>
            <a:r>
              <a:rPr lang="en-US" sz="1400" dirty="0"/>
              <a:t>=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3E0537-0D57-18DC-CCE0-F2819A1634CA}"/>
              </a:ext>
            </a:extLst>
          </p:cNvPr>
          <p:cNvSpPr/>
          <p:nvPr/>
        </p:nvSpPr>
        <p:spPr>
          <a:xfrm>
            <a:off x="4111566" y="4839516"/>
            <a:ext cx="1089061" cy="9863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Recovered</a:t>
            </a:r>
          </a:p>
          <a:p>
            <a:pPr algn="ctr"/>
            <a:r>
              <a:rPr lang="en-US" sz="1400" dirty="0"/>
              <a:t>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55F400-3452-1DDF-1100-FD1F84F46B69}"/>
              </a:ext>
            </a:extLst>
          </p:cNvPr>
          <p:cNvSpPr txBox="1"/>
          <p:nvPr/>
        </p:nvSpPr>
        <p:spPr>
          <a:xfrm>
            <a:off x="4222013" y="6085651"/>
            <a:ext cx="868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Day 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21DAF-FA5D-82DF-555B-B05170032C3A}"/>
              </a:ext>
            </a:extLst>
          </p:cNvPr>
          <p:cNvSpPr txBox="1"/>
          <p:nvPr/>
        </p:nvSpPr>
        <p:spPr>
          <a:xfrm>
            <a:off x="5751579" y="6085651"/>
            <a:ext cx="868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Day 3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E20BE5-7B00-64CD-F267-F9D7A4499D13}"/>
              </a:ext>
            </a:extLst>
          </p:cNvPr>
          <p:cNvSpPr/>
          <p:nvPr/>
        </p:nvSpPr>
        <p:spPr>
          <a:xfrm>
            <a:off x="5530684" y="2378852"/>
            <a:ext cx="1089061" cy="986319"/>
          </a:xfrm>
          <a:prstGeom prst="rect">
            <a:avLst/>
          </a:prstGeom>
          <a:solidFill>
            <a:schemeClr val="accent1">
              <a:tint val="100000"/>
              <a:shade val="100000"/>
              <a:satMod val="13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Susceptible</a:t>
            </a:r>
            <a:br>
              <a:rPr lang="en-US" sz="1400" dirty="0"/>
            </a:br>
            <a:r>
              <a:rPr lang="en-US" sz="1400" dirty="0"/>
              <a:t>= 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7994B9-4260-8B53-2596-28F85B1D8668}"/>
              </a:ext>
            </a:extLst>
          </p:cNvPr>
          <p:cNvSpPr/>
          <p:nvPr/>
        </p:nvSpPr>
        <p:spPr>
          <a:xfrm>
            <a:off x="5530684" y="3593381"/>
            <a:ext cx="1089061" cy="986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Infected</a:t>
            </a:r>
          </a:p>
          <a:p>
            <a:pPr algn="ctr"/>
            <a:r>
              <a:rPr lang="en-US" sz="1400" dirty="0"/>
              <a:t>=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C7DD33-817D-496C-93DF-628F1E6426C2}"/>
              </a:ext>
            </a:extLst>
          </p:cNvPr>
          <p:cNvSpPr/>
          <p:nvPr/>
        </p:nvSpPr>
        <p:spPr>
          <a:xfrm>
            <a:off x="5530684" y="4839516"/>
            <a:ext cx="1089061" cy="9863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Recovered</a:t>
            </a:r>
          </a:p>
          <a:p>
            <a:pPr algn="ctr"/>
            <a:r>
              <a:rPr lang="en-US" sz="1400" dirty="0"/>
              <a:t>= 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04ACDD-EE70-9313-FB7B-61448A78ADF0}"/>
              </a:ext>
            </a:extLst>
          </p:cNvPr>
          <p:cNvCxnSpPr>
            <a:endCxn id="11" idx="1"/>
          </p:cNvCxnSpPr>
          <p:nvPr/>
        </p:nvCxnSpPr>
        <p:spPr>
          <a:xfrm>
            <a:off x="3756466" y="2872011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73C764-6575-1508-1740-3F58D34FD4A5}"/>
              </a:ext>
            </a:extLst>
          </p:cNvPr>
          <p:cNvCxnSpPr/>
          <p:nvPr/>
        </p:nvCxnSpPr>
        <p:spPr>
          <a:xfrm>
            <a:off x="5175584" y="2837531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2C9AD-903D-37C4-1D06-1F5E91E30552}"/>
              </a:ext>
            </a:extLst>
          </p:cNvPr>
          <p:cNvCxnSpPr/>
          <p:nvPr/>
        </p:nvCxnSpPr>
        <p:spPr>
          <a:xfrm>
            <a:off x="3756466" y="4052059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8840DA-221C-8456-E031-D1A47E6B8391}"/>
              </a:ext>
            </a:extLst>
          </p:cNvPr>
          <p:cNvCxnSpPr/>
          <p:nvPr/>
        </p:nvCxnSpPr>
        <p:spPr>
          <a:xfrm>
            <a:off x="5188106" y="4041390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7CB2F6-CF54-C855-4B1F-FEB745A344EC}"/>
              </a:ext>
            </a:extLst>
          </p:cNvPr>
          <p:cNvCxnSpPr/>
          <p:nvPr/>
        </p:nvCxnSpPr>
        <p:spPr>
          <a:xfrm>
            <a:off x="3756466" y="5318742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8428AE-EF8D-8DD7-4D87-2A981F53D43B}"/>
              </a:ext>
            </a:extLst>
          </p:cNvPr>
          <p:cNvCxnSpPr/>
          <p:nvPr/>
        </p:nvCxnSpPr>
        <p:spPr>
          <a:xfrm>
            <a:off x="5188106" y="5287525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948EBD-939D-6595-CFCF-8D4CBB21C499}"/>
              </a:ext>
            </a:extLst>
          </p:cNvPr>
          <p:cNvCxnSpPr/>
          <p:nvPr/>
        </p:nvCxnSpPr>
        <p:spPr>
          <a:xfrm>
            <a:off x="6619745" y="2837530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4A595C-E5E4-73A6-099B-1D6B067E889D}"/>
              </a:ext>
            </a:extLst>
          </p:cNvPr>
          <p:cNvCxnSpPr/>
          <p:nvPr/>
        </p:nvCxnSpPr>
        <p:spPr>
          <a:xfrm>
            <a:off x="6619745" y="4041388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9CC8B1-9CAE-A17A-4A7A-13476966089F}"/>
              </a:ext>
            </a:extLst>
          </p:cNvPr>
          <p:cNvCxnSpPr/>
          <p:nvPr/>
        </p:nvCxnSpPr>
        <p:spPr>
          <a:xfrm>
            <a:off x="6618782" y="5245246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8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Discrete-time deterministic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>
              <a:xfrm>
                <a:off x="457200" y="1273711"/>
                <a:ext cx="8229600" cy="4821382"/>
              </a:xfrm>
            </p:spPr>
            <p:txBody>
              <a:bodyPr/>
              <a:lstStyle/>
              <a:p>
                <a:pPr marL="0" lvl="1" indent="0">
                  <a:buNone/>
                </a:pPr>
                <a:r>
                  <a:rPr lang="en-GB" sz="2000" dirty="0"/>
                  <a:t>This can be modelled by considering the current state of the epidemic, </a:t>
                </a:r>
                <a:r>
                  <a:rPr lang="en-GB" sz="2000" i="1" dirty="0"/>
                  <a:t>y</a:t>
                </a:r>
                <a:r>
                  <a:rPr lang="en-GB" sz="2000" dirty="0"/>
                  <a:t>, at time </a:t>
                </a:r>
                <a:r>
                  <a:rPr lang="en-GB" sz="2000" i="1" dirty="0"/>
                  <a:t>t: </a:t>
                </a:r>
              </a:p>
              <a:p>
                <a:pPr marL="0" lvl="1" indent="0">
                  <a:buNone/>
                </a:pPr>
                <a:endParaRPr lang="en-GB" sz="2000" dirty="0"/>
              </a:p>
              <a:p>
                <a:pPr marL="0" lvl="1" indent="0">
                  <a:buNone/>
                </a:pPr>
                <a:r>
                  <a:rPr lang="en-GB" sz="2000" dirty="0"/>
                  <a:t> 								</a:t>
                </a:r>
                <a14:m>
                  <m:oMath xmlns:m="http://schemas.openxmlformats.org/officeDocument/2006/math">
                    <m:r>
                      <a:rPr lang="en-GB" sz="200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GB" sz="2000" i="1" dirty="0"/>
              </a:p>
              <a:p>
                <a:pPr marL="0" lvl="1" indent="0">
                  <a:buNone/>
                </a:pPr>
                <a:endParaRPr lang="ar-AE" sz="2000" dirty="0"/>
              </a:p>
              <a:p>
                <a:pPr marL="0" lvl="1" indent="0">
                  <a:buNone/>
                </a:pPr>
                <a:r>
                  <a:rPr lang="en-GB" sz="2000" dirty="0"/>
                  <a:t>that updates with each time step by some function of the current state</a:t>
                </a:r>
                <a:r>
                  <a:rPr lang="en-GB" sz="2000" i="1" dirty="0"/>
                  <a:t>:</a:t>
                </a:r>
                <a:endParaRPr lang="en-GB" sz="2000" dirty="0"/>
              </a:p>
              <a:p>
                <a:pPr marL="0" lvl="1" indent="0">
                  <a:buNone/>
                </a:pPr>
                <a:endParaRPr lang="en-GB" sz="2000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+1)=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 dirty="0"/>
              </a:p>
              <a:p>
                <a:pPr marL="0" lvl="1" indent="0">
                  <a:buNone/>
                </a:pPr>
                <a:endParaRPr lang="en-GB" sz="2000" dirty="0"/>
              </a:p>
              <a:p>
                <a:pPr marL="0" lvl="1" indent="0">
                  <a:buNone/>
                </a:pPr>
                <a:r>
                  <a:rPr lang="en-GB" sz="2000" dirty="0"/>
                  <a:t>This is known generally as a </a:t>
                </a:r>
                <a:r>
                  <a:rPr lang="en-GB" sz="2000" b="1" dirty="0"/>
                  <a:t>difference equation</a:t>
                </a:r>
                <a:r>
                  <a:rPr lang="en-GB" sz="2000" dirty="0"/>
                  <a:t>, the solution of which can be solved exactly by iteratively applying the update function for each discrete time step.</a:t>
                </a:r>
              </a:p>
              <a:p>
                <a:pPr marL="0" lvl="1" indent="0">
                  <a:buNone/>
                </a:pPr>
                <a:endParaRPr lang="en-GB" sz="2000" dirty="0"/>
              </a:p>
              <a:p>
                <a:pPr marL="0" lvl="1" indent="0">
                  <a:buNone/>
                </a:pPr>
                <a:r>
                  <a:rPr lang="en-GB" sz="2000" dirty="0"/>
                  <a:t>Example: If you have £100 in a bank account and earn 5% interest yearly, next year you'd have: £100 * (1 + 0.05) = £105</a:t>
                </a:r>
                <a:endParaRPr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xfrm>
                <a:off x="457200" y="1273711"/>
                <a:ext cx="8229600" cy="4821382"/>
              </a:xfrm>
              <a:blipFill>
                <a:blip r:embed="rId2"/>
                <a:stretch>
                  <a:fillRect l="-772" t="-787" r="-1080" b="-1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E6973C-58FD-4A53-838C-054A6B272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9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Discrete-time deterministic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GB" sz="2100" dirty="0">
                    <a:latin typeface="+mn-lt"/>
                  </a:rPr>
                  <a:t>Consider an SIR model for a closed population that follows the following rules:</a:t>
                </a:r>
              </a:p>
              <a:p>
                <a:pPr marL="0" lvl="0" indent="0">
                  <a:buNone/>
                </a:pPr>
                <a:endParaRPr lang="en-GB" sz="2100" dirty="0">
                  <a:latin typeface="+mn-lt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GB" sz="2100" dirty="0">
                    <a:latin typeface="+mn-lt"/>
                  </a:rPr>
                  <a:t>Susceptible individuals become </a:t>
                </a:r>
                <a:r>
                  <a:rPr lang="en-GB" sz="2100" dirty="0">
                    <a:solidFill>
                      <a:srgbClr val="FF0000"/>
                    </a:solidFill>
                    <a:latin typeface="+mn-lt"/>
                  </a:rPr>
                  <a:t>infected</a:t>
                </a:r>
                <a:r>
                  <a:rPr lang="en-GB" sz="2100" dirty="0">
                    <a:latin typeface="+mn-lt"/>
                  </a:rPr>
                  <a:t> at a rate proportional to the size of the product of </a:t>
                </a:r>
                <a:r>
                  <a:rPr lang="en-GB" sz="2100" i="1" dirty="0">
                    <a:latin typeface="+mn-lt"/>
                  </a:rPr>
                  <a:t>susceptible</a:t>
                </a:r>
                <a:r>
                  <a:rPr lang="en-GB" sz="2100" dirty="0">
                    <a:latin typeface="+mn-lt"/>
                  </a:rPr>
                  <a:t> and </a:t>
                </a:r>
                <a:r>
                  <a:rPr lang="en-GB" sz="2100" i="1" dirty="0">
                    <a:latin typeface="+mn-lt"/>
                  </a:rPr>
                  <a:t>infectious</a:t>
                </a:r>
                <a:r>
                  <a:rPr lang="en-GB" sz="2100" dirty="0">
                    <a:latin typeface="+mn-lt"/>
                  </a:rPr>
                  <a:t> populations:</a:t>
                </a:r>
              </a:p>
              <a:p>
                <a:pPr lvl="1"/>
                <a:endParaRPr lang="en-GB" sz="21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10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ar-AE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ar-AE" sz="2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2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ar-AE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2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 sz="2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ar-AE" sz="2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ar-AE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ar-AE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ar-AE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ar-AE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ar-AE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ar-AE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100" dirty="0">
                  <a:solidFill>
                    <a:srgbClr val="FF0000"/>
                  </a:solidFill>
                  <a:latin typeface="+mn-lt"/>
                </a:endParaRPr>
              </a:p>
              <a:p>
                <a:pPr marL="0" lvl="0" indent="0">
                  <a:buNone/>
                </a:pPr>
                <a:endParaRPr lang="ar-AE" sz="2100" dirty="0">
                  <a:latin typeface="+mn-lt"/>
                </a:endParaRPr>
              </a:p>
              <a:p>
                <a:pPr marL="0" lvl="0" indent="0">
                  <a:buNone/>
                </a:pPr>
                <a:r>
                  <a:rPr lang="en-GB" sz="2100" dirty="0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r>
                      <a:rPr lang="en-GB" sz="210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100" dirty="0">
                    <a:latin typeface="+mn-lt"/>
                  </a:rPr>
                  <a:t> is the per capita infection rate.</a:t>
                </a:r>
              </a:p>
              <a:p>
                <a:pPr marL="0" lvl="0" indent="0">
                  <a:buNone/>
                </a:pPr>
                <a:endParaRPr sz="21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l="-889" t="-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4E5F01-5335-4869-88FF-D1D6D3972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Discrete-time deterministic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100" dirty="0">
                    <a:solidFill>
                      <a:srgbClr val="0070C0"/>
                    </a:solidFill>
                  </a:rPr>
                  <a:t>Recovery</a:t>
                </a:r>
                <a:r>
                  <a:rPr lang="en-GB" sz="2100" dirty="0"/>
                  <a:t> from infection grants life-long immunity</a:t>
                </a:r>
              </a:p>
              <a:p>
                <a:pPr marL="342991" lvl="1" indent="0">
                  <a:buNone/>
                </a:pPr>
                <a:endParaRPr lang="en-GB" sz="21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10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ar-AE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ar-AE" sz="2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2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ar-AE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2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21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ar-AE" sz="21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ar-AE" sz="21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ar-AE" sz="21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 sz="21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ar-AE" sz="21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100" dirty="0">
                  <a:solidFill>
                    <a:srgbClr val="0070C0"/>
                  </a:solidFill>
                  <a:latin typeface="+mn-lt"/>
                </a:endParaRPr>
              </a:p>
              <a:p>
                <a:pPr marL="0" lvl="0" indent="0">
                  <a:buNone/>
                </a:pPr>
                <a:endParaRPr lang="ar-AE" sz="2100" dirty="0">
                  <a:latin typeface="+mn-lt"/>
                </a:endParaRPr>
              </a:p>
              <a:p>
                <a:pPr lvl="0"/>
                <a:r>
                  <a:rPr lang="en-GB" sz="2100" dirty="0">
                    <a:latin typeface="+mn-lt"/>
                  </a:rPr>
                  <a:t>Where </a:t>
                </a:r>
                <a:r>
                  <a:rPr lang="el-GR" sz="2100" dirty="0">
                    <a:latin typeface="+mn-lt"/>
                  </a:rPr>
                  <a:t>γ</a:t>
                </a:r>
                <a:r>
                  <a:rPr lang="en-GB" sz="2100" dirty="0">
                    <a:latin typeface="+mn-lt"/>
                  </a:rPr>
                  <a:t> is the recovery rate.</a:t>
                </a:r>
              </a:p>
              <a:p>
                <a:pPr lvl="0"/>
                <a:endParaRPr lang="en-GB" sz="2100" dirty="0">
                  <a:latin typeface="+mn-lt"/>
                </a:endParaRPr>
              </a:p>
              <a:p>
                <a:pPr lvl="0"/>
                <a:r>
                  <a:rPr lang="en-GB" sz="2100" dirty="0">
                    <a:latin typeface="+mn-lt"/>
                  </a:rPr>
                  <a:t>(The mean time spent infectious is then 1/</a:t>
                </a:r>
                <a:r>
                  <a:rPr lang="el-GR" sz="2100" dirty="0">
                    <a:latin typeface="+mn-lt"/>
                  </a:rPr>
                  <a:t>γ</a:t>
                </a:r>
                <a:r>
                  <a:rPr lang="en-GB" sz="2100" dirty="0">
                    <a:latin typeface="+mn-lt"/>
                  </a:rPr>
                  <a:t> (1/rate = duration)).</a:t>
                </a:r>
                <a:endParaRPr sz="2100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l="-926" t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DDDC-8534-459D-8050-8313BB92D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Discrete-time deterministic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en-GB" sz="2100" dirty="0"/>
                  <a:t>The only transitions between states in our model are </a:t>
                </a:r>
                <a:r>
                  <a:rPr lang="en-GB" sz="2100" dirty="0">
                    <a:solidFill>
                      <a:srgbClr val="FF0000"/>
                    </a:solidFill>
                  </a:rPr>
                  <a:t>infection</a:t>
                </a:r>
                <a:r>
                  <a:rPr lang="en-GB" sz="2100" dirty="0"/>
                  <a:t> and </a:t>
                </a:r>
                <a:r>
                  <a:rPr lang="en-GB" sz="2100" dirty="0">
                    <a:solidFill>
                      <a:srgbClr val="0070C0"/>
                    </a:solidFill>
                  </a:rPr>
                  <a:t>recovery</a:t>
                </a:r>
              </a:p>
              <a:p>
                <a:pPr lvl="1"/>
                <a:endParaRPr lang="en-GB" sz="2100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10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ar-AE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ar-AE" sz="2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2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ar-AE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2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ar-AE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ar-AE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GB" sz="2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ar-AE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ar-AE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2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 sz="21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1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ar-AE" sz="21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ar-AE" sz="21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1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2100" dirty="0">
                  <a:latin typeface="+mn-lt"/>
                </a:endParaRPr>
              </a:p>
              <a:p>
                <a:pPr lvl="0"/>
                <a:endParaRPr lang="en-GB" sz="2100" dirty="0">
                  <a:latin typeface="+mn-lt"/>
                </a:endParaRPr>
              </a:p>
              <a:p>
                <a:pPr lvl="0"/>
                <a:r>
                  <a:rPr lang="en-GB" sz="2100" dirty="0">
                    <a:latin typeface="+mn-lt"/>
                  </a:rPr>
                  <a:t>Which adds those being </a:t>
                </a:r>
                <a:r>
                  <a:rPr lang="en-GB" sz="2100" dirty="0">
                    <a:solidFill>
                      <a:srgbClr val="FF0000"/>
                    </a:solidFill>
                    <a:latin typeface="+mn-lt"/>
                  </a:rPr>
                  <a:t>infected</a:t>
                </a:r>
                <a:r>
                  <a:rPr lang="en-GB" sz="2100" dirty="0">
                    <a:latin typeface="+mn-lt"/>
                  </a:rPr>
                  <a:t> and subtracts those who </a:t>
                </a:r>
                <a:r>
                  <a:rPr lang="en-GB" sz="2100" dirty="0">
                    <a:solidFill>
                      <a:srgbClr val="0070C0"/>
                    </a:solidFill>
                    <a:latin typeface="+mn-lt"/>
                  </a:rPr>
                  <a:t>recover</a:t>
                </a:r>
                <a:endParaRPr lang="ar-AE" sz="2100" dirty="0">
                  <a:solidFill>
                    <a:srgbClr val="0070C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l="-926" t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71E7BA-E2D1-4FE8-831B-D80DB8060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SIR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>
              <a:xfrm>
                <a:off x="457200" y="1427940"/>
                <a:ext cx="8229600" cy="4821382"/>
              </a:xfrm>
            </p:spPr>
            <p:txBody>
              <a:bodyPr/>
              <a:lstStyle/>
              <a:p>
                <a:pPr lvl="0"/>
                <a:r>
                  <a:rPr lang="en-GB" sz="2100" dirty="0">
                    <a:latin typeface="+mn-lt"/>
                  </a:rPr>
                  <a:t>We start with:</a:t>
                </a:r>
              </a:p>
              <a:p>
                <a:pPr lvl="0"/>
                <a:endParaRPr lang="en-GB" sz="2100" dirty="0">
                  <a:latin typeface="+mn-lt"/>
                </a:endParaRPr>
              </a:p>
              <a:p>
                <a:pPr lvl="2"/>
                <a:r>
                  <a:rPr lang="en-GB" sz="2100" dirty="0"/>
                  <a:t>1% of the population are infected, </a:t>
                </a:r>
                <a14:m>
                  <m:oMath xmlns:m="http://schemas.openxmlformats.org/officeDocument/2006/math">
                    <m:r>
                      <a:rPr lang="en-GB" sz="210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2100">
                        <a:latin typeface="Cambria Math" panose="02040503050406030204" pitchFamily="18" charset="0"/>
                      </a:rPr>
                      <m:t>(0)=0.01</m:t>
                    </m:r>
                  </m:oMath>
                </a14:m>
                <a:endParaRPr lang="en-GB" sz="2100" dirty="0"/>
              </a:p>
              <a:p>
                <a:pPr lvl="2"/>
                <a:r>
                  <a:rPr lang="en-GB" sz="2100" dirty="0"/>
                  <a:t>no recovered, </a:t>
                </a:r>
                <a14:m>
                  <m:oMath xmlns:m="http://schemas.openxmlformats.org/officeDocument/2006/math">
                    <m:r>
                      <a:rPr lang="en-GB" sz="21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2100">
                        <a:latin typeface="Cambria Math" panose="02040503050406030204" pitchFamily="18" charset="0"/>
                      </a:rPr>
                      <m:t>(0)=0</m:t>
                    </m:r>
                  </m:oMath>
                </a14:m>
                <a:r>
                  <a:rPr lang="en-GB" sz="2100" dirty="0"/>
                  <a:t>, and</a:t>
                </a:r>
              </a:p>
              <a:p>
                <a:pPr lvl="2"/>
                <a:r>
                  <a:rPr lang="en-GB" sz="2100" dirty="0"/>
                  <a:t>the remainder of the population is susceptible, </a:t>
                </a:r>
                <a14:m>
                  <m:oMath xmlns:m="http://schemas.openxmlformats.org/officeDocument/2006/math">
                    <m:r>
                      <a:rPr lang="en-GB" sz="210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100">
                        <a:latin typeface="Cambria Math" panose="02040503050406030204" pitchFamily="18" charset="0"/>
                      </a:rPr>
                      <m:t>(0)=0.99</m:t>
                    </m:r>
                  </m:oMath>
                </a14:m>
                <a:r>
                  <a:rPr lang="en-GB" sz="2100" dirty="0"/>
                  <a:t>,</a:t>
                </a:r>
              </a:p>
              <a:p>
                <a:pPr lvl="2"/>
                <a:r>
                  <a:rPr lang="en-GB" sz="2100" dirty="0"/>
                  <a:t>for </a:t>
                </a:r>
                <a14:m>
                  <m:oMath xmlns:m="http://schemas.openxmlformats.org/officeDocument/2006/math">
                    <m:r>
                      <a:rPr lang="en-GB" sz="210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1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10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GB" sz="2100" dirty="0"/>
                  <a:t>, the total population.</a:t>
                </a:r>
              </a:p>
              <a:p>
                <a:pPr lvl="2"/>
                <a:endParaRPr lang="en-GB" sz="2100" dirty="0"/>
              </a:p>
              <a:p>
                <a:pPr marL="0" lvl="1" indent="0">
                  <a:buNone/>
                </a:pPr>
                <a:r>
                  <a:rPr lang="en-GB" sz="2100" dirty="0"/>
                  <a:t>Our system is therefore:</a:t>
                </a:r>
              </a:p>
              <a:p>
                <a:pPr lvl="1"/>
                <a:endParaRPr lang="en-GB" sz="21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ar-AE" sz="21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= 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ar-AE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− </m:t>
                            </m:r>
                            <m:r>
                              <a:rPr lang="ar-AE" sz="2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ar-AE" sz="21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ar-AE" sz="2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ar-AE" sz="2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GB" sz="21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ar-AE" sz="2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ar-AE" sz="2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ar-AE" sz="2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2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), </m:t>
                            </m:r>
                          </m:e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(0)=</m:t>
                            </m:r>
                          </m:e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 0.99</m:t>
                            </m:r>
                          </m:e>
                        </m:mr>
                        <m:mr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= 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ar-AE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 sz="2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GB" sz="21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ar-AE" sz="2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ar-AE" sz="2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GB" sz="21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ar-AE" sz="2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ar-AE" sz="2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ar-AE" sz="2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 sz="210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GB" sz="21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ar-AE" sz="2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ar-AE" sz="2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ar-AE" sz="2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2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), </m:t>
                            </m:r>
                          </m:e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(0)=</m:t>
                            </m:r>
                          </m:e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 0.01</m:t>
                            </m:r>
                          </m:e>
                        </m:mr>
                        <m:mr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= 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ar-AE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 sz="210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GB" sz="21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ar-AE" sz="2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ar-AE" sz="2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ar-AE" sz="2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2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), </m:t>
                            </m:r>
                          </m:e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(0)=</m:t>
                            </m:r>
                          </m:e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 0</m:t>
                            </m:r>
                          </m:e>
                        </m:mr>
                      </m:m>
                    </m:oMath>
                  </m:oMathPara>
                </a14:m>
                <a:endParaRPr sz="21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xfrm>
                <a:off x="457200" y="1427940"/>
                <a:ext cx="8229600" cy="4821382"/>
              </a:xfrm>
              <a:blipFill>
                <a:blip r:embed="rId2"/>
                <a:stretch>
                  <a:fillRect l="-889" t="-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65F8C3-F57B-429E-81D7-8AE70E68B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SHTM_Presentation_Template_4.3.potx" id="{36DD23E2-2B4D-4C02-87ED-940A54CBCDE4}" vid="{3E1D11D4-E105-447B-B68A-CA0B015ED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1091</Words>
  <Application>Microsoft Macintosh PowerPoint</Application>
  <PresentationFormat>On-screen Show (4:3)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Courier</vt:lpstr>
      <vt:lpstr>Inter</vt:lpstr>
      <vt:lpstr>merriweather</vt:lpstr>
      <vt:lpstr>Open Sans</vt:lpstr>
      <vt:lpstr>Open Sans</vt:lpstr>
      <vt:lpstr>Main_Presentation_Title_Page</vt:lpstr>
      <vt:lpstr>Discrete-time deterministic models</vt:lpstr>
      <vt:lpstr>Introduction</vt:lpstr>
      <vt:lpstr>Introduction</vt:lpstr>
      <vt:lpstr>Discrete-time deterministic models</vt:lpstr>
      <vt:lpstr>Discrete-time deterministic models</vt:lpstr>
      <vt:lpstr>Discrete-time deterministic models</vt:lpstr>
      <vt:lpstr>Discrete-time deterministic models</vt:lpstr>
      <vt:lpstr>Discrete-time deterministic models</vt:lpstr>
      <vt:lpstr>SIR example</vt:lpstr>
      <vt:lpstr>SIR example</vt:lpstr>
      <vt:lpstr>SIR example</vt:lpstr>
      <vt:lpstr>Discrete-time deterministic SIR</vt:lpstr>
      <vt:lpstr>Discrete-time deterministic SIR</vt:lpstr>
      <vt:lpstr>Discrete-time deterministic SIR</vt:lpstr>
      <vt:lpstr>Discrete-time deterministic SIR</vt:lpstr>
      <vt:lpstr>Summary</vt:lpstr>
      <vt:lpstr>Summary</vt:lpstr>
      <vt:lpstr>Looking forward</vt:lpstr>
      <vt:lpstr>Practical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23</TotalTime>
  <Words>14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merriweather</vt:lpstr>
      <vt:lpstr>Open Sans</vt:lpstr>
      <vt:lpstr>Open Sans</vt:lpstr>
      <vt:lpstr>Main_Presentation_Title_Page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London School of Hygiene &amp; Tropical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Discrete-time deterministic models</dc:title>
  <dc:creator>Sam Clifford</dc:creator>
  <cp:keywords/>
  <cp:lastModifiedBy>Billy Quilty</cp:lastModifiedBy>
  <cp:revision>40</cp:revision>
  <dcterms:created xsi:type="dcterms:W3CDTF">2020-02-04T15:15:30Z</dcterms:created>
  <dcterms:modified xsi:type="dcterms:W3CDTF">2024-09-02T10:54:57Z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../../Infrastructure/extras.bib</vt:lpwstr>
  </property>
  <property fmtid="{D5CDD505-2E9C-101B-9397-08002B2CF9AE}" pid="3" name="csl">
    <vt:lpwstr>../../Infrastructure/chicago-author-date.csl</vt:lpwstr>
  </property>
  <property fmtid="{D5CDD505-2E9C-101B-9397-08002B2CF9AE}" pid="4" name="date">
    <vt:lpwstr>2020-02-10</vt:lpwstr>
  </property>
  <property fmtid="{D5CDD505-2E9C-101B-9397-08002B2CF9AE}" pid="5" name="header-includes">
    <vt:lpwstr>----------</vt:lpwstr>
  </property>
  <property fmtid="{D5CDD505-2E9C-101B-9397-08002B2CF9AE}" pid="6" name="output">
    <vt:lpwstr/>
  </property>
  <property fmtid="{D5CDD505-2E9C-101B-9397-08002B2CF9AE}" pid="7" name="tables">
    <vt:lpwstr>yes</vt:lpwstr>
  </property>
</Properties>
</file>