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70" r:id="rId3"/>
    <p:sldId id="269" r:id="rId4"/>
    <p:sldId id="271" r:id="rId5"/>
    <p:sldId id="274" r:id="rId6"/>
    <p:sldId id="273" r:id="rId7"/>
    <p:sldId id="27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19" autoAdjust="0"/>
    <p:restoredTop sz="94626"/>
  </p:normalViewPr>
  <p:slideViewPr>
    <p:cSldViewPr snapToGrid="0" snapToObjects="1">
      <p:cViewPr varScale="1">
        <p:scale>
          <a:sx n="125" d="100"/>
          <a:sy n="125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08CDA-29C6-4C4F-9345-278F31C990CA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38F0A-4DAF-4A34-8201-1D9E579B0E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811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the first iteration of this course</a:t>
            </a:r>
          </a:p>
          <a:p>
            <a:r>
              <a:rPr lang="en-GB" dirty="0"/>
              <a:t>Inevitably some things will not quite go to plan</a:t>
            </a:r>
          </a:p>
          <a:p>
            <a:r>
              <a:rPr lang="en-GB" dirty="0"/>
              <a:t>Please let us know suggested improvements along the way!</a:t>
            </a:r>
          </a:p>
          <a:p>
            <a:endParaRPr lang="en-GB" dirty="0"/>
          </a:p>
          <a:p>
            <a:r>
              <a:rPr lang="en-GB" dirty="0"/>
              <a:t>no formal evaluation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8F263-929A-49E4-AD2F-77AD84BC4D5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42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I’ll try to finish a few minutes early to give you the opportunity to connect to the </a:t>
            </a:r>
            <a:r>
              <a:rPr lang="en-GB" dirty="0" err="1"/>
              <a:t>wifi</a:t>
            </a:r>
            <a:r>
              <a:rPr lang="en-GB" dirty="0"/>
              <a:t> and access the </a:t>
            </a:r>
            <a:r>
              <a:rPr lang="en-GB" dirty="0" err="1"/>
              <a:t>moodle</a:t>
            </a:r>
            <a:r>
              <a:rPr lang="en-GB" dirty="0"/>
              <a:t> documents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8F263-929A-49E4-AD2F-77AD84BC4D5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4962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98097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577772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32084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3208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332084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7EC250-E796-438C-AFE1-ABBE2451286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77818"/>
            <a:ext cx="8229600" cy="48213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latin typeface="open sans" charset="0"/>
              </a:defRPr>
            </a:lvl1pPr>
          </a:lstStyle>
          <a:p>
            <a:pPr fontAlgn="t"/>
            <a:r>
              <a:rPr lang="en-US" sz="18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18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6475D-BDED-4D62-A64C-203EC56ADB6A}" type="slidenum">
              <a:rPr lang="en-GB" smtClean="0"/>
              <a:t>‹#›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D7EC250-E796-438C-AFE1-ABBE2451286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" y="1709738"/>
            <a:ext cx="91440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1" y="4589463"/>
            <a:ext cx="91440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697132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6475D-BDED-4D62-A64C-203EC56ADB6A}" type="slidenum">
              <a:rPr lang="en-GB" smtClean="0"/>
              <a:t>‹#›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724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Dark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77818"/>
            <a:ext cx="8229600" cy="48213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latin typeface="open sans" charset="0"/>
              </a:defRPr>
            </a:lvl1pPr>
          </a:lstStyle>
          <a:p>
            <a:pPr fontAlgn="t"/>
            <a:r>
              <a:rPr lang="en-US" sz="18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18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6475D-BDED-4D62-A64C-203EC56ADB6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086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(pal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91919"/>
            <a:ext cx="5111750" cy="4807281"/>
          </a:xfrm>
          <a:prstGeom prst="rect">
            <a:avLst/>
          </a:prstGeom>
        </p:spPr>
        <p:txBody>
          <a:bodyPr/>
          <a:lstStyle>
            <a:lvl1pPr>
              <a:defRPr sz="1800" baseline="0">
                <a:latin typeface="Open Sans" charset="0"/>
              </a:defRPr>
            </a:lvl1pPr>
            <a:lvl2pPr>
              <a:defRPr sz="2101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marL="257244" marR="0" lvl="0" indent="-257244" algn="l" defTabSz="34299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1" y="1491919"/>
            <a:ext cx="3008313" cy="4807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latin typeface="Open Sans" charset="0"/>
              </a:defRPr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fontAlgn="t"/>
            <a:r>
              <a:rPr lang="en-US" sz="18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18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9132"/>
            <a:ext cx="6697133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6475D-BDED-4D62-A64C-203EC56ADB6A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2645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3" r:id="rId2"/>
    <p:sldLayoutId id="2147483668" r:id="rId3"/>
    <p:sldLayoutId id="2147483656" r:id="rId4"/>
    <p:sldLayoutId id="2147483650" r:id="rId5"/>
    <p:sldLayoutId id="2147483665" r:id="rId6"/>
  </p:sldLayoutIdLst>
  <p:hf hdr="0" ftr="0" dt="0"/>
  <p:txStyles>
    <p:titleStyle>
      <a:lvl1pPr algn="ctr" defTabSz="342991" rtl="0" eaLnBrk="1" latinLnBrk="0" hangingPunct="1">
        <a:spcBef>
          <a:spcPct val="0"/>
        </a:spcBef>
        <a:buNone/>
        <a:defRPr sz="3301" kern="1200" baseline="0">
          <a:solidFill>
            <a:schemeClr val="bg2"/>
          </a:solidFill>
          <a:latin typeface="merriweather" charset="0"/>
          <a:ea typeface="+mj-ea"/>
          <a:cs typeface="+mj-cs"/>
        </a:defRPr>
      </a:lvl1pPr>
    </p:titleStyle>
    <p:bodyStyle>
      <a:lvl1pPr marL="257244" indent="-257244" algn="l" defTabSz="342991" rtl="0" eaLnBrk="1" latinLnBrk="0" hangingPunct="1">
        <a:spcBef>
          <a:spcPct val="20000"/>
        </a:spcBef>
        <a:buFont typeface="Arial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1pPr>
      <a:lvl2pPr marL="557361" indent="-214370" algn="l" defTabSz="342991" rtl="0" eaLnBrk="1" latinLnBrk="0" hangingPunct="1">
        <a:spcBef>
          <a:spcPct val="20000"/>
        </a:spcBef>
        <a:buFont typeface="Arial"/>
        <a:buChar char="–"/>
        <a:defRPr sz="2101" kern="1200">
          <a:solidFill>
            <a:schemeClr val="tx1"/>
          </a:solidFill>
          <a:latin typeface="+mn-lt"/>
          <a:ea typeface="+mn-ea"/>
          <a:cs typeface="+mn-cs"/>
        </a:defRPr>
      </a:lvl2pPr>
      <a:lvl3pPr marL="857479" indent="-171496" algn="l" defTabSz="34299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470" indent="-171496" algn="l" defTabSz="342991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461" indent="-171496" algn="l" defTabSz="342991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453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44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436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427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r.eggo@lshtm.ac.uk" TargetMode="External"/><Relationship Id="rId2" Type="http://schemas.openxmlformats.org/officeDocument/2006/relationships/hyperlink" Target="mailto:Katherine.Atkins@lshtm.ac.u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lee.byrne@lshtm.ac.uk" TargetMode="External"/><Relationship Id="rId5" Type="http://schemas.openxmlformats.org/officeDocument/2006/relationships/hyperlink" Target="mailto:Yang.Liu@lshtm.ac.uk" TargetMode="External"/><Relationship Id="rId4" Type="http://schemas.openxmlformats.org/officeDocument/2006/relationships/hyperlink" Target="mailto:Nicholas.Davies@lshtm.ac.uk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936297"/>
            <a:ext cx="9144000" cy="2387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sz="5600" dirty="0"/>
              <a:t>Modern Techniques in Modelling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577772"/>
            <a:ext cx="9144000" cy="1655762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br/>
            <a:br/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D731D8-BB07-455F-A3EC-FA9C55B09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7818"/>
            <a:ext cx="8229600" cy="4821382"/>
          </a:xfrm>
        </p:spPr>
        <p:txBody>
          <a:bodyPr/>
          <a:lstStyle/>
          <a:p>
            <a:r>
              <a:rPr lang="en-GB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Course organisers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Katherine Atkins, PhD </a:t>
            </a:r>
            <a:r>
              <a:rPr lang="en-GB" sz="2000" b="0" i="0" dirty="0">
                <a:solidFill>
                  <a:srgbClr val="605E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Katherine.Atkins@lshtm.ac.uk</a:t>
            </a:r>
            <a:endParaRPr lang="en-GB" sz="2000" b="0" i="0" dirty="0">
              <a:solidFill>
                <a:srgbClr val="605E5C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Roz Eggo, PhD </a:t>
            </a:r>
            <a:r>
              <a:rPr lang="en-GB" sz="2000" dirty="0">
                <a:solidFill>
                  <a:srgbClr val="605E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r.eggo@lshtm.ac.uk</a:t>
            </a:r>
            <a:endParaRPr lang="en-GB" sz="2000" b="0" i="0" dirty="0">
              <a:solidFill>
                <a:srgbClr val="605E5C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Nicholas Davies, PhD </a:t>
            </a:r>
            <a:r>
              <a:rPr lang="en-GB" sz="2000" b="0" i="0" dirty="0">
                <a:solidFill>
                  <a:srgbClr val="605E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Nicholas.Davies@lshtm.ac.uk</a:t>
            </a:r>
            <a:endParaRPr lang="en-GB" sz="2000" b="0" i="0" dirty="0">
              <a:solidFill>
                <a:srgbClr val="605E5C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Yang Liu, PhD </a:t>
            </a:r>
            <a:r>
              <a:rPr lang="en-GB" sz="2000" dirty="0">
                <a:solidFill>
                  <a:srgbClr val="605E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Yang.Liu@lshtm.ac.uk</a:t>
            </a:r>
            <a:endParaRPr lang="en-GB" sz="2000" dirty="0">
              <a:solidFill>
                <a:srgbClr val="605E5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Course administration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Damian Keane </a:t>
            </a:r>
            <a:r>
              <a:rPr lang="en-GB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Damian.Keane@lshtm.ac.uk</a:t>
            </a:r>
            <a:endParaRPr lang="en-GB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Lecturers and Demonstrators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Johnny Filipe, David Hodgson, Alexis Robert, Alex Richards, Billy </a:t>
            </a:r>
            <a:r>
              <a:rPr lang="en-GB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Quilty</a:t>
            </a:r>
            <a:r>
              <a:rPr lang="en-GB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Sam Abbott, </a:t>
            </a:r>
            <a:r>
              <a:rPr lang="en-GB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Kaja</a:t>
            </a:r>
            <a:r>
              <a:rPr lang="en-GB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Abbas, Carl Pearson, </a:t>
            </a:r>
            <a:r>
              <a:rPr lang="en-GB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Seb</a:t>
            </a:r>
            <a:r>
              <a:rPr lang="en-GB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Funk, Han Fu</a:t>
            </a:r>
            <a:br>
              <a:rPr lang="en-GB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(All LSHTM / CMMID-based)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5A8A3A-DA59-47AB-BDAD-9213BE8A9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we 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654F8-75E5-4B1B-9FD2-0A08E3C026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4522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0DD774-E43E-4D5C-B770-A342FB917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Feedback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63AE20-5DB3-4FD4-B098-05DFFA40D5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2</a:t>
            </a:fld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9E3B2D2-238B-3E49-B309-5F7A8D8652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477818"/>
            <a:ext cx="8229600" cy="4821382"/>
          </a:xfrm>
        </p:spPr>
        <p:txBody>
          <a:bodyPr/>
          <a:lstStyle/>
          <a:p>
            <a:pPr indent="-214370"/>
            <a:r>
              <a:rPr lang="en-GB" dirty="0"/>
              <a:t>Your feedback is important to us!</a:t>
            </a:r>
          </a:p>
          <a:p>
            <a:pPr indent="-214370"/>
            <a:endParaRPr lang="en-GB" dirty="0"/>
          </a:p>
          <a:p>
            <a:pPr indent="-214370"/>
            <a:r>
              <a:rPr lang="en-GB" dirty="0"/>
              <a:t>Please complete the feedback form on Moodle after the course — tell us what we did well and what we could improve.</a:t>
            </a:r>
          </a:p>
          <a:p>
            <a:pPr indent="-214370"/>
            <a:endParaRPr lang="en-GB" dirty="0"/>
          </a:p>
          <a:p>
            <a:pPr indent="-214370"/>
            <a:r>
              <a:rPr lang="en-GB" dirty="0"/>
              <a:t>And please don’t hesitate to ask questions during the course.</a:t>
            </a:r>
          </a:p>
        </p:txBody>
      </p:sp>
    </p:spTree>
    <p:extLst>
      <p:ext uri="{BB962C8B-B14F-4D97-AF65-F5344CB8AC3E}">
        <p14:creationId xmlns:p14="http://schemas.microsoft.com/office/powerpoint/2010/main" val="492800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3CC119-7C2D-4D46-8BA8-B1FE8EDEE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873" y="1319315"/>
            <a:ext cx="8830917" cy="514112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2000" b="1" dirty="0"/>
              <a:t>Resources</a:t>
            </a:r>
          </a:p>
          <a:p>
            <a: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All course information (timetable, links etc) on Moodle </a:t>
            </a:r>
            <a:r>
              <a:rPr lang="en-GB" sz="1800" dirty="0">
                <a:solidFill>
                  <a:srgbClr val="F59200"/>
                </a:solidFill>
                <a:effectLst/>
                <a:latin typeface="Calibri-Light"/>
                <a:ea typeface="Calibri" panose="020F0502020204030204" pitchFamily="34" charset="0"/>
                <a:cs typeface="Calibri-Light"/>
              </a:rPr>
              <a:t>https://</a:t>
            </a:r>
            <a:r>
              <a:rPr lang="en-GB" sz="1800" dirty="0" err="1">
                <a:solidFill>
                  <a:srgbClr val="F59200"/>
                </a:solidFill>
                <a:effectLst/>
                <a:latin typeface="Calibri-Light"/>
                <a:ea typeface="Calibri" panose="020F0502020204030204" pitchFamily="34" charset="0"/>
                <a:cs typeface="Calibri-Light"/>
              </a:rPr>
              <a:t>ble.lshtm.ac.uk</a:t>
            </a:r>
            <a:r>
              <a:rPr lang="en-GB" sz="1800" dirty="0">
                <a:solidFill>
                  <a:srgbClr val="F59200"/>
                </a:solidFill>
                <a:effectLst/>
                <a:latin typeface="Calibri-Light"/>
                <a:ea typeface="Calibri" panose="020F0502020204030204" pitchFamily="34" charset="0"/>
                <a:cs typeface="Calibri-Light"/>
              </a:rPr>
              <a:t>/</a:t>
            </a:r>
            <a:br>
              <a:rPr lang="en-GB" sz="2000" dirty="0"/>
            </a:br>
            <a:r>
              <a:rPr lang="en-GB" sz="1600" dirty="0"/>
              <a:t>(shout out now if you haven’t logged-in! Or cannot access </a:t>
            </a:r>
            <a:r>
              <a:rPr lang="en-GB" sz="1600" dirty="0" err="1"/>
              <a:t>wifi</a:t>
            </a:r>
            <a:r>
              <a:rPr lang="en-GB" sz="1600" dirty="0"/>
              <a:t>)</a:t>
            </a:r>
          </a:p>
          <a:p>
            <a: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All exercises completed using </a:t>
            </a:r>
            <a:r>
              <a:rPr lang="en-GB" sz="2000" dirty="0" err="1"/>
              <a:t>Rstudio</a:t>
            </a:r>
            <a:r>
              <a:rPr lang="en-GB" sz="2000" dirty="0"/>
              <a:t> </a:t>
            </a:r>
            <a:br>
              <a:rPr lang="en-GB" sz="2000" dirty="0"/>
            </a:br>
            <a:r>
              <a:rPr lang="en-GB" sz="1600" dirty="0"/>
              <a:t>(shout out now if you haven’t downloaded it!)</a:t>
            </a:r>
          </a:p>
          <a:p>
            <a: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Lecture slides on Moodle (and lecture recordings at end of each day)</a:t>
            </a:r>
          </a:p>
          <a:p>
            <a: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Practical session exercises and solutions will be downloaded via R package (details to follow in next session)</a:t>
            </a:r>
            <a:br>
              <a:rPr lang="en-GB" sz="2000" dirty="0"/>
            </a:br>
            <a:endParaRPr lang="en-GB" sz="2000" dirty="0"/>
          </a:p>
          <a:p>
            <a: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DISCUSSION BOARD on Moodle for </a:t>
            </a:r>
            <a:r>
              <a:rPr lang="en-GB" sz="2000" b="1" dirty="0"/>
              <a:t>everyone </a:t>
            </a:r>
            <a:br>
              <a:rPr lang="en-GB" sz="2000" b="1" dirty="0"/>
            </a:br>
            <a:r>
              <a:rPr lang="en-GB" sz="2000" dirty="0"/>
              <a:t> - please feel free to introduce yourself more fully there if you wish</a:t>
            </a:r>
            <a:br>
              <a:rPr lang="en-GB" sz="2000" b="1" dirty="0"/>
            </a:br>
            <a:endParaRPr lang="en-GB" sz="2000" dirty="0"/>
          </a:p>
          <a:p>
            <a:pPr marL="3429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sz="20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GB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82D007-EC79-4E22-A9B4-71913D4AF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EB673-1EAC-4FE5-A2CC-0723331375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231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B5D9559-4A06-DB8E-F343-52FFAEE4F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Further resources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EBB39-9622-3B76-0F0D-313D14C04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4</a:t>
            </a:fld>
            <a:endParaRPr lang="en-GB"/>
          </a:p>
        </p:txBody>
      </p:sp>
      <p:pic>
        <p:nvPicPr>
          <p:cNvPr id="1026" name="Picture 2" descr="An Introduction to Infectious Disease Modelling by Emilia Vynnycky, Richard  White | Waterstones">
            <a:extLst>
              <a:ext uri="{FF2B5EF4-FFF2-40B4-BE49-F238E27FC236}">
                <a16:creationId xmlns:a16="http://schemas.microsoft.com/office/drawing/2014/main" id="{63A50045-2F94-C7B1-E92F-28BED9B10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390" y="1499870"/>
            <a:ext cx="3122930" cy="4692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odeling Infectious Diseases in Humans and Animals eBook : Keeling, Matt  J., Rohani, Pejman: Amazon.co.uk: Books">
            <a:extLst>
              <a:ext uri="{FF2B5EF4-FFF2-40B4-BE49-F238E27FC236}">
                <a16:creationId xmlns:a16="http://schemas.microsoft.com/office/drawing/2014/main" id="{1026811E-AB9F-D3C0-7ADD-1CE1F88A3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722" y="1499870"/>
            <a:ext cx="3181805" cy="4692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4871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1737BB-9057-702D-6B19-ED68E90370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08644"/>
            <a:ext cx="8229600" cy="395987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EB44258-6F04-7EA2-D08D-AEB25E8DC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D4149E-AAA4-64B4-720F-DDAE07F678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481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F07FA-22C9-59D1-B329-45580F84D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6</a:t>
            </a:fld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34F6E61-785A-1B37-F17C-B72A0CEB8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03450"/>
            <a:ext cx="9144000" cy="1342197"/>
          </a:xfrm>
        </p:spPr>
        <p:txBody>
          <a:bodyPr/>
          <a:lstStyle/>
          <a:p>
            <a:r>
              <a:rPr lang="en-US" altLang="zh-CN" dirty="0"/>
              <a:t>Photo time!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74340"/>
      </p:ext>
    </p:extLst>
  </p:cSld>
  <p:clrMapOvr>
    <a:masterClrMapping/>
  </p:clrMapOvr>
</p:sld>
</file>

<file path=ppt/theme/theme1.xml><?xml version="1.0" encoding="utf-8"?>
<a:theme xmlns:a="http://schemas.openxmlformats.org/drawingml/2006/main" name="Main_Presentation_Title_Page">
  <a:themeElements>
    <a:clrScheme name="Custom 1">
      <a:dk1>
        <a:srgbClr val="000000"/>
      </a:dk1>
      <a:lt1>
        <a:srgbClr val="FFFFFF"/>
      </a:lt1>
      <a:dk2>
        <a:srgbClr val="004550"/>
      </a:dk2>
      <a:lt2>
        <a:srgbClr val="2BAC6D"/>
      </a:lt2>
      <a:accent1>
        <a:srgbClr val="2BAC6D"/>
      </a:accent1>
      <a:accent2>
        <a:srgbClr val="004550"/>
      </a:accent2>
      <a:accent3>
        <a:srgbClr val="00ABCE"/>
      </a:accent3>
      <a:accent4>
        <a:srgbClr val="FBB800"/>
      </a:accent4>
      <a:accent5>
        <a:srgbClr val="E95B0C"/>
      </a:accent5>
      <a:accent6>
        <a:srgbClr val="B1B2B3"/>
      </a:accent6>
      <a:hlink>
        <a:srgbClr val="00ABCE"/>
      </a:hlink>
      <a:folHlink>
        <a:srgbClr val="B1B2B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SHTM_Presentation_Template_4.3.potx" id="{36DD23E2-2B4D-4C02-87ED-940A54CBCDE4}" vid="{3E1D11D4-E105-447B-B68A-CA0B015ED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335</Words>
  <Application>Microsoft Macintosh PowerPoint</Application>
  <PresentationFormat>On-screen Show (4:3)</PresentationFormat>
  <Paragraphs>44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Calibri-Light</vt:lpstr>
      <vt:lpstr>Arial</vt:lpstr>
      <vt:lpstr>Calibri</vt:lpstr>
      <vt:lpstr>merriweather</vt:lpstr>
      <vt:lpstr>Open Sans</vt:lpstr>
      <vt:lpstr>Open Sans</vt:lpstr>
      <vt:lpstr>Main_Presentation_Title_Page</vt:lpstr>
      <vt:lpstr>Modern Techniques in Modelling</vt:lpstr>
      <vt:lpstr>Who we are</vt:lpstr>
      <vt:lpstr>Feedback</vt:lpstr>
      <vt:lpstr>Resources</vt:lpstr>
      <vt:lpstr>Further resources</vt:lpstr>
      <vt:lpstr>Additional resources</vt:lpstr>
      <vt:lpstr>Photo time!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/>
  <TotalTime>23</TotalTime>
  <Words>14</Words>
  <Application>Microsoft Office PowerPoint</Application>
  <PresentationFormat>On-screen Show (4:3)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merriweather</vt:lpstr>
      <vt:lpstr>Open Sans</vt:lpstr>
      <vt:lpstr>Open Sans</vt:lpstr>
      <vt:lpstr>Main_Presentation_Title_Page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London School of Hygiene &amp; Tropical Medicine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Techniques in Modelling</dc:title>
  <dc:creator/>
  <cp:keywords/>
  <cp:lastModifiedBy>Yang Liu</cp:lastModifiedBy>
  <cp:revision>56</cp:revision>
  <dcterms:created xsi:type="dcterms:W3CDTF">2019-06-12T07:36:02Z</dcterms:created>
  <dcterms:modified xsi:type="dcterms:W3CDTF">2023-04-20T13:51:35Z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graphy">
    <vt:lpwstr>../../Infrastructure/extras.bib</vt:lpwstr>
  </property>
  <property fmtid="{D5CDD505-2E9C-101B-9397-08002B2CF9AE}" pid="3" name="csl">
    <vt:lpwstr>../../Infrastructure/chicago-author-date.csl</vt:lpwstr>
  </property>
  <property fmtid="{D5CDD505-2E9C-101B-9397-08002B2CF9AE}" pid="4" name="date">
    <vt:lpwstr>June 2019</vt:lpwstr>
  </property>
  <property fmtid="{D5CDD505-2E9C-101B-9397-08002B2CF9AE}" pid="5" name="header-includes">
    <vt:lpwstr>---------</vt:lpwstr>
  </property>
  <property fmtid="{D5CDD505-2E9C-101B-9397-08002B2CF9AE}" pid="6" name="output">
    <vt:lpwstr/>
  </property>
  <property fmtid="{D5CDD505-2E9C-101B-9397-08002B2CF9AE}" pid="7" name="tables">
    <vt:lpwstr>yes</vt:lpwstr>
  </property>
</Properties>
</file>