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5"/>
  </p:notesMasterIdLst>
  <p:sldIdLst>
    <p:sldId id="368" r:id="rId2"/>
    <p:sldId id="256" r:id="rId3"/>
    <p:sldId id="257" r:id="rId4"/>
    <p:sldId id="258" r:id="rId5"/>
    <p:sldId id="259" r:id="rId6"/>
    <p:sldId id="260" r:id="rId7"/>
    <p:sldId id="261" r:id="rId8"/>
    <p:sldId id="262" r:id="rId9"/>
    <p:sldId id="263" r:id="rId10"/>
    <p:sldId id="264" r:id="rId11"/>
    <p:sldId id="265" r:id="rId12"/>
    <p:sldId id="369" r:id="rId13"/>
    <p:sldId id="37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78" autoAdjust="0"/>
    <p:restoredTop sz="94626"/>
  </p:normalViewPr>
  <p:slideViewPr>
    <p:cSldViewPr snapToGrid="0" snapToObjects="1">
      <p:cViewPr varScale="1">
        <p:scale>
          <a:sx n="128" d="100"/>
          <a:sy n="128" d="100"/>
        </p:scale>
        <p:origin x="14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D0A03-8D8D-F546-92C2-C76DD097A703}" type="datetimeFigureOut">
              <a:rPr lang="en-GB" smtClean="0"/>
              <a:t>10/09/2024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B2B40E-4FF0-1C49-A03F-359257E1AC0C}" type="slidenum">
              <a:rPr lang="en-GB" smtClean="0"/>
              <a:t>‹#›</a:t>
            </a:fld>
            <a:endParaRPr lang="en-GB"/>
          </a:p>
        </p:txBody>
      </p:sp>
    </p:spTree>
    <p:extLst>
      <p:ext uri="{BB962C8B-B14F-4D97-AF65-F5344CB8AC3E}">
        <p14:creationId xmlns:p14="http://schemas.microsoft.com/office/powerpoint/2010/main" val="150448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5008A46-F755-4F15-9768-DD078924F128}" type="slidenum">
              <a:rPr lang="en-GB" smtClean="0"/>
              <a:t>0</a:t>
            </a:fld>
            <a:endParaRPr lang="en-GB"/>
          </a:p>
        </p:txBody>
      </p:sp>
    </p:spTree>
    <p:extLst>
      <p:ext uri="{BB962C8B-B14F-4D97-AF65-F5344CB8AC3E}">
        <p14:creationId xmlns:p14="http://schemas.microsoft.com/office/powerpoint/2010/main" val="216557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098097"/>
            <a:ext cx="9144000" cy="2387600"/>
          </a:xfrm>
          <a:prstGeom prst="rect">
            <a:avLst/>
          </a:prstGeo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0" y="3577772"/>
            <a:ext cx="9144000" cy="1655762"/>
          </a:xfrm>
          <a:prstGeom prst="rect">
            <a:avLst/>
          </a:prstGeo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0" y="6332084"/>
            <a:ext cx="2057400" cy="365125"/>
          </a:xfrm>
          <a:prstGeom prst="rect">
            <a:avLst/>
          </a:prstGeom>
        </p:spPr>
        <p:txBody>
          <a:bodyPr/>
          <a:lstStyle>
            <a:lvl1pPr>
              <a:defRPr>
                <a:solidFill>
                  <a:schemeClr val="bg1"/>
                </a:solidFill>
              </a:defRPr>
            </a:lvl1pPr>
          </a:lstStyle>
          <a:p>
            <a:fld id="{05CC55C5-3AE8-4299-988D-DFB8217A9B4E}" type="datetimeFigureOut">
              <a:rPr lang="en-GB" smtClean="0"/>
              <a:pPr/>
              <a:t>10/09/2024</a:t>
            </a:fld>
            <a:endParaRPr lang="en-GB" dirty="0"/>
          </a:p>
        </p:txBody>
      </p:sp>
      <p:sp>
        <p:nvSpPr>
          <p:cNvPr id="5" name="Footer Placeholder 4"/>
          <p:cNvSpPr>
            <a:spLocks noGrp="1"/>
          </p:cNvSpPr>
          <p:nvPr>
            <p:ph type="ftr" sz="quarter" idx="11"/>
          </p:nvPr>
        </p:nvSpPr>
        <p:spPr>
          <a:xfrm>
            <a:off x="2514600" y="6332084"/>
            <a:ext cx="4114800" cy="365125"/>
          </a:xfrm>
          <a:prstGeom prst="rect">
            <a:avLst/>
          </a:prstGeom>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a:xfrm>
            <a:off x="7086600" y="6332084"/>
            <a:ext cx="2057400" cy="365125"/>
          </a:xfrm>
          <a:prstGeom prst="rect">
            <a:avLst/>
          </a:prstGeom>
        </p:spPr>
        <p:txBody>
          <a:bodyPr/>
          <a:lstStyle>
            <a:lvl1pPr>
              <a:defRPr>
                <a:solidFill>
                  <a:schemeClr val="bg1"/>
                </a:solidFill>
              </a:defRPr>
            </a:lvl1pPr>
          </a:lstStyle>
          <a:p>
            <a:fld id="{7D7EC250-E796-438C-AFE1-ABBE2451286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477818"/>
            <a:ext cx="8229600" cy="4821382"/>
          </a:xfrm>
          <a:prstGeom prst="rect">
            <a:avLst/>
          </a:prstGeom>
        </p:spPr>
        <p:txBody>
          <a:bodyPr/>
          <a:lstStyle>
            <a:lvl1pPr marL="0" indent="0">
              <a:buNone/>
              <a:defRPr sz="1800" b="0" i="0" baseline="0">
                <a:latin typeface="open sans" charset="0"/>
              </a:defRPr>
            </a:lvl1pPr>
          </a:lstStyle>
          <a:p>
            <a:pPr fontAlgn="t"/>
            <a:r>
              <a:rPr lang="en-US" sz="1800" b="1" i="0" baseline="0" dirty="0">
                <a:solidFill>
                  <a:schemeClr val="tx1"/>
                </a:solidFill>
                <a:latin typeface="open sans" charset="0"/>
              </a:rPr>
              <a:t>Body Header</a:t>
            </a:r>
          </a:p>
          <a:p>
            <a:r>
              <a:rPr lang="en-US" sz="1800" b="0" i="0" baseline="0" dirty="0">
                <a:solidFill>
                  <a:schemeClr val="tx1"/>
                </a:solidFill>
                <a:latin typeface="open sans" charset="0"/>
              </a:rPr>
              <a:t>Body text</a:t>
            </a:r>
          </a:p>
        </p:txBody>
      </p:sp>
      <p:sp>
        <p:nvSpPr>
          <p:cNvPr id="5" name="Title 1"/>
          <p:cNvSpPr>
            <a:spLocks noGrp="1"/>
          </p:cNvSpPr>
          <p:nvPr>
            <p:ph type="title" hasCustomPrompt="1"/>
          </p:nvPr>
        </p:nvSpPr>
        <p:spPr>
          <a:xfrm>
            <a:off x="457201" y="279132"/>
            <a:ext cx="6705600" cy="623236"/>
          </a:xfrm>
          <a:prstGeom prst="rect">
            <a:avLst/>
          </a:prstGeom>
        </p:spPr>
        <p:txBody>
          <a:bodyPr>
            <a:normAutofit/>
          </a:bodyPr>
          <a:lstStyle>
            <a:lvl1pPr algn="l">
              <a:defRPr sz="2401" baseline="0">
                <a:solidFill>
                  <a:schemeClr val="bg1"/>
                </a:solidFill>
              </a:defRPr>
            </a:lvl1pPr>
          </a:lstStyle>
          <a:p>
            <a:r>
              <a:rPr lang="en-US" dirty="0"/>
              <a:t>Slide Title</a:t>
            </a:r>
          </a:p>
        </p:txBody>
      </p:sp>
      <p:sp>
        <p:nvSpPr>
          <p:cNvPr id="4"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475D-BDED-4D62-A64C-203EC56ADB6A}" type="slidenum">
              <a:rPr lang="en-GB" smtClean="0"/>
              <a:t>‹#›</a:t>
            </a:fld>
            <a:endParaRPr lang="en-GB"/>
          </a:p>
        </p:txBody>
      </p:sp>
      <p:sp>
        <p:nvSpPr>
          <p:cNvPr id="6"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2057400" cy="365125"/>
          </a:xfrm>
          <a:prstGeom prst="rect">
            <a:avLst/>
          </a:prstGeom>
        </p:spPr>
        <p:txBody>
          <a:bodyPr/>
          <a:lstStyle/>
          <a:p>
            <a:fld id="{05CC55C5-3AE8-4299-988D-DFB8217A9B4E}" type="datetimeFigureOut">
              <a:rPr lang="en-GB" smtClean="0"/>
              <a:t>10/09/2024</a:t>
            </a:fld>
            <a:endParaRPr lang="en-GB"/>
          </a:p>
        </p:txBody>
      </p:sp>
      <p:sp>
        <p:nvSpPr>
          <p:cNvPr id="5" name="Footer Placeholder 4"/>
          <p:cNvSpPr>
            <a:spLocks noGrp="1"/>
          </p:cNvSpPr>
          <p:nvPr>
            <p:ph type="ftr" sz="quarter" idx="11"/>
          </p:nvPr>
        </p:nvSpPr>
        <p:spPr>
          <a:xfrm>
            <a:off x="2514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7086600" y="6356350"/>
            <a:ext cx="2057400" cy="365125"/>
          </a:xfrm>
          <a:prstGeom prst="rect">
            <a:avLst/>
          </a:prstGeom>
        </p:spPr>
        <p:txBody>
          <a:bodyPr/>
          <a:lstStyle/>
          <a:p>
            <a:fld id="{7D7EC250-E796-438C-AFE1-ABBE2451286B}" type="slidenum">
              <a:rPr lang="en-GB" smtClean="0"/>
              <a:t>‹#›</a:t>
            </a:fld>
            <a:endParaRPr lang="en-GB"/>
          </a:p>
        </p:txBody>
      </p:sp>
      <p:sp>
        <p:nvSpPr>
          <p:cNvPr id="7" name="Title 1"/>
          <p:cNvSpPr>
            <a:spLocks noGrp="1"/>
          </p:cNvSpPr>
          <p:nvPr>
            <p:ph type="title"/>
          </p:nvPr>
        </p:nvSpPr>
        <p:spPr>
          <a:xfrm>
            <a:off x="1" y="1709738"/>
            <a:ext cx="9144000" cy="2852737"/>
          </a:xfrm>
          <a:prstGeom prst="rect">
            <a:avLst/>
          </a:prstGeom>
        </p:spPr>
        <p:txBody>
          <a:bodyPr anchor="b"/>
          <a:lstStyle>
            <a:lvl1pPr>
              <a:defRPr sz="6000"/>
            </a:lvl1pPr>
          </a:lstStyle>
          <a:p>
            <a:r>
              <a:rPr lang="en-US"/>
              <a:t>Click to edit Master title style</a:t>
            </a:r>
            <a:endParaRPr lang="en-GB"/>
          </a:p>
        </p:txBody>
      </p:sp>
      <p:sp>
        <p:nvSpPr>
          <p:cNvPr id="8" name="Text Placeholder 2"/>
          <p:cNvSpPr>
            <a:spLocks noGrp="1"/>
          </p:cNvSpPr>
          <p:nvPr>
            <p:ph type="body" idx="1"/>
          </p:nvPr>
        </p:nvSpPr>
        <p:spPr>
          <a:xfrm>
            <a:off x="1" y="4589463"/>
            <a:ext cx="9144000" cy="1500187"/>
          </a:xfrm>
          <a:prstGeom prst="rect">
            <a:avLst/>
          </a:prstGeom>
        </p:spPr>
        <p:txBody>
          <a:bodyPr/>
          <a:lstStyle>
            <a:lvl1pPr marL="0" indent="0">
              <a:buNone/>
              <a:defRPr sz="24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1" y="279132"/>
            <a:ext cx="6697132" cy="623236"/>
          </a:xfrm>
          <a:prstGeom prst="rect">
            <a:avLst/>
          </a:prstGeom>
        </p:spPr>
        <p:txBody>
          <a:bodyPr>
            <a:normAutofit/>
          </a:bodyPr>
          <a:lstStyle>
            <a:lvl1pPr algn="l">
              <a:defRPr sz="2401" baseline="0">
                <a:solidFill>
                  <a:schemeClr val="bg1"/>
                </a:solidFill>
              </a:defRPr>
            </a:lvl1pPr>
          </a:lstStyle>
          <a:p>
            <a:r>
              <a:rPr lang="en-US" dirty="0"/>
              <a:t>Slide Title</a:t>
            </a:r>
          </a:p>
        </p:txBody>
      </p:sp>
      <p:sp>
        <p:nvSpPr>
          <p:cNvPr id="5"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475D-BDED-4D62-A64C-203EC56ADB6A}" type="slidenum">
              <a:rPr lang="en-GB" smtClean="0"/>
              <a:t>‹#›</a:t>
            </a:fld>
            <a:endParaRPr lang="en-GB"/>
          </a:p>
        </p:txBody>
      </p:sp>
      <p:sp>
        <p:nvSpPr>
          <p:cNvPr id="6"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7" name="Content Placeholder 2"/>
          <p:cNvSpPr>
            <a:spLocks noGrp="1"/>
          </p:cNvSpPr>
          <p:nvPr>
            <p:ph sz="half" idx="1"/>
          </p:nvPr>
        </p:nvSpPr>
        <p:spPr>
          <a:xfrm>
            <a:off x="628650" y="1825625"/>
            <a:ext cx="3886200" cy="4351338"/>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2"/>
          </p:nvPr>
        </p:nvSpPr>
        <p:spPr>
          <a:xfrm>
            <a:off x="4629150" y="1825625"/>
            <a:ext cx="3886200" cy="4351338"/>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872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79132"/>
            <a:ext cx="6705600" cy="623236"/>
          </a:xfrm>
          <a:prstGeom prst="rect">
            <a:avLst/>
          </a:prstGeom>
        </p:spPr>
        <p:txBody>
          <a:bodyPr>
            <a:normAutofit/>
          </a:bodyPr>
          <a:lstStyle>
            <a:lvl1pPr algn="l">
              <a:defRPr sz="2401" baseline="0">
                <a:solidFill>
                  <a:schemeClr val="bg1"/>
                </a:solidFill>
              </a:defRPr>
            </a:lvl1pPr>
          </a:lstStyle>
          <a:p>
            <a:r>
              <a:rPr lang="en-US" dirty="0"/>
              <a:t>Slide Title</a:t>
            </a:r>
          </a:p>
        </p:txBody>
      </p:sp>
      <p:sp>
        <p:nvSpPr>
          <p:cNvPr id="3" name="Content Placeholder 2"/>
          <p:cNvSpPr>
            <a:spLocks noGrp="1"/>
          </p:cNvSpPr>
          <p:nvPr>
            <p:ph idx="1" hasCustomPrompt="1"/>
          </p:nvPr>
        </p:nvSpPr>
        <p:spPr>
          <a:xfrm>
            <a:off x="457200" y="1477818"/>
            <a:ext cx="8229600" cy="4821382"/>
          </a:xfrm>
          <a:prstGeom prst="rect">
            <a:avLst/>
          </a:prstGeom>
        </p:spPr>
        <p:txBody>
          <a:bodyPr/>
          <a:lstStyle>
            <a:lvl1pPr marL="0" indent="0">
              <a:buNone/>
              <a:defRPr sz="1800" b="0" i="0" baseline="0">
                <a:latin typeface="open sans" charset="0"/>
              </a:defRPr>
            </a:lvl1pPr>
          </a:lstStyle>
          <a:p>
            <a:pPr fontAlgn="t"/>
            <a:r>
              <a:rPr lang="en-US" sz="1800" b="1" i="0" baseline="0" dirty="0">
                <a:solidFill>
                  <a:schemeClr val="tx1"/>
                </a:solidFill>
                <a:latin typeface="open sans" charset="0"/>
              </a:rPr>
              <a:t>Body Header</a:t>
            </a:r>
          </a:p>
          <a:p>
            <a:r>
              <a:rPr lang="en-US" sz="1800" b="0" i="0" baseline="0" dirty="0">
                <a:solidFill>
                  <a:schemeClr val="tx1"/>
                </a:solidFill>
                <a:latin typeface="open sans" charset="0"/>
              </a:rPr>
              <a:t>Body text</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475D-BDED-4D62-A64C-203EC56ADB6A}" type="slidenum">
              <a:rPr lang="en-GB" smtClean="0"/>
              <a:t>‹#›</a:t>
            </a:fld>
            <a:endParaRPr lang="en-GB"/>
          </a:p>
        </p:txBody>
      </p:sp>
      <p:sp>
        <p:nvSpPr>
          <p:cNvPr id="8"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45086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91919"/>
            <a:ext cx="5111750" cy="4807281"/>
          </a:xfrm>
          <a:prstGeom prst="rect">
            <a:avLst/>
          </a:prstGeom>
        </p:spPr>
        <p:txBody>
          <a:bodyPr/>
          <a:lstStyle>
            <a:lvl1pPr>
              <a:defRPr sz="1800" baseline="0">
                <a:latin typeface="Open Sans" charset="0"/>
              </a:defRPr>
            </a:lvl1pPr>
            <a:lvl2pPr>
              <a:defRPr sz="2101"/>
            </a:lvl2pPr>
            <a:lvl3pPr>
              <a:defRPr sz="1800"/>
            </a:lvl3pPr>
            <a:lvl4pPr>
              <a:defRPr sz="1500"/>
            </a:lvl4pPr>
            <a:lvl5pPr>
              <a:defRPr sz="1500"/>
            </a:lvl5pPr>
            <a:lvl6pPr>
              <a:defRPr sz="1500"/>
            </a:lvl6pPr>
            <a:lvl7pPr>
              <a:defRPr sz="1500"/>
            </a:lvl7pPr>
            <a:lvl8pPr>
              <a:defRPr sz="1500"/>
            </a:lvl8pPr>
            <a:lvl9pPr>
              <a:defRPr sz="1500"/>
            </a:lvl9pPr>
          </a:lstStyle>
          <a:p>
            <a:pPr marL="257244" marR="0" lvl="0" indent="-257244" algn="l" defTabSz="342991" rtl="0" eaLnBrk="1" fontAlgn="auto" latinLnBrk="0" hangingPunct="1">
              <a:lnSpc>
                <a:spcPct val="100000"/>
              </a:lnSpc>
              <a:spcBef>
                <a:spcPct val="20000"/>
              </a:spcBef>
              <a:spcAft>
                <a:spcPts val="0"/>
              </a:spcAft>
              <a:buClrTx/>
              <a:buSzTx/>
              <a:buFont typeface="Arial"/>
              <a:buNone/>
              <a:tabLst/>
              <a:defRPr/>
            </a:pPr>
            <a:r>
              <a:rPr lang="en-US"/>
              <a:t>Edit Master text styles</a:t>
            </a:r>
          </a:p>
        </p:txBody>
      </p:sp>
      <p:sp>
        <p:nvSpPr>
          <p:cNvPr id="4" name="Text Placeholder 3"/>
          <p:cNvSpPr>
            <a:spLocks noGrp="1"/>
          </p:cNvSpPr>
          <p:nvPr>
            <p:ph type="body" sz="half" idx="2" hasCustomPrompt="1"/>
          </p:nvPr>
        </p:nvSpPr>
        <p:spPr>
          <a:xfrm>
            <a:off x="457201" y="1491919"/>
            <a:ext cx="3008313" cy="4807281"/>
          </a:xfrm>
          <a:prstGeom prst="rect">
            <a:avLst/>
          </a:prstGeom>
        </p:spPr>
        <p:txBody>
          <a:bodyPr/>
          <a:lstStyle>
            <a:lvl1pPr marL="0" indent="0">
              <a:buNone/>
              <a:defRPr sz="1800" baseline="0">
                <a:latin typeface="Open Sans" charset="0"/>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fontAlgn="t"/>
            <a:r>
              <a:rPr lang="en-US" sz="1800" b="1" i="0" baseline="0" dirty="0">
                <a:solidFill>
                  <a:schemeClr val="tx1"/>
                </a:solidFill>
                <a:latin typeface="open sans" charset="0"/>
              </a:rPr>
              <a:t>Body Header</a:t>
            </a:r>
          </a:p>
          <a:p>
            <a:r>
              <a:rPr lang="en-US" sz="1800" b="0" i="0" baseline="0" dirty="0">
                <a:solidFill>
                  <a:schemeClr val="tx1"/>
                </a:solidFill>
                <a:latin typeface="open sans" charset="0"/>
              </a:rPr>
              <a:t>Body text</a:t>
            </a:r>
          </a:p>
        </p:txBody>
      </p:sp>
      <p:sp>
        <p:nvSpPr>
          <p:cNvPr id="9" name="Title 1"/>
          <p:cNvSpPr>
            <a:spLocks noGrp="1"/>
          </p:cNvSpPr>
          <p:nvPr>
            <p:ph type="title" hasCustomPrompt="1"/>
          </p:nvPr>
        </p:nvSpPr>
        <p:spPr>
          <a:xfrm>
            <a:off x="457200" y="279132"/>
            <a:ext cx="6697133" cy="623236"/>
          </a:xfrm>
          <a:prstGeom prst="rect">
            <a:avLst/>
          </a:prstGeom>
        </p:spPr>
        <p:txBody>
          <a:bodyPr>
            <a:normAutofit/>
          </a:bodyPr>
          <a:lstStyle>
            <a:lvl1pPr algn="l">
              <a:defRPr sz="2401" baseline="0">
                <a:solidFill>
                  <a:schemeClr val="bg1"/>
                </a:solidFill>
              </a:defRPr>
            </a:lvl1pPr>
          </a:lstStyle>
          <a:p>
            <a:r>
              <a:rPr lang="en-US" dirty="0"/>
              <a:t>Slide Title</a:t>
            </a:r>
          </a:p>
        </p:txBody>
      </p:sp>
      <p:sp>
        <p:nvSpPr>
          <p:cNvPr id="5"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475D-BDED-4D62-A64C-203EC56ADB6A}" type="slidenum">
              <a:rPr lang="en-GB" smtClean="0"/>
              <a:t>‹#›</a:t>
            </a:fld>
            <a:endParaRPr lang="en-GB"/>
          </a:p>
        </p:txBody>
      </p:sp>
      <p:sp>
        <p:nvSpPr>
          <p:cNvPr id="7"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645777"/>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68" r:id="rId3"/>
    <p:sldLayoutId id="2147483656" r:id="rId4"/>
    <p:sldLayoutId id="2147483650" r:id="rId5"/>
    <p:sldLayoutId id="2147483665" r:id="rId6"/>
  </p:sldLayoutIdLst>
  <p:hf sldNum="0" hdr="0" ftr="0" dt="0"/>
  <p:txStyles>
    <p:titleStyle>
      <a:lvl1pPr algn="ctr" defTabSz="342991" rtl="0" eaLnBrk="1" latinLnBrk="0" hangingPunct="1">
        <a:spcBef>
          <a:spcPct val="0"/>
        </a:spcBef>
        <a:buNone/>
        <a:defRPr sz="3301" kern="1200" baseline="0">
          <a:solidFill>
            <a:schemeClr val="bg2"/>
          </a:solidFill>
          <a:latin typeface="merriweather" charset="0"/>
          <a:ea typeface="+mj-ea"/>
          <a:cs typeface="+mj-cs"/>
        </a:defRPr>
      </a:lvl1pPr>
    </p:titleStyle>
    <p:bodyStyle>
      <a:lvl1pPr marL="257244" indent="-257244" algn="l" defTabSz="342991" rtl="0" eaLnBrk="1" latinLnBrk="0" hangingPunct="1">
        <a:spcBef>
          <a:spcPct val="20000"/>
        </a:spcBef>
        <a:buFont typeface="Arial"/>
        <a:buChar char="•"/>
        <a:defRPr sz="2401" kern="1200">
          <a:solidFill>
            <a:schemeClr val="tx1"/>
          </a:solidFill>
          <a:latin typeface="+mn-lt"/>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91" rtl="0" eaLnBrk="1" latinLnBrk="0" hangingPunct="1">
        <a:defRPr sz="1350" kern="1200">
          <a:solidFill>
            <a:schemeClr val="tx1"/>
          </a:solidFill>
          <a:latin typeface="+mn-lt"/>
          <a:ea typeface="+mn-ea"/>
          <a:cs typeface="+mn-cs"/>
        </a:defRPr>
      </a:lvl1pPr>
      <a:lvl2pPr marL="342991" algn="l" defTabSz="342991" rtl="0" eaLnBrk="1" latinLnBrk="0" hangingPunct="1">
        <a:defRPr sz="1350" kern="1200">
          <a:solidFill>
            <a:schemeClr val="tx1"/>
          </a:solidFill>
          <a:latin typeface="+mn-lt"/>
          <a:ea typeface="+mn-ea"/>
          <a:cs typeface="+mn-cs"/>
        </a:defRPr>
      </a:lvl2pPr>
      <a:lvl3pPr marL="685983" algn="l" defTabSz="342991" rtl="0" eaLnBrk="1" latinLnBrk="0" hangingPunct="1">
        <a:defRPr sz="1350" kern="1200">
          <a:solidFill>
            <a:schemeClr val="tx1"/>
          </a:solidFill>
          <a:latin typeface="+mn-lt"/>
          <a:ea typeface="+mn-ea"/>
          <a:cs typeface="+mn-cs"/>
        </a:defRPr>
      </a:lvl3pPr>
      <a:lvl4pPr marL="1028974" algn="l" defTabSz="342991" rtl="0" eaLnBrk="1" latinLnBrk="0" hangingPunct="1">
        <a:defRPr sz="1350" kern="1200">
          <a:solidFill>
            <a:schemeClr val="tx1"/>
          </a:solidFill>
          <a:latin typeface="+mn-lt"/>
          <a:ea typeface="+mn-ea"/>
          <a:cs typeface="+mn-cs"/>
        </a:defRPr>
      </a:lvl4pPr>
      <a:lvl5pPr marL="1371966" algn="l" defTabSz="342991" rtl="0" eaLnBrk="1" latinLnBrk="0" hangingPunct="1">
        <a:defRPr sz="1350" kern="1200">
          <a:solidFill>
            <a:schemeClr val="tx1"/>
          </a:solidFill>
          <a:latin typeface="+mn-lt"/>
          <a:ea typeface="+mn-ea"/>
          <a:cs typeface="+mn-cs"/>
        </a:defRPr>
      </a:lvl5pPr>
      <a:lvl6pPr marL="1714957" algn="l" defTabSz="342991" rtl="0" eaLnBrk="1" latinLnBrk="0" hangingPunct="1">
        <a:defRPr sz="1350" kern="1200">
          <a:solidFill>
            <a:schemeClr val="tx1"/>
          </a:solidFill>
          <a:latin typeface="+mn-lt"/>
          <a:ea typeface="+mn-ea"/>
          <a:cs typeface="+mn-cs"/>
        </a:defRPr>
      </a:lvl6pPr>
      <a:lvl7pPr marL="2057949" algn="l" defTabSz="342991" rtl="0" eaLnBrk="1" latinLnBrk="0" hangingPunct="1">
        <a:defRPr sz="1350" kern="1200">
          <a:solidFill>
            <a:schemeClr val="tx1"/>
          </a:solidFill>
          <a:latin typeface="+mn-lt"/>
          <a:ea typeface="+mn-ea"/>
          <a:cs typeface="+mn-cs"/>
        </a:defRPr>
      </a:lvl7pPr>
      <a:lvl8pPr marL="2400940" algn="l" defTabSz="342991" rtl="0" eaLnBrk="1" latinLnBrk="0" hangingPunct="1">
        <a:defRPr sz="1350" kern="1200">
          <a:solidFill>
            <a:schemeClr val="tx1"/>
          </a:solidFill>
          <a:latin typeface="+mn-lt"/>
          <a:ea typeface="+mn-ea"/>
          <a:cs typeface="+mn-cs"/>
        </a:defRPr>
      </a:lvl8pPr>
      <a:lvl9pPr marL="2743932" algn="l" defTabSz="34299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D312B2-DFFE-D8BD-1D2D-29A448EF2961}"/>
              </a:ext>
            </a:extLst>
          </p:cNvPr>
          <p:cNvSpPr>
            <a:spLocks noGrp="1"/>
          </p:cNvSpPr>
          <p:nvPr>
            <p:ph idx="1"/>
          </p:nvPr>
        </p:nvSpPr>
        <p:spPr>
          <a:xfrm>
            <a:off x="218661" y="1073426"/>
            <a:ext cx="8736496" cy="5225774"/>
          </a:xfrm>
        </p:spPr>
        <p:txBody>
          <a:bodyPr/>
          <a:lstStyle/>
          <a:p>
            <a:r>
              <a:rPr lang="en-GB" dirty="0">
                <a:latin typeface="+mn-lt"/>
              </a:rPr>
              <a:t>We are interested in modelling the 1918 influenza pandemic, specifically what its impact may have been on Greater London at the time. It is estimated that the average person infected will have been infectious from 2 days after exposure, until 6 days after exposure. The basic reproduction number, R</a:t>
            </a:r>
            <a:r>
              <a:rPr lang="en-GB" baseline="-25000" dirty="0">
                <a:latin typeface="+mn-lt"/>
              </a:rPr>
              <a:t>0</a:t>
            </a:r>
            <a:r>
              <a:rPr lang="en-GB" dirty="0">
                <a:latin typeface="+mn-lt"/>
              </a:rPr>
              <a:t>, was estimated at around 2.4. Individuals who recover have long-lasting immunity.</a:t>
            </a:r>
          </a:p>
          <a:p>
            <a:endParaRPr lang="en-GB" dirty="0">
              <a:latin typeface="+mn-lt"/>
            </a:endParaRPr>
          </a:p>
          <a:p>
            <a:r>
              <a:rPr lang="en-GB" dirty="0">
                <a:latin typeface="+mn-lt"/>
              </a:rPr>
              <a:t>What is an appropriate model structure? </a:t>
            </a:r>
          </a:p>
          <a:p>
            <a:r>
              <a:rPr lang="en-GB" dirty="0">
                <a:latin typeface="+mn-lt"/>
              </a:rPr>
              <a:t>SEIR</a:t>
            </a:r>
          </a:p>
          <a:p>
            <a:r>
              <a:rPr lang="en-GB" dirty="0">
                <a:latin typeface="+mn-lt"/>
              </a:rPr>
              <a:t>Draw the model structure?</a:t>
            </a:r>
          </a:p>
          <a:p>
            <a:r>
              <a:rPr lang="en-GB" dirty="0">
                <a:latin typeface="+mn-lt"/>
              </a:rPr>
              <a:t>What are the key parameters (by name/symbol)?</a:t>
            </a:r>
          </a:p>
          <a:p>
            <a:r>
              <a:rPr lang="en-GB" dirty="0">
                <a:latin typeface="+mn-lt"/>
              </a:rPr>
              <a:t>What are the key parameters (by value)?</a:t>
            </a:r>
          </a:p>
          <a:p>
            <a:r>
              <a:rPr lang="en-GB" dirty="0">
                <a:latin typeface="+mn-lt"/>
              </a:rPr>
              <a:t>Initial conditions?</a:t>
            </a:r>
          </a:p>
        </p:txBody>
      </p:sp>
      <p:sp>
        <p:nvSpPr>
          <p:cNvPr id="3" name="Title 2">
            <a:extLst>
              <a:ext uri="{FF2B5EF4-FFF2-40B4-BE49-F238E27FC236}">
                <a16:creationId xmlns:a16="http://schemas.microsoft.com/office/drawing/2014/main" id="{3282C9DD-7523-5110-329A-CB603B9B3E5A}"/>
              </a:ext>
            </a:extLst>
          </p:cNvPr>
          <p:cNvSpPr>
            <a:spLocks noGrp="1"/>
          </p:cNvSpPr>
          <p:nvPr>
            <p:ph type="title"/>
          </p:nvPr>
        </p:nvSpPr>
        <p:spPr/>
        <p:txBody>
          <a:bodyPr/>
          <a:lstStyle/>
          <a:p>
            <a:r>
              <a:rPr lang="en-GB" dirty="0"/>
              <a:t>Modelling problem</a:t>
            </a:r>
          </a:p>
        </p:txBody>
      </p:sp>
      <p:sp>
        <p:nvSpPr>
          <p:cNvPr id="4" name="Slide Number Placeholder 3">
            <a:extLst>
              <a:ext uri="{FF2B5EF4-FFF2-40B4-BE49-F238E27FC236}">
                <a16:creationId xmlns:a16="http://schemas.microsoft.com/office/drawing/2014/main" id="{8ABE0605-3760-55B2-9428-6FF0AAAE3D4F}"/>
              </a:ext>
            </a:extLst>
          </p:cNvPr>
          <p:cNvSpPr>
            <a:spLocks noGrp="1"/>
          </p:cNvSpPr>
          <p:nvPr>
            <p:ph type="sldNum" sz="quarter" idx="4"/>
          </p:nvPr>
        </p:nvSpPr>
        <p:spPr/>
        <p:txBody>
          <a:bodyPr/>
          <a:lstStyle/>
          <a:p>
            <a:fld id="{D7E6475D-BDED-4D62-A64C-203EC56ADB6A}" type="slidenum">
              <a:rPr lang="en-GB" smtClean="0"/>
              <a:t>0</a:t>
            </a:fld>
            <a:endParaRPr lang="en-GB"/>
          </a:p>
        </p:txBody>
      </p:sp>
      <p:sp>
        <p:nvSpPr>
          <p:cNvPr id="5" name="TextBox 4">
            <a:extLst>
              <a:ext uri="{FF2B5EF4-FFF2-40B4-BE49-F238E27FC236}">
                <a16:creationId xmlns:a16="http://schemas.microsoft.com/office/drawing/2014/main" id="{2EBAA4F0-BF07-90B0-5F7C-0D497E936D32}"/>
              </a:ext>
            </a:extLst>
          </p:cNvPr>
          <p:cNvSpPr txBox="1"/>
          <p:nvPr/>
        </p:nvSpPr>
        <p:spPr>
          <a:xfrm>
            <a:off x="1125606" y="4949687"/>
            <a:ext cx="894521"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6000" dirty="0"/>
              <a:t>S</a:t>
            </a:r>
          </a:p>
        </p:txBody>
      </p:sp>
      <p:sp>
        <p:nvSpPr>
          <p:cNvPr id="6" name="TextBox 5">
            <a:extLst>
              <a:ext uri="{FF2B5EF4-FFF2-40B4-BE49-F238E27FC236}">
                <a16:creationId xmlns:a16="http://schemas.microsoft.com/office/drawing/2014/main" id="{97020605-5DE5-370C-0F86-E4064E30850F}"/>
              </a:ext>
            </a:extLst>
          </p:cNvPr>
          <p:cNvSpPr txBox="1"/>
          <p:nvPr/>
        </p:nvSpPr>
        <p:spPr>
          <a:xfrm>
            <a:off x="3096867" y="4949687"/>
            <a:ext cx="894521"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6000" dirty="0"/>
              <a:t>E</a:t>
            </a:r>
          </a:p>
        </p:txBody>
      </p:sp>
      <p:sp>
        <p:nvSpPr>
          <p:cNvPr id="7" name="TextBox 6">
            <a:extLst>
              <a:ext uri="{FF2B5EF4-FFF2-40B4-BE49-F238E27FC236}">
                <a16:creationId xmlns:a16="http://schemas.microsoft.com/office/drawing/2014/main" id="{39EF10DC-8A96-0C91-91A6-B1E89A6DEEC0}"/>
              </a:ext>
            </a:extLst>
          </p:cNvPr>
          <p:cNvSpPr txBox="1"/>
          <p:nvPr/>
        </p:nvSpPr>
        <p:spPr>
          <a:xfrm>
            <a:off x="5068128" y="4949687"/>
            <a:ext cx="894521"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6000" dirty="0"/>
              <a:t>I</a:t>
            </a:r>
          </a:p>
        </p:txBody>
      </p:sp>
      <p:sp>
        <p:nvSpPr>
          <p:cNvPr id="8" name="TextBox 7">
            <a:extLst>
              <a:ext uri="{FF2B5EF4-FFF2-40B4-BE49-F238E27FC236}">
                <a16:creationId xmlns:a16="http://schemas.microsoft.com/office/drawing/2014/main" id="{38B2B184-B26F-6B08-D1A8-B842ECAC1958}"/>
              </a:ext>
            </a:extLst>
          </p:cNvPr>
          <p:cNvSpPr txBox="1"/>
          <p:nvPr/>
        </p:nvSpPr>
        <p:spPr>
          <a:xfrm>
            <a:off x="7039389" y="4949687"/>
            <a:ext cx="894521"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6000" dirty="0"/>
              <a:t>R</a:t>
            </a:r>
          </a:p>
        </p:txBody>
      </p:sp>
      <p:cxnSp>
        <p:nvCxnSpPr>
          <p:cNvPr id="10" name="Straight Arrow Connector 9">
            <a:extLst>
              <a:ext uri="{FF2B5EF4-FFF2-40B4-BE49-F238E27FC236}">
                <a16:creationId xmlns:a16="http://schemas.microsoft.com/office/drawing/2014/main" id="{AA8F8924-4354-1782-0F3D-582DB7972E2D}"/>
              </a:ext>
            </a:extLst>
          </p:cNvPr>
          <p:cNvCxnSpPr>
            <a:stCxn id="5" idx="3"/>
            <a:endCxn id="6" idx="1"/>
          </p:cNvCxnSpPr>
          <p:nvPr/>
        </p:nvCxnSpPr>
        <p:spPr>
          <a:xfrm>
            <a:off x="2020127" y="5457519"/>
            <a:ext cx="107674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E13607F-36E1-D98F-4C21-D6E7DD00125E}"/>
              </a:ext>
            </a:extLst>
          </p:cNvPr>
          <p:cNvCxnSpPr/>
          <p:nvPr/>
        </p:nvCxnSpPr>
        <p:spPr>
          <a:xfrm>
            <a:off x="3991388" y="5457519"/>
            <a:ext cx="107674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B172C152-C050-7A33-2768-4D726E0CF542}"/>
              </a:ext>
            </a:extLst>
          </p:cNvPr>
          <p:cNvCxnSpPr/>
          <p:nvPr/>
        </p:nvCxnSpPr>
        <p:spPr>
          <a:xfrm>
            <a:off x="5962649" y="5457519"/>
            <a:ext cx="107674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BDCCFF8-6F3C-CE44-D2B2-035450A08B2D}"/>
                  </a:ext>
                </a:extLst>
              </p:cNvPr>
              <p:cNvSpPr txBox="1"/>
              <p:nvPr/>
            </p:nvSpPr>
            <p:spPr>
              <a:xfrm>
                <a:off x="1936059" y="4819130"/>
                <a:ext cx="1244876" cy="1963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𝛽</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𝐼</m:t>
                          </m:r>
                        </m:num>
                        <m:den>
                          <m:r>
                            <a:rPr lang="en-GB" b="0" i="1" smtClean="0">
                              <a:latin typeface="Cambria Math" panose="02040503050406030204" pitchFamily="18" charset="0"/>
                            </a:rPr>
                            <m:t>𝑁</m:t>
                          </m:r>
                        </m:den>
                      </m:f>
                      <m:r>
                        <a:rPr lang="en-GB" b="0" i="1" smtClean="0">
                          <a:latin typeface="Cambria Math" panose="02040503050406030204" pitchFamily="18" charset="0"/>
                        </a:rPr>
                        <m:t>)</m:t>
                      </m:r>
                    </m:oMath>
                  </m:oMathPara>
                </a14:m>
                <a:endParaRPr lang="en-GB" dirty="0"/>
              </a:p>
              <a:p>
                <a:endParaRPr lang="en-GB" dirty="0"/>
              </a:p>
              <a:p>
                <a:pPr algn="ctr"/>
                <a:r>
                  <a:rPr lang="en-GB" sz="1400" dirty="0"/>
                  <a:t>Force of infection</a:t>
                </a:r>
              </a:p>
              <a:p>
                <a:pPr algn="ctr"/>
                <a:endParaRPr lang="en-GB" sz="1400" dirty="0"/>
              </a:p>
              <a:p>
                <a:pPr algn="ctr"/>
                <a:r>
                  <a:rPr lang="en-GB" sz="1400" dirty="0"/>
                  <a:t>Transmission</a:t>
                </a:r>
              </a:p>
              <a:p>
                <a:pPr algn="ctr"/>
                <a:r>
                  <a:rPr lang="en-GB" sz="1400" dirty="0"/>
                  <a:t>Rate = </a:t>
                </a:r>
                <a14:m>
                  <m:oMath xmlns:m="http://schemas.openxmlformats.org/officeDocument/2006/math">
                    <m:r>
                      <a:rPr lang="en-GB" sz="1400" b="0" i="1" smtClean="0">
                        <a:latin typeface="Cambria Math" panose="02040503050406030204" pitchFamily="18" charset="0"/>
                      </a:rPr>
                      <m:t>𝛽</m:t>
                    </m:r>
                  </m:oMath>
                </a14:m>
                <a:endParaRPr lang="en-GB" sz="1400" dirty="0"/>
              </a:p>
            </p:txBody>
          </p:sp>
        </mc:Choice>
        <mc:Fallback xmlns="">
          <p:sp>
            <p:nvSpPr>
              <p:cNvPr id="13" name="TextBox 12">
                <a:extLst>
                  <a:ext uri="{FF2B5EF4-FFF2-40B4-BE49-F238E27FC236}">
                    <a16:creationId xmlns:a16="http://schemas.microsoft.com/office/drawing/2014/main" id="{8BDCCFF8-6F3C-CE44-D2B2-035450A08B2D}"/>
                  </a:ext>
                </a:extLst>
              </p:cNvPr>
              <p:cNvSpPr txBox="1">
                <a:spLocks noRot="1" noChangeAspect="1" noMove="1" noResize="1" noEditPoints="1" noAdjustHandles="1" noChangeArrowheads="1" noChangeShapeType="1" noTextEdit="1"/>
              </p:cNvSpPr>
              <p:nvPr/>
            </p:nvSpPr>
            <p:spPr>
              <a:xfrm>
                <a:off x="1936059" y="4819130"/>
                <a:ext cx="1244876" cy="1963294"/>
              </a:xfrm>
              <a:prstGeom prst="rect">
                <a:avLst/>
              </a:prstGeom>
              <a:blipFill>
                <a:blip r:embed="rId3"/>
                <a:stretch>
                  <a:fillRect b="-192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84C5DA2-3EE2-25FA-77A1-1A374D6AD0CD}"/>
                  </a:ext>
                </a:extLst>
              </p:cNvPr>
              <p:cNvSpPr txBox="1"/>
              <p:nvPr/>
            </p:nvSpPr>
            <p:spPr>
              <a:xfrm>
                <a:off x="4075456" y="5024429"/>
                <a:ext cx="909020" cy="21236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b="0" i="1" smtClean="0">
                          <a:latin typeface="Cambria Math" panose="02040503050406030204" pitchFamily="18" charset="0"/>
                        </a:rPr>
                        <m:t>δ</m:t>
                      </m:r>
                    </m:oMath>
                  </m:oMathPara>
                </a14:m>
                <a:endParaRPr lang="en-GB" b="0" dirty="0"/>
              </a:p>
              <a:p>
                <a:endParaRPr lang="en-GB" dirty="0"/>
              </a:p>
              <a:p>
                <a:pPr algn="ctr"/>
                <a:r>
                  <a:rPr lang="en-GB" sz="1400" b="0" dirty="0"/>
                  <a:t>Latent</a:t>
                </a:r>
              </a:p>
              <a:p>
                <a:pPr algn="ctr"/>
                <a:r>
                  <a:rPr lang="en-GB" sz="1400" dirty="0"/>
                  <a:t>period</a:t>
                </a:r>
              </a:p>
              <a:p>
                <a:pPr algn="ctr"/>
                <a:r>
                  <a:rPr lang="en-GB" sz="1400" dirty="0"/>
                  <a:t>=1/</a:t>
                </a:r>
                <a14:m>
                  <m:oMath xmlns:m="http://schemas.openxmlformats.org/officeDocument/2006/math">
                    <m:r>
                      <m:rPr>
                        <m:sty m:val="p"/>
                      </m:rPr>
                      <a:rPr lang="en-GB" sz="1400" b="0" i="1" smtClean="0">
                        <a:latin typeface="Cambria Math" panose="02040503050406030204" pitchFamily="18" charset="0"/>
                      </a:rPr>
                      <m:t>δ</m:t>
                    </m:r>
                  </m:oMath>
                </a14:m>
                <a:endParaRPr lang="en-GB" sz="1400" b="0" dirty="0"/>
              </a:p>
              <a:p>
                <a:endParaRPr lang="en-GB" b="0" dirty="0"/>
              </a:p>
              <a:p>
                <a:endParaRPr lang="en-GB" dirty="0"/>
              </a:p>
              <a:p>
                <a:endParaRPr lang="en-GB" dirty="0"/>
              </a:p>
            </p:txBody>
          </p:sp>
        </mc:Choice>
        <mc:Fallback xmlns="">
          <p:sp>
            <p:nvSpPr>
              <p:cNvPr id="14" name="TextBox 13">
                <a:extLst>
                  <a:ext uri="{FF2B5EF4-FFF2-40B4-BE49-F238E27FC236}">
                    <a16:creationId xmlns:a16="http://schemas.microsoft.com/office/drawing/2014/main" id="{184C5DA2-3EE2-25FA-77A1-1A374D6AD0CD}"/>
                  </a:ext>
                </a:extLst>
              </p:cNvPr>
              <p:cNvSpPr txBox="1">
                <a:spLocks noRot="1" noChangeAspect="1" noMove="1" noResize="1" noEditPoints="1" noAdjustHandles="1" noChangeArrowheads="1" noChangeShapeType="1" noTextEdit="1"/>
              </p:cNvSpPr>
              <p:nvPr/>
            </p:nvSpPr>
            <p:spPr>
              <a:xfrm>
                <a:off x="4075456" y="5024429"/>
                <a:ext cx="909020" cy="2123658"/>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478C839-C30D-F64F-89B7-EBF16C5748C7}"/>
                  </a:ext>
                </a:extLst>
              </p:cNvPr>
              <p:cNvSpPr txBox="1"/>
              <p:nvPr/>
            </p:nvSpPr>
            <p:spPr>
              <a:xfrm>
                <a:off x="5878997" y="5024428"/>
                <a:ext cx="1244876" cy="17235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𝛾</m:t>
                      </m:r>
                    </m:oMath>
                  </m:oMathPara>
                </a14:m>
                <a:endParaRPr lang="en-GB" dirty="0"/>
              </a:p>
              <a:p>
                <a:endParaRPr lang="en-GB" dirty="0"/>
              </a:p>
              <a:p>
                <a:pPr algn="ctr"/>
                <a:r>
                  <a:rPr lang="en-GB" sz="1400" dirty="0"/>
                  <a:t>Recovery rate</a:t>
                </a:r>
              </a:p>
              <a:p>
                <a:pPr algn="ctr"/>
                <a:endParaRPr lang="en-GB" sz="1400" dirty="0"/>
              </a:p>
              <a:p>
                <a:pPr algn="ctr"/>
                <a:r>
                  <a:rPr lang="en-GB" sz="1400" dirty="0"/>
                  <a:t>Infectious period</a:t>
                </a:r>
              </a:p>
              <a:p>
                <a:pPr algn="ctr"/>
                <a:r>
                  <a:rPr lang="en-GB" sz="1400" dirty="0"/>
                  <a:t> = 1/</a:t>
                </a:r>
                <a:r>
                  <a:rPr lang="en-GB" sz="1400" b="0" dirty="0"/>
                  <a:t> </a:t>
                </a:r>
                <a14:m>
                  <m:oMath xmlns:m="http://schemas.openxmlformats.org/officeDocument/2006/math">
                    <m:r>
                      <a:rPr lang="en-GB" sz="1400" b="0" i="1" smtClean="0">
                        <a:latin typeface="Cambria Math" panose="02040503050406030204" pitchFamily="18" charset="0"/>
                      </a:rPr>
                      <m:t>𝛾</m:t>
                    </m:r>
                  </m:oMath>
                </a14:m>
                <a:endParaRPr lang="en-GB" sz="1400" dirty="0"/>
              </a:p>
            </p:txBody>
          </p:sp>
        </mc:Choice>
        <mc:Fallback xmlns="">
          <p:sp>
            <p:nvSpPr>
              <p:cNvPr id="15" name="TextBox 14">
                <a:extLst>
                  <a:ext uri="{FF2B5EF4-FFF2-40B4-BE49-F238E27FC236}">
                    <a16:creationId xmlns:a16="http://schemas.microsoft.com/office/drawing/2014/main" id="{8478C839-C30D-F64F-89B7-EBF16C5748C7}"/>
                  </a:ext>
                </a:extLst>
              </p:cNvPr>
              <p:cNvSpPr txBox="1">
                <a:spLocks noRot="1" noChangeAspect="1" noMove="1" noResize="1" noEditPoints="1" noAdjustHandles="1" noChangeArrowheads="1" noChangeShapeType="1" noTextEdit="1"/>
              </p:cNvSpPr>
              <p:nvPr/>
            </p:nvSpPr>
            <p:spPr>
              <a:xfrm>
                <a:off x="5878997" y="5024428"/>
                <a:ext cx="1244876" cy="1723549"/>
              </a:xfrm>
              <a:prstGeom prst="rect">
                <a:avLst/>
              </a:prstGeom>
              <a:blipFill>
                <a:blip r:embed="rId5"/>
                <a:stretch>
                  <a:fillRect b="-365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C50DE92-19D2-B9DB-D58A-39D06E3005A9}"/>
                  </a:ext>
                </a:extLst>
              </p:cNvPr>
              <p:cNvSpPr txBox="1"/>
              <p:nvPr/>
            </p:nvSpPr>
            <p:spPr>
              <a:xfrm>
                <a:off x="6182139" y="2832652"/>
                <a:ext cx="2862470" cy="1938992"/>
              </a:xfrm>
              <a:prstGeom prst="rect">
                <a:avLst/>
              </a:prstGeom>
              <a:noFill/>
            </p:spPr>
            <p:txBody>
              <a:bodyPr wrap="square" rtlCol="0">
                <a:spAutoFit/>
              </a:bodyPr>
              <a:lstStyle/>
              <a:p>
                <a14:m>
                  <m:oMath xmlns:m="http://schemas.openxmlformats.org/officeDocument/2006/math">
                    <m:r>
                      <a:rPr lang="en-GB" b="0" i="1" smtClean="0">
                        <a:latin typeface="Cambria Math" panose="02040503050406030204" pitchFamily="18" charset="0"/>
                      </a:rPr>
                      <m:t>𝛿</m:t>
                    </m:r>
                  </m:oMath>
                </a14:m>
                <a:r>
                  <a:rPr lang="en-GB" dirty="0"/>
                  <a:t> = 0.5 days</a:t>
                </a:r>
                <a:r>
                  <a:rPr lang="en-GB" baseline="30000" dirty="0"/>
                  <a:t>–1</a:t>
                </a:r>
                <a:endParaRPr lang="en-GB" dirty="0"/>
              </a:p>
              <a:p>
                <a14:m>
                  <m:oMath xmlns:m="http://schemas.openxmlformats.org/officeDocument/2006/math">
                    <m:r>
                      <a:rPr lang="en-GB" b="0" i="1" smtClean="0">
                        <a:latin typeface="Cambria Math" panose="02040503050406030204" pitchFamily="18" charset="0"/>
                      </a:rPr>
                      <m:t>𝛾</m:t>
                    </m:r>
                  </m:oMath>
                </a14:m>
                <a:r>
                  <a:rPr lang="en-GB" dirty="0"/>
                  <a:t> = 0.25 days</a:t>
                </a:r>
                <a:r>
                  <a:rPr lang="en-GB" baseline="30000" dirty="0"/>
                  <a:t>–1</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𝛽</m:t>
                    </m:r>
                    <m:r>
                      <a:rPr lang="en-GB" b="0" i="1" smtClean="0">
                        <a:latin typeface="Cambria Math" panose="02040503050406030204" pitchFamily="18" charset="0"/>
                      </a:rPr>
                      <m:t>(</m:t>
                    </m:r>
                    <m:f>
                      <m:fPr>
                        <m:type m:val="lin"/>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𝛾</m:t>
                        </m:r>
                      </m:den>
                    </m:f>
                    <m:r>
                      <a:rPr lang="en-GB" b="0" i="1" smtClean="0">
                        <a:latin typeface="Cambria Math" panose="02040503050406030204" pitchFamily="18" charset="0"/>
                      </a:rPr>
                      <m:t>)</m:t>
                    </m:r>
                  </m:oMath>
                </a14:m>
                <a:r>
                  <a:rPr lang="en-GB" dirty="0"/>
                  <a:t> </a:t>
                </a:r>
              </a:p>
              <a:p>
                <a14:m>
                  <m:oMath xmlns:m="http://schemas.openxmlformats.org/officeDocument/2006/math">
                    <m:r>
                      <a:rPr lang="en-GB" b="0" i="1" smtClean="0">
                        <a:latin typeface="Cambria Math" panose="02040503050406030204" pitchFamily="18" charset="0"/>
                      </a:rPr>
                      <m:t>𝛽</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0</m:t>
                        </m:r>
                      </m:sub>
                    </m:sSub>
                    <m:r>
                      <a:rPr lang="en-GB" b="0" i="1" smtClean="0">
                        <a:latin typeface="Cambria Math" panose="02040503050406030204" pitchFamily="18" charset="0"/>
                      </a:rPr>
                      <m:t>𝛾</m:t>
                    </m:r>
                    <m:r>
                      <a:rPr lang="en-GB" b="0" i="1" smtClean="0">
                        <a:latin typeface="Cambria Math" panose="02040503050406030204" pitchFamily="18" charset="0"/>
                      </a:rPr>
                      <m:t>=2.4×0.25</m:t>
                    </m:r>
                  </m:oMath>
                </a14:m>
                <a:r>
                  <a:rPr lang="en-GB" b="0" i="1" dirty="0">
                    <a:latin typeface="Cambria Math" panose="02040503050406030204" pitchFamily="18" charset="0"/>
                    <a:ea typeface="Cambria Math" panose="02040503050406030204" pitchFamily="18" charset="0"/>
                  </a:rPr>
                  <a:t> </a:t>
                </a:r>
                <a:r>
                  <a:rPr lang="en-GB" dirty="0"/>
                  <a:t>days</a:t>
                </a:r>
                <a:r>
                  <a:rPr lang="en-GB" baseline="30000" dirty="0"/>
                  <a:t>–1</a:t>
                </a:r>
                <a:r>
                  <a:rPr lang="en-GB" b="0" i="1" dirty="0">
                    <a:latin typeface="Cambria Math" panose="02040503050406030204" pitchFamily="18" charset="0"/>
                    <a:ea typeface="Cambria Math" panose="02040503050406030204" pitchFamily="18" charset="0"/>
                  </a:rPr>
                  <a:t> </a:t>
                </a:r>
              </a:p>
              <a:p>
                <a14:m>
                  <m:oMath xmlns:m="http://schemas.openxmlformats.org/officeDocument/2006/math">
                    <m:r>
                      <a:rPr lang="en-GB" i="1">
                        <a:latin typeface="Cambria Math" panose="02040503050406030204" pitchFamily="18" charset="0"/>
                      </a:rPr>
                      <m:t>𝛽</m:t>
                    </m:r>
                    <m:r>
                      <a:rPr lang="en-GB" i="1">
                        <a:latin typeface="Cambria Math" panose="02040503050406030204" pitchFamily="18" charset="0"/>
                      </a:rPr>
                      <m:t>=0.6</m:t>
                    </m:r>
                  </m:oMath>
                </a14:m>
                <a:r>
                  <a:rPr lang="en-GB" dirty="0"/>
                  <a:t> days</a:t>
                </a:r>
                <a:r>
                  <a:rPr lang="en-GB" baseline="30000" dirty="0"/>
                  <a:t>–1</a:t>
                </a:r>
                <a:r>
                  <a:rPr lang="en-GB" i="1" dirty="0">
                    <a:latin typeface="Cambria Math" panose="02040503050406030204" pitchFamily="18" charset="0"/>
                    <a:ea typeface="Cambria Math" panose="02040503050406030204" pitchFamily="18" charset="0"/>
                  </a:rPr>
                  <a:t> </a:t>
                </a:r>
              </a:p>
              <a:p>
                <a:r>
                  <a:rPr lang="en-GB" i="1" dirty="0">
                    <a:latin typeface="Cambria Math" panose="02040503050406030204" pitchFamily="18" charset="0"/>
                    <a:ea typeface="Cambria Math" panose="02040503050406030204" pitchFamily="18" charset="0"/>
                  </a:rPr>
                  <a:t>N = </a:t>
                </a:r>
                <a:r>
                  <a:rPr lang="en-GB" dirty="0">
                    <a:latin typeface="Cambria Math" panose="02040503050406030204" pitchFamily="18" charset="0"/>
                    <a:ea typeface="Cambria Math" panose="02040503050406030204" pitchFamily="18" charset="0"/>
                  </a:rPr>
                  <a:t>7.3</a:t>
                </a:r>
                <a:r>
                  <a:rPr lang="en-GB" i="1" dirty="0">
                    <a:latin typeface="Cambria Math" panose="02040503050406030204" pitchFamily="18" charset="0"/>
                    <a:ea typeface="Cambria Math" panose="02040503050406030204" pitchFamily="18" charset="0"/>
                  </a:rPr>
                  <a:t> </a:t>
                </a:r>
                <a:r>
                  <a:rPr lang="en-GB" dirty="0">
                    <a:latin typeface="Cambria Math" panose="02040503050406030204" pitchFamily="18" charset="0"/>
                    <a:ea typeface="Cambria Math" panose="02040503050406030204" pitchFamily="18" charset="0"/>
                  </a:rPr>
                  <a:t>million</a:t>
                </a:r>
                <a:endParaRPr lang="en-GB" dirty="0"/>
              </a:p>
              <a:p>
                <a:endParaRPr lang="en-GB" baseline="30000" dirty="0"/>
              </a:p>
            </p:txBody>
          </p:sp>
        </mc:Choice>
        <mc:Fallback xmlns="">
          <p:sp>
            <p:nvSpPr>
              <p:cNvPr id="16" name="TextBox 15">
                <a:extLst>
                  <a:ext uri="{FF2B5EF4-FFF2-40B4-BE49-F238E27FC236}">
                    <a16:creationId xmlns:a16="http://schemas.microsoft.com/office/drawing/2014/main" id="{6C50DE92-19D2-B9DB-D58A-39D06E3005A9}"/>
                  </a:ext>
                </a:extLst>
              </p:cNvPr>
              <p:cNvSpPr txBox="1">
                <a:spLocks noRot="1" noChangeAspect="1" noMove="1" noResize="1" noEditPoints="1" noAdjustHandles="1" noChangeArrowheads="1" noChangeShapeType="1" noTextEdit="1"/>
              </p:cNvSpPr>
              <p:nvPr/>
            </p:nvSpPr>
            <p:spPr>
              <a:xfrm>
                <a:off x="6182139" y="2832652"/>
                <a:ext cx="2862470" cy="1938992"/>
              </a:xfrm>
              <a:prstGeom prst="rect">
                <a:avLst/>
              </a:prstGeom>
              <a:blipFill>
                <a:blip r:embed="rId6"/>
                <a:stretch>
                  <a:fillRect l="-1762" t="-1961"/>
                </a:stretch>
              </a:blipFill>
            </p:spPr>
            <p:txBody>
              <a:bodyPr/>
              <a:lstStyle/>
              <a:p>
                <a:r>
                  <a:rPr lang="en-GB">
                    <a:noFill/>
                  </a:rPr>
                  <a:t> </a:t>
                </a:r>
              </a:p>
            </p:txBody>
          </p:sp>
        </mc:Fallback>
      </mc:AlternateContent>
    </p:spTree>
    <p:extLst>
      <p:ext uri="{BB962C8B-B14F-4D97-AF65-F5344CB8AC3E}">
        <p14:creationId xmlns:p14="http://schemas.microsoft.com/office/powerpoint/2010/main" val="263381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Connecting the populations</a:t>
            </a:r>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p:txBody>
              <a:bodyPr/>
              <a:lstStyle/>
              <a:p>
                <a:pPr lvl="1"/>
                <a:r>
                  <a:t>And same logic for infectious compartment and population 2:</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1</m:t>
                                    </m:r>
                                  </m:sub>
                                </m:sSub>
                              </m:num>
                              <m:den>
                                <m:r>
                                  <m:rPr>
                                    <m:nor/>
                                  </m:rPr>
                                  <a:rPr/>
                                  <m:t>d</m:t>
                                </m:r>
                                <m:r>
                                  <a:rPr>
                                    <a:latin typeface="Cambria Math" panose="02040503050406030204" pitchFamily="18" charset="0"/>
                                  </a:rPr>
                                  <m:t>𝑡</m:t>
                                </m:r>
                              </m:den>
                            </m:f>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𝛼𝛽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2</m:t>
                                </m:r>
                              </m:sub>
                            </m:sSub>
                            <m:r>
                              <a:rPr>
                                <a:latin typeface="Cambria Math" panose="02040503050406030204" pitchFamily="18" charset="0"/>
                              </a:rPr>
                              <m:t>]</m:t>
                            </m:r>
                          </m:e>
                        </m:m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num>
                              <m:den>
                                <m:r>
                                  <m:rPr>
                                    <m:nor/>
                                  </m:rPr>
                                  <a:rPr/>
                                  <m:t>d</m:t>
                                </m:r>
                                <m:r>
                                  <a:rPr>
                                    <a:latin typeface="Cambria Math" panose="02040503050406030204" pitchFamily="18" charset="0"/>
                                  </a:rPr>
                                  <m:t>𝑡</m:t>
                                </m:r>
                              </m:den>
                            </m:f>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𝛼𝛽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2</m:t>
                                </m:r>
                              </m:sub>
                            </m:sSub>
                            <m:r>
                              <a:rPr>
                                <a:latin typeface="Cambria Math" panose="02040503050406030204" pitchFamily="18" charset="0"/>
                              </a:rPr>
                              <m:t>]−</m:t>
                            </m:r>
                            <m:r>
                              <a:rPr>
                                <a:latin typeface="Cambria Math" panose="02040503050406030204" pitchFamily="18" charset="0"/>
                              </a:rPr>
                              <m:t>𝛾</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e>
                        </m:m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2</m:t>
                                    </m:r>
                                  </m:sub>
                                </m:sSub>
                              </m:num>
                              <m:den>
                                <m:r>
                                  <m:rPr>
                                    <m:nor/>
                                  </m:rPr>
                                  <a:rPr/>
                                  <m:t>d</m:t>
                                </m:r>
                                <m:r>
                                  <a:rPr>
                                    <a:latin typeface="Cambria Math" panose="02040503050406030204" pitchFamily="18" charset="0"/>
                                  </a:rPr>
                                  <m:t>𝑡</m:t>
                                </m:r>
                              </m:den>
                            </m:f>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2</m:t>
                                </m:r>
                              </m:sub>
                            </m:sSub>
                            <m:r>
                              <a:rPr>
                                <a:latin typeface="Cambria Math" panose="02040503050406030204" pitchFamily="18" charset="0"/>
                              </a:rPr>
                              <m:t>[</m:t>
                            </m:r>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2</m:t>
                                </m:r>
                              </m:sub>
                            </m:sSub>
                            <m:r>
                              <a:rPr>
                                <a:latin typeface="Cambria Math" panose="02040503050406030204" pitchFamily="18" charset="0"/>
                              </a:rPr>
                              <m:t>+</m:t>
                            </m:r>
                            <m:r>
                              <a:rPr>
                                <a:latin typeface="Cambria Math" panose="02040503050406030204" pitchFamily="18" charset="0"/>
                              </a:rPr>
                              <m:t>𝛼𝛽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1</m:t>
                                </m:r>
                              </m:sub>
                            </m:sSub>
                            <m:r>
                              <a:rPr>
                                <a:latin typeface="Cambria Math" panose="02040503050406030204" pitchFamily="18" charset="0"/>
                              </a:rPr>
                              <m:t>]</m:t>
                            </m:r>
                          </m:e>
                        </m:m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num>
                              <m:den>
                                <m:r>
                                  <m:rPr>
                                    <m:nor/>
                                  </m:rPr>
                                  <a:rPr/>
                                  <m:t>d</m:t>
                                </m:r>
                                <m:r>
                                  <a:rPr>
                                    <a:latin typeface="Cambria Math" panose="02040503050406030204" pitchFamily="18" charset="0"/>
                                  </a:rPr>
                                  <m:t>𝑡</m:t>
                                </m:r>
                              </m:den>
                            </m:f>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2</m:t>
                                </m:r>
                              </m:sub>
                            </m:sSub>
                            <m:r>
                              <a:rPr>
                                <a:latin typeface="Cambria Math" panose="02040503050406030204" pitchFamily="18" charset="0"/>
                              </a:rPr>
                              <m:t>[</m:t>
                            </m:r>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2</m:t>
                                </m:r>
                              </m:sub>
                            </m:sSub>
                            <m:r>
                              <a:rPr>
                                <a:latin typeface="Cambria Math" panose="02040503050406030204" pitchFamily="18" charset="0"/>
                              </a:rPr>
                              <m:t>+</m:t>
                            </m:r>
                            <m:r>
                              <a:rPr>
                                <a:latin typeface="Cambria Math" panose="02040503050406030204" pitchFamily="18" charset="0"/>
                              </a:rPr>
                              <m:t>𝛼𝛽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𝛾</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e>
                        </m:mr>
                      </m:m>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t="-789"/>
                </a:stretch>
              </a:blipFill>
            </p:spPr>
            <p:txBody>
              <a:bodyPr/>
              <a:lstStyle/>
              <a:p>
                <a:r>
                  <a:rPr lang="en-GB">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Practical</a:t>
            </a:r>
          </a:p>
        </p:txBody>
      </p:sp>
      <p:sp>
        <p:nvSpPr>
          <p:cNvPr id="3" name="Content Placeholder 2"/>
          <p:cNvSpPr>
            <a:spLocks noGrp="1"/>
          </p:cNvSpPr>
          <p:nvPr>
            <p:ph idx="1" hasCustomPrompt="1"/>
          </p:nvPr>
        </p:nvSpPr>
        <p:spPr/>
        <p:txBody>
          <a:bodyPr/>
          <a:lstStyle/>
          <a:p>
            <a:pPr lvl="1"/>
            <a:r>
              <a:rPr dirty="0"/>
              <a:t>Objective: implement SIR metapopulation model with two populations</a:t>
            </a:r>
          </a:p>
          <a:p>
            <a:pPr lvl="1"/>
            <a:r>
              <a:rPr dirty="0"/>
              <a:t>Answer questions A-D</a:t>
            </a:r>
          </a:p>
          <a:p>
            <a:pPr lvl="1"/>
            <a:r>
              <a:rPr dirty="0"/>
              <a:t>Question E is optional</a:t>
            </a:r>
          </a:p>
          <a:p>
            <a:pPr lvl="1"/>
            <a:r>
              <a:rPr dirty="0"/>
              <a:t>Book by Keeling &amp; </a:t>
            </a:r>
            <a:r>
              <a:rPr dirty="0" err="1"/>
              <a:t>Rohani</a:t>
            </a:r>
            <a:r>
              <a:rPr dirty="0"/>
              <a:t> (Princeton, 2007) has more details about metapopulations.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4FD5B-B3C2-B6FB-7276-F9F748DF86C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087840C7-9B95-F0FB-7D63-7C251AF53CD3}"/>
              </a:ext>
            </a:extLst>
          </p:cNvPr>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General approach</a:t>
            </a:r>
            <a:endParaRPr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5AC61D-1903-41EC-7C16-6979003C8655}"/>
                  </a:ext>
                </a:extLst>
              </p:cNvPr>
              <p:cNvSpPr>
                <a:spLocks noGrp="1"/>
              </p:cNvSpPr>
              <p:nvPr>
                <p:ph idx="1" hasCustomPrompt="1"/>
              </p:nvPr>
            </p:nvSpPr>
            <p:spPr/>
            <p:txBody>
              <a:bodyPr/>
              <a:lstStyle/>
              <a:p>
                <a:pPr marL="342991" lvl="1" indent="0">
                  <a:buNone/>
                </a:pPr>
                <a:r>
                  <a:rPr lang="en-GB" dirty="0"/>
                  <a:t>Contact matrices – e.g. by age</a:t>
                </a:r>
              </a:p>
              <a:p>
                <a:pPr marL="342991" lvl="1" indent="0">
                  <a:buNone/>
                </a:pPr>
                <a:endParaRPr lang="en-GB" dirty="0"/>
              </a:p>
              <a:p>
                <a:pPr marL="342991" lvl="1" indent="0">
                  <a:buNone/>
                </a:pPr>
                <a:endParaRPr lang="en-GB" dirty="0"/>
              </a:p>
              <a:p>
                <a:pPr marL="342991" lvl="1" indent="0">
                  <a:buNone/>
                </a:pPr>
                <a:endParaRPr lang="en-GB" dirty="0"/>
              </a:p>
              <a:p>
                <a:pPr marL="342991" lvl="1" indent="0">
                  <a:buNone/>
                </a:pPr>
                <a:endParaRPr lang="en-GB" dirty="0"/>
              </a:p>
              <a:p>
                <a:pPr marL="342991" lvl="1" indent="0">
                  <a:buNone/>
                </a:pPr>
                <a:endParaRPr lang="en-GB" dirty="0"/>
              </a:p>
              <a:p>
                <a:pPr marL="342991" lvl="1" indent="0">
                  <a:buNone/>
                </a:pPr>
                <a:r>
                  <a:rPr lang="en-GB" dirty="0" err="1"/>
                  <a:t>C</a:t>
                </a:r>
                <a:r>
                  <a:rPr lang="en-GB" baseline="-25000" dirty="0" err="1"/>
                  <a:t>ij</a:t>
                </a:r>
                <a:r>
                  <a:rPr lang="en-GB" dirty="0"/>
                  <a:t> = daily number of age-j individuals contacted by an age-</a:t>
                </a:r>
                <a:r>
                  <a:rPr lang="en-GB" dirty="0" err="1"/>
                  <a:t>i</a:t>
                </a:r>
                <a:r>
                  <a:rPr lang="en-GB" dirty="0"/>
                  <a:t> individual</a:t>
                </a:r>
              </a:p>
              <a:p>
                <a:pPr marL="342991" lvl="1" indent="0">
                  <a:buNone/>
                </a:pPr>
                <a:endParaRPr lang="en-GB" baseline="-25000" dirty="0"/>
              </a:p>
              <a:p>
                <a:pPr marL="342991" lvl="1"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𝑖</m:t>
                              </m:r>
                            </m:sub>
                          </m:sSub>
                        </m:num>
                        <m:den>
                          <m:r>
                            <a:rPr lang="en-GB" b="0" i="1" smtClean="0">
                              <a:latin typeface="Cambria Math" panose="02040503050406030204" pitchFamily="18" charset="0"/>
                            </a:rPr>
                            <m:t>𝑑𝑡</m:t>
                          </m:r>
                        </m:den>
                      </m:f>
                      <m:r>
                        <a:rPr lang="en-GB" b="0" i="1" smtClean="0">
                          <a:latin typeface="Cambria Math" panose="02040503050406030204" pitchFamily="18" charset="0"/>
                        </a:rPr>
                        <m:t>=−</m:t>
                      </m:r>
                      <m:d>
                        <m:dPr>
                          <m:ctrlPr>
                            <a:rPr lang="en-GB" b="0" i="1" smtClean="0">
                              <a:latin typeface="Cambria Math" panose="02040503050406030204" pitchFamily="18" charset="0"/>
                            </a:rPr>
                          </m:ctrlPr>
                        </m:dPr>
                        <m:e>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𝑗</m:t>
                              </m:r>
                            </m:sub>
                            <m:sup/>
                            <m:e>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𝑖𝑗</m:t>
                                  </m:r>
                                </m:sub>
                              </m:sSub>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𝑗</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𝑗</m:t>
                                      </m:r>
                                    </m:sub>
                                  </m:sSub>
                                </m:den>
                              </m:f>
                            </m:e>
                          </m:nary>
                        </m:e>
                      </m:d>
                      <m:r>
                        <a:rPr lang="en-GB" b="0" i="1" smtClean="0">
                          <a:latin typeface="Cambria Math" panose="02040503050406030204" pitchFamily="18" charset="0"/>
                        </a:rPr>
                        <m:t>𝑝</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𝑖</m:t>
                          </m:r>
                        </m:sub>
                      </m:sSub>
                    </m:oMath>
                  </m:oMathPara>
                </a14:m>
                <a:endParaRPr lang="en-GB" dirty="0"/>
              </a:p>
              <a:p>
                <a:pPr marL="342991" lvl="1"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𝑖</m:t>
                              </m:r>
                            </m:sub>
                          </m:sSub>
                        </m:num>
                        <m:den>
                          <m:r>
                            <a:rPr lang="en-GB" b="0" i="1" smtClean="0">
                              <a:latin typeface="Cambria Math" panose="02040503050406030204" pitchFamily="18" charset="0"/>
                            </a:rPr>
                            <m:t>𝑑𝑡</m:t>
                          </m:r>
                        </m:den>
                      </m:f>
                      <m:r>
                        <a:rPr lang="en-GB" b="0" i="1" smtClean="0">
                          <a:latin typeface="Cambria Math" panose="02040503050406030204" pitchFamily="18" charset="0"/>
                        </a:rPr>
                        <m:t>=</m:t>
                      </m:r>
                      <m:d>
                        <m:dPr>
                          <m:ctrlPr>
                            <a:rPr lang="en-GB" b="0" i="1" smtClean="0">
                              <a:latin typeface="Cambria Math" panose="02040503050406030204" pitchFamily="18" charset="0"/>
                            </a:rPr>
                          </m:ctrlPr>
                        </m:dPr>
                        <m:e>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𝑗</m:t>
                              </m:r>
                            </m:sub>
                            <m:sup/>
                            <m:e>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𝑖𝑗</m:t>
                                  </m:r>
                                </m:sub>
                              </m:sSub>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𝑗</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𝑗</m:t>
                                      </m:r>
                                    </m:sub>
                                  </m:sSub>
                                </m:den>
                              </m:f>
                            </m:e>
                          </m:nary>
                        </m:e>
                      </m:d>
                      <m:r>
                        <a:rPr lang="en-GB" b="0" i="1" smtClean="0">
                          <a:latin typeface="Cambria Math" panose="02040503050406030204" pitchFamily="18" charset="0"/>
                        </a:rPr>
                        <m:t>𝑝</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𝛾</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𝑖</m:t>
                          </m:r>
                        </m:sub>
                      </m:sSub>
                    </m:oMath>
                  </m:oMathPara>
                </a14:m>
                <a:endParaRPr lang="en-GB" dirty="0"/>
              </a:p>
              <a:p>
                <a:pPr marL="342991" lvl="1" indent="0" algn="ctr">
                  <a:buNone/>
                </a:pPr>
                <a:r>
                  <a:rPr lang="en-GB" dirty="0"/>
                  <a:t>…</a:t>
                </a:r>
                <a:endParaRPr dirty="0"/>
              </a:p>
            </p:txBody>
          </p:sp>
        </mc:Choice>
        <mc:Fallback>
          <p:sp>
            <p:nvSpPr>
              <p:cNvPr id="3" name="Content Placeholder 2">
                <a:extLst>
                  <a:ext uri="{FF2B5EF4-FFF2-40B4-BE49-F238E27FC236}">
                    <a16:creationId xmlns:a16="http://schemas.microsoft.com/office/drawing/2014/main" id="{8A5AC61D-1903-41EC-7C16-6979003C8655}"/>
                  </a:ext>
                </a:extLst>
              </p:cNvPr>
              <p:cNvSpPr>
                <a:spLocks noGrp="1" noRot="1" noChangeAspect="1" noMove="1" noResize="1" noEditPoints="1" noAdjustHandles="1" noChangeArrowheads="1" noChangeShapeType="1" noTextEdit="1"/>
              </p:cNvSpPr>
              <p:nvPr>
                <p:ph idx="1" hasCustomPrompt="1"/>
              </p:nvPr>
            </p:nvSpPr>
            <p:spPr>
              <a:blipFill>
                <a:blip r:embed="rId2"/>
                <a:stretch>
                  <a:fillRect t="-789" b="-27368"/>
                </a:stretch>
              </a:blipFill>
            </p:spPr>
            <p:txBody>
              <a:bodyPr/>
              <a:lstStyle/>
              <a:p>
                <a:r>
                  <a:rPr lang="en-GB">
                    <a:noFill/>
                  </a:rPr>
                  <a:t> </a:t>
                </a:r>
              </a:p>
            </p:txBody>
          </p:sp>
        </mc:Fallback>
      </mc:AlternateContent>
      <p:graphicFrame>
        <p:nvGraphicFramePr>
          <p:cNvPr id="2" name="Table 1">
            <a:extLst>
              <a:ext uri="{FF2B5EF4-FFF2-40B4-BE49-F238E27FC236}">
                <a16:creationId xmlns:a16="http://schemas.microsoft.com/office/drawing/2014/main" id="{AD1FD276-368F-D8FD-6372-1EDE0703CFA4}"/>
              </a:ext>
            </a:extLst>
          </p:cNvPr>
          <p:cNvGraphicFramePr>
            <a:graphicFrameLocks noGrp="1"/>
          </p:cNvGraphicFramePr>
          <p:nvPr>
            <p:extLst>
              <p:ext uri="{D42A27DB-BD31-4B8C-83A1-F6EECF244321}">
                <p14:modId xmlns:p14="http://schemas.microsoft.com/office/powerpoint/2010/main" val="3818527895"/>
              </p:ext>
            </p:extLst>
          </p:nvPr>
        </p:nvGraphicFramePr>
        <p:xfrm>
          <a:off x="1812021" y="2021141"/>
          <a:ext cx="4583184" cy="1483360"/>
        </p:xfrm>
        <a:graphic>
          <a:graphicData uri="http://schemas.openxmlformats.org/drawingml/2006/table">
            <a:tbl>
              <a:tblPr firstRow="1" bandRow="1">
                <a:tableStyleId>{2D5ABB26-0587-4C30-8999-92F81FD0307C}</a:tableStyleId>
              </a:tblPr>
              <a:tblGrid>
                <a:gridCol w="1145796">
                  <a:extLst>
                    <a:ext uri="{9D8B030D-6E8A-4147-A177-3AD203B41FA5}">
                      <a16:colId xmlns:a16="http://schemas.microsoft.com/office/drawing/2014/main" val="479737932"/>
                    </a:ext>
                  </a:extLst>
                </a:gridCol>
                <a:gridCol w="1145796">
                  <a:extLst>
                    <a:ext uri="{9D8B030D-6E8A-4147-A177-3AD203B41FA5}">
                      <a16:colId xmlns:a16="http://schemas.microsoft.com/office/drawing/2014/main" val="371933656"/>
                    </a:ext>
                  </a:extLst>
                </a:gridCol>
                <a:gridCol w="1145796">
                  <a:extLst>
                    <a:ext uri="{9D8B030D-6E8A-4147-A177-3AD203B41FA5}">
                      <a16:colId xmlns:a16="http://schemas.microsoft.com/office/drawing/2014/main" val="1218017702"/>
                    </a:ext>
                  </a:extLst>
                </a:gridCol>
                <a:gridCol w="1145796">
                  <a:extLst>
                    <a:ext uri="{9D8B030D-6E8A-4147-A177-3AD203B41FA5}">
                      <a16:colId xmlns:a16="http://schemas.microsoft.com/office/drawing/2014/main" val="1237160152"/>
                    </a:ext>
                  </a:extLst>
                </a:gridCol>
              </a:tblGrid>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24677"/>
                  </a:ext>
                </a:extLst>
              </a:tr>
              <a:tr h="370840">
                <a:tc>
                  <a:txBody>
                    <a:bodyPr/>
                    <a:lstStyle/>
                    <a:p>
                      <a:r>
                        <a:rPr lang="en-GB"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0837935"/>
                  </a:ext>
                </a:extLst>
              </a:tr>
              <a:tr h="370840">
                <a:tc>
                  <a:txBody>
                    <a:bodyPr/>
                    <a:lstStyle/>
                    <a:p>
                      <a:r>
                        <a:rPr lang="en-GB" dirty="0"/>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029971"/>
                  </a:ext>
                </a:extLst>
              </a:tr>
              <a:tr h="370840">
                <a:tc>
                  <a:txBody>
                    <a:bodyPr/>
                    <a:lstStyle/>
                    <a:p>
                      <a:r>
                        <a:rPr lang="en-GB" dirty="0"/>
                        <a:t>10-14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9700572"/>
                  </a:ext>
                </a:extLst>
              </a:tr>
            </a:tbl>
          </a:graphicData>
        </a:graphic>
      </p:graphicFrame>
    </p:spTree>
    <p:extLst>
      <p:ext uri="{BB962C8B-B14F-4D97-AF65-F5344CB8AC3E}">
        <p14:creationId xmlns:p14="http://schemas.microsoft.com/office/powerpoint/2010/main" val="187884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AEAEC-4558-6F17-2F9A-47453F1F107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4E6A96B-9431-AA8C-19AE-5E47F2EBE650}"/>
              </a:ext>
            </a:extLst>
          </p:cNvPr>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General approach</a:t>
            </a:r>
            <a:endParaRPr dirty="0"/>
          </a:p>
        </p:txBody>
      </p:sp>
      <p:sp>
        <p:nvSpPr>
          <p:cNvPr id="3" name="Content Placeholder 2">
            <a:extLst>
              <a:ext uri="{FF2B5EF4-FFF2-40B4-BE49-F238E27FC236}">
                <a16:creationId xmlns:a16="http://schemas.microsoft.com/office/drawing/2014/main" id="{25C6A09F-B377-AE37-EF58-B36D722A3E45}"/>
              </a:ext>
            </a:extLst>
          </p:cNvPr>
          <p:cNvSpPr>
            <a:spLocks noGrp="1"/>
          </p:cNvSpPr>
          <p:nvPr>
            <p:ph idx="1" hasCustomPrompt="1"/>
          </p:nvPr>
        </p:nvSpPr>
        <p:spPr/>
        <p:txBody>
          <a:bodyPr/>
          <a:lstStyle/>
          <a:p>
            <a:pPr marL="342991" lvl="1" indent="0">
              <a:buNone/>
            </a:pPr>
            <a:r>
              <a:rPr lang="en-GB" dirty="0"/>
              <a:t>Contact matrices – e.g. by age</a:t>
            </a:r>
          </a:p>
          <a:p>
            <a:pPr marL="342991" lvl="1" indent="0">
              <a:buNone/>
            </a:pPr>
            <a:endParaRPr lang="en-GB" dirty="0"/>
          </a:p>
          <a:p>
            <a:pPr marL="342991" lvl="1" indent="0">
              <a:buNone/>
            </a:pPr>
            <a:endParaRPr lang="en-GB" dirty="0"/>
          </a:p>
          <a:p>
            <a:pPr marL="342991" lvl="1" indent="0">
              <a:buNone/>
            </a:pPr>
            <a:endParaRPr lang="en-GB" dirty="0"/>
          </a:p>
          <a:p>
            <a:pPr marL="342991" lvl="1" indent="0">
              <a:buNone/>
            </a:pPr>
            <a:endParaRPr lang="en-GB" dirty="0"/>
          </a:p>
          <a:p>
            <a:pPr marL="342991" lvl="1" indent="0">
              <a:buNone/>
            </a:pPr>
            <a:endParaRPr lang="en-GB" dirty="0"/>
          </a:p>
          <a:p>
            <a:pPr marL="342991" lvl="1" indent="0">
              <a:buNone/>
            </a:pPr>
            <a:r>
              <a:rPr lang="en-GB" dirty="0"/>
              <a:t>A question that often comes up… why isn’t this matrix symmetrical about the diagonal? Is it supposed to be?</a:t>
            </a:r>
          </a:p>
          <a:p>
            <a:pPr marL="342991" lvl="1" indent="0">
              <a:buNone/>
            </a:pPr>
            <a:endParaRPr lang="en-GB" dirty="0"/>
          </a:p>
          <a:p>
            <a:pPr marL="342991" lvl="1" indent="0">
              <a:buNone/>
            </a:pPr>
            <a:r>
              <a:rPr lang="en-GB" dirty="0"/>
              <a:t>To see why it doesn’t need to be, consider contact rates among a group of friends with these ages:</a:t>
            </a:r>
          </a:p>
          <a:p>
            <a:pPr marL="342991" lvl="1" indent="0">
              <a:buNone/>
            </a:pPr>
            <a:r>
              <a:rPr lang="en-GB" dirty="0"/>
              <a:t>		(20-29)	(20-29)	</a:t>
            </a:r>
            <a:r>
              <a:rPr lang="en-GB"/>
              <a:t>(30-39</a:t>
            </a:r>
            <a:r>
              <a:rPr lang="en-GB" dirty="0"/>
              <a:t>)</a:t>
            </a:r>
            <a:endParaRPr dirty="0"/>
          </a:p>
        </p:txBody>
      </p:sp>
      <p:graphicFrame>
        <p:nvGraphicFramePr>
          <p:cNvPr id="2" name="Table 1">
            <a:extLst>
              <a:ext uri="{FF2B5EF4-FFF2-40B4-BE49-F238E27FC236}">
                <a16:creationId xmlns:a16="http://schemas.microsoft.com/office/drawing/2014/main" id="{446DA963-22D0-3931-302E-D2039269E34A}"/>
              </a:ext>
            </a:extLst>
          </p:cNvPr>
          <p:cNvGraphicFramePr>
            <a:graphicFrameLocks noGrp="1"/>
          </p:cNvGraphicFramePr>
          <p:nvPr>
            <p:extLst>
              <p:ext uri="{D42A27DB-BD31-4B8C-83A1-F6EECF244321}">
                <p14:modId xmlns:p14="http://schemas.microsoft.com/office/powerpoint/2010/main" val="727171992"/>
              </p:ext>
            </p:extLst>
          </p:nvPr>
        </p:nvGraphicFramePr>
        <p:xfrm>
          <a:off x="1812021" y="2021141"/>
          <a:ext cx="4583184" cy="1483360"/>
        </p:xfrm>
        <a:graphic>
          <a:graphicData uri="http://schemas.openxmlformats.org/drawingml/2006/table">
            <a:tbl>
              <a:tblPr firstRow="1" bandRow="1">
                <a:tableStyleId>{2D5ABB26-0587-4C30-8999-92F81FD0307C}</a:tableStyleId>
              </a:tblPr>
              <a:tblGrid>
                <a:gridCol w="1145796">
                  <a:extLst>
                    <a:ext uri="{9D8B030D-6E8A-4147-A177-3AD203B41FA5}">
                      <a16:colId xmlns:a16="http://schemas.microsoft.com/office/drawing/2014/main" val="479737932"/>
                    </a:ext>
                  </a:extLst>
                </a:gridCol>
                <a:gridCol w="1145796">
                  <a:extLst>
                    <a:ext uri="{9D8B030D-6E8A-4147-A177-3AD203B41FA5}">
                      <a16:colId xmlns:a16="http://schemas.microsoft.com/office/drawing/2014/main" val="371933656"/>
                    </a:ext>
                  </a:extLst>
                </a:gridCol>
                <a:gridCol w="1145796">
                  <a:extLst>
                    <a:ext uri="{9D8B030D-6E8A-4147-A177-3AD203B41FA5}">
                      <a16:colId xmlns:a16="http://schemas.microsoft.com/office/drawing/2014/main" val="1218017702"/>
                    </a:ext>
                  </a:extLst>
                </a:gridCol>
                <a:gridCol w="1145796">
                  <a:extLst>
                    <a:ext uri="{9D8B030D-6E8A-4147-A177-3AD203B41FA5}">
                      <a16:colId xmlns:a16="http://schemas.microsoft.com/office/drawing/2014/main" val="1237160152"/>
                    </a:ext>
                  </a:extLst>
                </a:gridCol>
              </a:tblGrid>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24677"/>
                  </a:ext>
                </a:extLst>
              </a:tr>
              <a:tr h="370840">
                <a:tc>
                  <a:txBody>
                    <a:bodyPr/>
                    <a:lstStyle/>
                    <a:p>
                      <a:r>
                        <a:rPr lang="en-GB"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0837935"/>
                  </a:ext>
                </a:extLst>
              </a:tr>
              <a:tr h="370840">
                <a:tc>
                  <a:txBody>
                    <a:bodyPr/>
                    <a:lstStyle/>
                    <a:p>
                      <a:r>
                        <a:rPr lang="en-GB" dirty="0"/>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029971"/>
                  </a:ext>
                </a:extLst>
              </a:tr>
              <a:tr h="370840">
                <a:tc>
                  <a:txBody>
                    <a:bodyPr/>
                    <a:lstStyle/>
                    <a:p>
                      <a:r>
                        <a:rPr lang="en-GB" dirty="0"/>
                        <a:t>10-14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9700572"/>
                  </a:ext>
                </a:extLst>
              </a:tr>
            </a:tbl>
          </a:graphicData>
        </a:graphic>
      </p:graphicFrame>
      <p:sp>
        <p:nvSpPr>
          <p:cNvPr id="4" name="Rectangle 3">
            <a:extLst>
              <a:ext uri="{FF2B5EF4-FFF2-40B4-BE49-F238E27FC236}">
                <a16:creationId xmlns:a16="http://schemas.microsoft.com/office/drawing/2014/main" id="{16105F0A-66D7-9A76-596A-28B0F338E142}"/>
              </a:ext>
            </a:extLst>
          </p:cNvPr>
          <p:cNvSpPr/>
          <p:nvPr/>
        </p:nvSpPr>
        <p:spPr>
          <a:xfrm>
            <a:off x="4124739" y="2415209"/>
            <a:ext cx="1093304" cy="30811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21A620C-FDD5-3DA4-C55C-C127E726D085}"/>
              </a:ext>
            </a:extLst>
          </p:cNvPr>
          <p:cNvSpPr/>
          <p:nvPr/>
        </p:nvSpPr>
        <p:spPr>
          <a:xfrm>
            <a:off x="2980491" y="2782699"/>
            <a:ext cx="1093304" cy="30811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453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98097"/>
            <a:ext cx="9144000" cy="2387600"/>
          </a:xfrm>
          <a:prstGeom prst="rect">
            <a:avLst/>
          </a:prstGeom>
        </p:spPr>
        <p:txBody>
          <a:bodyPr/>
          <a:lstStyle/>
          <a:p>
            <a:pPr marL="0" lvl="0" indent="0">
              <a:buNone/>
            </a:pPr>
            <a:r>
              <a:t>Metapopulations with ODEs</a:t>
            </a:r>
          </a:p>
        </p:txBody>
      </p:sp>
      <p:sp>
        <p:nvSpPr>
          <p:cNvPr id="7" name="Subtitle 2">
            <a:extLst>
              <a:ext uri="{FF2B5EF4-FFF2-40B4-BE49-F238E27FC236}">
                <a16:creationId xmlns:a16="http://schemas.microsoft.com/office/drawing/2014/main" id="{81E76214-661B-F748-AB00-F0BDD24E27B1}"/>
              </a:ext>
            </a:extLst>
          </p:cNvPr>
          <p:cNvSpPr>
            <a:spLocks noGrp="1"/>
          </p:cNvSpPr>
          <p:nvPr>
            <p:ph type="subTitle" idx="1"/>
          </p:nvPr>
        </p:nvSpPr>
        <p:spPr>
          <a:xfrm>
            <a:off x="0" y="3577772"/>
            <a:ext cx="9144000" cy="1655762"/>
          </a:xfrm>
          <a:prstGeom prst="rect">
            <a:avLst/>
          </a:prstGeom>
        </p:spPr>
        <p:txBody>
          <a:bodyPr/>
          <a:lstStyle/>
          <a:p>
            <a:pPr marL="0" lvl="0" indent="0">
              <a:buNone/>
            </a:pPr>
            <a:r>
              <a:rPr lang="en-GB" dirty="0"/>
              <a:t>Modern Techniques in Modelling</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 y="1709738"/>
            <a:ext cx="9144000" cy="2852737"/>
          </a:xfrm>
          <a:prstGeom prst="rect">
            <a:avLst/>
          </a:prstGeom>
        </p:spPr>
        <p:txBody>
          <a:bodyPr/>
          <a:lstStyle/>
          <a:p>
            <a:pPr marL="0" lvl="0" indent="0">
              <a:buNone/>
            </a:pPr>
            <a:r>
              <a:t>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Previously: ODE models in R</a:t>
            </a:r>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p:txBody>
              <a:bodyPr/>
              <a:lstStyle/>
              <a:p>
                <a:pPr lvl="1"/>
                <a:r>
                  <a:t>We defined a set of ODEs</a:t>
                </a:r>
              </a:p>
              <a:p>
                <a:pPr lvl="1"/>
                <a:r>
                  <a:t>Then used </a:t>
                </a:r>
                <a:r>
                  <a:rPr sz="1800">
                    <a:latin typeface="Courier"/>
                  </a:rPr>
                  <a:t>deSolve</a:t>
                </a:r>
                <a:r>
                  <a:t> to simulate the model output</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f>
                              <m:fPr>
                                <m:ctrlPr>
                                  <a:rPr i="1">
                                    <a:latin typeface="Cambria Math" panose="02040503050406030204" pitchFamily="18" charset="0"/>
                                  </a:rPr>
                                </m:ctrlPr>
                              </m:fPr>
                              <m:num>
                                <m:r>
                                  <m:rPr>
                                    <m:nor/>
                                  </m:rPr>
                                  <a:rPr/>
                                  <m:t>d</m:t>
                                </m:r>
                                <m:r>
                                  <a:rPr>
                                    <a:latin typeface="Cambria Math" panose="02040503050406030204" pitchFamily="18" charset="0"/>
                                  </a:rPr>
                                  <m:t>𝑆</m:t>
                                </m:r>
                              </m:num>
                              <m:den>
                                <m:r>
                                  <m:rPr>
                                    <m:nor/>
                                  </m:rPr>
                                  <a:rPr/>
                                  <m:t>d</m:t>
                                </m:r>
                                <m:r>
                                  <a:rPr>
                                    <a:latin typeface="Cambria Math" panose="02040503050406030204" pitchFamily="18" charset="0"/>
                                  </a:rPr>
                                  <m:t>𝑡</m:t>
                                </m:r>
                              </m:den>
                            </m:f>
                          </m:e>
                          <m:e>
                            <m:r>
                              <a:rPr>
                                <a:latin typeface="Cambria Math" panose="02040503050406030204" pitchFamily="18" charset="0"/>
                              </a:rPr>
                              <m:t>=−</m:t>
                            </m:r>
                            <m:r>
                              <a:rPr>
                                <a:latin typeface="Cambria Math" panose="02040503050406030204" pitchFamily="18" charset="0"/>
                              </a:rPr>
                              <m:t>𝛽</m:t>
                            </m:r>
                            <m:r>
                              <a:rPr>
                                <a:latin typeface="Cambria Math" panose="02040503050406030204" pitchFamily="18" charset="0"/>
                              </a:rPr>
                              <m:t>𝑆𝐼</m:t>
                            </m:r>
                            <m:r>
                              <a:rPr>
                                <a:latin typeface="Cambria Math" panose="02040503050406030204" pitchFamily="18" charset="0"/>
                              </a:rPr>
                              <m:t>/</m:t>
                            </m:r>
                            <m:r>
                              <a:rPr>
                                <a:latin typeface="Cambria Math" panose="02040503050406030204" pitchFamily="18" charset="0"/>
                              </a:rPr>
                              <m:t>𝑁</m:t>
                            </m:r>
                          </m:e>
                        </m:mr>
                        <m:mr>
                          <m:e>
                            <m:f>
                              <m:fPr>
                                <m:ctrlPr>
                                  <a:rPr i="1">
                                    <a:latin typeface="Cambria Math" panose="02040503050406030204" pitchFamily="18" charset="0"/>
                                  </a:rPr>
                                </m:ctrlPr>
                              </m:fPr>
                              <m:num>
                                <m:r>
                                  <m:rPr>
                                    <m:nor/>
                                  </m:rPr>
                                  <a:rPr/>
                                  <m:t>d</m:t>
                                </m:r>
                                <m:r>
                                  <a:rPr>
                                    <a:latin typeface="Cambria Math" panose="02040503050406030204" pitchFamily="18" charset="0"/>
                                  </a:rPr>
                                  <m:t>𝐼</m:t>
                                </m:r>
                              </m:num>
                              <m:den>
                                <m:r>
                                  <m:rPr>
                                    <m:nor/>
                                  </m:rPr>
                                  <a:rPr/>
                                  <m:t>d</m:t>
                                </m:r>
                                <m:r>
                                  <a:rPr>
                                    <a:latin typeface="Cambria Math" panose="02040503050406030204" pitchFamily="18" charset="0"/>
                                  </a:rPr>
                                  <m:t>𝑡</m:t>
                                </m:r>
                              </m:den>
                            </m:f>
                          </m:e>
                          <m:e>
                            <m:r>
                              <a:rPr>
                                <a:latin typeface="Cambria Math" panose="02040503050406030204" pitchFamily="18" charset="0"/>
                              </a:rPr>
                              <m:t>=</m:t>
                            </m:r>
                            <m:r>
                              <a:rPr>
                                <a:latin typeface="Cambria Math" panose="02040503050406030204" pitchFamily="18" charset="0"/>
                              </a:rPr>
                              <m:t>𝛽</m:t>
                            </m:r>
                            <m:r>
                              <a:rPr>
                                <a:latin typeface="Cambria Math" panose="02040503050406030204" pitchFamily="18" charset="0"/>
                              </a:rPr>
                              <m:t>𝑆𝐼</m:t>
                            </m:r>
                            <m:r>
                              <a:rPr>
                                <a:latin typeface="Cambria Math" panose="02040503050406030204" pitchFamily="18" charset="0"/>
                              </a:rPr>
                              <m:t>/</m:t>
                            </m:r>
                            <m:r>
                              <a:rPr>
                                <a:latin typeface="Cambria Math" panose="02040503050406030204" pitchFamily="18" charset="0"/>
                              </a:rPr>
                              <m:t>𝑁</m:t>
                            </m:r>
                            <m:r>
                              <a:rPr>
                                <a:latin typeface="Cambria Math" panose="02040503050406030204" pitchFamily="18" charset="0"/>
                              </a:rPr>
                              <m:t>−</m:t>
                            </m:r>
                            <m:r>
                              <a:rPr>
                                <a:latin typeface="Cambria Math" panose="02040503050406030204" pitchFamily="18" charset="0"/>
                              </a:rPr>
                              <m:t>𝛾</m:t>
                            </m:r>
                            <m:r>
                              <a:rPr>
                                <a:latin typeface="Cambria Math" panose="02040503050406030204" pitchFamily="18" charset="0"/>
                              </a:rPr>
                              <m:t>𝐼</m:t>
                            </m:r>
                          </m:e>
                        </m:mr>
                        <m:mr>
                          <m:e>
                            <m:f>
                              <m:fPr>
                                <m:ctrlPr>
                                  <a:rPr i="1">
                                    <a:latin typeface="Cambria Math" panose="02040503050406030204" pitchFamily="18" charset="0"/>
                                  </a:rPr>
                                </m:ctrlPr>
                              </m:fPr>
                              <m:num>
                                <m:r>
                                  <m:rPr>
                                    <m:nor/>
                                  </m:rPr>
                                  <a:rPr/>
                                  <m:t>d</m:t>
                                </m:r>
                                <m:r>
                                  <a:rPr>
                                    <a:latin typeface="Cambria Math" panose="02040503050406030204" pitchFamily="18" charset="0"/>
                                  </a:rPr>
                                  <m:t>𝑅</m:t>
                                </m:r>
                              </m:num>
                              <m:den>
                                <m:r>
                                  <m:rPr>
                                    <m:nor/>
                                  </m:rPr>
                                  <a:rPr/>
                                  <m:t>d</m:t>
                                </m:r>
                                <m:r>
                                  <a:rPr>
                                    <a:latin typeface="Cambria Math" panose="02040503050406030204" pitchFamily="18" charset="0"/>
                                  </a:rPr>
                                  <m:t>𝑡</m:t>
                                </m:r>
                              </m:den>
                            </m:f>
                          </m:e>
                          <m:e>
                            <m:r>
                              <a:rPr>
                                <a:latin typeface="Cambria Math" panose="02040503050406030204" pitchFamily="18" charset="0"/>
                              </a:rPr>
                              <m:t>=</m:t>
                            </m:r>
                            <m:r>
                              <a:rPr>
                                <a:latin typeface="Cambria Math" panose="02040503050406030204" pitchFamily="18" charset="0"/>
                              </a:rPr>
                              <m:t>𝛾</m:t>
                            </m:r>
                            <m:r>
                              <a:rPr>
                                <a:latin typeface="Cambria Math" panose="02040503050406030204" pitchFamily="18" charset="0"/>
                              </a:rPr>
                              <m:t>𝐼</m:t>
                            </m:r>
                          </m:e>
                        </m:mr>
                      </m:m>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t="-789"/>
                </a:stretch>
              </a:blipFill>
            </p:spPr>
            <p:txBody>
              <a:bodyPr/>
              <a:lstStyle/>
              <a:p>
                <a:r>
                  <a:rPr lang="en-GB">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Example code</a:t>
            </a:r>
          </a:p>
        </p:txBody>
      </p:sp>
      <p:sp>
        <p:nvSpPr>
          <p:cNvPr id="3" name="Content Placeholder 2"/>
          <p:cNvSpPr>
            <a:spLocks noGrp="1"/>
          </p:cNvSpPr>
          <p:nvPr>
            <p:ph idx="1" hasCustomPrompt="1"/>
          </p:nvPr>
        </p:nvSpPr>
        <p:spPr/>
        <p:txBody>
          <a:bodyPr/>
          <a:lstStyle/>
          <a:p>
            <a:pPr marL="1270000" lvl="0" indent="0">
              <a:buNone/>
            </a:pPr>
            <a:r>
              <a:rPr sz="1800">
                <a:latin typeface="Courier"/>
              </a:rPr>
              <a:t>SIR_model &lt;-</a:t>
            </a:r>
            <a:r>
              <a:rPr sz="1800">
                <a:solidFill>
                  <a:srgbClr val="4070A0"/>
                </a:solidFill>
                <a:latin typeface="Courier"/>
              </a:rPr>
              <a:t> </a:t>
            </a:r>
            <a:r>
              <a:rPr sz="1800" b="1">
                <a:solidFill>
                  <a:srgbClr val="007020"/>
                </a:solidFill>
                <a:latin typeface="Courier"/>
              </a:rPr>
              <a:t>function</a:t>
            </a:r>
            <a:r>
              <a:rPr sz="1800">
                <a:latin typeface="Courier"/>
              </a:rPr>
              <a:t>(times, state, parms){</a:t>
            </a:r>
            <a:br/>
            <a:r>
              <a:rPr sz="1800">
                <a:latin typeface="Courier"/>
              </a:rPr>
              <a:t>  </a:t>
            </a:r>
            <a:r>
              <a:rPr sz="1800" i="1">
                <a:solidFill>
                  <a:srgbClr val="60A0B0"/>
                </a:solidFill>
                <a:latin typeface="Courier"/>
              </a:rPr>
              <a:t>## Define variables</a:t>
            </a:r>
            <a:br/>
            <a:r>
              <a:rPr sz="1800">
                <a:latin typeface="Courier"/>
              </a:rPr>
              <a:t>  S &lt;-</a:t>
            </a:r>
            <a:r>
              <a:rPr sz="1800">
                <a:solidFill>
                  <a:srgbClr val="4070A0"/>
                </a:solidFill>
                <a:latin typeface="Courier"/>
              </a:rPr>
              <a:t> </a:t>
            </a:r>
            <a:r>
              <a:rPr sz="1800">
                <a:latin typeface="Courier"/>
              </a:rPr>
              <a:t>state[</a:t>
            </a:r>
            <a:r>
              <a:rPr sz="1800">
                <a:solidFill>
                  <a:srgbClr val="4070A0"/>
                </a:solidFill>
                <a:latin typeface="Courier"/>
              </a:rPr>
              <a:t>"S"</a:t>
            </a:r>
            <a:r>
              <a:rPr sz="1800">
                <a:latin typeface="Courier"/>
              </a:rPr>
              <a:t>]</a:t>
            </a:r>
            <a:br/>
            <a:r>
              <a:rPr sz="1800">
                <a:latin typeface="Courier"/>
              </a:rPr>
              <a:t>  I &lt;-</a:t>
            </a:r>
            <a:r>
              <a:rPr sz="1800">
                <a:solidFill>
                  <a:srgbClr val="4070A0"/>
                </a:solidFill>
                <a:latin typeface="Courier"/>
              </a:rPr>
              <a:t> </a:t>
            </a:r>
            <a:r>
              <a:rPr sz="1800">
                <a:latin typeface="Courier"/>
              </a:rPr>
              <a:t>state[</a:t>
            </a:r>
            <a:r>
              <a:rPr sz="1800">
                <a:solidFill>
                  <a:srgbClr val="4070A0"/>
                </a:solidFill>
                <a:latin typeface="Courier"/>
              </a:rPr>
              <a:t>"I"</a:t>
            </a:r>
            <a:r>
              <a:rPr sz="1800">
                <a:latin typeface="Courier"/>
              </a:rPr>
              <a:t>]</a:t>
            </a:r>
            <a:br/>
            <a:r>
              <a:rPr sz="1800">
                <a:latin typeface="Courier"/>
              </a:rPr>
              <a:t>  R &lt;-</a:t>
            </a:r>
            <a:r>
              <a:rPr sz="1800">
                <a:solidFill>
                  <a:srgbClr val="4070A0"/>
                </a:solidFill>
                <a:latin typeface="Courier"/>
              </a:rPr>
              <a:t> </a:t>
            </a:r>
            <a:r>
              <a:rPr sz="1800">
                <a:latin typeface="Courier"/>
              </a:rPr>
              <a:t>state[</a:t>
            </a:r>
            <a:r>
              <a:rPr sz="1800">
                <a:solidFill>
                  <a:srgbClr val="4070A0"/>
                </a:solidFill>
                <a:latin typeface="Courier"/>
              </a:rPr>
              <a:t>"R"</a:t>
            </a:r>
            <a:r>
              <a:rPr sz="1800">
                <a:latin typeface="Courier"/>
              </a:rPr>
              <a:t>]</a:t>
            </a:r>
            <a:br/>
            <a:r>
              <a:rPr sz="1800">
                <a:latin typeface="Courier"/>
              </a:rPr>
              <a:t>  N &lt;-</a:t>
            </a:r>
            <a:r>
              <a:rPr sz="1800">
                <a:solidFill>
                  <a:srgbClr val="4070A0"/>
                </a:solidFill>
                <a:latin typeface="Courier"/>
              </a:rPr>
              <a:t> </a:t>
            </a:r>
            <a:r>
              <a:rPr sz="1800">
                <a:latin typeface="Courier"/>
              </a:rPr>
              <a:t>S </a:t>
            </a:r>
            <a:r>
              <a:rPr sz="1800">
                <a:solidFill>
                  <a:srgbClr val="666666"/>
                </a:solidFill>
                <a:latin typeface="Courier"/>
              </a:rPr>
              <a:t>+</a:t>
            </a:r>
            <a:r>
              <a:rPr sz="1800">
                <a:solidFill>
                  <a:srgbClr val="4070A0"/>
                </a:solidFill>
                <a:latin typeface="Courier"/>
              </a:rPr>
              <a:t> </a:t>
            </a:r>
            <a:r>
              <a:rPr sz="1800">
                <a:latin typeface="Courier"/>
              </a:rPr>
              <a:t>I </a:t>
            </a:r>
            <a:r>
              <a:rPr sz="1800">
                <a:solidFill>
                  <a:srgbClr val="666666"/>
                </a:solidFill>
                <a:latin typeface="Courier"/>
              </a:rPr>
              <a:t>+</a:t>
            </a:r>
            <a:r>
              <a:rPr sz="1800">
                <a:solidFill>
                  <a:srgbClr val="4070A0"/>
                </a:solidFill>
                <a:latin typeface="Courier"/>
              </a:rPr>
              <a:t> </a:t>
            </a:r>
            <a:r>
              <a:rPr sz="1800">
                <a:latin typeface="Courier"/>
              </a:rPr>
              <a:t>R</a:t>
            </a:r>
            <a:br/>
            <a:r>
              <a:rPr sz="1800">
                <a:latin typeface="Courier"/>
              </a:rPr>
              <a:t>  </a:t>
            </a:r>
            <a:r>
              <a:rPr sz="1800" i="1">
                <a:solidFill>
                  <a:srgbClr val="60A0B0"/>
                </a:solidFill>
                <a:latin typeface="Courier"/>
              </a:rPr>
              <a:t># Extract parameters</a:t>
            </a:r>
            <a:br/>
            <a:r>
              <a:rPr sz="1800">
                <a:latin typeface="Courier"/>
              </a:rPr>
              <a:t>  beta &lt;-</a:t>
            </a:r>
            <a:r>
              <a:rPr sz="1800">
                <a:solidFill>
                  <a:srgbClr val="4070A0"/>
                </a:solidFill>
                <a:latin typeface="Courier"/>
              </a:rPr>
              <a:t> </a:t>
            </a:r>
            <a:r>
              <a:rPr sz="1800">
                <a:latin typeface="Courier"/>
              </a:rPr>
              <a:t>parms[</a:t>
            </a:r>
            <a:r>
              <a:rPr sz="1800">
                <a:solidFill>
                  <a:srgbClr val="4070A0"/>
                </a:solidFill>
                <a:latin typeface="Courier"/>
              </a:rPr>
              <a:t>"beta"</a:t>
            </a:r>
            <a:r>
              <a:rPr sz="1800">
                <a:latin typeface="Courier"/>
              </a:rPr>
              <a:t>]</a:t>
            </a:r>
            <a:br/>
            <a:r>
              <a:rPr sz="1800">
                <a:latin typeface="Courier"/>
              </a:rPr>
              <a:t>  gamma &lt;-</a:t>
            </a:r>
            <a:r>
              <a:rPr sz="1800">
                <a:solidFill>
                  <a:srgbClr val="4070A0"/>
                </a:solidFill>
                <a:latin typeface="Courier"/>
              </a:rPr>
              <a:t> </a:t>
            </a:r>
            <a:r>
              <a:rPr sz="1800">
                <a:latin typeface="Courier"/>
              </a:rPr>
              <a:t>parms[</a:t>
            </a:r>
            <a:r>
              <a:rPr sz="1800">
                <a:solidFill>
                  <a:srgbClr val="4070A0"/>
                </a:solidFill>
                <a:latin typeface="Courier"/>
              </a:rPr>
              <a:t>"gamma"</a:t>
            </a:r>
            <a:r>
              <a:rPr sz="1800">
                <a:latin typeface="Courier"/>
              </a:rPr>
              <a:t>]</a:t>
            </a:r>
            <a:br/>
            <a:r>
              <a:rPr sz="1800">
                <a:latin typeface="Courier"/>
              </a:rPr>
              <a:t>  </a:t>
            </a:r>
            <a:r>
              <a:rPr sz="1800" i="1">
                <a:solidFill>
                  <a:srgbClr val="60A0B0"/>
                </a:solidFill>
                <a:latin typeface="Courier"/>
              </a:rPr>
              <a:t># Define differential equations</a:t>
            </a:r>
            <a:br/>
            <a:r>
              <a:rPr sz="1800">
                <a:latin typeface="Courier"/>
              </a:rPr>
              <a:t>  dS &lt;-</a:t>
            </a:r>
            <a:r>
              <a:rPr sz="1800">
                <a:solidFill>
                  <a:srgbClr val="4070A0"/>
                </a:solidFill>
                <a:latin typeface="Courier"/>
              </a:rPr>
              <a:t> </a:t>
            </a:r>
            <a:r>
              <a:rPr sz="1800">
                <a:solidFill>
                  <a:srgbClr val="666666"/>
                </a:solidFill>
                <a:latin typeface="Courier"/>
              </a:rPr>
              <a:t>-</a:t>
            </a:r>
            <a:r>
              <a:rPr sz="1800">
                <a:solidFill>
                  <a:srgbClr val="4070A0"/>
                </a:solidFill>
                <a:latin typeface="Courier"/>
              </a:rPr>
              <a:t> </a:t>
            </a:r>
            <a:r>
              <a:rPr sz="1800">
                <a:latin typeface="Courier"/>
              </a:rPr>
              <a:t>(beta </a:t>
            </a:r>
            <a:r>
              <a:rPr sz="1800">
                <a:solidFill>
                  <a:srgbClr val="666666"/>
                </a:solidFill>
                <a:latin typeface="Courier"/>
              </a:rPr>
              <a:t>*</a:t>
            </a:r>
            <a:r>
              <a:rPr sz="1800">
                <a:solidFill>
                  <a:srgbClr val="4070A0"/>
                </a:solidFill>
                <a:latin typeface="Courier"/>
              </a:rPr>
              <a:t> </a:t>
            </a:r>
            <a:r>
              <a:rPr sz="1800">
                <a:latin typeface="Courier"/>
              </a:rPr>
              <a:t>S </a:t>
            </a:r>
            <a:r>
              <a:rPr sz="1800">
                <a:solidFill>
                  <a:srgbClr val="666666"/>
                </a:solidFill>
                <a:latin typeface="Courier"/>
              </a:rPr>
              <a:t>*</a:t>
            </a:r>
            <a:r>
              <a:rPr sz="1800">
                <a:solidFill>
                  <a:srgbClr val="4070A0"/>
                </a:solidFill>
                <a:latin typeface="Courier"/>
              </a:rPr>
              <a:t> </a:t>
            </a:r>
            <a:r>
              <a:rPr sz="1800">
                <a:latin typeface="Courier"/>
              </a:rPr>
              <a:t>I) </a:t>
            </a:r>
            <a:r>
              <a:rPr sz="1800">
                <a:solidFill>
                  <a:srgbClr val="666666"/>
                </a:solidFill>
                <a:latin typeface="Courier"/>
              </a:rPr>
              <a:t>/</a:t>
            </a:r>
            <a:r>
              <a:rPr sz="1800">
                <a:solidFill>
                  <a:srgbClr val="4070A0"/>
                </a:solidFill>
                <a:latin typeface="Courier"/>
              </a:rPr>
              <a:t> </a:t>
            </a:r>
            <a:r>
              <a:rPr sz="1800">
                <a:latin typeface="Courier"/>
              </a:rPr>
              <a:t>N</a:t>
            </a:r>
            <a:br/>
            <a:r>
              <a:rPr sz="1800">
                <a:latin typeface="Courier"/>
              </a:rPr>
              <a:t>  dI &lt;-</a:t>
            </a:r>
            <a:r>
              <a:rPr sz="1800">
                <a:solidFill>
                  <a:srgbClr val="4070A0"/>
                </a:solidFill>
                <a:latin typeface="Courier"/>
              </a:rPr>
              <a:t> </a:t>
            </a:r>
            <a:r>
              <a:rPr sz="1800">
                <a:latin typeface="Courier"/>
              </a:rPr>
              <a:t>(beta </a:t>
            </a:r>
            <a:r>
              <a:rPr sz="1800">
                <a:solidFill>
                  <a:srgbClr val="666666"/>
                </a:solidFill>
                <a:latin typeface="Courier"/>
              </a:rPr>
              <a:t>*</a:t>
            </a:r>
            <a:r>
              <a:rPr sz="1800">
                <a:solidFill>
                  <a:srgbClr val="4070A0"/>
                </a:solidFill>
                <a:latin typeface="Courier"/>
              </a:rPr>
              <a:t> </a:t>
            </a:r>
            <a:r>
              <a:rPr sz="1800">
                <a:latin typeface="Courier"/>
              </a:rPr>
              <a:t>S </a:t>
            </a:r>
            <a:r>
              <a:rPr sz="1800">
                <a:solidFill>
                  <a:srgbClr val="666666"/>
                </a:solidFill>
                <a:latin typeface="Courier"/>
              </a:rPr>
              <a:t>*</a:t>
            </a:r>
            <a:r>
              <a:rPr sz="1800">
                <a:solidFill>
                  <a:srgbClr val="4070A0"/>
                </a:solidFill>
                <a:latin typeface="Courier"/>
              </a:rPr>
              <a:t> </a:t>
            </a:r>
            <a:r>
              <a:rPr sz="1800">
                <a:latin typeface="Courier"/>
              </a:rPr>
              <a:t>I) </a:t>
            </a:r>
            <a:r>
              <a:rPr sz="1800">
                <a:solidFill>
                  <a:srgbClr val="666666"/>
                </a:solidFill>
                <a:latin typeface="Courier"/>
              </a:rPr>
              <a:t>/</a:t>
            </a:r>
            <a:r>
              <a:rPr sz="1800">
                <a:solidFill>
                  <a:srgbClr val="4070A0"/>
                </a:solidFill>
                <a:latin typeface="Courier"/>
              </a:rPr>
              <a:t> </a:t>
            </a:r>
            <a:r>
              <a:rPr sz="1800">
                <a:latin typeface="Courier"/>
              </a:rPr>
              <a:t>N </a:t>
            </a:r>
            <a:r>
              <a:rPr sz="1800">
                <a:solidFill>
                  <a:srgbClr val="666666"/>
                </a:solidFill>
                <a:latin typeface="Courier"/>
              </a:rPr>
              <a:t>-</a:t>
            </a:r>
            <a:r>
              <a:rPr sz="1800">
                <a:solidFill>
                  <a:srgbClr val="4070A0"/>
                </a:solidFill>
                <a:latin typeface="Courier"/>
              </a:rPr>
              <a:t> </a:t>
            </a:r>
            <a:r>
              <a:rPr sz="1800">
                <a:latin typeface="Courier"/>
              </a:rPr>
              <a:t>gamma </a:t>
            </a:r>
            <a:r>
              <a:rPr sz="1800">
                <a:solidFill>
                  <a:srgbClr val="666666"/>
                </a:solidFill>
                <a:latin typeface="Courier"/>
              </a:rPr>
              <a:t>*</a:t>
            </a:r>
            <a:r>
              <a:rPr sz="1800">
                <a:solidFill>
                  <a:srgbClr val="4070A0"/>
                </a:solidFill>
                <a:latin typeface="Courier"/>
              </a:rPr>
              <a:t> </a:t>
            </a:r>
            <a:r>
              <a:rPr sz="1800">
                <a:latin typeface="Courier"/>
              </a:rPr>
              <a:t>I</a:t>
            </a:r>
            <a:br/>
            <a:r>
              <a:rPr sz="1800">
                <a:latin typeface="Courier"/>
              </a:rPr>
              <a:t>  dR &lt;-</a:t>
            </a:r>
            <a:r>
              <a:rPr sz="1800">
                <a:solidFill>
                  <a:srgbClr val="4070A0"/>
                </a:solidFill>
                <a:latin typeface="Courier"/>
              </a:rPr>
              <a:t> </a:t>
            </a:r>
            <a:r>
              <a:rPr sz="1800">
                <a:latin typeface="Courier"/>
              </a:rPr>
              <a:t>gamma </a:t>
            </a:r>
            <a:r>
              <a:rPr sz="1800">
                <a:solidFill>
                  <a:srgbClr val="666666"/>
                </a:solidFill>
                <a:latin typeface="Courier"/>
              </a:rPr>
              <a:t>*</a:t>
            </a:r>
            <a:r>
              <a:rPr sz="1800">
                <a:solidFill>
                  <a:srgbClr val="4070A0"/>
                </a:solidFill>
                <a:latin typeface="Courier"/>
              </a:rPr>
              <a:t> </a:t>
            </a:r>
            <a:r>
              <a:rPr sz="1800">
                <a:latin typeface="Courier"/>
              </a:rPr>
              <a:t>I</a:t>
            </a:r>
            <a:br/>
            <a:r>
              <a:rPr sz="1800">
                <a:latin typeface="Courier"/>
              </a:rPr>
              <a:t>  res &lt;-</a:t>
            </a:r>
            <a:r>
              <a:rPr sz="1800">
                <a:solidFill>
                  <a:srgbClr val="4070A0"/>
                </a:solidFill>
                <a:latin typeface="Courier"/>
              </a:rPr>
              <a:t> </a:t>
            </a:r>
            <a:r>
              <a:rPr sz="1800" b="1">
                <a:solidFill>
                  <a:srgbClr val="007020"/>
                </a:solidFill>
                <a:latin typeface="Courier"/>
              </a:rPr>
              <a:t>list</a:t>
            </a:r>
            <a:r>
              <a:rPr sz="1800">
                <a:latin typeface="Courier"/>
              </a:rPr>
              <a:t>(</a:t>
            </a:r>
            <a:r>
              <a:rPr sz="1800" b="1">
                <a:solidFill>
                  <a:srgbClr val="007020"/>
                </a:solidFill>
                <a:latin typeface="Courier"/>
              </a:rPr>
              <a:t>c</a:t>
            </a:r>
            <a:r>
              <a:rPr sz="1800">
                <a:latin typeface="Courier"/>
              </a:rPr>
              <a:t>(dS, dI, dR))</a:t>
            </a:r>
            <a:br/>
            <a:r>
              <a:rPr sz="1800">
                <a:latin typeface="Courier"/>
              </a:rPr>
              <a:t>  </a:t>
            </a:r>
            <a:r>
              <a:rPr sz="1800" b="1">
                <a:solidFill>
                  <a:srgbClr val="007020"/>
                </a:solidFill>
                <a:latin typeface="Courier"/>
              </a:rPr>
              <a:t>return</a:t>
            </a:r>
            <a:r>
              <a:rPr sz="1800">
                <a:latin typeface="Courier"/>
              </a:rPr>
              <a:t>(res)</a:t>
            </a:r>
            <a:br/>
            <a:r>
              <a:rPr sz="1800">
                <a:latin typeface="Courier"/>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 y="1709738"/>
            <a:ext cx="9144000" cy="2852737"/>
          </a:xfrm>
          <a:prstGeom prst="rect">
            <a:avLst/>
          </a:prstGeom>
        </p:spPr>
        <p:txBody>
          <a:bodyPr/>
          <a:lstStyle/>
          <a:p>
            <a:pPr marL="0" lvl="0" indent="0">
              <a:buNone/>
            </a:pPr>
            <a:r>
              <a:rPr dirty="0"/>
              <a:t>Metapopulations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1" y="279132"/>
            <a:ext cx="6697132" cy="623236"/>
          </a:xfrm>
          <a:prstGeom prst="rect">
            <a:avLst/>
          </a:prstGeom>
        </p:spPr>
        <p:txBody>
          <a:bodyPr/>
          <a:lstStyle/>
          <a:p>
            <a:pPr marL="0" lvl="0" indent="0">
              <a:buNone/>
            </a:pPr>
            <a:r>
              <a:t>Non-random mixing</a:t>
            </a:r>
          </a:p>
        </p:txBody>
      </p:sp>
      <p:sp>
        <p:nvSpPr>
          <p:cNvPr id="7" name="Content Placeholder 2"/>
          <p:cNvSpPr>
            <a:spLocks noGrp="1"/>
          </p:cNvSpPr>
          <p:nvPr>
            <p:ph sz="half" idx="1"/>
          </p:nvPr>
        </p:nvSpPr>
        <p:spPr/>
        <p:txBody>
          <a:bodyPr/>
          <a:lstStyle/>
          <a:p>
            <a:pPr lvl="1"/>
            <a:r>
              <a:rPr dirty="0"/>
              <a:t>So far we’ve assumed everyone mixes together randomly</a:t>
            </a:r>
          </a:p>
          <a:p>
            <a:pPr lvl="1"/>
            <a:r>
              <a:rPr dirty="0"/>
              <a:t>In reality, people may group together in different locations</a:t>
            </a:r>
            <a:r>
              <a:rPr lang="en-GB" dirty="0"/>
              <a:t> </a:t>
            </a:r>
            <a:r>
              <a:rPr dirty="0"/>
              <a:t>/</a:t>
            </a:r>
            <a:r>
              <a:rPr lang="en-GB" dirty="0"/>
              <a:t> </a:t>
            </a:r>
            <a:r>
              <a:rPr dirty="0"/>
              <a:t>settings</a:t>
            </a:r>
            <a:r>
              <a:rPr lang="en-GB" dirty="0"/>
              <a:t> </a:t>
            </a:r>
            <a:r>
              <a:rPr dirty="0"/>
              <a:t>/</a:t>
            </a:r>
            <a:r>
              <a:rPr lang="en-GB" dirty="0"/>
              <a:t> </a:t>
            </a:r>
            <a:r>
              <a:rPr dirty="0"/>
              <a:t>groups</a:t>
            </a:r>
          </a:p>
          <a:p>
            <a:pPr lvl="1"/>
            <a:r>
              <a:rPr dirty="0"/>
              <a:t>If we’re interested in heterogeneity, we need to model multiple populations (‘metapopulations’)</a:t>
            </a:r>
          </a:p>
        </p:txBody>
      </p:sp>
      <p:pic>
        <p:nvPicPr>
          <p:cNvPr id="2" name="Picture 1" descr="meta_diagram.png"/>
          <p:cNvPicPr>
            <a:picLocks noGrp="1" noChangeAspect="1"/>
          </p:cNvPicPr>
          <p:nvPr/>
        </p:nvPicPr>
        <p:blipFill>
          <a:blip r:embed="rId2"/>
          <a:stretch>
            <a:fillRect/>
          </a:stretch>
        </p:blipFill>
        <p:spPr bwMode="auto">
          <a:xfrm>
            <a:off x="4622800" y="3035300"/>
            <a:ext cx="3886200" cy="1397000"/>
          </a:xfrm>
          <a:prstGeom prst="rect">
            <a:avLst/>
          </a:prstGeom>
          <a:noFill/>
          <a:ln w="9525">
            <a:noFill/>
            <a:headEnd/>
            <a:tailEnd/>
          </a:ln>
        </p:spPr>
      </p:pic>
      <p:sp>
        <p:nvSpPr>
          <p:cNvPr id="3" name="TextBox 3"/>
          <p:cNvSpPr txBox="1"/>
          <p:nvPr/>
        </p:nvSpPr>
        <p:spPr>
          <a:xfrm>
            <a:off x="4622800" y="5651500"/>
            <a:ext cx="3886200" cy="508000"/>
          </a:xfrm>
          <a:prstGeom prst="rect">
            <a:avLst/>
          </a:prstGeom>
          <a:noFill/>
        </p:spPr>
        <p:txBody>
          <a:bodyPr/>
          <a:lstStyle/>
          <a:p>
            <a:pPr marL="0" lvl="0" indent="0" algn="ctr">
              <a:buNone/>
            </a:pPr>
            <a:r>
              <a:t>Random mixing vs metapopulations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Metapopulation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p:txBody>
              <a:bodyPr/>
              <a:lstStyle/>
              <a:p>
                <a:pPr lvl="1"/>
                <a:r>
                  <a:t>Let’s consider two linked populations.</a:t>
                </a:r>
              </a:p>
              <a:p>
                <a:pPr lvl="1"/>
                <a:r>
                  <a:t>This means expanding our SIR model:</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1</m:t>
                                    </m:r>
                                  </m:sub>
                                </m:sSub>
                              </m:num>
                              <m:den>
                                <m:r>
                                  <m:rPr>
                                    <m:nor/>
                                  </m:rPr>
                                  <a:rPr/>
                                  <m:t>d</m:t>
                                </m:r>
                                <m:r>
                                  <a:rPr>
                                    <a:latin typeface="Cambria Math" panose="02040503050406030204" pitchFamily="18" charset="0"/>
                                  </a:rPr>
                                  <m:t>𝑡</m:t>
                                </m:r>
                              </m:den>
                            </m:f>
                          </m:e>
                          <m:e>
                            <m:r>
                              <a:rPr>
                                <a:latin typeface="Cambria Math" panose="02040503050406030204" pitchFamily="18" charset="0"/>
                              </a:rPr>
                              <m:t>=−</m:t>
                            </m:r>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1</m:t>
                                </m:r>
                              </m:sub>
                            </m:sSub>
                          </m:e>
                        </m:m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num>
                              <m:den>
                                <m:r>
                                  <m:rPr>
                                    <m:nor/>
                                  </m:rPr>
                                  <a:rPr/>
                                  <m:t>d</m:t>
                                </m:r>
                                <m:r>
                                  <a:rPr>
                                    <a:latin typeface="Cambria Math" panose="02040503050406030204" pitchFamily="18" charset="0"/>
                                  </a:rPr>
                                  <m:t>𝑡</m:t>
                                </m:r>
                              </m:den>
                            </m:f>
                          </m:e>
                          <m:e>
                            <m:r>
                              <a:rPr>
                                <a:latin typeface="Cambria Math" panose="02040503050406030204" pitchFamily="18" charset="0"/>
                              </a:rPr>
                              <m:t>=</m:t>
                            </m:r>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𝛾</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e>
                        </m:m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1</m:t>
                                    </m:r>
                                  </m:sub>
                                </m:sSub>
                              </m:num>
                              <m:den>
                                <m:r>
                                  <m:rPr>
                                    <m:nor/>
                                  </m:rPr>
                                  <a:rPr/>
                                  <m:t>d</m:t>
                                </m:r>
                                <m:r>
                                  <a:rPr>
                                    <a:latin typeface="Cambria Math" panose="02040503050406030204" pitchFamily="18" charset="0"/>
                                  </a:rPr>
                                  <m:t>𝑡</m:t>
                                </m:r>
                              </m:den>
                            </m:f>
                          </m:e>
                          <m:e>
                            <m:r>
                              <a:rPr>
                                <a:latin typeface="Cambria Math" panose="02040503050406030204" pitchFamily="18" charset="0"/>
                              </a:rPr>
                              <m:t>=</m:t>
                            </m:r>
                            <m:r>
                              <a:rPr>
                                <a:latin typeface="Cambria Math" panose="02040503050406030204" pitchFamily="18" charset="0"/>
                              </a:rPr>
                              <m:t>𝛾</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e>
                        </m:m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2</m:t>
                                    </m:r>
                                  </m:sub>
                                </m:sSub>
                              </m:num>
                              <m:den>
                                <m:r>
                                  <m:rPr>
                                    <m:nor/>
                                  </m:rPr>
                                  <a:rPr/>
                                  <m:t>d</m:t>
                                </m:r>
                                <m:r>
                                  <a:rPr>
                                    <a:latin typeface="Cambria Math" panose="02040503050406030204" pitchFamily="18" charset="0"/>
                                  </a:rPr>
                                  <m:t>𝑡</m:t>
                                </m:r>
                              </m:den>
                            </m:f>
                          </m:e>
                          <m:e>
                            <m:r>
                              <a:rPr>
                                <a:latin typeface="Cambria Math" panose="02040503050406030204" pitchFamily="18" charset="0"/>
                              </a:rPr>
                              <m:t>=−</m:t>
                            </m:r>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2</m:t>
                                </m:r>
                              </m:sub>
                            </m:sSub>
                          </m:e>
                        </m:m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num>
                              <m:den>
                                <m:r>
                                  <m:rPr>
                                    <m:nor/>
                                  </m:rPr>
                                  <a:rPr/>
                                  <m:t>d</m:t>
                                </m:r>
                                <m:r>
                                  <a:rPr>
                                    <a:latin typeface="Cambria Math" panose="02040503050406030204" pitchFamily="18" charset="0"/>
                                  </a:rPr>
                                  <m:t>𝑡</m:t>
                                </m:r>
                              </m:den>
                            </m:f>
                          </m:e>
                          <m:e>
                            <m:r>
                              <a:rPr>
                                <a:latin typeface="Cambria Math" panose="02040503050406030204" pitchFamily="18" charset="0"/>
                              </a:rPr>
                              <m:t>=</m:t>
                            </m:r>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2</m:t>
                                </m:r>
                              </m:sub>
                            </m:sSub>
                            <m:r>
                              <a:rPr>
                                <a:latin typeface="Cambria Math" panose="02040503050406030204" pitchFamily="18" charset="0"/>
                              </a:rPr>
                              <m:t>−</m:t>
                            </m:r>
                            <m:r>
                              <a:rPr>
                                <a:latin typeface="Cambria Math" panose="02040503050406030204" pitchFamily="18" charset="0"/>
                              </a:rPr>
                              <m:t>𝛾</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e>
                        </m:m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2</m:t>
                                    </m:r>
                                  </m:sub>
                                </m:sSub>
                              </m:num>
                              <m:den>
                                <m:r>
                                  <m:rPr>
                                    <m:nor/>
                                  </m:rPr>
                                  <a:rPr/>
                                  <m:t>d</m:t>
                                </m:r>
                                <m:r>
                                  <a:rPr>
                                    <a:latin typeface="Cambria Math" panose="02040503050406030204" pitchFamily="18" charset="0"/>
                                  </a:rPr>
                                  <m:t>𝑡</m:t>
                                </m:r>
                              </m:den>
                            </m:f>
                          </m:e>
                          <m:e>
                            <m:r>
                              <a:rPr>
                                <a:latin typeface="Cambria Math" panose="02040503050406030204" pitchFamily="18" charset="0"/>
                              </a:rPr>
                              <m:t>=</m:t>
                            </m:r>
                            <m:r>
                              <a:rPr>
                                <a:latin typeface="Cambria Math" panose="02040503050406030204" pitchFamily="18" charset="0"/>
                              </a:rPr>
                              <m:t>𝛾</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e>
                        </m:mr>
                      </m:m>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t="-789"/>
                </a:stretch>
              </a:blipFill>
            </p:spPr>
            <p:txBody>
              <a:bodyPr/>
              <a:lstStyle/>
              <a:p>
                <a:r>
                  <a:rPr lang="en-GB">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Connecting the populations</a:t>
            </a:r>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p:txBody>
              <a:bodyPr/>
              <a:lstStyle/>
              <a:p>
                <a:pPr lvl="1"/>
                <a:r>
                  <a:t>Susceptibles in population 1 can have contact with infectives in population 1 and population 2.</a:t>
                </a:r>
              </a:p>
              <a:p>
                <a:pPr lvl="1"/>
                <a:r>
                  <a:t>But may contact population 2 at a different (lower?) rate:</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1</m:t>
                                    </m:r>
                                  </m:sub>
                                </m:sSub>
                              </m:num>
                              <m:den>
                                <m:r>
                                  <m:rPr>
                                    <m:nor/>
                                  </m:rPr>
                                  <a:rPr/>
                                  <m:t>d</m:t>
                                </m:r>
                                <m:r>
                                  <a:rPr>
                                    <a:latin typeface="Cambria Math" panose="02040503050406030204" pitchFamily="18" charset="0"/>
                                  </a:rPr>
                                  <m:t>𝑡</m:t>
                                </m:r>
                              </m:den>
                            </m:f>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1</m:t>
                                </m:r>
                              </m:sub>
                            </m:sSub>
                            <m:r>
                              <a:rPr>
                                <a:latin typeface="Cambria Math" panose="02040503050406030204" pitchFamily="18" charset="0"/>
                              </a:rPr>
                              <m:t>[</m:t>
                            </m:r>
                            <m:limUpp>
                              <m:limUppPr>
                                <m:ctrlPr>
                                  <a:rPr i="1">
                                    <a:latin typeface="Cambria Math" panose="02040503050406030204" pitchFamily="18" charset="0"/>
                                  </a:rPr>
                                </m:ctrlPr>
                              </m:limUppPr>
                              <m:e>
                                <m:groupChr>
                                  <m:groupChrPr>
                                    <m:chr m:val="⏞"/>
                                    <m:pos m:val="top"/>
                                    <m:vertJc m:val="bot"/>
                                    <m:ctrlPr>
                                      <a:rPr i="1">
                                        <a:latin typeface="Cambria Math" panose="02040503050406030204" pitchFamily="18" charset="0"/>
                                      </a:rPr>
                                    </m:ctrlPr>
                                  </m:groupChrPr>
                                  <m:e>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1</m:t>
                                        </m:r>
                                      </m:sub>
                                    </m:sSub>
                                  </m:e>
                                </m:groupChr>
                              </m:e>
                              <m:lim>
                                <m:r>
                                  <m:rPr>
                                    <m:nor/>
                                  </m:rPr>
                                  <a:rPr/>
                                  <m:t>from</m:t>
                                </m:r>
                                <m:r>
                                  <m:rPr>
                                    <m:nor/>
                                  </m:rPr>
                                  <a:rPr/>
                                  <m:t> </m:t>
                                </m:r>
                                <m:r>
                                  <m:rPr>
                                    <m:nor/>
                                  </m:rPr>
                                  <a:rPr/>
                                  <m:t>pop</m:t>
                                </m:r>
                                <m:r>
                                  <m:rPr>
                                    <m:nor/>
                                  </m:rPr>
                                  <a:rPr/>
                                  <m:t> 1</m:t>
                                </m:r>
                              </m:lim>
                            </m:limUpp>
                            <m:r>
                              <a:rPr>
                                <a:latin typeface="Cambria Math" panose="02040503050406030204" pitchFamily="18" charset="0"/>
                              </a:rPr>
                              <m:t>+</m:t>
                            </m:r>
                            <m:limUpp>
                              <m:limUppPr>
                                <m:ctrlPr>
                                  <a:rPr i="1">
                                    <a:latin typeface="Cambria Math" panose="02040503050406030204" pitchFamily="18" charset="0"/>
                                  </a:rPr>
                                </m:ctrlPr>
                              </m:limUppPr>
                              <m:e>
                                <m:groupChr>
                                  <m:groupChrPr>
                                    <m:chr m:val="⏞"/>
                                    <m:pos m:val="top"/>
                                    <m:vertJc m:val="bot"/>
                                    <m:ctrlPr>
                                      <a:rPr i="1">
                                        <a:latin typeface="Cambria Math" panose="02040503050406030204" pitchFamily="18" charset="0"/>
                                      </a:rPr>
                                    </m:ctrlPr>
                                  </m:groupChrPr>
                                  <m:e>
                                    <m:r>
                                      <a:rPr>
                                        <a:latin typeface="Cambria Math" panose="02040503050406030204" pitchFamily="18" charset="0"/>
                                      </a:rPr>
                                      <m:t>𝛼𝛽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2</m:t>
                                        </m:r>
                                      </m:sub>
                                    </m:sSub>
                                  </m:e>
                                </m:groupChr>
                              </m:e>
                              <m:lim>
                                <m:r>
                                  <m:rPr>
                                    <m:nor/>
                                  </m:rPr>
                                  <a:rPr/>
                                  <m:t>from</m:t>
                                </m:r>
                                <m:r>
                                  <m:rPr>
                                    <m:nor/>
                                  </m:rPr>
                                  <a:rPr/>
                                  <m:t> </m:t>
                                </m:r>
                                <m:r>
                                  <m:rPr>
                                    <m:nor/>
                                  </m:rPr>
                                  <a:rPr/>
                                  <m:t>pop</m:t>
                                </m:r>
                                <m:r>
                                  <m:rPr>
                                    <m:nor/>
                                  </m:rPr>
                                  <a:rPr/>
                                  <m:t> 2</m:t>
                                </m:r>
                              </m:lim>
                            </m:limUpp>
                            <m:r>
                              <a:rPr>
                                <a:latin typeface="Cambria Math" panose="02040503050406030204" pitchFamily="18" charset="0"/>
                              </a:rPr>
                              <m:t>]</m:t>
                            </m:r>
                          </m:e>
                        </m:mr>
                      </m:m>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t="-789"/>
                </a:stretch>
              </a:blipFill>
            </p:spPr>
            <p:txBody>
              <a:bodyPr/>
              <a:lstStyle/>
              <a:p>
                <a:r>
                  <a:rPr lang="en-GB">
                    <a:noFill/>
                  </a:rPr>
                  <a:t> </a:t>
                </a:r>
              </a:p>
            </p:txBody>
          </p:sp>
        </mc:Fallback>
      </mc:AlternateContent>
    </p:spTree>
  </p:cSld>
  <p:clrMapOvr>
    <a:masterClrMapping/>
  </p:clrMapOvr>
</p:sld>
</file>

<file path=ppt/theme/theme1.xml><?xml version="1.0" encoding="utf-8"?>
<a:theme xmlns:a="http://schemas.openxmlformats.org/drawingml/2006/main" name="Main_Presentation_Title_Page">
  <a:themeElements>
    <a:clrScheme name="Custom 1">
      <a:dk1>
        <a:srgbClr val="000000"/>
      </a:dk1>
      <a:lt1>
        <a:srgbClr val="FFFFFF"/>
      </a:lt1>
      <a:dk2>
        <a:srgbClr val="004550"/>
      </a:dk2>
      <a:lt2>
        <a:srgbClr val="2BAC6D"/>
      </a:lt2>
      <a:accent1>
        <a:srgbClr val="2BAC6D"/>
      </a:accent1>
      <a:accent2>
        <a:srgbClr val="004550"/>
      </a:accent2>
      <a:accent3>
        <a:srgbClr val="00ABCE"/>
      </a:accent3>
      <a:accent4>
        <a:srgbClr val="FBB800"/>
      </a:accent4>
      <a:accent5>
        <a:srgbClr val="E95B0C"/>
      </a:accent5>
      <a:accent6>
        <a:srgbClr val="B1B2B3"/>
      </a:accent6>
      <a:hlink>
        <a:srgbClr val="00ABCE"/>
      </a:hlink>
      <a:folHlink>
        <a:srgbClr val="B1B2B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SHTM_Presentation_Template_4.3.potx" id="{36DD23E2-2B4D-4C02-87ED-940A54CBCDE4}" vid="{3E1D11D4-E105-447B-B68A-CA0B015ED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620</Words>
  <Application>Microsoft Macintosh PowerPoint</Application>
  <PresentationFormat>On-screen Show (4:3)</PresentationFormat>
  <Paragraphs>123</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 Math</vt:lpstr>
      <vt:lpstr>Courier</vt:lpstr>
      <vt:lpstr>merriweather</vt:lpstr>
      <vt:lpstr>Open Sans</vt:lpstr>
      <vt:lpstr>Open Sans</vt:lpstr>
      <vt:lpstr>Main_Presentation_Title_Page</vt:lpstr>
      <vt:lpstr>Modelling problem</vt:lpstr>
      <vt:lpstr>Metapopulations with ODEs</vt:lpstr>
      <vt:lpstr>Recap</vt:lpstr>
      <vt:lpstr>Previously: ODE models in R</vt:lpstr>
      <vt:lpstr>Example code</vt:lpstr>
      <vt:lpstr>Metapopulations</vt:lpstr>
      <vt:lpstr>Non-random mixing</vt:lpstr>
      <vt:lpstr>Metapopulation model</vt:lpstr>
      <vt:lpstr>Connecting the populations</vt:lpstr>
      <vt:lpstr>Connecting the populations</vt:lpstr>
      <vt:lpstr>Practical</vt:lpstr>
      <vt:lpstr>General approach</vt:lpstr>
      <vt:lpstr>General approach</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23</TotalTime>
  <Words>14</Words>
  <Application>Microsoft Office PowerPoint</Application>
  <PresentationFormat>On-screen Show (4:3)</PresentationFormat>
  <Paragraphs>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merriweather</vt:lpstr>
      <vt:lpstr>Open Sans</vt:lpstr>
      <vt:lpstr>Open Sans</vt:lpstr>
      <vt:lpstr>Main_Presentation_Title_Page</vt:lpstr>
      <vt:lpstr>PowerPoint Presentation</vt:lpstr>
      <vt:lpstr>PowerPoint Presentation</vt:lpstr>
      <vt:lpstr>PowerPoint Presentation</vt:lpstr>
      <vt:lpstr>PowerPoint Presentation</vt:lpstr>
      <vt:lpstr>PowerPoint Presentation</vt:lpstr>
      <vt:lpstr>PowerPoint Presentation</vt:lpstr>
    </vt:vector>
  </TitlesOfParts>
  <Company>London School of Hygiene &amp; Tropical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Metapopulations with ODEs</dc:title>
  <dc:creator>Adam Kucharski</dc:creator>
  <cp:keywords/>
  <cp:lastModifiedBy>Nicholas Davies</cp:lastModifiedBy>
  <cp:revision>10</cp:revision>
  <dcterms:created xsi:type="dcterms:W3CDTF">2020-02-10T08:24:07Z</dcterms:created>
  <dcterms:modified xsi:type="dcterms:W3CDTF">2024-09-10T11:49:57Z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../../Infrastructure/extras.bib</vt:lpwstr>
  </property>
  <property fmtid="{D5CDD505-2E9C-101B-9397-08002B2CF9AE}" pid="3" name="csl">
    <vt:lpwstr>../../Infrastructure/chicago-author-date.csl</vt:lpwstr>
  </property>
  <property fmtid="{D5CDD505-2E9C-101B-9397-08002B2CF9AE}" pid="4" name="date">
    <vt:lpwstr>June 2019</vt:lpwstr>
  </property>
  <property fmtid="{D5CDD505-2E9C-101B-9397-08002B2CF9AE}" pid="5" name="header-includes">
    <vt:lpwstr>----------</vt:lpwstr>
  </property>
  <property fmtid="{D5CDD505-2E9C-101B-9397-08002B2CF9AE}" pid="6" name="output">
    <vt:lpwstr/>
  </property>
  <property fmtid="{D5CDD505-2E9C-101B-9397-08002B2CF9AE}" pid="7" name="tables">
    <vt:lpwstr>yes</vt:lpwstr>
  </property>
</Properties>
</file>