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4" r:id="rId5"/>
    <p:sldId id="272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59" r:id="rId15"/>
    <p:sldId id="260" r:id="rId16"/>
    <p:sldId id="261" r:id="rId17"/>
    <p:sldId id="262" r:id="rId18"/>
    <p:sldId id="274" r:id="rId19"/>
    <p:sldId id="26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3FF"/>
    <a:srgbClr val="AE8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7" autoAdjust="0"/>
    <p:restoredTop sz="96197" autoAdjust="0"/>
  </p:normalViewPr>
  <p:slideViewPr>
    <p:cSldViewPr snapToGrid="0" snapToObjects="1">
      <p:cViewPr varScale="1">
        <p:scale>
          <a:sx n="128" d="100"/>
          <a:sy n="128" d="100"/>
        </p:scale>
        <p:origin x="1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337CA-0922-4662-B6B2-6DB4351F42C4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8F263-929A-49E4-AD2F-77AD84BC4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264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  <a:p>
            <a:r>
              <a:rPr lang="en-GB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8F263-929A-49E4-AD2F-77AD84BC4D56}" type="slidenum">
              <a:rPr lang="en-GB" smtClean="0"/>
              <a:t>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300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Herd immunity</a:t>
            </a:r>
          </a:p>
          <a:p>
            <a:r>
              <a:rPr lang="en-GB" dirty="0"/>
              <a:t>Non-linear effects of changing transmission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8F263-929A-49E4-AD2F-77AD84BC4D5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3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Parsimony as an overarching principle!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8F263-929A-49E4-AD2F-77AD84BC4D5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957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Parsimony as an overarching principle!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8F263-929A-49E4-AD2F-77AD84BC4D5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47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slide is confusing – it basically mentions compartmental models 4 time in different categories…</a:t>
            </a:r>
          </a:p>
          <a:p>
            <a:r>
              <a:rPr lang="en-GB" dirty="0"/>
              <a:t>Also stochastic models in continuous time?</a:t>
            </a:r>
          </a:p>
          <a:p>
            <a:endParaRPr lang="en-GB" dirty="0"/>
          </a:p>
          <a:p>
            <a:r>
              <a:rPr lang="en-GB" dirty="0"/>
              <a:t>Examples:</a:t>
            </a:r>
          </a:p>
          <a:p>
            <a:pPr marL="171450" indent="-171450">
              <a:buFontTx/>
              <a:buChar char="-"/>
            </a:pPr>
            <a:r>
              <a:rPr lang="en-GB" dirty="0"/>
              <a:t>Want to evaluate</a:t>
            </a:r>
            <a:r>
              <a:rPr lang="en-GB" baseline="0" dirty="0"/>
              <a:t> probability of </a:t>
            </a:r>
            <a:r>
              <a:rPr lang="en-GB" baseline="0" dirty="0" err="1"/>
              <a:t>CoV</a:t>
            </a:r>
            <a:r>
              <a:rPr lang="en-GB" baseline="0" dirty="0"/>
              <a:t> outbreak in UK? Stochastic, discrete time -&gt; branching process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Impact of school closures on </a:t>
            </a:r>
            <a:r>
              <a:rPr lang="en-GB" baseline="0" dirty="0" err="1"/>
              <a:t>CoV</a:t>
            </a:r>
            <a:r>
              <a:rPr lang="en-GB" baseline="0" dirty="0"/>
              <a:t> in the whole of UK? </a:t>
            </a:r>
            <a:r>
              <a:rPr lang="en-GB" baseline="0" dirty="0" err="1"/>
              <a:t>Determinisitc</a:t>
            </a:r>
            <a:r>
              <a:rPr lang="en-GB" baseline="0" dirty="0"/>
              <a:t>, age stratified (discrete pop), continuous time -&gt; simplest </a:t>
            </a:r>
            <a:r>
              <a:rPr lang="en-GB" baseline="0" dirty="0" err="1"/>
              <a:t>cont</a:t>
            </a:r>
            <a:r>
              <a:rPr lang="en-GB" baseline="0" dirty="0"/>
              <a:t> time solver is discrete time?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8F263-929A-49E4-AD2F-77AD84BC4D5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206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98097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77772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208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3208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33208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7EC250-E796-438C-AFE1-ABBE245128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latin typeface="open sans" charset="0"/>
              </a:defRPr>
            </a:lvl1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D7EC250-E796-438C-AFE1-ABBE245128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" y="1709738"/>
            <a:ext cx="91440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" y="4589463"/>
            <a:ext cx="91440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697132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2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Dark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latin typeface="open sans" charset="0"/>
              </a:defRPr>
            </a:lvl1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86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pal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91919"/>
            <a:ext cx="5111750" cy="4807281"/>
          </a:xfrm>
          <a:prstGeom prst="rect">
            <a:avLst/>
          </a:prstGeom>
        </p:spPr>
        <p:txBody>
          <a:bodyPr/>
          <a:lstStyle>
            <a:lvl1pPr>
              <a:defRPr sz="1800" baseline="0">
                <a:latin typeface="Open Sans" charset="0"/>
              </a:defRPr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marL="257244" marR="0" lvl="0" indent="-257244" algn="l" defTabSz="3429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1" y="1491919"/>
            <a:ext cx="3008313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latin typeface="Open Sans" charset="0"/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9132"/>
            <a:ext cx="6697133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64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8" r:id="rId3"/>
    <p:sldLayoutId id="2147483656" r:id="rId4"/>
    <p:sldLayoutId id="2147483650" r:id="rId5"/>
    <p:sldLayoutId id="2147483665" r:id="rId6"/>
  </p:sldLayoutIdLst>
  <p:hf hdr="0" ftr="0" dt="0"/>
  <p:txStyles>
    <p:titleStyle>
      <a:lvl1pPr algn="ctr" defTabSz="342991" rtl="0" eaLnBrk="1" latinLnBrk="0" hangingPunct="1">
        <a:spcBef>
          <a:spcPct val="0"/>
        </a:spcBef>
        <a:buNone/>
        <a:defRPr sz="3301" kern="1200" baseline="0">
          <a:solidFill>
            <a:schemeClr val="bg2"/>
          </a:solidFill>
          <a:latin typeface="merriweather" charset="0"/>
          <a:ea typeface="+mj-ea"/>
          <a:cs typeface="+mj-cs"/>
        </a:defRPr>
      </a:lvl1pPr>
    </p:titleStyle>
    <p:bodyStyle>
      <a:lvl1pPr marL="257244" indent="-257244" algn="l" defTabSz="342991" rtl="0" eaLnBrk="1" latinLnBrk="0" hangingPunct="1">
        <a:spcBef>
          <a:spcPct val="20000"/>
        </a:spcBef>
        <a:buFont typeface="Arial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557361" indent="-214370" algn="l" defTabSz="342991" rtl="0" eaLnBrk="1" latinLnBrk="0" hangingPunct="1">
        <a:spcBef>
          <a:spcPct val="20000"/>
        </a:spcBef>
        <a:buFont typeface="Arial"/>
        <a:buChar char="–"/>
        <a:defRPr sz="2101" kern="1200">
          <a:solidFill>
            <a:schemeClr val="tx1"/>
          </a:solidFill>
          <a:latin typeface="+mn-lt"/>
          <a:ea typeface="+mn-ea"/>
          <a:cs typeface="+mn-cs"/>
        </a:defRPr>
      </a:lvl2pPr>
      <a:lvl3pPr marL="857479" indent="-171496" algn="l" defTabSz="3429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470" indent="-171496" algn="l" defTabSz="342991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461" indent="-171496" algn="l" defTabSz="342991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38663"/>
            <a:ext cx="9144000" cy="947034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sz="5600" dirty="0"/>
              <a:t>Types of Model</a:t>
            </a:r>
            <a:r>
              <a:rPr lang="en-GB" sz="5600" dirty="0"/>
              <a:t>s</a:t>
            </a:r>
            <a:endParaRPr sz="5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027999-4BA2-4774-804D-0CE4AE408088}"/>
              </a:ext>
            </a:extLst>
          </p:cNvPr>
          <p:cNvSpPr txBox="1"/>
          <p:nvPr/>
        </p:nvSpPr>
        <p:spPr>
          <a:xfrm>
            <a:off x="2821241" y="3403890"/>
            <a:ext cx="3609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Modern Techniques in Modelling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16147F-818B-F6FE-8D1B-930C96836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models will we see in the course?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A02CC-34CE-BE4A-CBD4-14BA3B62C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9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94FC6A-7F29-8D62-9F4E-AC83562DB583}"/>
              </a:ext>
            </a:extLst>
          </p:cNvPr>
          <p:cNvSpPr txBox="1"/>
          <p:nvPr/>
        </p:nvSpPr>
        <p:spPr>
          <a:xfrm>
            <a:off x="2843982" y="4054793"/>
            <a:ext cx="3015530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Individual-based model (IBM)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Extends structure by tracking each individual, each with their own spatial and epidemiological characteristics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D6768F6-9D6F-BB91-6279-6F2FF1579116}"/>
              </a:ext>
            </a:extLst>
          </p:cNvPr>
          <p:cNvSpPr/>
          <p:nvPr/>
        </p:nvSpPr>
        <p:spPr>
          <a:xfrm>
            <a:off x="1215391" y="1524711"/>
            <a:ext cx="525780" cy="525780"/>
          </a:xfrm>
          <a:prstGeom prst="ellipse">
            <a:avLst/>
          </a:prstGeom>
          <a:solidFill>
            <a:srgbClr val="00B05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48F245-CC7D-C05D-D9EB-E1A9D7E6C8E3}"/>
              </a:ext>
            </a:extLst>
          </p:cNvPr>
          <p:cNvSpPr/>
          <p:nvPr/>
        </p:nvSpPr>
        <p:spPr>
          <a:xfrm>
            <a:off x="1215391" y="2338262"/>
            <a:ext cx="525780" cy="492204"/>
          </a:xfrm>
          <a:prstGeom prst="ellipse">
            <a:avLst/>
          </a:prstGeom>
          <a:solidFill>
            <a:srgbClr val="00B05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6569EC-92A1-51AD-BBD8-F5F90ABF5C75}"/>
              </a:ext>
            </a:extLst>
          </p:cNvPr>
          <p:cNvSpPr txBox="1"/>
          <p:nvPr/>
        </p:nvSpPr>
        <p:spPr>
          <a:xfrm>
            <a:off x="2274570" y="1524711"/>
            <a:ext cx="670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 48.3y; became infected on day 16; has an incubation period of 5.2 days, will have mild symptoms and lose infectiousness after 8.6 days.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BF0AD7-C759-9FF3-7F99-38BDDDEE6AF5}"/>
              </a:ext>
            </a:extLst>
          </p:cNvPr>
          <p:cNvSpPr txBox="1"/>
          <p:nvPr/>
        </p:nvSpPr>
        <p:spPr>
          <a:xfrm>
            <a:off x="2274570" y="2261198"/>
            <a:ext cx="6705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 15.9y; became infected on day 102; has an incubation period of 3.0 days, will be hospitalized in North London on day 106, discharged on day 108 and lose infectiousness 10.6 days later. </a:t>
            </a:r>
          </a:p>
        </p:txBody>
      </p:sp>
    </p:spTree>
    <p:extLst>
      <p:ext uri="{BB962C8B-B14F-4D97-AF65-F5344CB8AC3E}">
        <p14:creationId xmlns:p14="http://schemas.microsoft.com/office/powerpoint/2010/main" val="3742888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16147F-818B-F6FE-8D1B-930C96836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models will we see in the course?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A02CC-34CE-BE4A-CBD4-14BA3B62C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10</a:t>
            </a:fld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8FB1AB-04FB-96ED-3000-B26166BF88A9}"/>
              </a:ext>
            </a:extLst>
          </p:cNvPr>
          <p:cNvSpPr txBox="1"/>
          <p:nvPr/>
        </p:nvSpPr>
        <p:spPr>
          <a:xfrm>
            <a:off x="6017444" y="4054793"/>
            <a:ext cx="2938409" cy="2585323"/>
          </a:xfrm>
          <a:prstGeom prst="rect">
            <a:avLst/>
          </a:prstGeom>
          <a:solidFill>
            <a:srgbClr val="E4E3FF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Stochastic compartment model</a:t>
            </a:r>
          </a:p>
          <a:p>
            <a:endParaRPr lang="en-US" b="1" dirty="0"/>
          </a:p>
          <a:p>
            <a:r>
              <a:rPr lang="en-US" dirty="0"/>
              <a:t>A stochastic implementation of our compartment ODE model but there is randomness in events happening</a:t>
            </a:r>
          </a:p>
          <a:p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FA87F-0716-21A5-D463-76CD62DC57CD}"/>
              </a:ext>
            </a:extLst>
          </p:cNvPr>
          <p:cNvSpPr/>
          <p:nvPr/>
        </p:nvSpPr>
        <p:spPr>
          <a:xfrm>
            <a:off x="1210424" y="2217606"/>
            <a:ext cx="1089061" cy="986319"/>
          </a:xfrm>
          <a:prstGeom prst="rect">
            <a:avLst/>
          </a:prstGeom>
          <a:solidFill>
            <a:schemeClr val="accent1">
              <a:tint val="100000"/>
              <a:shade val="100000"/>
              <a:satMod val="13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931E6B-13DF-FAAD-25FC-867F74021E92}"/>
              </a:ext>
            </a:extLst>
          </p:cNvPr>
          <p:cNvSpPr/>
          <p:nvPr/>
        </p:nvSpPr>
        <p:spPr>
          <a:xfrm>
            <a:off x="3398819" y="2217605"/>
            <a:ext cx="1089061" cy="986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D5E687-F367-DC5A-CE82-0EF52A603F2A}"/>
              </a:ext>
            </a:extLst>
          </p:cNvPr>
          <p:cNvSpPr/>
          <p:nvPr/>
        </p:nvSpPr>
        <p:spPr>
          <a:xfrm>
            <a:off x="5576941" y="2217605"/>
            <a:ext cx="1089061" cy="9863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DE7EDA-E205-E52F-B5A3-D512713AA484}"/>
              </a:ext>
            </a:extLst>
          </p:cNvPr>
          <p:cNvCxnSpPr>
            <a:cxnSpLocks/>
          </p:cNvCxnSpPr>
          <p:nvPr/>
        </p:nvCxnSpPr>
        <p:spPr>
          <a:xfrm>
            <a:off x="2316502" y="2710764"/>
            <a:ext cx="108231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9C9C56-0C67-72E2-474F-B3A504E1C562}"/>
              </a:ext>
            </a:extLst>
          </p:cNvPr>
          <p:cNvCxnSpPr>
            <a:cxnSpLocks/>
          </p:cNvCxnSpPr>
          <p:nvPr/>
        </p:nvCxnSpPr>
        <p:spPr>
          <a:xfrm>
            <a:off x="4487880" y="2710764"/>
            <a:ext cx="108231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690420B-F797-62E0-BE06-2A7E59756227}"/>
              </a:ext>
            </a:extLst>
          </p:cNvPr>
          <p:cNvSpPr txBox="1"/>
          <p:nvPr/>
        </p:nvSpPr>
        <p:spPr>
          <a:xfrm>
            <a:off x="746689" y="3731627"/>
            <a:ext cx="457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Still defined by change in the number of people in each compartment.  </a:t>
            </a:r>
          </a:p>
          <a:p>
            <a:br>
              <a:rPr lang="en-US" dirty="0"/>
            </a:br>
            <a:r>
              <a:rPr lang="en-US" dirty="0"/>
              <a:t>But events (e.g. infections, recoveries etc.) happen stochastically.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Because we are still tracking total number of people and not individuals, it’s quicker.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C93B08-ABA1-B05B-FB0C-4F921D89ADCB}"/>
              </a:ext>
            </a:extLst>
          </p:cNvPr>
          <p:cNvSpPr txBox="1"/>
          <p:nvPr/>
        </p:nvSpPr>
        <p:spPr>
          <a:xfrm>
            <a:off x="2526319" y="1910187"/>
            <a:ext cx="66268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9D42CF-779D-EC52-3115-7F5200FCEE29}"/>
              </a:ext>
            </a:extLst>
          </p:cNvPr>
          <p:cNvSpPr txBox="1"/>
          <p:nvPr/>
        </p:nvSpPr>
        <p:spPr>
          <a:xfrm>
            <a:off x="4795196" y="1923230"/>
            <a:ext cx="66268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🎲</a:t>
            </a:r>
          </a:p>
        </p:txBody>
      </p:sp>
    </p:spTree>
    <p:extLst>
      <p:ext uri="{BB962C8B-B14F-4D97-AF65-F5344CB8AC3E}">
        <p14:creationId xmlns:p14="http://schemas.microsoft.com/office/powerpoint/2010/main" val="3303444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16147F-818B-F6FE-8D1B-930C96836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models will we see in the course?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A02CC-34CE-BE4A-CBD4-14BA3B62C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11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D9DA31-484B-2CF0-A922-9C4845F237EA}"/>
              </a:ext>
            </a:extLst>
          </p:cNvPr>
          <p:cNvSpPr txBox="1"/>
          <p:nvPr/>
        </p:nvSpPr>
        <p:spPr>
          <a:xfrm>
            <a:off x="233563" y="1321034"/>
            <a:ext cx="2452487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Difference equations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Tracks the number of individuals in each epidemiological  “compartment” (e.g. Infected or Susceptible) at each e.g. day or week timestep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48C5FE-63EA-8CB2-19FC-3DDAFCEFE5F6}"/>
              </a:ext>
            </a:extLst>
          </p:cNvPr>
          <p:cNvSpPr txBox="1"/>
          <p:nvPr/>
        </p:nvSpPr>
        <p:spPr>
          <a:xfrm>
            <a:off x="2843982" y="1326976"/>
            <a:ext cx="3015530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Ordinary Differential Equations (ODEs)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Same as ‘difference equations’ but instead of calculating at each timestep, we move to continuous time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0BC7AB-7079-0543-B3CC-06E83BE23636}"/>
              </a:ext>
            </a:extLst>
          </p:cNvPr>
          <p:cNvSpPr txBox="1"/>
          <p:nvPr/>
        </p:nvSpPr>
        <p:spPr>
          <a:xfrm>
            <a:off x="6017445" y="1321034"/>
            <a:ext cx="2938409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Metapopulation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Add in structure to ODE model by creating multiple subpopulations that can transmit infections within and between each subpopulation 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20EB77-545A-A999-5BD8-1B5F5D760251}"/>
              </a:ext>
            </a:extLst>
          </p:cNvPr>
          <p:cNvSpPr txBox="1"/>
          <p:nvPr/>
        </p:nvSpPr>
        <p:spPr>
          <a:xfrm>
            <a:off x="244699" y="4054793"/>
            <a:ext cx="2441351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Network model</a:t>
            </a:r>
            <a:br>
              <a:rPr lang="en-US" b="1" dirty="0"/>
            </a:br>
            <a:br>
              <a:rPr lang="en-US" b="1" dirty="0"/>
            </a:br>
            <a:r>
              <a:rPr lang="en-US" dirty="0"/>
              <a:t>Elaborates on the idea of structure where each individual is constrained by who they can transmit to. This first introduces idea of “stochastic” dynamics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8FB1AB-04FB-96ED-3000-B26166BF88A9}"/>
              </a:ext>
            </a:extLst>
          </p:cNvPr>
          <p:cNvSpPr txBox="1"/>
          <p:nvPr/>
        </p:nvSpPr>
        <p:spPr>
          <a:xfrm>
            <a:off x="6017444" y="4054793"/>
            <a:ext cx="2938409" cy="2585323"/>
          </a:xfrm>
          <a:prstGeom prst="rect">
            <a:avLst/>
          </a:prstGeom>
          <a:solidFill>
            <a:srgbClr val="E4E3FF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Stochastic compartment model</a:t>
            </a:r>
          </a:p>
          <a:p>
            <a:endParaRPr lang="en-US" b="1" dirty="0"/>
          </a:p>
          <a:p>
            <a:r>
              <a:rPr lang="en-US" dirty="0"/>
              <a:t>A stochastic implementation of our compartment ODE model but there is randomness in events happening</a:t>
            </a:r>
          </a:p>
          <a:p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D06C5C-03B7-8596-517D-5FABD58AA7F6}"/>
              </a:ext>
            </a:extLst>
          </p:cNvPr>
          <p:cNvSpPr txBox="1"/>
          <p:nvPr/>
        </p:nvSpPr>
        <p:spPr>
          <a:xfrm>
            <a:off x="2843982" y="4054793"/>
            <a:ext cx="3015530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Individual-based model (IBM)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Extends structure by tracking each individual, each with their own spatial and epidemiological characteristics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266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type of mathematical models should we build?</a:t>
            </a:r>
            <a:r>
              <a:rPr lang="en-GB" dirty="0"/>
              <a:t>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7"/>
            <a:ext cx="8229600" cy="5243657"/>
          </a:xfrm>
        </p:spPr>
        <p:txBody>
          <a:bodyPr/>
          <a:lstStyle/>
          <a:p>
            <a:r>
              <a:rPr lang="en-GB" i="1" dirty="0"/>
              <a:t>Main Question: how do we choose a model type and a model structure?</a:t>
            </a:r>
            <a:br>
              <a:rPr lang="en-GB" i="1" dirty="0"/>
            </a:br>
            <a:br>
              <a:rPr lang="en-GB" i="1" dirty="0"/>
            </a:br>
            <a:r>
              <a:rPr lang="en-GB" i="1" dirty="0"/>
              <a:t>Key principle: build with parsimony (“as simple as necessary”)</a:t>
            </a:r>
          </a:p>
          <a:p>
            <a:pPr marL="342991" lvl="1" indent="0">
              <a:buNone/>
            </a:pP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813BE2-41CF-4CC7-B75C-352C4CAAB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515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type of mathematical models should we build?</a:t>
            </a:r>
            <a:r>
              <a:rPr lang="en-GB" dirty="0"/>
              <a:t>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7"/>
            <a:ext cx="8229600" cy="5243657"/>
          </a:xfrm>
        </p:spPr>
        <p:txBody>
          <a:bodyPr/>
          <a:lstStyle/>
          <a:p>
            <a:r>
              <a:rPr lang="en-GB" i="1" dirty="0"/>
              <a:t>Main Question: how do we choose a model type and a model structure?</a:t>
            </a:r>
            <a:br>
              <a:rPr lang="en-GB" i="1" dirty="0"/>
            </a:br>
            <a:br>
              <a:rPr lang="en-GB" i="1" dirty="0"/>
            </a:br>
            <a:r>
              <a:rPr lang="en-GB" i="1" dirty="0"/>
              <a:t>Key principle: build with parsimony (“as simple as necessary”)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What is the research question?</a:t>
            </a:r>
          </a:p>
          <a:p>
            <a:pPr lvl="2"/>
            <a:r>
              <a:rPr dirty="0"/>
              <a:t>How big is the population?</a:t>
            </a:r>
          </a:p>
          <a:p>
            <a:pPr lvl="2"/>
            <a:r>
              <a:rPr dirty="0"/>
              <a:t>Are there stochastic fluctuations in the data that cannot be mechanistically accounted for?</a:t>
            </a:r>
          </a:p>
          <a:p>
            <a:pPr lvl="2"/>
            <a:r>
              <a:rPr dirty="0"/>
              <a:t>Do we </a:t>
            </a:r>
            <a:r>
              <a:rPr lang="en-GB" dirty="0"/>
              <a:t>need </a:t>
            </a:r>
            <a:r>
              <a:rPr dirty="0"/>
              <a:t>to track every individual?</a:t>
            </a:r>
          </a:p>
          <a:p>
            <a:pPr lvl="2"/>
            <a:r>
              <a:rPr dirty="0"/>
              <a:t>What type of events are we modelling and how do we </a:t>
            </a:r>
            <a:r>
              <a:rPr dirty="0" err="1"/>
              <a:t>parameterise</a:t>
            </a:r>
            <a:r>
              <a:rPr dirty="0"/>
              <a:t> them?</a:t>
            </a:r>
          </a:p>
          <a:p>
            <a:pPr lvl="2"/>
            <a:r>
              <a:rPr dirty="0"/>
              <a:t>What type o</a:t>
            </a:r>
            <a:r>
              <a:rPr lang="en-GB" dirty="0"/>
              <a:t>f data do we have?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813BE2-41CF-4CC7-B75C-352C4CAAB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13</a:t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AE4DF6-9B01-40CF-866F-09112B407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framework for types of models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0534AA-3F46-490E-9AC8-298FEB612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99" y="1286130"/>
            <a:ext cx="8849802" cy="525496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BF9399-1A98-407A-A1DE-D00CF3461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14</a:t>
            </a:fld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General framework for types of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On this course, you will encounter a combination of:</a:t>
            </a:r>
          </a:p>
          <a:p>
            <a:pPr marL="0" lvl="0" indent="0">
              <a:buNone/>
            </a:pPr>
            <a:endParaRPr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dirty="0"/>
              <a:t>Deterministic and Stochastic models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dirty="0"/>
              <a:t>Discrete and continuous time models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dirty="0"/>
              <a:t>Discrete and continuous population models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dirty="0"/>
              <a:t>Simple spatial models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6FEA59-BE8A-4F12-A035-93B2A7802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15</a:t>
            </a:fld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Terminology clarification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marL="0" lvl="0" indent="0">
              <a:buNone/>
            </a:pPr>
            <a:endParaRPr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b="1" dirty="0"/>
              <a:t>Model Variable</a:t>
            </a:r>
            <a:r>
              <a:rPr dirty="0"/>
              <a:t>: A quantity that is tracked through time and changes as a function of the other variables/parameters (e.g. </a:t>
            </a:r>
            <a:r>
              <a:rPr lang="en-GB" dirty="0"/>
              <a:t>n</a:t>
            </a:r>
            <a:r>
              <a:rPr dirty="0"/>
              <a:t>umber of infected </a:t>
            </a:r>
            <a:r>
              <a:rPr lang="en-GB" dirty="0"/>
              <a:t>people</a:t>
            </a:r>
            <a:r>
              <a:rPr dirty="0"/>
              <a:t>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b="1" dirty="0"/>
              <a:t>Model Parameter</a:t>
            </a:r>
            <a:r>
              <a:rPr dirty="0"/>
              <a:t>: Will stay constant through a whole iteration of a model (e.g. vaccine coverage, mortality rate)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dirty="0"/>
              <a:t>Note that </a:t>
            </a:r>
            <a:r>
              <a:rPr lang="en-GB" dirty="0"/>
              <a:t>in </a:t>
            </a:r>
            <a:r>
              <a:rPr dirty="0"/>
              <a:t>R parameters and variables are </a:t>
            </a:r>
            <a:r>
              <a:rPr lang="en-GB" dirty="0"/>
              <a:t>both</a:t>
            </a:r>
            <a:r>
              <a:rPr dirty="0"/>
              <a:t> </a:t>
            </a:r>
            <a:r>
              <a:rPr lang="en-GB" dirty="0"/>
              <a:t>sometimes </a:t>
            </a:r>
            <a:r>
              <a:rPr dirty="0"/>
              <a:t>called </a:t>
            </a:r>
            <a:r>
              <a:rPr lang="en-GB" dirty="0"/>
              <a:t>"</a:t>
            </a:r>
            <a:r>
              <a:rPr dirty="0"/>
              <a:t>variable</a:t>
            </a:r>
            <a:r>
              <a:rPr lang="en-GB" dirty="0"/>
              <a:t>s”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A23E7C-0C92-4000-8122-A9680505B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16</a:t>
            </a:fld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B25D16-E801-320D-F5F2-D36A25FCF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of  the practical exercises will use R scripts that you can download in one go:</a:t>
            </a:r>
            <a:br>
              <a:rPr lang="en-GB" dirty="0"/>
            </a:b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Open RStudio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Navigate to </a:t>
            </a:r>
            <a:r>
              <a:rPr lang="en-GB" b="1" dirty="0"/>
              <a:t>https://</a:t>
            </a:r>
            <a:r>
              <a:rPr lang="en-GB" b="1" dirty="0" err="1"/>
              <a:t>github.com</a:t>
            </a:r>
            <a:r>
              <a:rPr lang="en-GB" b="1" dirty="0"/>
              <a:t>/</a:t>
            </a:r>
            <a:r>
              <a:rPr lang="en-GB" b="1" dirty="0" err="1"/>
              <a:t>cmmid</a:t>
            </a:r>
            <a:r>
              <a:rPr lang="en-GB" b="1" dirty="0"/>
              <a:t>/MTM</a:t>
            </a:r>
            <a:r>
              <a:rPr lang="en-GB" dirty="0"/>
              <a:t> in your internet browser</a:t>
            </a:r>
            <a:br>
              <a:rPr lang="en-GB" dirty="0"/>
            </a:br>
            <a:r>
              <a:rPr lang="en-GB" dirty="0"/>
              <a:t>Follow QuickStart guide in README</a:t>
            </a:r>
          </a:p>
          <a:p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r>
              <a:rPr lang="en-GB" b="1" dirty="0"/>
              <a:t>To download your files:</a:t>
            </a:r>
            <a:br>
              <a:rPr lang="en-GB" b="1" dirty="0"/>
            </a:br>
            <a:br>
              <a:rPr lang="en-GB" b="1" dirty="0"/>
            </a:b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MTM::scripts(path = “~/Downloads/MTM”,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			overwrite 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= FALSE,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	what = “scripts”)</a:t>
            </a:r>
            <a:br>
              <a:rPr lang="en-GB" b="1" dirty="0"/>
            </a:b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BA6DD9-CA22-216B-FB16-450C1DA8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practical 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E71B9-94CA-B5EE-A8F8-002BD51F8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17</a:t>
            </a:fld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9D4A539-E26D-DBB7-EA76-944096CBF766}"/>
              </a:ext>
            </a:extLst>
          </p:cNvPr>
          <p:cNvCxnSpPr>
            <a:cxnSpLocks/>
          </p:cNvCxnSpPr>
          <p:nvPr/>
        </p:nvCxnSpPr>
        <p:spPr>
          <a:xfrm flipH="1">
            <a:off x="5327373" y="4512365"/>
            <a:ext cx="477079" cy="3578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A93DE3-B7A7-61AC-F372-3B85084A9B0A}"/>
              </a:ext>
            </a:extLst>
          </p:cNvPr>
          <p:cNvCxnSpPr>
            <a:cxnSpLocks/>
          </p:cNvCxnSpPr>
          <p:nvPr/>
        </p:nvCxnSpPr>
        <p:spPr>
          <a:xfrm flipH="1" flipV="1">
            <a:off x="5088833" y="5380182"/>
            <a:ext cx="715619" cy="155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9FC558-1F1B-8135-C41E-1DF5812B24EF}"/>
              </a:ext>
            </a:extLst>
          </p:cNvPr>
          <p:cNvCxnSpPr>
            <a:cxnSpLocks/>
          </p:cNvCxnSpPr>
          <p:nvPr/>
        </p:nvCxnSpPr>
        <p:spPr>
          <a:xfrm flipH="1" flipV="1">
            <a:off x="4078355" y="5910269"/>
            <a:ext cx="715619" cy="155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6AFF34E-2969-0673-CCF6-D309205463A7}"/>
              </a:ext>
            </a:extLst>
          </p:cNvPr>
          <p:cNvSpPr txBox="1"/>
          <p:nvPr/>
        </p:nvSpPr>
        <p:spPr>
          <a:xfrm>
            <a:off x="5804452" y="416708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Set path for new folder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DBF74B-1827-C883-B384-5057FF7670CF}"/>
              </a:ext>
            </a:extLst>
          </p:cNvPr>
          <p:cNvSpPr txBox="1"/>
          <p:nvPr/>
        </p:nvSpPr>
        <p:spPr>
          <a:xfrm>
            <a:off x="5804452" y="5408580"/>
            <a:ext cx="33395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Don’t change this if you want to keep any files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6A90F5-2A46-C380-F5F5-D794EBA1B372}"/>
              </a:ext>
            </a:extLst>
          </p:cNvPr>
          <p:cNvSpPr txBox="1"/>
          <p:nvPr/>
        </p:nvSpPr>
        <p:spPr>
          <a:xfrm>
            <a:off x="4750904" y="6085089"/>
            <a:ext cx="3339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Can change to ‘solutions’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443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Model type examples used in papers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t>Ordinary differential equations</a:t>
            </a:r>
          </a:p>
          <a:p>
            <a:pPr lvl="2"/>
            <a:r>
              <a:t>Hethcote (2000) SIAM 42(2): Review on constructions of SIR-type models</a:t>
            </a:r>
          </a:p>
          <a:p>
            <a:pPr lvl="2"/>
            <a:r>
              <a:t>Perelson et al. (1996) Science 271(5255): First description of within-host HIV dynamics spread</a:t>
            </a:r>
          </a:p>
          <a:p>
            <a:pPr lvl="1"/>
            <a:r>
              <a:t>Networks</a:t>
            </a:r>
          </a:p>
          <a:p>
            <a:pPr lvl="2"/>
            <a:r>
              <a:t>Meyers, LA (2005) J of Theo. Biology 232: Using networks to understand outbreak heterogeneity</a:t>
            </a:r>
          </a:p>
          <a:p>
            <a:pPr lvl="1"/>
            <a:r>
              <a:t>Microsimulations</a:t>
            </a:r>
          </a:p>
          <a:p>
            <a:pPr lvl="2"/>
            <a:r>
              <a:t>Halloran, ME (2008) PNAS 105(12): Pandemic flu containment in the US</a:t>
            </a:r>
          </a:p>
          <a:p>
            <a:pPr lvl="1"/>
            <a:r>
              <a:t>Stochastic ‘event-driven’ model</a:t>
            </a:r>
          </a:p>
          <a:p>
            <a:pPr lvl="2"/>
            <a:r>
              <a:t>Legrand et al. (2007) Epi &amp; Infection 135: Modelling Ebola epidemics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2A4885-11EB-4F96-8392-FD43095A9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18</a:t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Many models, so little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>
              <a:spcBef>
                <a:spcPts val="0"/>
              </a:spcBef>
              <a:spcAft>
                <a:spcPts val="1200"/>
              </a:spcAft>
            </a:pPr>
            <a:endParaRPr lang="en-GB" b="1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b="1" dirty="0"/>
              <a:t>Model</a:t>
            </a:r>
            <a:r>
              <a:rPr dirty="0"/>
              <a:t> is a generic term used to refer to a representation of reality, often (but not always) quantitative in nature.</a:t>
            </a:r>
            <a:br>
              <a:rPr lang="en-GB" dirty="0"/>
            </a:br>
            <a:endParaRPr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dirty="0"/>
              <a:t>We use the term </a:t>
            </a:r>
            <a:r>
              <a:rPr b="1" dirty="0"/>
              <a:t>mathematical models</a:t>
            </a:r>
            <a:r>
              <a:rPr dirty="0"/>
              <a:t> to refer to a class of (quantitative) models that are </a:t>
            </a:r>
            <a:r>
              <a:rPr b="1" dirty="0"/>
              <a:t>mechanistic</a:t>
            </a:r>
            <a:r>
              <a:rPr dirty="0"/>
              <a:t> in nature.</a:t>
            </a:r>
            <a:br>
              <a:rPr lang="en-GB" dirty="0"/>
            </a:br>
            <a:endParaRPr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dirty="0"/>
              <a:t>The opposite of mechanistic is </a:t>
            </a:r>
            <a:r>
              <a:rPr b="1" dirty="0"/>
              <a:t>phenomenological</a:t>
            </a:r>
            <a:r>
              <a:rPr dirty="0"/>
              <a:t>. </a:t>
            </a:r>
            <a:r>
              <a:t>Phenomenological </a:t>
            </a:r>
            <a:r>
              <a:rPr dirty="0"/>
              <a:t>models can be called </a:t>
            </a:r>
            <a:r>
              <a:rPr b="1" dirty="0"/>
              <a:t>statistical</a:t>
            </a:r>
            <a:r>
              <a:rPr dirty="0"/>
              <a:t> models to differentiate them from mathematical (mechanistic) models.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07B091-7B6B-4FD2-8173-83A8B935C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8ED994-B5CA-450A-B5E7-F957D3801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939" y="1091642"/>
            <a:ext cx="6100638" cy="576635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353C3AD-8117-4E03-B448-A996FD1C8B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Many models, so little time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91819C-448C-4C7F-A716-3E3B27B41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A03C7C-405C-F747-60B5-19E0BE2F6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Difference equations</a:t>
            </a:r>
          </a:p>
          <a:p>
            <a:pPr marL="342900" indent="-342900">
              <a:buAutoNum type="arabicPeriod"/>
            </a:pPr>
            <a:r>
              <a:rPr lang="en-US" dirty="0"/>
              <a:t>Ordinary differential equations (ODEs)</a:t>
            </a:r>
          </a:p>
          <a:p>
            <a:pPr marL="342900" indent="-342900">
              <a:buAutoNum type="arabicPeriod"/>
            </a:pPr>
            <a:r>
              <a:rPr lang="en-US" dirty="0"/>
              <a:t>Metapopulation ODE</a:t>
            </a:r>
          </a:p>
          <a:p>
            <a:pPr marL="342900" indent="-342900">
              <a:buAutoNum type="arabicPeriod"/>
            </a:pPr>
            <a:r>
              <a:rPr lang="en-US" dirty="0"/>
              <a:t>Network model</a:t>
            </a:r>
          </a:p>
          <a:p>
            <a:pPr marL="342900" indent="-342900">
              <a:buAutoNum type="arabicPeriod"/>
            </a:pPr>
            <a:r>
              <a:rPr lang="en-US" dirty="0"/>
              <a:t>Individual-based model</a:t>
            </a:r>
          </a:p>
          <a:p>
            <a:pPr marL="342900" indent="-342900">
              <a:buAutoNum type="arabicPeriod"/>
            </a:pPr>
            <a:r>
              <a:rPr lang="en-US" dirty="0"/>
              <a:t>Stochastic “compartment” model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16147F-818B-F6FE-8D1B-930C96836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models will we see in the course?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A02CC-34CE-BE4A-CBD4-14BA3B62C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277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16147F-818B-F6FE-8D1B-930C96836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models will we see in the course?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A02CC-34CE-BE4A-CBD4-14BA3B62C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D9DA31-484B-2CF0-A922-9C4845F237EA}"/>
              </a:ext>
            </a:extLst>
          </p:cNvPr>
          <p:cNvSpPr txBox="1"/>
          <p:nvPr/>
        </p:nvSpPr>
        <p:spPr>
          <a:xfrm>
            <a:off x="233563" y="1321034"/>
            <a:ext cx="2452487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Difference equations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Tracks the number of individuals in each epidemiological  “compartment” (e.g. Infected or Susceptible) at each e.g. day or week timestep</a:t>
            </a:r>
          </a:p>
        </p:txBody>
      </p:sp>
    </p:spTree>
    <p:extLst>
      <p:ext uri="{BB962C8B-B14F-4D97-AF65-F5344CB8AC3E}">
        <p14:creationId xmlns:p14="http://schemas.microsoft.com/office/powerpoint/2010/main" val="407674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16147F-818B-F6FE-8D1B-930C96836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models will we see in the course?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A02CC-34CE-BE4A-CBD4-14BA3B62C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5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D9DA31-484B-2CF0-A922-9C4845F237EA}"/>
              </a:ext>
            </a:extLst>
          </p:cNvPr>
          <p:cNvSpPr txBox="1"/>
          <p:nvPr/>
        </p:nvSpPr>
        <p:spPr>
          <a:xfrm>
            <a:off x="233563" y="1321034"/>
            <a:ext cx="2452487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Difference equations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Tracks the number of individuals in each epidemiological  “compartment” (e.g. Infected or Susceptible) at each e.g. day or week timestep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0F6806-09C5-C05F-63CA-949A7473FFB3}"/>
              </a:ext>
            </a:extLst>
          </p:cNvPr>
          <p:cNvSpPr/>
          <p:nvPr/>
        </p:nvSpPr>
        <p:spPr>
          <a:xfrm>
            <a:off x="3924728" y="1705509"/>
            <a:ext cx="1089061" cy="986319"/>
          </a:xfrm>
          <a:prstGeom prst="rect">
            <a:avLst/>
          </a:prstGeom>
          <a:solidFill>
            <a:schemeClr val="accent1">
              <a:tint val="100000"/>
              <a:shade val="100000"/>
              <a:satMod val="13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Susceptible</a:t>
            </a:r>
            <a:br>
              <a:rPr lang="en-US" sz="1400" dirty="0"/>
            </a:br>
            <a:r>
              <a:rPr lang="en-US" sz="1400" dirty="0"/>
              <a:t>= 99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D13016-BE74-C250-46F5-7D21D973D2C2}"/>
              </a:ext>
            </a:extLst>
          </p:cNvPr>
          <p:cNvSpPr/>
          <p:nvPr/>
        </p:nvSpPr>
        <p:spPr>
          <a:xfrm>
            <a:off x="3924728" y="2920038"/>
            <a:ext cx="1089061" cy="986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Infected</a:t>
            </a:r>
          </a:p>
          <a:p>
            <a:pPr algn="ctr"/>
            <a:r>
              <a:rPr lang="en-US" sz="1400" dirty="0"/>
              <a:t>=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DDC1A0-562D-F5D6-0AE3-F6152EF8E6F0}"/>
              </a:ext>
            </a:extLst>
          </p:cNvPr>
          <p:cNvSpPr/>
          <p:nvPr/>
        </p:nvSpPr>
        <p:spPr>
          <a:xfrm>
            <a:off x="3924728" y="4166173"/>
            <a:ext cx="1089061" cy="9863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Recovered</a:t>
            </a:r>
          </a:p>
          <a:p>
            <a:pPr algn="ctr"/>
            <a:r>
              <a:rPr lang="en-US" sz="1400" dirty="0"/>
              <a:t>=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BAFEAD-3FEC-A2A1-2140-0BCE29C96594}"/>
              </a:ext>
            </a:extLst>
          </p:cNvPr>
          <p:cNvSpPr txBox="1"/>
          <p:nvPr/>
        </p:nvSpPr>
        <p:spPr>
          <a:xfrm>
            <a:off x="4145623" y="5412308"/>
            <a:ext cx="868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Day 1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72F54F-1E68-7D1E-350A-BAC069F5340D}"/>
              </a:ext>
            </a:extLst>
          </p:cNvPr>
          <p:cNvSpPr/>
          <p:nvPr/>
        </p:nvSpPr>
        <p:spPr>
          <a:xfrm>
            <a:off x="5368889" y="1705509"/>
            <a:ext cx="1089061" cy="986319"/>
          </a:xfrm>
          <a:prstGeom prst="rect">
            <a:avLst/>
          </a:prstGeom>
          <a:solidFill>
            <a:schemeClr val="accent1">
              <a:tint val="100000"/>
              <a:shade val="100000"/>
              <a:satMod val="13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Susceptible</a:t>
            </a:r>
            <a:br>
              <a:rPr lang="en-US" sz="1400" dirty="0"/>
            </a:br>
            <a:r>
              <a:rPr lang="en-US" sz="1400" dirty="0"/>
              <a:t>= 98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88C935-F482-B35D-687A-453EDC396669}"/>
              </a:ext>
            </a:extLst>
          </p:cNvPr>
          <p:cNvSpPr/>
          <p:nvPr/>
        </p:nvSpPr>
        <p:spPr>
          <a:xfrm>
            <a:off x="5368889" y="2920038"/>
            <a:ext cx="1089061" cy="986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Infected</a:t>
            </a:r>
          </a:p>
          <a:p>
            <a:pPr algn="ctr"/>
            <a:r>
              <a:rPr lang="en-US" sz="1400" dirty="0"/>
              <a:t>=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FDF0D7-7E82-039D-7A35-CA45BC3E7FB4}"/>
              </a:ext>
            </a:extLst>
          </p:cNvPr>
          <p:cNvSpPr/>
          <p:nvPr/>
        </p:nvSpPr>
        <p:spPr>
          <a:xfrm>
            <a:off x="5368889" y="4166173"/>
            <a:ext cx="1089061" cy="9863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Recovered</a:t>
            </a:r>
          </a:p>
          <a:p>
            <a:pPr algn="ctr"/>
            <a:r>
              <a:rPr lang="en-US" sz="1400" dirty="0"/>
              <a:t>=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4D9E14-FCD5-D95C-93A8-513A3E7FD37B}"/>
              </a:ext>
            </a:extLst>
          </p:cNvPr>
          <p:cNvSpPr txBox="1"/>
          <p:nvPr/>
        </p:nvSpPr>
        <p:spPr>
          <a:xfrm>
            <a:off x="5479336" y="5412308"/>
            <a:ext cx="868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Day 2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75B364-8112-4B19-1802-DA58E13BB409}"/>
              </a:ext>
            </a:extLst>
          </p:cNvPr>
          <p:cNvSpPr txBox="1"/>
          <p:nvPr/>
        </p:nvSpPr>
        <p:spPr>
          <a:xfrm>
            <a:off x="7008902" y="5412308"/>
            <a:ext cx="868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Day 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4AB973-7F7E-59C0-9264-6BD269248FCB}"/>
              </a:ext>
            </a:extLst>
          </p:cNvPr>
          <p:cNvSpPr/>
          <p:nvPr/>
        </p:nvSpPr>
        <p:spPr>
          <a:xfrm>
            <a:off x="6788007" y="1705509"/>
            <a:ext cx="1089061" cy="986319"/>
          </a:xfrm>
          <a:prstGeom prst="rect">
            <a:avLst/>
          </a:prstGeom>
          <a:solidFill>
            <a:schemeClr val="accent1">
              <a:tint val="100000"/>
              <a:shade val="100000"/>
              <a:satMod val="13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Susceptible</a:t>
            </a:r>
            <a:br>
              <a:rPr lang="en-US" sz="1400" dirty="0"/>
            </a:br>
            <a:r>
              <a:rPr lang="en-US" sz="1400" dirty="0"/>
              <a:t>= 96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B46BC6E-938D-3BAC-0D3C-92DDA3D82CB7}"/>
              </a:ext>
            </a:extLst>
          </p:cNvPr>
          <p:cNvSpPr/>
          <p:nvPr/>
        </p:nvSpPr>
        <p:spPr>
          <a:xfrm>
            <a:off x="6788007" y="2920038"/>
            <a:ext cx="1089061" cy="986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Infected</a:t>
            </a:r>
          </a:p>
          <a:p>
            <a:pPr algn="ctr"/>
            <a:r>
              <a:rPr lang="en-US" sz="1400" dirty="0"/>
              <a:t>= 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AAFB3B-7472-41DF-497A-98D1CC84DE8F}"/>
              </a:ext>
            </a:extLst>
          </p:cNvPr>
          <p:cNvSpPr/>
          <p:nvPr/>
        </p:nvSpPr>
        <p:spPr>
          <a:xfrm>
            <a:off x="6788007" y="4166173"/>
            <a:ext cx="1089061" cy="9863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Recovered</a:t>
            </a:r>
          </a:p>
          <a:p>
            <a:pPr algn="ctr"/>
            <a:r>
              <a:rPr lang="en-US" sz="1400" dirty="0"/>
              <a:t>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CCEADD-5240-A033-BF2D-0368B0387B3B}"/>
              </a:ext>
            </a:extLst>
          </p:cNvPr>
          <p:cNvSpPr txBox="1"/>
          <p:nvPr/>
        </p:nvSpPr>
        <p:spPr>
          <a:xfrm>
            <a:off x="8275834" y="5378722"/>
            <a:ext cx="868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3956102-A496-6972-884E-11878C742773}"/>
              </a:ext>
            </a:extLst>
          </p:cNvPr>
          <p:cNvCxnSpPr>
            <a:endCxn id="18" idx="1"/>
          </p:cNvCxnSpPr>
          <p:nvPr/>
        </p:nvCxnSpPr>
        <p:spPr>
          <a:xfrm>
            <a:off x="5013789" y="2198668"/>
            <a:ext cx="35510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0096608-7D14-95B6-5010-1F10FECFA5C5}"/>
              </a:ext>
            </a:extLst>
          </p:cNvPr>
          <p:cNvCxnSpPr/>
          <p:nvPr/>
        </p:nvCxnSpPr>
        <p:spPr>
          <a:xfrm>
            <a:off x="6432907" y="2164188"/>
            <a:ext cx="35510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B2AA18-987D-49DC-D3C5-67A84719C833}"/>
              </a:ext>
            </a:extLst>
          </p:cNvPr>
          <p:cNvCxnSpPr/>
          <p:nvPr/>
        </p:nvCxnSpPr>
        <p:spPr>
          <a:xfrm>
            <a:off x="5013789" y="3378716"/>
            <a:ext cx="35510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03E2F2C-BC4E-FF6F-D1E4-9F179F63C37B}"/>
              </a:ext>
            </a:extLst>
          </p:cNvPr>
          <p:cNvCxnSpPr/>
          <p:nvPr/>
        </p:nvCxnSpPr>
        <p:spPr>
          <a:xfrm>
            <a:off x="6445429" y="3368047"/>
            <a:ext cx="35510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FB8C4D-5E7F-C861-A83E-67E858E29886}"/>
              </a:ext>
            </a:extLst>
          </p:cNvPr>
          <p:cNvCxnSpPr/>
          <p:nvPr/>
        </p:nvCxnSpPr>
        <p:spPr>
          <a:xfrm>
            <a:off x="5013789" y="4645399"/>
            <a:ext cx="35510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4ACB016-D88A-11DA-B3C2-A7E7249FE37E}"/>
              </a:ext>
            </a:extLst>
          </p:cNvPr>
          <p:cNvCxnSpPr/>
          <p:nvPr/>
        </p:nvCxnSpPr>
        <p:spPr>
          <a:xfrm>
            <a:off x="6445429" y="4614182"/>
            <a:ext cx="35510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91B244A-5F45-36A1-A21D-92257F7CDA37}"/>
              </a:ext>
            </a:extLst>
          </p:cNvPr>
          <p:cNvCxnSpPr/>
          <p:nvPr/>
        </p:nvCxnSpPr>
        <p:spPr>
          <a:xfrm>
            <a:off x="7877068" y="2164187"/>
            <a:ext cx="35510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D466858-3774-95E7-62C4-15C701FCB4E4}"/>
              </a:ext>
            </a:extLst>
          </p:cNvPr>
          <p:cNvCxnSpPr/>
          <p:nvPr/>
        </p:nvCxnSpPr>
        <p:spPr>
          <a:xfrm>
            <a:off x="7877068" y="3368045"/>
            <a:ext cx="35510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36BC4D6-71B7-07A5-5D38-19145505C626}"/>
              </a:ext>
            </a:extLst>
          </p:cNvPr>
          <p:cNvCxnSpPr/>
          <p:nvPr/>
        </p:nvCxnSpPr>
        <p:spPr>
          <a:xfrm>
            <a:off x="7876105" y="4571903"/>
            <a:ext cx="35510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57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16147F-818B-F6FE-8D1B-930C96836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models will we see in the course?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A02CC-34CE-BE4A-CBD4-14BA3B62C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6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48C5FE-63EA-8CB2-19FC-3DDAFCEFE5F6}"/>
              </a:ext>
            </a:extLst>
          </p:cNvPr>
          <p:cNvSpPr txBox="1"/>
          <p:nvPr/>
        </p:nvSpPr>
        <p:spPr>
          <a:xfrm>
            <a:off x="2843982" y="1326976"/>
            <a:ext cx="3015530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Ordinary Differential Equations (ODEs)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Same as ‘difference equations’ but instead of calculating at each timestep, we move to continuous time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767F99-6C35-1850-695A-A64B0ABF84AB}"/>
              </a:ext>
            </a:extLst>
          </p:cNvPr>
          <p:cNvSpPr/>
          <p:nvPr/>
        </p:nvSpPr>
        <p:spPr>
          <a:xfrm>
            <a:off x="1839074" y="4659330"/>
            <a:ext cx="1089061" cy="986319"/>
          </a:xfrm>
          <a:prstGeom prst="rect">
            <a:avLst/>
          </a:prstGeom>
          <a:solidFill>
            <a:schemeClr val="accent1">
              <a:tint val="100000"/>
              <a:shade val="100000"/>
              <a:satMod val="13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4CAA1-D711-3862-C199-1EB41E152B6F}"/>
              </a:ext>
            </a:extLst>
          </p:cNvPr>
          <p:cNvSpPr/>
          <p:nvPr/>
        </p:nvSpPr>
        <p:spPr>
          <a:xfrm>
            <a:off x="4027469" y="4659329"/>
            <a:ext cx="1089061" cy="986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5E853F-ECC9-406D-3BDD-27166B07F262}"/>
              </a:ext>
            </a:extLst>
          </p:cNvPr>
          <p:cNvSpPr/>
          <p:nvPr/>
        </p:nvSpPr>
        <p:spPr>
          <a:xfrm>
            <a:off x="6205591" y="4659329"/>
            <a:ext cx="1089061" cy="9863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1B3D5B-AFCF-E0CC-8A05-F7D05155D27C}"/>
              </a:ext>
            </a:extLst>
          </p:cNvPr>
          <p:cNvCxnSpPr>
            <a:cxnSpLocks/>
          </p:cNvCxnSpPr>
          <p:nvPr/>
        </p:nvCxnSpPr>
        <p:spPr>
          <a:xfrm>
            <a:off x="2945152" y="5152488"/>
            <a:ext cx="108231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C347A9-D717-2846-BCE0-B44AB4552830}"/>
              </a:ext>
            </a:extLst>
          </p:cNvPr>
          <p:cNvCxnSpPr>
            <a:cxnSpLocks/>
          </p:cNvCxnSpPr>
          <p:nvPr/>
        </p:nvCxnSpPr>
        <p:spPr>
          <a:xfrm>
            <a:off x="5116530" y="5152488"/>
            <a:ext cx="108231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5C51A68-E8C2-FD59-6FE8-BD826E3D4732}"/>
              </a:ext>
            </a:extLst>
          </p:cNvPr>
          <p:cNvSpPr txBox="1"/>
          <p:nvPr/>
        </p:nvSpPr>
        <p:spPr>
          <a:xfrm>
            <a:off x="3764209" y="6138807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Defined by change in the number of people in each compartment  </a:t>
            </a:r>
          </a:p>
        </p:txBody>
      </p:sp>
    </p:spTree>
    <p:extLst>
      <p:ext uri="{BB962C8B-B14F-4D97-AF65-F5344CB8AC3E}">
        <p14:creationId xmlns:p14="http://schemas.microsoft.com/office/powerpoint/2010/main" val="1443106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16147F-818B-F6FE-8D1B-930C96836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models will we see in the course?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A02CC-34CE-BE4A-CBD4-14BA3B62C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7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0BC7AB-7079-0543-B3CC-06E83BE23636}"/>
              </a:ext>
            </a:extLst>
          </p:cNvPr>
          <p:cNvSpPr txBox="1"/>
          <p:nvPr/>
        </p:nvSpPr>
        <p:spPr>
          <a:xfrm>
            <a:off x="6017445" y="1321034"/>
            <a:ext cx="2938409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Metapopulation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Add in structure to ODE model by creating multiple subpopulations that can transmit infections within and between each subpopulation </a:t>
            </a:r>
            <a:br>
              <a:rPr lang="en-US" dirty="0"/>
            </a:b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9D7CCC-4760-2C26-66F2-B595B5B4283F}"/>
              </a:ext>
            </a:extLst>
          </p:cNvPr>
          <p:cNvGrpSpPr/>
          <p:nvPr/>
        </p:nvGrpSpPr>
        <p:grpSpPr>
          <a:xfrm>
            <a:off x="393630" y="2743199"/>
            <a:ext cx="3099583" cy="529119"/>
            <a:chOff x="393630" y="2285999"/>
            <a:chExt cx="5455578" cy="98632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EC0692F-9765-B5FE-5465-9AF109EF25E7}"/>
                </a:ext>
              </a:extLst>
            </p:cNvPr>
            <p:cNvSpPr/>
            <p:nvPr/>
          </p:nvSpPr>
          <p:spPr>
            <a:xfrm>
              <a:off x="393630" y="2286000"/>
              <a:ext cx="1089061" cy="986319"/>
            </a:xfrm>
            <a:prstGeom prst="rect">
              <a:avLst/>
            </a:prstGeom>
            <a:solidFill>
              <a:schemeClr val="accent1">
                <a:tint val="100000"/>
                <a:shade val="100000"/>
                <a:satMod val="13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46CA15-D480-B3B9-656D-3D440C5B609A}"/>
                </a:ext>
              </a:extLst>
            </p:cNvPr>
            <p:cNvSpPr/>
            <p:nvPr/>
          </p:nvSpPr>
          <p:spPr>
            <a:xfrm>
              <a:off x="2582025" y="2285999"/>
              <a:ext cx="1089061" cy="9863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D800A8-2F5B-AC58-4154-C8E20FE01440}"/>
                </a:ext>
              </a:extLst>
            </p:cNvPr>
            <p:cNvSpPr/>
            <p:nvPr/>
          </p:nvSpPr>
          <p:spPr>
            <a:xfrm>
              <a:off x="4760147" y="2285999"/>
              <a:ext cx="1089061" cy="98631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4FE9F23-E8D3-1E3D-0064-97B9513F739D}"/>
                </a:ext>
              </a:extLst>
            </p:cNvPr>
            <p:cNvCxnSpPr>
              <a:cxnSpLocks/>
            </p:cNvCxnSpPr>
            <p:nvPr/>
          </p:nvCxnSpPr>
          <p:spPr>
            <a:xfrm>
              <a:off x="1499708" y="2779158"/>
              <a:ext cx="1082317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E0AF71E-9FE7-653D-6DB4-98B2A6D0A6C2}"/>
                </a:ext>
              </a:extLst>
            </p:cNvPr>
            <p:cNvCxnSpPr>
              <a:cxnSpLocks/>
            </p:cNvCxnSpPr>
            <p:nvPr/>
          </p:nvCxnSpPr>
          <p:spPr>
            <a:xfrm>
              <a:off x="3671086" y="2779158"/>
              <a:ext cx="1082317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117DFD-4070-F29D-1A87-CEFD40FC9908}"/>
              </a:ext>
            </a:extLst>
          </p:cNvPr>
          <p:cNvGrpSpPr/>
          <p:nvPr/>
        </p:nvGrpSpPr>
        <p:grpSpPr>
          <a:xfrm>
            <a:off x="393630" y="4282611"/>
            <a:ext cx="3099583" cy="529119"/>
            <a:chOff x="393630" y="2285999"/>
            <a:chExt cx="5455578" cy="98632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DC6681F-1F21-282D-4538-4207CA11E0E1}"/>
                </a:ext>
              </a:extLst>
            </p:cNvPr>
            <p:cNvSpPr/>
            <p:nvPr/>
          </p:nvSpPr>
          <p:spPr>
            <a:xfrm>
              <a:off x="393630" y="2286000"/>
              <a:ext cx="1089061" cy="986319"/>
            </a:xfrm>
            <a:prstGeom prst="rect">
              <a:avLst/>
            </a:prstGeom>
            <a:solidFill>
              <a:schemeClr val="accent1">
                <a:tint val="100000"/>
                <a:shade val="100000"/>
                <a:satMod val="13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F16722C-310C-2725-E28A-4B8502E7E4DB}"/>
                </a:ext>
              </a:extLst>
            </p:cNvPr>
            <p:cNvSpPr/>
            <p:nvPr/>
          </p:nvSpPr>
          <p:spPr>
            <a:xfrm>
              <a:off x="2582025" y="2285999"/>
              <a:ext cx="1089061" cy="9863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B99B90B-F0F6-B201-D5F9-C2BA60FE37C2}"/>
                </a:ext>
              </a:extLst>
            </p:cNvPr>
            <p:cNvSpPr/>
            <p:nvPr/>
          </p:nvSpPr>
          <p:spPr>
            <a:xfrm>
              <a:off x="4760147" y="2285999"/>
              <a:ext cx="1089061" cy="98631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217589D-9674-FFC8-59B0-3B733BB8BD1D}"/>
                </a:ext>
              </a:extLst>
            </p:cNvPr>
            <p:cNvCxnSpPr>
              <a:cxnSpLocks/>
            </p:cNvCxnSpPr>
            <p:nvPr/>
          </p:nvCxnSpPr>
          <p:spPr>
            <a:xfrm>
              <a:off x="1499708" y="2779158"/>
              <a:ext cx="1082317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13C1FF9-00FA-6014-781C-C5E13C621037}"/>
                </a:ext>
              </a:extLst>
            </p:cNvPr>
            <p:cNvCxnSpPr>
              <a:cxnSpLocks/>
            </p:cNvCxnSpPr>
            <p:nvPr/>
          </p:nvCxnSpPr>
          <p:spPr>
            <a:xfrm>
              <a:off x="3671086" y="2779158"/>
              <a:ext cx="1082317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7F68B4-2D7D-A4FC-3E72-0B0622976821}"/>
              </a:ext>
            </a:extLst>
          </p:cNvPr>
          <p:cNvGrpSpPr/>
          <p:nvPr/>
        </p:nvGrpSpPr>
        <p:grpSpPr>
          <a:xfrm>
            <a:off x="393630" y="5822021"/>
            <a:ext cx="3099583" cy="529119"/>
            <a:chOff x="393630" y="2285999"/>
            <a:chExt cx="5455578" cy="98632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50F5C73-A819-3076-7639-D65468AE1832}"/>
                </a:ext>
              </a:extLst>
            </p:cNvPr>
            <p:cNvSpPr/>
            <p:nvPr/>
          </p:nvSpPr>
          <p:spPr>
            <a:xfrm>
              <a:off x="393630" y="2286000"/>
              <a:ext cx="1089061" cy="986319"/>
            </a:xfrm>
            <a:prstGeom prst="rect">
              <a:avLst/>
            </a:prstGeom>
            <a:solidFill>
              <a:schemeClr val="accent1">
                <a:tint val="100000"/>
                <a:shade val="100000"/>
                <a:satMod val="13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F37FAD-F070-3636-68C0-7945CE85A7CC}"/>
                </a:ext>
              </a:extLst>
            </p:cNvPr>
            <p:cNvSpPr/>
            <p:nvPr/>
          </p:nvSpPr>
          <p:spPr>
            <a:xfrm>
              <a:off x="2582025" y="2285999"/>
              <a:ext cx="1089061" cy="9863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F03C38C-3F80-405D-3C2A-3102C130B7CA}"/>
                </a:ext>
              </a:extLst>
            </p:cNvPr>
            <p:cNvSpPr/>
            <p:nvPr/>
          </p:nvSpPr>
          <p:spPr>
            <a:xfrm>
              <a:off x="4760147" y="2285999"/>
              <a:ext cx="1089061" cy="98631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F0983E6-9253-4F0A-EBC8-16BC766E1E10}"/>
                </a:ext>
              </a:extLst>
            </p:cNvPr>
            <p:cNvCxnSpPr>
              <a:cxnSpLocks/>
            </p:cNvCxnSpPr>
            <p:nvPr/>
          </p:nvCxnSpPr>
          <p:spPr>
            <a:xfrm>
              <a:off x="1499708" y="2779158"/>
              <a:ext cx="1082317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4073197-7B07-58E9-2D0F-9AD1DF0C3F15}"/>
                </a:ext>
              </a:extLst>
            </p:cNvPr>
            <p:cNvCxnSpPr>
              <a:cxnSpLocks/>
            </p:cNvCxnSpPr>
            <p:nvPr/>
          </p:nvCxnSpPr>
          <p:spPr>
            <a:xfrm>
              <a:off x="3671086" y="2779158"/>
              <a:ext cx="1082317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DA51260-E7DC-60E9-AD60-3E4381B64A90}"/>
              </a:ext>
            </a:extLst>
          </p:cNvPr>
          <p:cNvSpPr/>
          <p:nvPr/>
        </p:nvSpPr>
        <p:spPr>
          <a:xfrm>
            <a:off x="226031" y="2486346"/>
            <a:ext cx="3472666" cy="1017142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D6FFEEC-DFED-2533-4235-8784660BF16C}"/>
              </a:ext>
            </a:extLst>
          </p:cNvPr>
          <p:cNvSpPr/>
          <p:nvPr/>
        </p:nvSpPr>
        <p:spPr>
          <a:xfrm>
            <a:off x="210006" y="4035175"/>
            <a:ext cx="3472666" cy="1017142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614A7B6-C31C-30D7-45DC-A8B5AD20CF7C}"/>
              </a:ext>
            </a:extLst>
          </p:cNvPr>
          <p:cNvSpPr/>
          <p:nvPr/>
        </p:nvSpPr>
        <p:spPr>
          <a:xfrm>
            <a:off x="210006" y="5588713"/>
            <a:ext cx="3472666" cy="1017142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F08E29-9F05-BCAC-5FF8-07D089C6373E}"/>
              </a:ext>
            </a:extLst>
          </p:cNvPr>
          <p:cNvCxnSpPr>
            <a:cxnSpLocks/>
          </p:cNvCxnSpPr>
          <p:nvPr/>
        </p:nvCxnSpPr>
        <p:spPr>
          <a:xfrm flipV="1">
            <a:off x="1220167" y="3503488"/>
            <a:ext cx="0" cy="53168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FF504E8-E32D-7440-CD7C-AD148D11C1F9}"/>
              </a:ext>
            </a:extLst>
          </p:cNvPr>
          <p:cNvCxnSpPr>
            <a:cxnSpLocks/>
          </p:cNvCxnSpPr>
          <p:nvPr/>
        </p:nvCxnSpPr>
        <p:spPr>
          <a:xfrm>
            <a:off x="2598430" y="5052317"/>
            <a:ext cx="0" cy="53639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940ACB7-6BC3-DC49-C178-0E385DEDAE1A}"/>
              </a:ext>
            </a:extLst>
          </p:cNvPr>
          <p:cNvSpPr txBox="1"/>
          <p:nvPr/>
        </p:nvSpPr>
        <p:spPr>
          <a:xfrm>
            <a:off x="3731449" y="2810251"/>
            <a:ext cx="2285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Subpopulation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4315C5C-8C07-676C-8C2E-33837F6E1166}"/>
              </a:ext>
            </a:extLst>
          </p:cNvPr>
          <p:cNvSpPr txBox="1"/>
          <p:nvPr/>
        </p:nvSpPr>
        <p:spPr>
          <a:xfrm>
            <a:off x="3731449" y="4322907"/>
            <a:ext cx="2285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Subpopulation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844617-7BF7-E69C-D05D-A415A66C70F2}"/>
              </a:ext>
            </a:extLst>
          </p:cNvPr>
          <p:cNvSpPr txBox="1"/>
          <p:nvPr/>
        </p:nvSpPr>
        <p:spPr>
          <a:xfrm>
            <a:off x="3736074" y="5901914"/>
            <a:ext cx="2285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Subpopulation 3</a:t>
            </a:r>
          </a:p>
        </p:txBody>
      </p:sp>
    </p:spTree>
    <p:extLst>
      <p:ext uri="{BB962C8B-B14F-4D97-AF65-F5344CB8AC3E}">
        <p14:creationId xmlns:p14="http://schemas.microsoft.com/office/powerpoint/2010/main" val="251290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16147F-818B-F6FE-8D1B-930C96836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models will we see in the course?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A02CC-34CE-BE4A-CBD4-14BA3B62C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8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20EB77-545A-A999-5BD8-1B5F5D760251}"/>
              </a:ext>
            </a:extLst>
          </p:cNvPr>
          <p:cNvSpPr txBox="1"/>
          <p:nvPr/>
        </p:nvSpPr>
        <p:spPr>
          <a:xfrm>
            <a:off x="244699" y="4054793"/>
            <a:ext cx="2441351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Network model</a:t>
            </a:r>
            <a:br>
              <a:rPr lang="en-US" b="1" dirty="0"/>
            </a:br>
            <a:br>
              <a:rPr lang="en-US" b="1" dirty="0"/>
            </a:br>
            <a:r>
              <a:rPr lang="en-US" dirty="0"/>
              <a:t>Elaborates on the idea of structure where each individual is constrained by who they can transmit to. This first introduces idea of “stochastic” dynamics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344B191-F713-B5EC-8888-838CF90A96D5}"/>
              </a:ext>
            </a:extLst>
          </p:cNvPr>
          <p:cNvSpPr/>
          <p:nvPr/>
        </p:nvSpPr>
        <p:spPr>
          <a:xfrm>
            <a:off x="4171950" y="3806190"/>
            <a:ext cx="525780" cy="52578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8148645-C26A-574B-8523-58D76AEB45C3}"/>
              </a:ext>
            </a:extLst>
          </p:cNvPr>
          <p:cNvSpPr/>
          <p:nvPr/>
        </p:nvSpPr>
        <p:spPr>
          <a:xfrm>
            <a:off x="5181600" y="2747010"/>
            <a:ext cx="525780" cy="52578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FF1046-1348-DC33-58B5-1D5C56D545AA}"/>
              </a:ext>
            </a:extLst>
          </p:cNvPr>
          <p:cNvSpPr/>
          <p:nvPr/>
        </p:nvSpPr>
        <p:spPr>
          <a:xfrm>
            <a:off x="5387340" y="4591652"/>
            <a:ext cx="525780" cy="52578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70EE0D0-8E6E-A54D-0DCA-15917578F26A}"/>
              </a:ext>
            </a:extLst>
          </p:cNvPr>
          <p:cNvSpPr/>
          <p:nvPr/>
        </p:nvSpPr>
        <p:spPr>
          <a:xfrm>
            <a:off x="6195060" y="3543300"/>
            <a:ext cx="525780" cy="525780"/>
          </a:xfrm>
          <a:prstGeom prst="ellipse">
            <a:avLst/>
          </a:prstGeom>
          <a:solidFill>
            <a:srgbClr val="00B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98EAE11-FABD-8CB8-C16F-C4A2BCAB6090}"/>
              </a:ext>
            </a:extLst>
          </p:cNvPr>
          <p:cNvSpPr/>
          <p:nvPr/>
        </p:nvSpPr>
        <p:spPr>
          <a:xfrm>
            <a:off x="4171950" y="5084564"/>
            <a:ext cx="525780" cy="52578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3F71382-20F5-097B-1F69-5307EB4BE8EC}"/>
              </a:ext>
            </a:extLst>
          </p:cNvPr>
          <p:cNvSpPr/>
          <p:nvPr/>
        </p:nvSpPr>
        <p:spPr>
          <a:xfrm>
            <a:off x="6899911" y="4821674"/>
            <a:ext cx="525780" cy="525780"/>
          </a:xfrm>
          <a:prstGeom prst="ellipse">
            <a:avLst/>
          </a:prstGeom>
          <a:solidFill>
            <a:srgbClr val="00B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0845D1-FE6B-06F3-83EA-B865390ABEA9}"/>
              </a:ext>
            </a:extLst>
          </p:cNvPr>
          <p:cNvSpPr/>
          <p:nvPr/>
        </p:nvSpPr>
        <p:spPr>
          <a:xfrm>
            <a:off x="3810001" y="2336241"/>
            <a:ext cx="525780" cy="525780"/>
          </a:xfrm>
          <a:prstGeom prst="ellipse">
            <a:avLst/>
          </a:prstGeom>
          <a:solidFill>
            <a:srgbClr val="00B05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41B1D29-BB27-B210-9659-8695E35B8B11}"/>
              </a:ext>
            </a:extLst>
          </p:cNvPr>
          <p:cNvSpPr/>
          <p:nvPr/>
        </p:nvSpPr>
        <p:spPr>
          <a:xfrm>
            <a:off x="6899911" y="2336241"/>
            <a:ext cx="525780" cy="52578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2E474D-2F57-847C-DFEB-0C8A86831F2B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4697730" y="5040433"/>
            <a:ext cx="766609" cy="30702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1E53AF-1B1E-944B-B3DC-C17BC8CAF15A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5852160" y="3992081"/>
            <a:ext cx="419899" cy="67897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D534FE6-42C1-DC42-11C0-58F0C26213EB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7162801" y="2848805"/>
            <a:ext cx="0" cy="197286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68FE10D-9B11-C662-DFAF-6A8A3A954B22}"/>
              </a:ext>
            </a:extLst>
          </p:cNvPr>
          <p:cNvCxnSpPr>
            <a:cxnSpLocks/>
          </p:cNvCxnSpPr>
          <p:nvPr/>
        </p:nvCxnSpPr>
        <p:spPr>
          <a:xfrm flipV="1">
            <a:off x="4423409" y="4365662"/>
            <a:ext cx="34291" cy="71890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6F3578-7D6B-11ED-F651-AB5EDAE66DFA}"/>
              </a:ext>
            </a:extLst>
          </p:cNvPr>
          <p:cNvCxnSpPr>
            <a:cxnSpLocks/>
          </p:cNvCxnSpPr>
          <p:nvPr/>
        </p:nvCxnSpPr>
        <p:spPr>
          <a:xfrm flipH="1" flipV="1">
            <a:off x="4171950" y="2862021"/>
            <a:ext cx="198118" cy="92732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6B8B80-A1A2-BC1C-DC64-2FD1CB670448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4625336" y="3195791"/>
            <a:ext cx="633263" cy="69776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AAF8A5A-069F-E9B4-19E7-B10C7197DF13}"/>
              </a:ext>
            </a:extLst>
          </p:cNvPr>
          <p:cNvCxnSpPr>
            <a:cxnSpLocks/>
          </p:cNvCxnSpPr>
          <p:nvPr/>
        </p:nvCxnSpPr>
        <p:spPr>
          <a:xfrm flipH="1">
            <a:off x="6598122" y="2848805"/>
            <a:ext cx="433234" cy="69449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909018"/>
      </p:ext>
    </p:extLst>
  </p:cSld>
  <p:clrMapOvr>
    <a:masterClrMapping/>
  </p:clrMapOvr>
</p:sld>
</file>

<file path=ppt/theme/theme1.xml><?xml version="1.0" encoding="utf-8"?>
<a:theme xmlns:a="http://schemas.openxmlformats.org/drawingml/2006/main" name="Main_Presentation_Title_Page">
  <a:themeElements>
    <a:clrScheme name="Custom 1">
      <a:dk1>
        <a:srgbClr val="000000"/>
      </a:dk1>
      <a:lt1>
        <a:srgbClr val="FFFFFF"/>
      </a:lt1>
      <a:dk2>
        <a:srgbClr val="004550"/>
      </a:dk2>
      <a:lt2>
        <a:srgbClr val="2BAC6D"/>
      </a:lt2>
      <a:accent1>
        <a:srgbClr val="2BAC6D"/>
      </a:accent1>
      <a:accent2>
        <a:srgbClr val="004550"/>
      </a:accent2>
      <a:accent3>
        <a:srgbClr val="00ABCE"/>
      </a:accent3>
      <a:accent4>
        <a:srgbClr val="FBB800"/>
      </a:accent4>
      <a:accent5>
        <a:srgbClr val="E95B0C"/>
      </a:accent5>
      <a:accent6>
        <a:srgbClr val="B1B2B3"/>
      </a:accent6>
      <a:hlink>
        <a:srgbClr val="00ABCE"/>
      </a:hlink>
      <a:folHlink>
        <a:srgbClr val="B1B2B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SHTM_Presentation_Template_4.3.potx" id="{36DD23E2-2B4D-4C02-87ED-940A54CBCDE4}" vid="{3E1D11D4-E105-447B-B68A-CA0B015ED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1288</Words>
  <Application>Microsoft Macintosh PowerPoint</Application>
  <PresentationFormat>On-screen Show (4:3)</PresentationFormat>
  <Paragraphs>180</Paragraphs>
  <Slides>19</Slides>
  <Notes>5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merriweather</vt:lpstr>
      <vt:lpstr>Open Sans</vt:lpstr>
      <vt:lpstr>Open Sans</vt:lpstr>
      <vt:lpstr>Main_Presentation_Title_Page</vt:lpstr>
      <vt:lpstr>Types of Models</vt:lpstr>
      <vt:lpstr>Many models, so little time</vt:lpstr>
      <vt:lpstr>Many models, so little time</vt:lpstr>
      <vt:lpstr>Which models will we see in the course?</vt:lpstr>
      <vt:lpstr>Which models will we see in the course?</vt:lpstr>
      <vt:lpstr>Which models will we see in the course?</vt:lpstr>
      <vt:lpstr>Which models will we see in the course?</vt:lpstr>
      <vt:lpstr>Which models will we see in the course?</vt:lpstr>
      <vt:lpstr>Which models will we see in the course?</vt:lpstr>
      <vt:lpstr>Which models will we see in the course?</vt:lpstr>
      <vt:lpstr>Which models will we see in the course?</vt:lpstr>
      <vt:lpstr>Which models will we see in the course?</vt:lpstr>
      <vt:lpstr>What type of mathematical models should we build? </vt:lpstr>
      <vt:lpstr>What type of mathematical models should we build? </vt:lpstr>
      <vt:lpstr>General framework for types of models</vt:lpstr>
      <vt:lpstr>General framework for types of model</vt:lpstr>
      <vt:lpstr>Terminology clarification</vt:lpstr>
      <vt:lpstr>Download practical exercises</vt:lpstr>
      <vt:lpstr>Model type examples used in papers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23</TotalTime>
  <Words>14</Words>
  <Application>Microsoft Office PowerPoint</Application>
  <PresentationFormat>On-screen Show (4:3)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merriweather</vt:lpstr>
      <vt:lpstr>Open Sans</vt:lpstr>
      <vt:lpstr>Open Sans</vt:lpstr>
      <vt:lpstr>Main_Presentation_Title_Page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London School of Hygiene &amp; Tropical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Modelling</dc:title>
  <dc:creator>Katie Atkins</dc:creator>
  <cp:keywords/>
  <cp:lastModifiedBy>Nicholas Davies</cp:lastModifiedBy>
  <cp:revision>123</cp:revision>
  <cp:lastPrinted>2023-03-15T14:27:11Z</cp:lastPrinted>
  <dcterms:created xsi:type="dcterms:W3CDTF">2019-06-16T09:48:19Z</dcterms:created>
  <dcterms:modified xsi:type="dcterms:W3CDTF">2023-04-16T18:09:25Z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>../../Infrastructure/extras.bib</vt:lpwstr>
  </property>
  <property fmtid="{D5CDD505-2E9C-101B-9397-08002B2CF9AE}" pid="3" name="csl">
    <vt:lpwstr>../../Infrastructure/chicago-author-date.csl</vt:lpwstr>
  </property>
  <property fmtid="{D5CDD505-2E9C-101B-9397-08002B2CF9AE}" pid="4" name="date">
    <vt:lpwstr>June 2019</vt:lpwstr>
  </property>
  <property fmtid="{D5CDD505-2E9C-101B-9397-08002B2CF9AE}" pid="5" name="header-includes">
    <vt:lpwstr>---------</vt:lpwstr>
  </property>
  <property fmtid="{D5CDD505-2E9C-101B-9397-08002B2CF9AE}" pid="6" name="output">
    <vt:lpwstr/>
  </property>
  <property fmtid="{D5CDD505-2E9C-101B-9397-08002B2CF9AE}" pid="7" name="tables">
    <vt:lpwstr>yes</vt:lpwstr>
  </property>
</Properties>
</file>