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3"/>
  </p:notesMasterIdLst>
  <p:sldIdLst>
    <p:sldId id="368" r:id="rId2"/>
    <p:sldId id="25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0" autoAdjust="0"/>
    <p:restoredTop sz="94626"/>
  </p:normalViewPr>
  <p:slideViewPr>
    <p:cSldViewPr snapToGrid="0" snapToObjects="1">
      <p:cViewPr varScale="1">
        <p:scale>
          <a:sx n="128" d="100"/>
          <a:sy n="128" d="100"/>
        </p:scale>
        <p:origin x="2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D0A03-8D8D-F546-92C2-C76DD097A703}" type="datetimeFigureOut">
              <a:rPr lang="en-GB" smtClean="0"/>
              <a:t>18/04/2023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2B40E-4FF0-1C49-A03F-359257E1AC0C}" type="slidenum">
              <a:rPr lang="en-GB" smtClean="0"/>
              <a:t>‹#›</a:t>
            </a:fld>
            <a:endParaRPr lang="en-GB"/>
          </a:p>
        </p:txBody>
      </p:sp>
    </p:spTree>
    <p:extLst>
      <p:ext uri="{BB962C8B-B14F-4D97-AF65-F5344CB8AC3E}">
        <p14:creationId xmlns:p14="http://schemas.microsoft.com/office/powerpoint/2010/main" val="150448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008A46-F755-4F15-9768-DD078924F128}" type="slidenum">
              <a:rPr lang="en-GB" smtClean="0"/>
              <a:t>0</a:t>
            </a:fld>
            <a:endParaRPr lang="en-GB"/>
          </a:p>
        </p:txBody>
      </p:sp>
    </p:spTree>
    <p:extLst>
      <p:ext uri="{BB962C8B-B14F-4D97-AF65-F5344CB8AC3E}">
        <p14:creationId xmlns:p14="http://schemas.microsoft.com/office/powerpoint/2010/main" val="216557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098097"/>
            <a:ext cx="9144000" cy="2387600"/>
          </a:xfrm>
          <a:prstGeom prst="rect">
            <a:avLst/>
          </a:prstGeo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0" y="3577772"/>
            <a:ext cx="9144000" cy="1655762"/>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0" y="6332084"/>
            <a:ext cx="2057400" cy="365125"/>
          </a:xfrm>
          <a:prstGeom prst="rect">
            <a:avLst/>
          </a:prstGeom>
        </p:spPr>
        <p:txBody>
          <a:bodyPr/>
          <a:lstStyle>
            <a:lvl1pPr>
              <a:defRPr>
                <a:solidFill>
                  <a:schemeClr val="bg1"/>
                </a:solidFill>
              </a:defRPr>
            </a:lvl1pPr>
          </a:lstStyle>
          <a:p>
            <a:fld id="{05CC55C5-3AE8-4299-988D-DFB8217A9B4E}" type="datetimeFigureOut">
              <a:rPr lang="en-GB" smtClean="0"/>
              <a:pPr/>
              <a:t>18/04/2023</a:t>
            </a:fld>
            <a:endParaRPr lang="en-GB" dirty="0"/>
          </a:p>
        </p:txBody>
      </p:sp>
      <p:sp>
        <p:nvSpPr>
          <p:cNvPr id="5" name="Footer Placeholder 4"/>
          <p:cNvSpPr>
            <a:spLocks noGrp="1"/>
          </p:cNvSpPr>
          <p:nvPr>
            <p:ph type="ftr" sz="quarter" idx="11"/>
          </p:nvPr>
        </p:nvSpPr>
        <p:spPr>
          <a:xfrm>
            <a:off x="2514600" y="6332084"/>
            <a:ext cx="4114800" cy="365125"/>
          </a:xfrm>
          <a:prstGeom prst="rect">
            <a:avLst/>
          </a:prstGeom>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a:xfrm>
            <a:off x="7086600" y="6332084"/>
            <a:ext cx="2057400" cy="365125"/>
          </a:xfrm>
          <a:prstGeom prst="rect">
            <a:avLst/>
          </a:prstGeom>
        </p:spPr>
        <p:txBody>
          <a:bodyPr/>
          <a:lstStyle>
            <a:lvl1pPr>
              <a:defRPr>
                <a:solidFill>
                  <a:schemeClr val="bg1"/>
                </a:solidFill>
              </a:defRPr>
            </a:lvl1pPr>
          </a:lstStyle>
          <a:p>
            <a:fld id="{7D7EC250-E796-438C-AFE1-ABBE2451286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477818"/>
            <a:ext cx="8229600" cy="4821382"/>
          </a:xfrm>
          <a:prstGeom prst="rect">
            <a:avLst/>
          </a:prstGeom>
        </p:spPr>
        <p:txBody>
          <a:bodyPr/>
          <a:lstStyle>
            <a:lvl1pPr marL="0" indent="0">
              <a:buNone/>
              <a:defRPr sz="1800" b="0" i="0" baseline="0">
                <a:latin typeface="open sans" charset="0"/>
              </a:defRPr>
            </a:lvl1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5" name="Title 1"/>
          <p:cNvSpPr>
            <a:spLocks noGrp="1"/>
          </p:cNvSpPr>
          <p:nvPr>
            <p:ph type="title" hasCustomPrompt="1"/>
          </p:nvPr>
        </p:nvSpPr>
        <p:spPr>
          <a:xfrm>
            <a:off x="457201" y="279132"/>
            <a:ext cx="6705600"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4"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2057400" cy="365125"/>
          </a:xfrm>
          <a:prstGeom prst="rect">
            <a:avLst/>
          </a:prstGeom>
        </p:spPr>
        <p:txBody>
          <a:bodyPr/>
          <a:lstStyle/>
          <a:p>
            <a:fld id="{05CC55C5-3AE8-4299-988D-DFB8217A9B4E}" type="datetimeFigureOut">
              <a:rPr lang="en-GB" smtClean="0"/>
              <a:t>18/04/2023</a:t>
            </a:fld>
            <a:endParaRPr lang="en-GB"/>
          </a:p>
        </p:txBody>
      </p:sp>
      <p:sp>
        <p:nvSpPr>
          <p:cNvPr id="5" name="Footer Placeholder 4"/>
          <p:cNvSpPr>
            <a:spLocks noGrp="1"/>
          </p:cNvSpPr>
          <p:nvPr>
            <p:ph type="ftr" sz="quarter" idx="11"/>
          </p:nvPr>
        </p:nvSpPr>
        <p:spPr>
          <a:xfrm>
            <a:off x="2514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7086600" y="6356350"/>
            <a:ext cx="2057400" cy="365125"/>
          </a:xfrm>
          <a:prstGeom prst="rect">
            <a:avLst/>
          </a:prstGeom>
        </p:spPr>
        <p:txBody>
          <a:bodyPr/>
          <a:lstStyle/>
          <a:p>
            <a:fld id="{7D7EC250-E796-438C-AFE1-ABBE2451286B}" type="slidenum">
              <a:rPr lang="en-GB" smtClean="0"/>
              <a:t>‹#›</a:t>
            </a:fld>
            <a:endParaRPr lang="en-GB"/>
          </a:p>
        </p:txBody>
      </p:sp>
      <p:sp>
        <p:nvSpPr>
          <p:cNvPr id="7" name="Title 1"/>
          <p:cNvSpPr>
            <a:spLocks noGrp="1"/>
          </p:cNvSpPr>
          <p:nvPr>
            <p:ph type="title"/>
          </p:nvPr>
        </p:nvSpPr>
        <p:spPr>
          <a:xfrm>
            <a:off x="1" y="1709738"/>
            <a:ext cx="9144000" cy="2852737"/>
          </a:xfrm>
          <a:prstGeom prst="rect">
            <a:avLst/>
          </a:prstGeom>
        </p:spPr>
        <p:txBody>
          <a:bodyPr anchor="b"/>
          <a:lstStyle>
            <a:lvl1pPr>
              <a:defRPr sz="6000"/>
            </a:lvl1pPr>
          </a:lstStyle>
          <a:p>
            <a:r>
              <a:rPr lang="en-US"/>
              <a:t>Click to edit Master title style</a:t>
            </a:r>
            <a:endParaRPr lang="en-GB"/>
          </a:p>
        </p:txBody>
      </p:sp>
      <p:sp>
        <p:nvSpPr>
          <p:cNvPr id="8" name="Text Placeholder 2"/>
          <p:cNvSpPr>
            <a:spLocks noGrp="1"/>
          </p:cNvSpPr>
          <p:nvPr>
            <p:ph type="body" idx="1"/>
          </p:nvPr>
        </p:nvSpPr>
        <p:spPr>
          <a:xfrm>
            <a:off x="1" y="4589463"/>
            <a:ext cx="9144000" cy="1500187"/>
          </a:xfrm>
          <a:prstGeom prst="rect">
            <a:avLst/>
          </a:prstGeom>
        </p:spPr>
        <p:txBody>
          <a:bodyPr/>
          <a:lstStyle>
            <a:lvl1pPr marL="0" indent="0">
              <a:buNone/>
              <a:defRPr sz="24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1" y="279132"/>
            <a:ext cx="6697132"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5"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7" name="Content Placeholder 2"/>
          <p:cNvSpPr>
            <a:spLocks noGrp="1"/>
          </p:cNvSpPr>
          <p:nvPr>
            <p:ph sz="half" idx="1"/>
          </p:nvPr>
        </p:nvSpPr>
        <p:spPr>
          <a:xfrm>
            <a:off x="628650" y="1825625"/>
            <a:ext cx="3886200" cy="4351338"/>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2"/>
          </p:nvPr>
        </p:nvSpPr>
        <p:spPr>
          <a:xfrm>
            <a:off x="4629150" y="1825625"/>
            <a:ext cx="3886200" cy="4351338"/>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872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79132"/>
            <a:ext cx="6705600"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3" name="Content Placeholder 2"/>
          <p:cNvSpPr>
            <a:spLocks noGrp="1"/>
          </p:cNvSpPr>
          <p:nvPr>
            <p:ph idx="1" hasCustomPrompt="1"/>
          </p:nvPr>
        </p:nvSpPr>
        <p:spPr>
          <a:xfrm>
            <a:off x="457200" y="1477818"/>
            <a:ext cx="8229600" cy="4821382"/>
          </a:xfrm>
          <a:prstGeom prst="rect">
            <a:avLst/>
          </a:prstGeom>
        </p:spPr>
        <p:txBody>
          <a:bodyPr/>
          <a:lstStyle>
            <a:lvl1pPr marL="0" indent="0">
              <a:buNone/>
              <a:defRPr sz="1800" b="0" i="0" baseline="0">
                <a:latin typeface="open sans" charset="0"/>
              </a:defRPr>
            </a:lvl1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8"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45086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91919"/>
            <a:ext cx="5111750" cy="4807281"/>
          </a:xfrm>
          <a:prstGeom prst="rect">
            <a:avLst/>
          </a:prstGeom>
        </p:spPr>
        <p:txBody>
          <a:bodyPr/>
          <a:lstStyle>
            <a:lvl1pPr>
              <a:defRPr sz="1800" baseline="0">
                <a:latin typeface="Open Sans" charset="0"/>
              </a:defRPr>
            </a:lvl1pPr>
            <a:lvl2pPr>
              <a:defRPr sz="2101"/>
            </a:lvl2pPr>
            <a:lvl3pPr>
              <a:defRPr sz="1800"/>
            </a:lvl3pPr>
            <a:lvl4pPr>
              <a:defRPr sz="1500"/>
            </a:lvl4pPr>
            <a:lvl5pPr>
              <a:defRPr sz="1500"/>
            </a:lvl5pPr>
            <a:lvl6pPr>
              <a:defRPr sz="1500"/>
            </a:lvl6pPr>
            <a:lvl7pPr>
              <a:defRPr sz="1500"/>
            </a:lvl7pPr>
            <a:lvl8pPr>
              <a:defRPr sz="1500"/>
            </a:lvl8pPr>
            <a:lvl9pPr>
              <a:defRPr sz="1500"/>
            </a:lvl9pPr>
          </a:lstStyle>
          <a:p>
            <a:pPr marL="257244" marR="0" lvl="0" indent="-257244" algn="l" defTabSz="342991" rtl="0" eaLnBrk="1" fontAlgn="auto" latinLnBrk="0" hangingPunct="1">
              <a:lnSpc>
                <a:spcPct val="100000"/>
              </a:lnSpc>
              <a:spcBef>
                <a:spcPct val="20000"/>
              </a:spcBef>
              <a:spcAft>
                <a:spcPts val="0"/>
              </a:spcAft>
              <a:buClrTx/>
              <a:buSzTx/>
              <a:buFont typeface="Arial"/>
              <a:buNone/>
              <a:tabLst/>
              <a:defRPr/>
            </a:pPr>
            <a:r>
              <a:rPr lang="en-US"/>
              <a:t>Edit Master text styles</a:t>
            </a:r>
          </a:p>
        </p:txBody>
      </p:sp>
      <p:sp>
        <p:nvSpPr>
          <p:cNvPr id="4" name="Text Placeholder 3"/>
          <p:cNvSpPr>
            <a:spLocks noGrp="1"/>
          </p:cNvSpPr>
          <p:nvPr>
            <p:ph type="body" sz="half" idx="2" hasCustomPrompt="1"/>
          </p:nvPr>
        </p:nvSpPr>
        <p:spPr>
          <a:xfrm>
            <a:off x="457201" y="1491919"/>
            <a:ext cx="3008313" cy="4807281"/>
          </a:xfrm>
          <a:prstGeom prst="rect">
            <a:avLst/>
          </a:prstGeom>
        </p:spPr>
        <p:txBody>
          <a:bodyPr/>
          <a:lstStyle>
            <a:lvl1pPr marL="0" indent="0">
              <a:buNone/>
              <a:defRPr sz="1800" baseline="0">
                <a:latin typeface="Open Sans" charset="0"/>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9" name="Title 1"/>
          <p:cNvSpPr>
            <a:spLocks noGrp="1"/>
          </p:cNvSpPr>
          <p:nvPr>
            <p:ph type="title" hasCustomPrompt="1"/>
          </p:nvPr>
        </p:nvSpPr>
        <p:spPr>
          <a:xfrm>
            <a:off x="457200" y="279132"/>
            <a:ext cx="6697133"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5"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7"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645777"/>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68" r:id="rId3"/>
    <p:sldLayoutId id="2147483656" r:id="rId4"/>
    <p:sldLayoutId id="2147483650" r:id="rId5"/>
    <p:sldLayoutId id="2147483665" r:id="rId6"/>
  </p:sldLayoutIdLst>
  <p:hf sldNum="0" hdr="0" ftr="0" dt="0"/>
  <p:txStyles>
    <p:titleStyle>
      <a:lvl1pPr algn="ctr" defTabSz="342991" rtl="0" eaLnBrk="1" latinLnBrk="0" hangingPunct="1">
        <a:spcBef>
          <a:spcPct val="0"/>
        </a:spcBef>
        <a:buNone/>
        <a:defRPr sz="3301" kern="1200" baseline="0">
          <a:solidFill>
            <a:schemeClr val="bg2"/>
          </a:solidFill>
          <a:latin typeface="merriweather" charset="0"/>
          <a:ea typeface="+mj-ea"/>
          <a:cs typeface="+mj-cs"/>
        </a:defRPr>
      </a:lvl1pPr>
    </p:titleStyle>
    <p:bodyStyle>
      <a:lvl1pPr marL="257244" indent="-257244" algn="l" defTabSz="342991" rtl="0" eaLnBrk="1" latinLnBrk="0" hangingPunct="1">
        <a:spcBef>
          <a:spcPct val="20000"/>
        </a:spcBef>
        <a:buFont typeface="Arial"/>
        <a:buChar char="•"/>
        <a:defRPr sz="2401" kern="1200">
          <a:solidFill>
            <a:schemeClr val="tx1"/>
          </a:solidFill>
          <a:latin typeface="+mn-lt"/>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91" rtl="0" eaLnBrk="1" latinLnBrk="0" hangingPunct="1">
        <a:defRPr sz="1350" kern="1200">
          <a:solidFill>
            <a:schemeClr val="tx1"/>
          </a:solidFill>
          <a:latin typeface="+mn-lt"/>
          <a:ea typeface="+mn-ea"/>
          <a:cs typeface="+mn-cs"/>
        </a:defRPr>
      </a:lvl1pPr>
      <a:lvl2pPr marL="342991" algn="l" defTabSz="342991" rtl="0" eaLnBrk="1" latinLnBrk="0" hangingPunct="1">
        <a:defRPr sz="1350" kern="1200">
          <a:solidFill>
            <a:schemeClr val="tx1"/>
          </a:solidFill>
          <a:latin typeface="+mn-lt"/>
          <a:ea typeface="+mn-ea"/>
          <a:cs typeface="+mn-cs"/>
        </a:defRPr>
      </a:lvl2pPr>
      <a:lvl3pPr marL="685983" algn="l" defTabSz="342991" rtl="0" eaLnBrk="1" latinLnBrk="0" hangingPunct="1">
        <a:defRPr sz="1350" kern="1200">
          <a:solidFill>
            <a:schemeClr val="tx1"/>
          </a:solidFill>
          <a:latin typeface="+mn-lt"/>
          <a:ea typeface="+mn-ea"/>
          <a:cs typeface="+mn-cs"/>
        </a:defRPr>
      </a:lvl3pPr>
      <a:lvl4pPr marL="1028974" algn="l" defTabSz="342991" rtl="0" eaLnBrk="1" latinLnBrk="0" hangingPunct="1">
        <a:defRPr sz="1350" kern="1200">
          <a:solidFill>
            <a:schemeClr val="tx1"/>
          </a:solidFill>
          <a:latin typeface="+mn-lt"/>
          <a:ea typeface="+mn-ea"/>
          <a:cs typeface="+mn-cs"/>
        </a:defRPr>
      </a:lvl4pPr>
      <a:lvl5pPr marL="1371966" algn="l" defTabSz="342991" rtl="0" eaLnBrk="1" latinLnBrk="0" hangingPunct="1">
        <a:defRPr sz="1350" kern="1200">
          <a:solidFill>
            <a:schemeClr val="tx1"/>
          </a:solidFill>
          <a:latin typeface="+mn-lt"/>
          <a:ea typeface="+mn-ea"/>
          <a:cs typeface="+mn-cs"/>
        </a:defRPr>
      </a:lvl5pPr>
      <a:lvl6pPr marL="1714957" algn="l" defTabSz="342991" rtl="0" eaLnBrk="1" latinLnBrk="0" hangingPunct="1">
        <a:defRPr sz="1350" kern="1200">
          <a:solidFill>
            <a:schemeClr val="tx1"/>
          </a:solidFill>
          <a:latin typeface="+mn-lt"/>
          <a:ea typeface="+mn-ea"/>
          <a:cs typeface="+mn-cs"/>
        </a:defRPr>
      </a:lvl6pPr>
      <a:lvl7pPr marL="2057949" algn="l" defTabSz="342991" rtl="0" eaLnBrk="1" latinLnBrk="0" hangingPunct="1">
        <a:defRPr sz="1350" kern="1200">
          <a:solidFill>
            <a:schemeClr val="tx1"/>
          </a:solidFill>
          <a:latin typeface="+mn-lt"/>
          <a:ea typeface="+mn-ea"/>
          <a:cs typeface="+mn-cs"/>
        </a:defRPr>
      </a:lvl7pPr>
      <a:lvl8pPr marL="2400940" algn="l" defTabSz="342991" rtl="0" eaLnBrk="1" latinLnBrk="0" hangingPunct="1">
        <a:defRPr sz="1350" kern="1200">
          <a:solidFill>
            <a:schemeClr val="tx1"/>
          </a:solidFill>
          <a:latin typeface="+mn-lt"/>
          <a:ea typeface="+mn-ea"/>
          <a:cs typeface="+mn-cs"/>
        </a:defRPr>
      </a:lvl8pPr>
      <a:lvl9pPr marL="2743932" algn="l" defTabSz="3429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D312B2-DFFE-D8BD-1D2D-29A448EF2961}"/>
              </a:ext>
            </a:extLst>
          </p:cNvPr>
          <p:cNvSpPr>
            <a:spLocks noGrp="1"/>
          </p:cNvSpPr>
          <p:nvPr>
            <p:ph idx="1"/>
          </p:nvPr>
        </p:nvSpPr>
        <p:spPr>
          <a:xfrm>
            <a:off x="218661" y="1073426"/>
            <a:ext cx="8736496" cy="5225774"/>
          </a:xfrm>
        </p:spPr>
        <p:txBody>
          <a:bodyPr/>
          <a:lstStyle/>
          <a:p>
            <a:r>
              <a:rPr lang="en-GB" dirty="0">
                <a:latin typeface="+mn-lt"/>
              </a:rPr>
              <a:t>We are interested in modelling the 1918 influenza pandemic, specifically what its impact may have been on Greater London at the time. It is estimated that the average person infected will have been infectious from 2 days after exposure, until 6 days after exposure. The basic reproduction number, R</a:t>
            </a:r>
            <a:r>
              <a:rPr lang="en-GB" baseline="-25000" dirty="0">
                <a:latin typeface="+mn-lt"/>
              </a:rPr>
              <a:t>0</a:t>
            </a:r>
            <a:r>
              <a:rPr lang="en-GB" dirty="0">
                <a:latin typeface="+mn-lt"/>
              </a:rPr>
              <a:t>, was estimated at around 2.4. Individuals who recover have long-lasting immunity.</a:t>
            </a:r>
          </a:p>
          <a:p>
            <a:endParaRPr lang="en-GB" dirty="0">
              <a:latin typeface="+mn-lt"/>
            </a:endParaRPr>
          </a:p>
          <a:p>
            <a:r>
              <a:rPr lang="en-GB" dirty="0">
                <a:latin typeface="+mn-lt"/>
              </a:rPr>
              <a:t>What is an appropriate model structure? </a:t>
            </a:r>
          </a:p>
          <a:p>
            <a:r>
              <a:rPr lang="en-GB" dirty="0">
                <a:latin typeface="+mn-lt"/>
              </a:rPr>
              <a:t>SEIR</a:t>
            </a:r>
          </a:p>
          <a:p>
            <a:r>
              <a:rPr lang="en-GB" dirty="0">
                <a:latin typeface="+mn-lt"/>
              </a:rPr>
              <a:t>Draw the model structure?</a:t>
            </a:r>
          </a:p>
          <a:p>
            <a:r>
              <a:rPr lang="en-GB" dirty="0">
                <a:latin typeface="+mn-lt"/>
              </a:rPr>
              <a:t>What are the key parameters (by name/symbol)?</a:t>
            </a:r>
          </a:p>
          <a:p>
            <a:r>
              <a:rPr lang="en-GB" dirty="0">
                <a:latin typeface="+mn-lt"/>
              </a:rPr>
              <a:t>What are the key parameters (by value)?</a:t>
            </a:r>
          </a:p>
          <a:p>
            <a:r>
              <a:rPr lang="en-GB" dirty="0">
                <a:latin typeface="+mn-lt"/>
              </a:rPr>
              <a:t>Initial conditions?</a:t>
            </a:r>
          </a:p>
        </p:txBody>
      </p:sp>
      <p:sp>
        <p:nvSpPr>
          <p:cNvPr id="3" name="Title 2">
            <a:extLst>
              <a:ext uri="{FF2B5EF4-FFF2-40B4-BE49-F238E27FC236}">
                <a16:creationId xmlns:a16="http://schemas.microsoft.com/office/drawing/2014/main" id="{3282C9DD-7523-5110-329A-CB603B9B3E5A}"/>
              </a:ext>
            </a:extLst>
          </p:cNvPr>
          <p:cNvSpPr>
            <a:spLocks noGrp="1"/>
          </p:cNvSpPr>
          <p:nvPr>
            <p:ph type="title"/>
          </p:nvPr>
        </p:nvSpPr>
        <p:spPr/>
        <p:txBody>
          <a:bodyPr/>
          <a:lstStyle/>
          <a:p>
            <a:r>
              <a:rPr lang="en-GB" dirty="0"/>
              <a:t>Modelling problem</a:t>
            </a:r>
          </a:p>
        </p:txBody>
      </p:sp>
      <p:sp>
        <p:nvSpPr>
          <p:cNvPr id="4" name="Slide Number Placeholder 3">
            <a:extLst>
              <a:ext uri="{FF2B5EF4-FFF2-40B4-BE49-F238E27FC236}">
                <a16:creationId xmlns:a16="http://schemas.microsoft.com/office/drawing/2014/main" id="{8ABE0605-3760-55B2-9428-6FF0AAAE3D4F}"/>
              </a:ext>
            </a:extLst>
          </p:cNvPr>
          <p:cNvSpPr>
            <a:spLocks noGrp="1"/>
          </p:cNvSpPr>
          <p:nvPr>
            <p:ph type="sldNum" sz="quarter" idx="4"/>
          </p:nvPr>
        </p:nvSpPr>
        <p:spPr/>
        <p:txBody>
          <a:bodyPr/>
          <a:lstStyle/>
          <a:p>
            <a:fld id="{D7E6475D-BDED-4D62-A64C-203EC56ADB6A}" type="slidenum">
              <a:rPr lang="en-GB" smtClean="0"/>
              <a:t>0</a:t>
            </a:fld>
            <a:endParaRPr lang="en-GB"/>
          </a:p>
        </p:txBody>
      </p:sp>
      <p:sp>
        <p:nvSpPr>
          <p:cNvPr id="5" name="TextBox 4">
            <a:extLst>
              <a:ext uri="{FF2B5EF4-FFF2-40B4-BE49-F238E27FC236}">
                <a16:creationId xmlns:a16="http://schemas.microsoft.com/office/drawing/2014/main" id="{2EBAA4F0-BF07-90B0-5F7C-0D497E936D32}"/>
              </a:ext>
            </a:extLst>
          </p:cNvPr>
          <p:cNvSpPr txBox="1"/>
          <p:nvPr/>
        </p:nvSpPr>
        <p:spPr>
          <a:xfrm>
            <a:off x="1125606" y="4949687"/>
            <a:ext cx="894521"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6000" dirty="0"/>
              <a:t>S</a:t>
            </a:r>
          </a:p>
        </p:txBody>
      </p:sp>
      <p:sp>
        <p:nvSpPr>
          <p:cNvPr id="6" name="TextBox 5">
            <a:extLst>
              <a:ext uri="{FF2B5EF4-FFF2-40B4-BE49-F238E27FC236}">
                <a16:creationId xmlns:a16="http://schemas.microsoft.com/office/drawing/2014/main" id="{97020605-5DE5-370C-0F86-E4064E30850F}"/>
              </a:ext>
            </a:extLst>
          </p:cNvPr>
          <p:cNvSpPr txBox="1"/>
          <p:nvPr/>
        </p:nvSpPr>
        <p:spPr>
          <a:xfrm>
            <a:off x="3096867" y="4949687"/>
            <a:ext cx="894521"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6000" dirty="0"/>
              <a:t>E</a:t>
            </a:r>
          </a:p>
        </p:txBody>
      </p:sp>
      <p:sp>
        <p:nvSpPr>
          <p:cNvPr id="7" name="TextBox 6">
            <a:extLst>
              <a:ext uri="{FF2B5EF4-FFF2-40B4-BE49-F238E27FC236}">
                <a16:creationId xmlns:a16="http://schemas.microsoft.com/office/drawing/2014/main" id="{39EF10DC-8A96-0C91-91A6-B1E89A6DEEC0}"/>
              </a:ext>
            </a:extLst>
          </p:cNvPr>
          <p:cNvSpPr txBox="1"/>
          <p:nvPr/>
        </p:nvSpPr>
        <p:spPr>
          <a:xfrm>
            <a:off x="5068128" y="4949687"/>
            <a:ext cx="894521"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6000" dirty="0"/>
              <a:t>I</a:t>
            </a:r>
          </a:p>
        </p:txBody>
      </p:sp>
      <p:sp>
        <p:nvSpPr>
          <p:cNvPr id="8" name="TextBox 7">
            <a:extLst>
              <a:ext uri="{FF2B5EF4-FFF2-40B4-BE49-F238E27FC236}">
                <a16:creationId xmlns:a16="http://schemas.microsoft.com/office/drawing/2014/main" id="{38B2B184-B26F-6B08-D1A8-B842ECAC1958}"/>
              </a:ext>
            </a:extLst>
          </p:cNvPr>
          <p:cNvSpPr txBox="1"/>
          <p:nvPr/>
        </p:nvSpPr>
        <p:spPr>
          <a:xfrm>
            <a:off x="7039389" y="4949687"/>
            <a:ext cx="894521"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6000" dirty="0"/>
              <a:t>R</a:t>
            </a:r>
          </a:p>
        </p:txBody>
      </p:sp>
      <p:cxnSp>
        <p:nvCxnSpPr>
          <p:cNvPr id="10" name="Straight Arrow Connector 9">
            <a:extLst>
              <a:ext uri="{FF2B5EF4-FFF2-40B4-BE49-F238E27FC236}">
                <a16:creationId xmlns:a16="http://schemas.microsoft.com/office/drawing/2014/main" id="{AA8F8924-4354-1782-0F3D-582DB7972E2D}"/>
              </a:ext>
            </a:extLst>
          </p:cNvPr>
          <p:cNvCxnSpPr>
            <a:stCxn id="5" idx="3"/>
            <a:endCxn id="6" idx="1"/>
          </p:cNvCxnSpPr>
          <p:nvPr/>
        </p:nvCxnSpPr>
        <p:spPr>
          <a:xfrm>
            <a:off x="2020127" y="5457519"/>
            <a:ext cx="107674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E13607F-36E1-D98F-4C21-D6E7DD00125E}"/>
              </a:ext>
            </a:extLst>
          </p:cNvPr>
          <p:cNvCxnSpPr/>
          <p:nvPr/>
        </p:nvCxnSpPr>
        <p:spPr>
          <a:xfrm>
            <a:off x="3991388" y="5457519"/>
            <a:ext cx="107674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172C152-C050-7A33-2768-4D726E0CF542}"/>
              </a:ext>
            </a:extLst>
          </p:cNvPr>
          <p:cNvCxnSpPr/>
          <p:nvPr/>
        </p:nvCxnSpPr>
        <p:spPr>
          <a:xfrm>
            <a:off x="5962649" y="5457519"/>
            <a:ext cx="107674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BDCCFF8-6F3C-CE44-D2B2-035450A08B2D}"/>
                  </a:ext>
                </a:extLst>
              </p:cNvPr>
              <p:cNvSpPr txBox="1"/>
              <p:nvPr/>
            </p:nvSpPr>
            <p:spPr>
              <a:xfrm>
                <a:off x="1936059" y="4819130"/>
                <a:ext cx="1244876" cy="196329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𝛽</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𝐼</m:t>
                          </m:r>
                        </m:num>
                        <m:den>
                          <m:r>
                            <a:rPr lang="en-GB" b="0" i="1" smtClean="0">
                              <a:latin typeface="Cambria Math" panose="02040503050406030204" pitchFamily="18" charset="0"/>
                            </a:rPr>
                            <m:t>𝑁</m:t>
                          </m:r>
                        </m:den>
                      </m:f>
                      <m:r>
                        <a:rPr lang="en-GB" b="0" i="1" smtClean="0">
                          <a:latin typeface="Cambria Math" panose="02040503050406030204" pitchFamily="18" charset="0"/>
                        </a:rPr>
                        <m:t>)</m:t>
                      </m:r>
                    </m:oMath>
                  </m:oMathPara>
                </a14:m>
                <a:endParaRPr lang="en-GB" dirty="0"/>
              </a:p>
              <a:p>
                <a:endParaRPr lang="en-GB" dirty="0"/>
              </a:p>
              <a:p>
                <a:pPr algn="ctr"/>
                <a:r>
                  <a:rPr lang="en-GB" sz="1400" dirty="0"/>
                  <a:t>Force of infection</a:t>
                </a:r>
              </a:p>
              <a:p>
                <a:pPr algn="ctr"/>
                <a:endParaRPr lang="en-GB" sz="1400" dirty="0"/>
              </a:p>
              <a:p>
                <a:pPr algn="ctr"/>
                <a:r>
                  <a:rPr lang="en-GB" sz="1400" dirty="0"/>
                  <a:t>Transmission</a:t>
                </a:r>
              </a:p>
              <a:p>
                <a:pPr algn="ctr"/>
                <a:r>
                  <a:rPr lang="en-GB" sz="1400" dirty="0"/>
                  <a:t>Rate = </a:t>
                </a:r>
                <a14:m>
                  <m:oMath xmlns:m="http://schemas.openxmlformats.org/officeDocument/2006/math">
                    <m:r>
                      <a:rPr lang="en-GB" sz="1400" b="0" i="1" smtClean="0">
                        <a:latin typeface="Cambria Math" panose="02040503050406030204" pitchFamily="18" charset="0"/>
                      </a:rPr>
                      <m:t>𝛽</m:t>
                    </m:r>
                  </m:oMath>
                </a14:m>
                <a:endParaRPr lang="en-GB" sz="1400" dirty="0"/>
              </a:p>
            </p:txBody>
          </p:sp>
        </mc:Choice>
        <mc:Fallback>
          <p:sp>
            <p:nvSpPr>
              <p:cNvPr id="13" name="TextBox 12">
                <a:extLst>
                  <a:ext uri="{FF2B5EF4-FFF2-40B4-BE49-F238E27FC236}">
                    <a16:creationId xmlns:a16="http://schemas.microsoft.com/office/drawing/2014/main" id="{8BDCCFF8-6F3C-CE44-D2B2-035450A08B2D}"/>
                  </a:ext>
                </a:extLst>
              </p:cNvPr>
              <p:cNvSpPr txBox="1">
                <a:spLocks noRot="1" noChangeAspect="1" noMove="1" noResize="1" noEditPoints="1" noAdjustHandles="1" noChangeArrowheads="1" noChangeShapeType="1" noTextEdit="1"/>
              </p:cNvSpPr>
              <p:nvPr/>
            </p:nvSpPr>
            <p:spPr>
              <a:xfrm>
                <a:off x="1936059" y="4819130"/>
                <a:ext cx="1244876" cy="1963294"/>
              </a:xfrm>
              <a:prstGeom prst="rect">
                <a:avLst/>
              </a:prstGeom>
              <a:blipFill>
                <a:blip r:embed="rId3"/>
                <a:stretch>
                  <a:fillRect b="-192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184C5DA2-3EE2-25FA-77A1-1A374D6AD0CD}"/>
                  </a:ext>
                </a:extLst>
              </p:cNvPr>
              <p:cNvSpPr txBox="1"/>
              <p:nvPr/>
            </p:nvSpPr>
            <p:spPr>
              <a:xfrm>
                <a:off x="4075456" y="5024429"/>
                <a:ext cx="909020" cy="212365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GB" b="0" i="1" smtClean="0">
                          <a:latin typeface="Cambria Math" panose="02040503050406030204" pitchFamily="18" charset="0"/>
                        </a:rPr>
                        <m:t>δ</m:t>
                      </m:r>
                    </m:oMath>
                  </m:oMathPara>
                </a14:m>
                <a:endParaRPr lang="en-GB" b="0" dirty="0"/>
              </a:p>
              <a:p>
                <a:endParaRPr lang="en-GB" dirty="0"/>
              </a:p>
              <a:p>
                <a:pPr algn="ctr"/>
                <a:r>
                  <a:rPr lang="en-GB" sz="1400" b="0" dirty="0"/>
                  <a:t>Latent</a:t>
                </a:r>
              </a:p>
              <a:p>
                <a:pPr algn="ctr"/>
                <a:r>
                  <a:rPr lang="en-GB" sz="1400" dirty="0"/>
                  <a:t>period</a:t>
                </a:r>
              </a:p>
              <a:p>
                <a:pPr algn="ctr"/>
                <a:r>
                  <a:rPr lang="en-GB" sz="1400" dirty="0"/>
                  <a:t>=1/</a:t>
                </a:r>
                <a14:m>
                  <m:oMath xmlns:m="http://schemas.openxmlformats.org/officeDocument/2006/math">
                    <m:r>
                      <m:rPr>
                        <m:sty m:val="p"/>
                      </m:rPr>
                      <a:rPr lang="en-GB" sz="1400" b="0" i="1" smtClean="0">
                        <a:latin typeface="Cambria Math" panose="02040503050406030204" pitchFamily="18" charset="0"/>
                      </a:rPr>
                      <m:t>δ</m:t>
                    </m:r>
                  </m:oMath>
                </a14:m>
                <a:endParaRPr lang="en-GB" sz="1400" b="0" dirty="0"/>
              </a:p>
              <a:p>
                <a:endParaRPr lang="en-GB" b="0" dirty="0"/>
              </a:p>
              <a:p>
                <a:endParaRPr lang="en-GB" dirty="0"/>
              </a:p>
              <a:p>
                <a:endParaRPr lang="en-GB" dirty="0"/>
              </a:p>
            </p:txBody>
          </p:sp>
        </mc:Choice>
        <mc:Fallback>
          <p:sp>
            <p:nvSpPr>
              <p:cNvPr id="14" name="TextBox 13">
                <a:extLst>
                  <a:ext uri="{FF2B5EF4-FFF2-40B4-BE49-F238E27FC236}">
                    <a16:creationId xmlns:a16="http://schemas.microsoft.com/office/drawing/2014/main" id="{184C5DA2-3EE2-25FA-77A1-1A374D6AD0CD}"/>
                  </a:ext>
                </a:extLst>
              </p:cNvPr>
              <p:cNvSpPr txBox="1">
                <a:spLocks noRot="1" noChangeAspect="1" noMove="1" noResize="1" noEditPoints="1" noAdjustHandles="1" noChangeArrowheads="1" noChangeShapeType="1" noTextEdit="1"/>
              </p:cNvSpPr>
              <p:nvPr/>
            </p:nvSpPr>
            <p:spPr>
              <a:xfrm>
                <a:off x="4075456" y="5024429"/>
                <a:ext cx="909020" cy="212365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478C839-C30D-F64F-89B7-EBF16C5748C7}"/>
                  </a:ext>
                </a:extLst>
              </p:cNvPr>
              <p:cNvSpPr txBox="1"/>
              <p:nvPr/>
            </p:nvSpPr>
            <p:spPr>
              <a:xfrm>
                <a:off x="5878997" y="5024428"/>
                <a:ext cx="1244876" cy="172354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𝛾</m:t>
                      </m:r>
                    </m:oMath>
                  </m:oMathPara>
                </a14:m>
                <a:endParaRPr lang="en-GB" dirty="0"/>
              </a:p>
              <a:p>
                <a:endParaRPr lang="en-GB" dirty="0"/>
              </a:p>
              <a:p>
                <a:pPr algn="ctr"/>
                <a:r>
                  <a:rPr lang="en-GB" sz="1400" dirty="0"/>
                  <a:t>Recovery rate</a:t>
                </a:r>
              </a:p>
              <a:p>
                <a:pPr algn="ctr"/>
                <a:endParaRPr lang="en-GB" sz="1400" dirty="0"/>
              </a:p>
              <a:p>
                <a:pPr algn="ctr"/>
                <a:r>
                  <a:rPr lang="en-GB" sz="1400" dirty="0"/>
                  <a:t>Infectious period</a:t>
                </a:r>
              </a:p>
              <a:p>
                <a:pPr algn="ctr"/>
                <a:r>
                  <a:rPr lang="en-GB" sz="1400" dirty="0"/>
                  <a:t> = 1/</a:t>
                </a:r>
                <a:r>
                  <a:rPr lang="en-GB" sz="1400" b="0" dirty="0"/>
                  <a:t> </a:t>
                </a:r>
                <a14:m>
                  <m:oMath xmlns:m="http://schemas.openxmlformats.org/officeDocument/2006/math">
                    <m:r>
                      <a:rPr lang="en-GB" sz="1400" b="0" i="1" smtClean="0">
                        <a:latin typeface="Cambria Math" panose="02040503050406030204" pitchFamily="18" charset="0"/>
                      </a:rPr>
                      <m:t>𝛾</m:t>
                    </m:r>
                  </m:oMath>
                </a14:m>
                <a:endParaRPr lang="en-GB" sz="1400" dirty="0"/>
              </a:p>
            </p:txBody>
          </p:sp>
        </mc:Choice>
        <mc:Fallback>
          <p:sp>
            <p:nvSpPr>
              <p:cNvPr id="15" name="TextBox 14">
                <a:extLst>
                  <a:ext uri="{FF2B5EF4-FFF2-40B4-BE49-F238E27FC236}">
                    <a16:creationId xmlns:a16="http://schemas.microsoft.com/office/drawing/2014/main" id="{8478C839-C30D-F64F-89B7-EBF16C5748C7}"/>
                  </a:ext>
                </a:extLst>
              </p:cNvPr>
              <p:cNvSpPr txBox="1">
                <a:spLocks noRot="1" noChangeAspect="1" noMove="1" noResize="1" noEditPoints="1" noAdjustHandles="1" noChangeArrowheads="1" noChangeShapeType="1" noTextEdit="1"/>
              </p:cNvSpPr>
              <p:nvPr/>
            </p:nvSpPr>
            <p:spPr>
              <a:xfrm>
                <a:off x="5878997" y="5024428"/>
                <a:ext cx="1244876" cy="1723549"/>
              </a:xfrm>
              <a:prstGeom prst="rect">
                <a:avLst/>
              </a:prstGeom>
              <a:blipFill>
                <a:blip r:embed="rId5"/>
                <a:stretch>
                  <a:fillRect b="-365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C50DE92-19D2-B9DB-D58A-39D06E3005A9}"/>
                  </a:ext>
                </a:extLst>
              </p:cNvPr>
              <p:cNvSpPr txBox="1"/>
              <p:nvPr/>
            </p:nvSpPr>
            <p:spPr>
              <a:xfrm>
                <a:off x="6182139" y="2832652"/>
                <a:ext cx="2862470" cy="1938992"/>
              </a:xfrm>
              <a:prstGeom prst="rect">
                <a:avLst/>
              </a:prstGeom>
              <a:noFill/>
            </p:spPr>
            <p:txBody>
              <a:bodyPr wrap="square" rtlCol="0">
                <a:spAutoFit/>
              </a:bodyPr>
              <a:lstStyle/>
              <a:p>
                <a14:m>
                  <m:oMath xmlns:m="http://schemas.openxmlformats.org/officeDocument/2006/math">
                    <m:r>
                      <a:rPr lang="en-GB" b="0" i="1" smtClean="0">
                        <a:latin typeface="Cambria Math" panose="02040503050406030204" pitchFamily="18" charset="0"/>
                      </a:rPr>
                      <m:t>𝛿</m:t>
                    </m:r>
                  </m:oMath>
                </a14:m>
                <a:r>
                  <a:rPr lang="en-GB" dirty="0"/>
                  <a:t> = 0.5 days</a:t>
                </a:r>
                <a:r>
                  <a:rPr lang="en-GB" baseline="30000" dirty="0"/>
                  <a:t>–1</a:t>
                </a:r>
                <a:endParaRPr lang="en-GB" dirty="0"/>
              </a:p>
              <a:p>
                <a14:m>
                  <m:oMath xmlns:m="http://schemas.openxmlformats.org/officeDocument/2006/math">
                    <m:r>
                      <a:rPr lang="en-GB" b="0" i="1" smtClean="0">
                        <a:latin typeface="Cambria Math" panose="02040503050406030204" pitchFamily="18" charset="0"/>
                      </a:rPr>
                      <m:t>𝛾</m:t>
                    </m:r>
                  </m:oMath>
                </a14:m>
                <a:r>
                  <a:rPr lang="en-GB" dirty="0"/>
                  <a:t> = 0.25 days</a:t>
                </a:r>
                <a:r>
                  <a:rPr lang="en-GB" baseline="30000" dirty="0"/>
                  <a:t>–1</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𝛽</m:t>
                    </m:r>
                    <m:r>
                      <a:rPr lang="en-GB" b="0" i="1" smtClean="0">
                        <a:latin typeface="Cambria Math" panose="02040503050406030204" pitchFamily="18" charset="0"/>
                      </a:rPr>
                      <m:t>(</m:t>
                    </m:r>
                    <m:f>
                      <m:fPr>
                        <m:type m:val="lin"/>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𝛾</m:t>
                        </m:r>
                      </m:den>
                    </m:f>
                    <m:r>
                      <a:rPr lang="en-GB" b="0" i="1" smtClean="0">
                        <a:latin typeface="Cambria Math" panose="02040503050406030204" pitchFamily="18" charset="0"/>
                      </a:rPr>
                      <m:t>)</m:t>
                    </m:r>
                  </m:oMath>
                </a14:m>
                <a:r>
                  <a:rPr lang="en-GB" dirty="0"/>
                  <a:t> </a:t>
                </a:r>
              </a:p>
              <a:p>
                <a14:m>
                  <m:oMath xmlns:m="http://schemas.openxmlformats.org/officeDocument/2006/math">
                    <m:r>
                      <a:rPr lang="en-GB" b="0" i="1" smtClean="0">
                        <a:latin typeface="Cambria Math" panose="02040503050406030204" pitchFamily="18" charset="0"/>
                      </a:rPr>
                      <m:t>𝛽</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0</m:t>
                        </m:r>
                      </m:sub>
                    </m:sSub>
                    <m:r>
                      <a:rPr lang="en-GB" b="0" i="1" smtClean="0">
                        <a:latin typeface="Cambria Math" panose="02040503050406030204" pitchFamily="18" charset="0"/>
                      </a:rPr>
                      <m:t>𝛾</m:t>
                    </m:r>
                    <m:r>
                      <a:rPr lang="en-GB" b="0" i="1" smtClean="0">
                        <a:latin typeface="Cambria Math" panose="02040503050406030204" pitchFamily="18" charset="0"/>
                      </a:rPr>
                      <m:t>=2.4×0.2</m:t>
                    </m:r>
                    <m:r>
                      <a:rPr lang="en-GB" b="0" i="1" smtClean="0">
                        <a:latin typeface="Cambria Math" panose="02040503050406030204" pitchFamily="18" charset="0"/>
                        <a:ea typeface="Cambria Math" panose="02040503050406030204" pitchFamily="18" charset="0"/>
                      </a:rPr>
                      <m:t>5</m:t>
                    </m:r>
                  </m:oMath>
                </a14:m>
                <a:r>
                  <a:rPr lang="en-GB" b="0" i="1" dirty="0">
                    <a:latin typeface="Cambria Math" panose="02040503050406030204" pitchFamily="18" charset="0"/>
                    <a:ea typeface="Cambria Math" panose="02040503050406030204" pitchFamily="18" charset="0"/>
                  </a:rPr>
                  <a:t> </a:t>
                </a:r>
                <a:r>
                  <a:rPr lang="en-GB" dirty="0"/>
                  <a:t>days</a:t>
                </a:r>
                <a:r>
                  <a:rPr lang="en-GB" baseline="30000" dirty="0"/>
                  <a:t>–1</a:t>
                </a:r>
                <a:r>
                  <a:rPr lang="en-GB" b="0" i="1" dirty="0">
                    <a:latin typeface="Cambria Math" panose="02040503050406030204" pitchFamily="18" charset="0"/>
                    <a:ea typeface="Cambria Math" panose="02040503050406030204" pitchFamily="18" charset="0"/>
                  </a:rPr>
                  <a:t> </a:t>
                </a:r>
              </a:p>
              <a:p>
                <a14:m>
                  <m:oMath xmlns:m="http://schemas.openxmlformats.org/officeDocument/2006/math">
                    <m:r>
                      <a:rPr lang="en-GB" i="1">
                        <a:latin typeface="Cambria Math" panose="02040503050406030204" pitchFamily="18" charset="0"/>
                      </a:rPr>
                      <m:t>𝛽</m:t>
                    </m:r>
                    <m:r>
                      <a:rPr lang="en-GB" i="1">
                        <a:latin typeface="Cambria Math" panose="02040503050406030204" pitchFamily="18" charset="0"/>
                      </a:rPr>
                      <m:t>=0.6</m:t>
                    </m:r>
                  </m:oMath>
                </a14:m>
                <a:r>
                  <a:rPr lang="en-GB" dirty="0"/>
                  <a:t> days</a:t>
                </a:r>
                <a:r>
                  <a:rPr lang="en-GB" baseline="30000" dirty="0"/>
                  <a:t>–1</a:t>
                </a:r>
                <a:r>
                  <a:rPr lang="en-GB" i="1" dirty="0">
                    <a:latin typeface="Cambria Math" panose="02040503050406030204" pitchFamily="18" charset="0"/>
                    <a:ea typeface="Cambria Math" panose="02040503050406030204" pitchFamily="18" charset="0"/>
                  </a:rPr>
                  <a:t> </a:t>
                </a:r>
              </a:p>
              <a:p>
                <a:r>
                  <a:rPr lang="en-GB" i="1" dirty="0">
                    <a:latin typeface="Cambria Math" panose="02040503050406030204" pitchFamily="18" charset="0"/>
                    <a:ea typeface="Cambria Math" panose="02040503050406030204" pitchFamily="18" charset="0"/>
                  </a:rPr>
                  <a:t>N = </a:t>
                </a:r>
                <a:r>
                  <a:rPr lang="en-GB" dirty="0">
                    <a:latin typeface="Cambria Math" panose="02040503050406030204" pitchFamily="18" charset="0"/>
                    <a:ea typeface="Cambria Math" panose="02040503050406030204" pitchFamily="18" charset="0"/>
                  </a:rPr>
                  <a:t>7.3</a:t>
                </a:r>
                <a:r>
                  <a:rPr lang="en-GB" i="1" dirty="0">
                    <a:latin typeface="Cambria Math" panose="02040503050406030204" pitchFamily="18" charset="0"/>
                    <a:ea typeface="Cambria Math" panose="02040503050406030204" pitchFamily="18" charset="0"/>
                  </a:rPr>
                  <a:t> </a:t>
                </a:r>
                <a:r>
                  <a:rPr lang="en-GB" dirty="0">
                    <a:latin typeface="Cambria Math" panose="02040503050406030204" pitchFamily="18" charset="0"/>
                    <a:ea typeface="Cambria Math" panose="02040503050406030204" pitchFamily="18" charset="0"/>
                  </a:rPr>
                  <a:t>million</a:t>
                </a:r>
                <a:endParaRPr lang="en-GB" dirty="0"/>
              </a:p>
              <a:p>
                <a:endParaRPr lang="en-GB" baseline="30000" dirty="0"/>
              </a:p>
            </p:txBody>
          </p:sp>
        </mc:Choice>
        <mc:Fallback>
          <p:sp>
            <p:nvSpPr>
              <p:cNvPr id="16" name="TextBox 15">
                <a:extLst>
                  <a:ext uri="{FF2B5EF4-FFF2-40B4-BE49-F238E27FC236}">
                    <a16:creationId xmlns:a16="http://schemas.microsoft.com/office/drawing/2014/main" id="{6C50DE92-19D2-B9DB-D58A-39D06E3005A9}"/>
                  </a:ext>
                </a:extLst>
              </p:cNvPr>
              <p:cNvSpPr txBox="1">
                <a:spLocks noRot="1" noChangeAspect="1" noMove="1" noResize="1" noEditPoints="1" noAdjustHandles="1" noChangeArrowheads="1" noChangeShapeType="1" noTextEdit="1"/>
              </p:cNvSpPr>
              <p:nvPr/>
            </p:nvSpPr>
            <p:spPr>
              <a:xfrm>
                <a:off x="6182139" y="2832652"/>
                <a:ext cx="2862470" cy="1938992"/>
              </a:xfrm>
              <a:prstGeom prst="rect">
                <a:avLst/>
              </a:prstGeom>
              <a:blipFill>
                <a:blip r:embed="rId6"/>
                <a:stretch>
                  <a:fillRect l="-1762" t="-1961"/>
                </a:stretch>
              </a:blipFill>
            </p:spPr>
            <p:txBody>
              <a:bodyPr/>
              <a:lstStyle/>
              <a:p>
                <a:r>
                  <a:rPr lang="en-GB">
                    <a:noFill/>
                  </a:rPr>
                  <a:t> </a:t>
                </a:r>
              </a:p>
            </p:txBody>
          </p:sp>
        </mc:Fallback>
      </mc:AlternateContent>
    </p:spTree>
    <p:extLst>
      <p:ext uri="{BB962C8B-B14F-4D97-AF65-F5344CB8AC3E}">
        <p14:creationId xmlns:p14="http://schemas.microsoft.com/office/powerpoint/2010/main" val="263381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Connecting the populations</a:t>
            </a:r>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lvl="1"/>
                <a:r>
                  <a:t>And same logic for infectious compartment and population 2:</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num>
                              <m:den>
                                <m:r>
                                  <m:rPr>
                                    <m:nor/>
                                  </m:rPr>
                                  <a:rPr/>
                                  <m:t>d</m:t>
                                </m:r>
                                <m:r>
                                  <a:rPr>
                                    <a:latin typeface="Cambria Math" panose="02040503050406030204" pitchFamily="18" charset="0"/>
                                  </a:rPr>
                                  <m:t>𝑡</m:t>
                                </m:r>
                              </m:den>
                            </m:f>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𝛼𝛽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r>
                              <a:rPr>
                                <a:latin typeface="Cambria Math" panose="02040503050406030204" pitchFamily="18" charset="0"/>
                              </a:rPr>
                              <m:t>]</m:t>
                            </m:r>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num>
                              <m:den>
                                <m:r>
                                  <m:rPr>
                                    <m:nor/>
                                  </m:rPr>
                                  <a:rPr/>
                                  <m:t>d</m:t>
                                </m:r>
                                <m:r>
                                  <a:rPr>
                                    <a:latin typeface="Cambria Math" panose="02040503050406030204" pitchFamily="18" charset="0"/>
                                  </a:rPr>
                                  <m:t>𝑡</m:t>
                                </m:r>
                              </m:den>
                            </m:f>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𝛼𝛽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𝛾</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2</m:t>
                                    </m:r>
                                  </m:sub>
                                </m:sSub>
                              </m:num>
                              <m:den>
                                <m:r>
                                  <m:rPr>
                                    <m:nor/>
                                  </m:rPr>
                                  <a:rPr/>
                                  <m:t>d</m:t>
                                </m:r>
                                <m:r>
                                  <a:rPr>
                                    <a:latin typeface="Cambria Math" panose="02040503050406030204" pitchFamily="18" charset="0"/>
                                  </a:rPr>
                                  <m:t>𝑡</m:t>
                                </m:r>
                              </m:den>
                            </m:f>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𝛼𝛽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r>
                              <a:rPr>
                                <a:latin typeface="Cambria Math" panose="02040503050406030204" pitchFamily="18" charset="0"/>
                              </a:rPr>
                              <m:t>]</m:t>
                            </m:r>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num>
                              <m:den>
                                <m:r>
                                  <m:rPr>
                                    <m:nor/>
                                  </m:rPr>
                                  <a:rPr/>
                                  <m:t>d</m:t>
                                </m:r>
                                <m:r>
                                  <a:rPr>
                                    <a:latin typeface="Cambria Math" panose="02040503050406030204" pitchFamily="18" charset="0"/>
                                  </a:rPr>
                                  <m:t>𝑡</m:t>
                                </m:r>
                              </m:den>
                            </m:f>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𝛼𝛽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𝛾</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e>
                        </m:mr>
                      </m:m>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t="-789"/>
                </a:stretch>
              </a:blipFill>
            </p:spPr>
            <p:txBody>
              <a:bodyPr/>
              <a:lstStyle/>
              <a:p>
                <a:r>
                  <a:rPr lang="en-GB">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Practical</a:t>
            </a:r>
          </a:p>
        </p:txBody>
      </p:sp>
      <p:sp>
        <p:nvSpPr>
          <p:cNvPr id="3" name="Content Placeholder 2"/>
          <p:cNvSpPr>
            <a:spLocks noGrp="1"/>
          </p:cNvSpPr>
          <p:nvPr>
            <p:ph idx="1" hasCustomPrompt="1"/>
          </p:nvPr>
        </p:nvSpPr>
        <p:spPr/>
        <p:txBody>
          <a:bodyPr/>
          <a:lstStyle/>
          <a:p>
            <a:pPr lvl="1"/>
            <a:r>
              <a:rPr lang="en-GB" dirty="0"/>
              <a:t>Open the practical</a:t>
            </a:r>
            <a:r>
              <a:rPr dirty="0"/>
              <a:t> </a:t>
            </a:r>
            <a:r>
              <a:rPr lang="en-GB" dirty="0"/>
              <a:t>05_ODEMetapopulation/01_ODE_Metapop.R </a:t>
            </a:r>
            <a:r>
              <a:rPr dirty="0"/>
              <a:t>and add your code to the existing </a:t>
            </a:r>
            <a:r>
              <a:rPr lang="en-GB" dirty="0"/>
              <a:t>R </a:t>
            </a:r>
            <a:r>
              <a:rPr dirty="0"/>
              <a:t>script</a:t>
            </a:r>
          </a:p>
          <a:p>
            <a:pPr lvl="1"/>
            <a:r>
              <a:rPr dirty="0"/>
              <a:t>Objective : implement SIR metapopulation model with two populations</a:t>
            </a:r>
          </a:p>
          <a:p>
            <a:pPr lvl="1"/>
            <a:r>
              <a:rPr dirty="0"/>
              <a:t>Answer questions A-D</a:t>
            </a:r>
          </a:p>
          <a:p>
            <a:pPr lvl="1"/>
            <a:r>
              <a:rPr dirty="0"/>
              <a:t>Question E is optional</a:t>
            </a:r>
          </a:p>
          <a:p>
            <a:pPr lvl="1"/>
            <a:r>
              <a:rPr dirty="0"/>
              <a:t>Book by Keeling &amp; </a:t>
            </a:r>
            <a:r>
              <a:rPr dirty="0" err="1"/>
              <a:t>Rohani</a:t>
            </a:r>
            <a:r>
              <a:rPr dirty="0"/>
              <a:t> (Princeton, 2007) has more details about metapopulations.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98097"/>
            <a:ext cx="9144000" cy="2387600"/>
          </a:xfrm>
          <a:prstGeom prst="rect">
            <a:avLst/>
          </a:prstGeom>
        </p:spPr>
        <p:txBody>
          <a:bodyPr/>
          <a:lstStyle/>
          <a:p>
            <a:pPr marL="0" lvl="0" indent="0">
              <a:buNone/>
            </a:pPr>
            <a:r>
              <a:t>Metapopulations with ODEs</a:t>
            </a:r>
          </a:p>
        </p:txBody>
      </p:sp>
      <p:sp>
        <p:nvSpPr>
          <p:cNvPr id="7" name="Subtitle 2">
            <a:extLst>
              <a:ext uri="{FF2B5EF4-FFF2-40B4-BE49-F238E27FC236}">
                <a16:creationId xmlns:a16="http://schemas.microsoft.com/office/drawing/2014/main" id="{81E76214-661B-F748-AB00-F0BDD24E27B1}"/>
              </a:ext>
            </a:extLst>
          </p:cNvPr>
          <p:cNvSpPr>
            <a:spLocks noGrp="1"/>
          </p:cNvSpPr>
          <p:nvPr>
            <p:ph type="subTitle" idx="1"/>
          </p:nvPr>
        </p:nvSpPr>
        <p:spPr>
          <a:xfrm>
            <a:off x="0" y="3577772"/>
            <a:ext cx="9144000" cy="1655762"/>
          </a:xfrm>
          <a:prstGeom prst="rect">
            <a:avLst/>
          </a:prstGeom>
        </p:spPr>
        <p:txBody>
          <a:bodyPr/>
          <a:lstStyle/>
          <a:p>
            <a:pPr marL="0" lvl="0" indent="0">
              <a:buNone/>
            </a:pPr>
            <a:r>
              <a:rPr lang="en-GB" dirty="0"/>
              <a:t>Modern Techniques in Modelling</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 y="1709738"/>
            <a:ext cx="9144000" cy="2852737"/>
          </a:xfrm>
          <a:prstGeom prst="rect">
            <a:avLst/>
          </a:prstGeom>
        </p:spPr>
        <p:txBody>
          <a:bodyPr/>
          <a:lstStyle/>
          <a:p>
            <a:pPr marL="0" lvl="0" indent="0">
              <a:buNone/>
            </a:pPr>
            <a:r>
              <a:t>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Previously: ODE models in R</a:t>
            </a:r>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lvl="1"/>
                <a:r>
                  <a:t>We defined a set of ODEs</a:t>
                </a:r>
              </a:p>
              <a:p>
                <a:pPr lvl="1"/>
                <a:r>
                  <a:t>Then used </a:t>
                </a:r>
                <a:r>
                  <a:rPr sz="1800">
                    <a:latin typeface="Courier"/>
                  </a:rPr>
                  <a:t>deSolve</a:t>
                </a:r>
                <a:r>
                  <a:t> to simulate the model output</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f>
                              <m:fPr>
                                <m:ctrlPr>
                                  <a:rPr i="1">
                                    <a:latin typeface="Cambria Math" panose="02040503050406030204" pitchFamily="18" charset="0"/>
                                  </a:rPr>
                                </m:ctrlPr>
                              </m:fPr>
                              <m:num>
                                <m:r>
                                  <m:rPr>
                                    <m:nor/>
                                  </m:rPr>
                                  <a:rPr/>
                                  <m:t>d</m:t>
                                </m:r>
                                <m:r>
                                  <a:rPr>
                                    <a:latin typeface="Cambria Math" panose="02040503050406030204" pitchFamily="18" charset="0"/>
                                  </a:rPr>
                                  <m:t>𝑆</m:t>
                                </m:r>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𝑆𝐼</m:t>
                            </m:r>
                            <m:r>
                              <a:rPr>
                                <a:latin typeface="Cambria Math" panose="02040503050406030204" pitchFamily="18" charset="0"/>
                              </a:rPr>
                              <m:t>/</m:t>
                            </m:r>
                            <m:r>
                              <a:rPr>
                                <a:latin typeface="Cambria Math" panose="02040503050406030204" pitchFamily="18" charset="0"/>
                              </a:rPr>
                              <m:t>𝑁</m:t>
                            </m:r>
                          </m:e>
                        </m:mr>
                        <m:mr>
                          <m:e>
                            <m:f>
                              <m:fPr>
                                <m:ctrlPr>
                                  <a:rPr i="1">
                                    <a:latin typeface="Cambria Math" panose="02040503050406030204" pitchFamily="18" charset="0"/>
                                  </a:rPr>
                                </m:ctrlPr>
                              </m:fPr>
                              <m:num>
                                <m:r>
                                  <m:rPr>
                                    <m:nor/>
                                  </m:rPr>
                                  <a:rPr/>
                                  <m:t>d</m:t>
                                </m:r>
                                <m:r>
                                  <a:rPr>
                                    <a:latin typeface="Cambria Math" panose="02040503050406030204" pitchFamily="18" charset="0"/>
                                  </a:rPr>
                                  <m:t>𝐼</m:t>
                                </m:r>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𝑆𝐼</m:t>
                            </m:r>
                            <m:r>
                              <a:rPr>
                                <a:latin typeface="Cambria Math" panose="02040503050406030204" pitchFamily="18" charset="0"/>
                              </a:rPr>
                              <m:t>/</m:t>
                            </m:r>
                            <m:r>
                              <a:rPr>
                                <a:latin typeface="Cambria Math" panose="02040503050406030204" pitchFamily="18" charset="0"/>
                              </a:rPr>
                              <m:t>𝑁</m:t>
                            </m:r>
                            <m:r>
                              <a:rPr>
                                <a:latin typeface="Cambria Math" panose="02040503050406030204" pitchFamily="18" charset="0"/>
                              </a:rPr>
                              <m:t>−</m:t>
                            </m:r>
                            <m:r>
                              <a:rPr>
                                <a:latin typeface="Cambria Math" panose="02040503050406030204" pitchFamily="18" charset="0"/>
                              </a:rPr>
                              <m:t>𝛾</m:t>
                            </m:r>
                            <m:r>
                              <a:rPr>
                                <a:latin typeface="Cambria Math" panose="02040503050406030204" pitchFamily="18" charset="0"/>
                              </a:rPr>
                              <m:t>𝐼</m:t>
                            </m:r>
                          </m:e>
                        </m:mr>
                        <m:mr>
                          <m:e>
                            <m:f>
                              <m:fPr>
                                <m:ctrlPr>
                                  <a:rPr i="1">
                                    <a:latin typeface="Cambria Math" panose="02040503050406030204" pitchFamily="18" charset="0"/>
                                  </a:rPr>
                                </m:ctrlPr>
                              </m:fPr>
                              <m:num>
                                <m:r>
                                  <m:rPr>
                                    <m:nor/>
                                  </m:rPr>
                                  <a:rPr/>
                                  <m:t>d</m:t>
                                </m:r>
                                <m:r>
                                  <a:rPr>
                                    <a:latin typeface="Cambria Math" panose="02040503050406030204" pitchFamily="18" charset="0"/>
                                  </a:rPr>
                                  <m:t>𝑅</m:t>
                                </m:r>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𝛾</m:t>
                            </m:r>
                            <m:r>
                              <a:rPr>
                                <a:latin typeface="Cambria Math" panose="02040503050406030204" pitchFamily="18" charset="0"/>
                              </a:rPr>
                              <m:t>𝐼</m:t>
                            </m:r>
                          </m:e>
                        </m:mr>
                      </m:m>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t="-789"/>
                </a:stretch>
              </a:blipFill>
            </p:spPr>
            <p:txBody>
              <a:bodyPr/>
              <a:lstStyle/>
              <a:p>
                <a:r>
                  <a:rPr lang="en-GB">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Example code</a:t>
            </a:r>
          </a:p>
        </p:txBody>
      </p:sp>
      <p:sp>
        <p:nvSpPr>
          <p:cNvPr id="3" name="Content Placeholder 2"/>
          <p:cNvSpPr>
            <a:spLocks noGrp="1"/>
          </p:cNvSpPr>
          <p:nvPr>
            <p:ph idx="1" hasCustomPrompt="1"/>
          </p:nvPr>
        </p:nvSpPr>
        <p:spPr/>
        <p:txBody>
          <a:bodyPr/>
          <a:lstStyle/>
          <a:p>
            <a:pPr marL="1270000" lvl="0" indent="0">
              <a:buNone/>
            </a:pPr>
            <a:r>
              <a:rPr sz="1800">
                <a:latin typeface="Courier"/>
              </a:rPr>
              <a:t>SIR_model &lt;-</a:t>
            </a:r>
            <a:r>
              <a:rPr sz="1800">
                <a:solidFill>
                  <a:srgbClr val="4070A0"/>
                </a:solidFill>
                <a:latin typeface="Courier"/>
              </a:rPr>
              <a:t> </a:t>
            </a:r>
            <a:r>
              <a:rPr sz="1800" b="1">
                <a:solidFill>
                  <a:srgbClr val="007020"/>
                </a:solidFill>
                <a:latin typeface="Courier"/>
              </a:rPr>
              <a:t>function</a:t>
            </a:r>
            <a:r>
              <a:rPr sz="1800">
                <a:latin typeface="Courier"/>
              </a:rPr>
              <a:t>(times, state, parms){</a:t>
            </a:r>
            <a:br/>
            <a:r>
              <a:rPr sz="1800">
                <a:latin typeface="Courier"/>
              </a:rPr>
              <a:t>  </a:t>
            </a:r>
            <a:r>
              <a:rPr sz="1800" i="1">
                <a:solidFill>
                  <a:srgbClr val="60A0B0"/>
                </a:solidFill>
                <a:latin typeface="Courier"/>
              </a:rPr>
              <a:t>## Define variables</a:t>
            </a:r>
            <a:br/>
            <a:r>
              <a:rPr sz="1800">
                <a:latin typeface="Courier"/>
              </a:rPr>
              <a:t>  S &lt;-</a:t>
            </a:r>
            <a:r>
              <a:rPr sz="1800">
                <a:solidFill>
                  <a:srgbClr val="4070A0"/>
                </a:solidFill>
                <a:latin typeface="Courier"/>
              </a:rPr>
              <a:t> </a:t>
            </a:r>
            <a:r>
              <a:rPr sz="1800">
                <a:latin typeface="Courier"/>
              </a:rPr>
              <a:t>state[</a:t>
            </a:r>
            <a:r>
              <a:rPr sz="1800">
                <a:solidFill>
                  <a:srgbClr val="4070A0"/>
                </a:solidFill>
                <a:latin typeface="Courier"/>
              </a:rPr>
              <a:t>"S"</a:t>
            </a:r>
            <a:r>
              <a:rPr sz="1800">
                <a:latin typeface="Courier"/>
              </a:rPr>
              <a:t>]</a:t>
            </a:r>
            <a:br/>
            <a:r>
              <a:rPr sz="1800">
                <a:latin typeface="Courier"/>
              </a:rPr>
              <a:t>  I &lt;-</a:t>
            </a:r>
            <a:r>
              <a:rPr sz="1800">
                <a:solidFill>
                  <a:srgbClr val="4070A0"/>
                </a:solidFill>
                <a:latin typeface="Courier"/>
              </a:rPr>
              <a:t> </a:t>
            </a:r>
            <a:r>
              <a:rPr sz="1800">
                <a:latin typeface="Courier"/>
              </a:rPr>
              <a:t>state[</a:t>
            </a:r>
            <a:r>
              <a:rPr sz="1800">
                <a:solidFill>
                  <a:srgbClr val="4070A0"/>
                </a:solidFill>
                <a:latin typeface="Courier"/>
              </a:rPr>
              <a:t>"I"</a:t>
            </a:r>
            <a:r>
              <a:rPr sz="1800">
                <a:latin typeface="Courier"/>
              </a:rPr>
              <a:t>]</a:t>
            </a:r>
            <a:br/>
            <a:r>
              <a:rPr sz="1800">
                <a:latin typeface="Courier"/>
              </a:rPr>
              <a:t>  R &lt;-</a:t>
            </a:r>
            <a:r>
              <a:rPr sz="1800">
                <a:solidFill>
                  <a:srgbClr val="4070A0"/>
                </a:solidFill>
                <a:latin typeface="Courier"/>
              </a:rPr>
              <a:t> </a:t>
            </a:r>
            <a:r>
              <a:rPr sz="1800">
                <a:latin typeface="Courier"/>
              </a:rPr>
              <a:t>state[</a:t>
            </a:r>
            <a:r>
              <a:rPr sz="1800">
                <a:solidFill>
                  <a:srgbClr val="4070A0"/>
                </a:solidFill>
                <a:latin typeface="Courier"/>
              </a:rPr>
              <a:t>"R"</a:t>
            </a:r>
            <a:r>
              <a:rPr sz="1800">
                <a:latin typeface="Courier"/>
              </a:rPr>
              <a:t>]</a:t>
            </a:r>
            <a:br/>
            <a:r>
              <a:rPr sz="1800">
                <a:latin typeface="Courier"/>
              </a:rPr>
              <a:t>  N &lt;-</a:t>
            </a:r>
            <a:r>
              <a:rPr sz="1800">
                <a:solidFill>
                  <a:srgbClr val="4070A0"/>
                </a:solidFill>
                <a:latin typeface="Courier"/>
              </a:rPr>
              <a:t> </a:t>
            </a:r>
            <a:r>
              <a:rPr sz="1800">
                <a:latin typeface="Courier"/>
              </a:rPr>
              <a:t>S </a:t>
            </a:r>
            <a:r>
              <a:rPr sz="1800">
                <a:solidFill>
                  <a:srgbClr val="666666"/>
                </a:solidFill>
                <a:latin typeface="Courier"/>
              </a:rPr>
              <a:t>+</a:t>
            </a:r>
            <a:r>
              <a:rPr sz="1800">
                <a:solidFill>
                  <a:srgbClr val="4070A0"/>
                </a:solidFill>
                <a:latin typeface="Courier"/>
              </a:rPr>
              <a:t> </a:t>
            </a:r>
            <a:r>
              <a:rPr sz="1800">
                <a:latin typeface="Courier"/>
              </a:rPr>
              <a:t>I </a:t>
            </a:r>
            <a:r>
              <a:rPr sz="1800">
                <a:solidFill>
                  <a:srgbClr val="666666"/>
                </a:solidFill>
                <a:latin typeface="Courier"/>
              </a:rPr>
              <a:t>+</a:t>
            </a:r>
            <a:r>
              <a:rPr sz="1800">
                <a:solidFill>
                  <a:srgbClr val="4070A0"/>
                </a:solidFill>
                <a:latin typeface="Courier"/>
              </a:rPr>
              <a:t> </a:t>
            </a:r>
            <a:r>
              <a:rPr sz="1800">
                <a:latin typeface="Courier"/>
              </a:rPr>
              <a:t>R</a:t>
            </a:r>
            <a:br/>
            <a:r>
              <a:rPr sz="1800">
                <a:latin typeface="Courier"/>
              </a:rPr>
              <a:t>  </a:t>
            </a:r>
            <a:r>
              <a:rPr sz="1800" i="1">
                <a:solidFill>
                  <a:srgbClr val="60A0B0"/>
                </a:solidFill>
                <a:latin typeface="Courier"/>
              </a:rPr>
              <a:t># Extract parameters</a:t>
            </a:r>
            <a:br/>
            <a:r>
              <a:rPr sz="1800">
                <a:latin typeface="Courier"/>
              </a:rPr>
              <a:t>  beta &lt;-</a:t>
            </a:r>
            <a:r>
              <a:rPr sz="1800">
                <a:solidFill>
                  <a:srgbClr val="4070A0"/>
                </a:solidFill>
                <a:latin typeface="Courier"/>
              </a:rPr>
              <a:t> </a:t>
            </a:r>
            <a:r>
              <a:rPr sz="1800">
                <a:latin typeface="Courier"/>
              </a:rPr>
              <a:t>parms[</a:t>
            </a:r>
            <a:r>
              <a:rPr sz="1800">
                <a:solidFill>
                  <a:srgbClr val="4070A0"/>
                </a:solidFill>
                <a:latin typeface="Courier"/>
              </a:rPr>
              <a:t>"beta"</a:t>
            </a:r>
            <a:r>
              <a:rPr sz="1800">
                <a:latin typeface="Courier"/>
              </a:rPr>
              <a:t>]</a:t>
            </a:r>
            <a:br/>
            <a:r>
              <a:rPr sz="1800">
                <a:latin typeface="Courier"/>
              </a:rPr>
              <a:t>  gamma &lt;-</a:t>
            </a:r>
            <a:r>
              <a:rPr sz="1800">
                <a:solidFill>
                  <a:srgbClr val="4070A0"/>
                </a:solidFill>
                <a:latin typeface="Courier"/>
              </a:rPr>
              <a:t> </a:t>
            </a:r>
            <a:r>
              <a:rPr sz="1800">
                <a:latin typeface="Courier"/>
              </a:rPr>
              <a:t>parms[</a:t>
            </a:r>
            <a:r>
              <a:rPr sz="1800">
                <a:solidFill>
                  <a:srgbClr val="4070A0"/>
                </a:solidFill>
                <a:latin typeface="Courier"/>
              </a:rPr>
              <a:t>"gamma"</a:t>
            </a:r>
            <a:r>
              <a:rPr sz="1800">
                <a:latin typeface="Courier"/>
              </a:rPr>
              <a:t>]</a:t>
            </a:r>
            <a:br/>
            <a:r>
              <a:rPr sz="1800">
                <a:latin typeface="Courier"/>
              </a:rPr>
              <a:t>  </a:t>
            </a:r>
            <a:r>
              <a:rPr sz="1800" i="1">
                <a:solidFill>
                  <a:srgbClr val="60A0B0"/>
                </a:solidFill>
                <a:latin typeface="Courier"/>
              </a:rPr>
              <a:t># Define differential equations</a:t>
            </a:r>
            <a:br/>
            <a:r>
              <a:rPr sz="1800">
                <a:latin typeface="Courier"/>
              </a:rPr>
              <a:t>  dS &lt;-</a:t>
            </a:r>
            <a:r>
              <a:rPr sz="1800">
                <a:solidFill>
                  <a:srgbClr val="4070A0"/>
                </a:solidFill>
                <a:latin typeface="Courier"/>
              </a:rPr>
              <a:t> </a:t>
            </a:r>
            <a:r>
              <a:rPr sz="1800">
                <a:solidFill>
                  <a:srgbClr val="666666"/>
                </a:solidFill>
                <a:latin typeface="Courier"/>
              </a:rPr>
              <a:t>-</a:t>
            </a:r>
            <a:r>
              <a:rPr sz="1800">
                <a:solidFill>
                  <a:srgbClr val="4070A0"/>
                </a:solidFill>
                <a:latin typeface="Courier"/>
              </a:rPr>
              <a:t> </a:t>
            </a:r>
            <a:r>
              <a:rPr sz="1800">
                <a:latin typeface="Courier"/>
              </a:rPr>
              <a:t>(beta </a:t>
            </a:r>
            <a:r>
              <a:rPr sz="1800">
                <a:solidFill>
                  <a:srgbClr val="666666"/>
                </a:solidFill>
                <a:latin typeface="Courier"/>
              </a:rPr>
              <a:t>*</a:t>
            </a:r>
            <a:r>
              <a:rPr sz="1800">
                <a:solidFill>
                  <a:srgbClr val="4070A0"/>
                </a:solidFill>
                <a:latin typeface="Courier"/>
              </a:rPr>
              <a:t> </a:t>
            </a:r>
            <a:r>
              <a:rPr sz="1800">
                <a:latin typeface="Courier"/>
              </a:rPr>
              <a:t>S </a:t>
            </a:r>
            <a:r>
              <a:rPr sz="1800">
                <a:solidFill>
                  <a:srgbClr val="666666"/>
                </a:solidFill>
                <a:latin typeface="Courier"/>
              </a:rPr>
              <a:t>*</a:t>
            </a:r>
            <a:r>
              <a:rPr sz="1800">
                <a:solidFill>
                  <a:srgbClr val="4070A0"/>
                </a:solidFill>
                <a:latin typeface="Courier"/>
              </a:rPr>
              <a:t> </a:t>
            </a:r>
            <a:r>
              <a:rPr sz="1800">
                <a:latin typeface="Courier"/>
              </a:rPr>
              <a:t>I) </a:t>
            </a:r>
            <a:r>
              <a:rPr sz="1800">
                <a:solidFill>
                  <a:srgbClr val="666666"/>
                </a:solidFill>
                <a:latin typeface="Courier"/>
              </a:rPr>
              <a:t>/</a:t>
            </a:r>
            <a:r>
              <a:rPr sz="1800">
                <a:solidFill>
                  <a:srgbClr val="4070A0"/>
                </a:solidFill>
                <a:latin typeface="Courier"/>
              </a:rPr>
              <a:t> </a:t>
            </a:r>
            <a:r>
              <a:rPr sz="1800">
                <a:latin typeface="Courier"/>
              </a:rPr>
              <a:t>N</a:t>
            </a:r>
            <a:br/>
            <a:r>
              <a:rPr sz="1800">
                <a:latin typeface="Courier"/>
              </a:rPr>
              <a:t>  dI &lt;-</a:t>
            </a:r>
            <a:r>
              <a:rPr sz="1800">
                <a:solidFill>
                  <a:srgbClr val="4070A0"/>
                </a:solidFill>
                <a:latin typeface="Courier"/>
              </a:rPr>
              <a:t> </a:t>
            </a:r>
            <a:r>
              <a:rPr sz="1800">
                <a:latin typeface="Courier"/>
              </a:rPr>
              <a:t>(beta </a:t>
            </a:r>
            <a:r>
              <a:rPr sz="1800">
                <a:solidFill>
                  <a:srgbClr val="666666"/>
                </a:solidFill>
                <a:latin typeface="Courier"/>
              </a:rPr>
              <a:t>*</a:t>
            </a:r>
            <a:r>
              <a:rPr sz="1800">
                <a:solidFill>
                  <a:srgbClr val="4070A0"/>
                </a:solidFill>
                <a:latin typeface="Courier"/>
              </a:rPr>
              <a:t> </a:t>
            </a:r>
            <a:r>
              <a:rPr sz="1800">
                <a:latin typeface="Courier"/>
              </a:rPr>
              <a:t>S </a:t>
            </a:r>
            <a:r>
              <a:rPr sz="1800">
                <a:solidFill>
                  <a:srgbClr val="666666"/>
                </a:solidFill>
                <a:latin typeface="Courier"/>
              </a:rPr>
              <a:t>*</a:t>
            </a:r>
            <a:r>
              <a:rPr sz="1800">
                <a:solidFill>
                  <a:srgbClr val="4070A0"/>
                </a:solidFill>
                <a:latin typeface="Courier"/>
              </a:rPr>
              <a:t> </a:t>
            </a:r>
            <a:r>
              <a:rPr sz="1800">
                <a:latin typeface="Courier"/>
              </a:rPr>
              <a:t>I) </a:t>
            </a:r>
            <a:r>
              <a:rPr sz="1800">
                <a:solidFill>
                  <a:srgbClr val="666666"/>
                </a:solidFill>
                <a:latin typeface="Courier"/>
              </a:rPr>
              <a:t>/</a:t>
            </a:r>
            <a:r>
              <a:rPr sz="1800">
                <a:solidFill>
                  <a:srgbClr val="4070A0"/>
                </a:solidFill>
                <a:latin typeface="Courier"/>
              </a:rPr>
              <a:t> </a:t>
            </a:r>
            <a:r>
              <a:rPr sz="1800">
                <a:latin typeface="Courier"/>
              </a:rPr>
              <a:t>N </a:t>
            </a:r>
            <a:r>
              <a:rPr sz="1800">
                <a:solidFill>
                  <a:srgbClr val="666666"/>
                </a:solidFill>
                <a:latin typeface="Courier"/>
              </a:rPr>
              <a:t>-</a:t>
            </a:r>
            <a:r>
              <a:rPr sz="1800">
                <a:solidFill>
                  <a:srgbClr val="4070A0"/>
                </a:solidFill>
                <a:latin typeface="Courier"/>
              </a:rPr>
              <a:t> </a:t>
            </a:r>
            <a:r>
              <a:rPr sz="1800">
                <a:latin typeface="Courier"/>
              </a:rPr>
              <a:t>gamma </a:t>
            </a:r>
            <a:r>
              <a:rPr sz="1800">
                <a:solidFill>
                  <a:srgbClr val="666666"/>
                </a:solidFill>
                <a:latin typeface="Courier"/>
              </a:rPr>
              <a:t>*</a:t>
            </a:r>
            <a:r>
              <a:rPr sz="1800">
                <a:solidFill>
                  <a:srgbClr val="4070A0"/>
                </a:solidFill>
                <a:latin typeface="Courier"/>
              </a:rPr>
              <a:t> </a:t>
            </a:r>
            <a:r>
              <a:rPr sz="1800">
                <a:latin typeface="Courier"/>
              </a:rPr>
              <a:t>I</a:t>
            </a:r>
            <a:br/>
            <a:r>
              <a:rPr sz="1800">
                <a:latin typeface="Courier"/>
              </a:rPr>
              <a:t>  dR &lt;-</a:t>
            </a:r>
            <a:r>
              <a:rPr sz="1800">
                <a:solidFill>
                  <a:srgbClr val="4070A0"/>
                </a:solidFill>
                <a:latin typeface="Courier"/>
              </a:rPr>
              <a:t> </a:t>
            </a:r>
            <a:r>
              <a:rPr sz="1800">
                <a:latin typeface="Courier"/>
              </a:rPr>
              <a:t>gamma </a:t>
            </a:r>
            <a:r>
              <a:rPr sz="1800">
                <a:solidFill>
                  <a:srgbClr val="666666"/>
                </a:solidFill>
                <a:latin typeface="Courier"/>
              </a:rPr>
              <a:t>*</a:t>
            </a:r>
            <a:r>
              <a:rPr sz="1800">
                <a:solidFill>
                  <a:srgbClr val="4070A0"/>
                </a:solidFill>
                <a:latin typeface="Courier"/>
              </a:rPr>
              <a:t> </a:t>
            </a:r>
            <a:r>
              <a:rPr sz="1800">
                <a:latin typeface="Courier"/>
              </a:rPr>
              <a:t>I</a:t>
            </a:r>
            <a:br/>
            <a:r>
              <a:rPr sz="1800">
                <a:latin typeface="Courier"/>
              </a:rPr>
              <a:t>  res &lt;-</a:t>
            </a:r>
            <a:r>
              <a:rPr sz="1800">
                <a:solidFill>
                  <a:srgbClr val="4070A0"/>
                </a:solidFill>
                <a:latin typeface="Courier"/>
              </a:rPr>
              <a:t> </a:t>
            </a:r>
            <a:r>
              <a:rPr sz="1800" b="1">
                <a:solidFill>
                  <a:srgbClr val="007020"/>
                </a:solidFill>
                <a:latin typeface="Courier"/>
              </a:rPr>
              <a:t>list</a:t>
            </a:r>
            <a:r>
              <a:rPr sz="1800">
                <a:latin typeface="Courier"/>
              </a:rPr>
              <a:t>(</a:t>
            </a:r>
            <a:r>
              <a:rPr sz="1800" b="1">
                <a:solidFill>
                  <a:srgbClr val="007020"/>
                </a:solidFill>
                <a:latin typeface="Courier"/>
              </a:rPr>
              <a:t>c</a:t>
            </a:r>
            <a:r>
              <a:rPr sz="1800">
                <a:latin typeface="Courier"/>
              </a:rPr>
              <a:t>(dS, dI, dR))</a:t>
            </a:r>
            <a:br/>
            <a:r>
              <a:rPr sz="1800">
                <a:latin typeface="Courier"/>
              </a:rPr>
              <a:t>  </a:t>
            </a:r>
            <a:r>
              <a:rPr sz="1800" b="1">
                <a:solidFill>
                  <a:srgbClr val="007020"/>
                </a:solidFill>
                <a:latin typeface="Courier"/>
              </a:rPr>
              <a:t>return</a:t>
            </a:r>
            <a:r>
              <a:rPr sz="1800">
                <a:latin typeface="Courier"/>
              </a:rPr>
              <a:t>(res)</a:t>
            </a:r>
            <a:br/>
            <a:r>
              <a:rPr sz="1800">
                <a:latin typeface="Courier"/>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 y="1709738"/>
            <a:ext cx="9144000" cy="2852737"/>
          </a:xfrm>
          <a:prstGeom prst="rect">
            <a:avLst/>
          </a:prstGeom>
        </p:spPr>
        <p:txBody>
          <a:bodyPr/>
          <a:lstStyle/>
          <a:p>
            <a:pPr marL="0" lvl="0" indent="0">
              <a:buNone/>
            </a:pPr>
            <a:r>
              <a:t>Metapopulations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1" y="279132"/>
            <a:ext cx="6697132" cy="623236"/>
          </a:xfrm>
          <a:prstGeom prst="rect">
            <a:avLst/>
          </a:prstGeom>
        </p:spPr>
        <p:txBody>
          <a:bodyPr/>
          <a:lstStyle/>
          <a:p>
            <a:pPr marL="0" lvl="0" indent="0">
              <a:buNone/>
            </a:pPr>
            <a:r>
              <a:t>Non-random mixing</a:t>
            </a:r>
          </a:p>
        </p:txBody>
      </p:sp>
      <p:sp>
        <p:nvSpPr>
          <p:cNvPr id="7" name="Content Placeholder 2"/>
          <p:cNvSpPr>
            <a:spLocks noGrp="1"/>
          </p:cNvSpPr>
          <p:nvPr>
            <p:ph sz="half" idx="1"/>
          </p:nvPr>
        </p:nvSpPr>
        <p:spPr/>
        <p:txBody>
          <a:bodyPr/>
          <a:lstStyle/>
          <a:p>
            <a:pPr lvl="1"/>
            <a:r>
              <a:t>So far we’ve assumed everyone mixes together randomly</a:t>
            </a:r>
          </a:p>
          <a:p>
            <a:pPr lvl="1"/>
            <a:r>
              <a:t>In reality, people may group together in different locations/settings/groups</a:t>
            </a:r>
          </a:p>
          <a:p>
            <a:pPr lvl="1"/>
            <a:r>
              <a:t>If we’re interested in heterogeneity, we need to model multiple populations (‘metapopulations’)</a:t>
            </a:r>
          </a:p>
        </p:txBody>
      </p:sp>
      <p:pic>
        <p:nvPicPr>
          <p:cNvPr id="2" name="Picture 1" descr="meta_diagram.png"/>
          <p:cNvPicPr>
            <a:picLocks noGrp="1" noChangeAspect="1"/>
          </p:cNvPicPr>
          <p:nvPr/>
        </p:nvPicPr>
        <p:blipFill>
          <a:blip r:embed="rId2"/>
          <a:stretch>
            <a:fillRect/>
          </a:stretch>
        </p:blipFill>
        <p:spPr bwMode="auto">
          <a:xfrm>
            <a:off x="4622800" y="3035300"/>
            <a:ext cx="3886200" cy="1397000"/>
          </a:xfrm>
          <a:prstGeom prst="rect">
            <a:avLst/>
          </a:prstGeom>
          <a:noFill/>
          <a:ln w="9525">
            <a:noFill/>
            <a:headEnd/>
            <a:tailEnd/>
          </a:ln>
        </p:spPr>
      </p:pic>
      <p:sp>
        <p:nvSpPr>
          <p:cNvPr id="3" name="TextBox 3"/>
          <p:cNvSpPr txBox="1"/>
          <p:nvPr/>
        </p:nvSpPr>
        <p:spPr>
          <a:xfrm>
            <a:off x="4622800" y="5651500"/>
            <a:ext cx="3886200" cy="508000"/>
          </a:xfrm>
          <a:prstGeom prst="rect">
            <a:avLst/>
          </a:prstGeom>
          <a:noFill/>
        </p:spPr>
        <p:txBody>
          <a:bodyPr/>
          <a:lstStyle/>
          <a:p>
            <a:pPr marL="0" lvl="0" indent="0" algn="ctr">
              <a:buNone/>
            </a:pPr>
            <a:r>
              <a:t>Random mixing vs metapopulations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Metapopulation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lvl="1"/>
                <a:r>
                  <a:t>Let’s consider two linked populations.</a:t>
                </a:r>
              </a:p>
              <a:p>
                <a:pPr lvl="1"/>
                <a:r>
                  <a:t>This means expanding our SIR model:</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𝛾</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1</m:t>
                                    </m:r>
                                  </m:sub>
                                </m:sSub>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𝛾</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2</m:t>
                                    </m:r>
                                  </m:sub>
                                </m:sSub>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𝛾</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e>
                        </m:m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2</m:t>
                                    </m:r>
                                  </m:sub>
                                </m:sSub>
                              </m:num>
                              <m:den>
                                <m:r>
                                  <m:rPr>
                                    <m:nor/>
                                  </m:rPr>
                                  <a:rPr/>
                                  <m:t>d</m:t>
                                </m:r>
                                <m:r>
                                  <a:rPr>
                                    <a:latin typeface="Cambria Math" panose="02040503050406030204" pitchFamily="18" charset="0"/>
                                  </a:rPr>
                                  <m:t>𝑡</m:t>
                                </m:r>
                              </m:den>
                            </m:f>
                          </m:e>
                          <m:e>
                            <m:r>
                              <a:rPr>
                                <a:latin typeface="Cambria Math" panose="02040503050406030204" pitchFamily="18" charset="0"/>
                              </a:rPr>
                              <m:t>=</m:t>
                            </m:r>
                            <m:r>
                              <a:rPr>
                                <a:latin typeface="Cambria Math" panose="02040503050406030204" pitchFamily="18" charset="0"/>
                              </a:rPr>
                              <m:t>𝛾</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e>
                        </m:mr>
                      </m:m>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t="-789"/>
                </a:stretch>
              </a:blipFill>
            </p:spPr>
            <p:txBody>
              <a:bodyPr/>
              <a:lstStyle/>
              <a:p>
                <a:r>
                  <a:rPr lang="en-GB">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Connecting the populations</a:t>
            </a:r>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lvl="1"/>
                <a:r>
                  <a:t>Susceptibles in population 1 can have contact with infectives in population 1 and population 2.</a:t>
                </a:r>
              </a:p>
              <a:p>
                <a:pPr lvl="1"/>
                <a:r>
                  <a:t>But may contact population 2 at a different (lower?) rate:</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f>
                              <m:fPr>
                                <m:ctrlPr>
                                  <a:rPr i="1">
                                    <a:latin typeface="Cambria Math" panose="02040503050406030204" pitchFamily="18" charset="0"/>
                                  </a:rPr>
                                </m:ctrlPr>
                              </m:fPr>
                              <m:num>
                                <m:r>
                                  <m:rPr>
                                    <m:nor/>
                                  </m:rPr>
                                  <a:rPr/>
                                  <m:t>d</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num>
                              <m:den>
                                <m:r>
                                  <m:rPr>
                                    <m:nor/>
                                  </m:rPr>
                                  <a:rPr/>
                                  <m:t>d</m:t>
                                </m:r>
                                <m:r>
                                  <a:rPr>
                                    <a:latin typeface="Cambria Math" panose="02040503050406030204" pitchFamily="18" charset="0"/>
                                  </a:rPr>
                                  <m:t>𝑡</m:t>
                                </m:r>
                              </m:den>
                            </m:f>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1</m:t>
                                </m:r>
                              </m:sub>
                            </m:sSub>
                            <m:r>
                              <a:rPr>
                                <a:latin typeface="Cambria Math" panose="02040503050406030204" pitchFamily="18" charset="0"/>
                              </a:rPr>
                              <m:t>[</m:t>
                            </m:r>
                            <m:limUpp>
                              <m:limUppPr>
                                <m:ctrlPr>
                                  <a:rPr i="1">
                                    <a:latin typeface="Cambria Math" panose="02040503050406030204" pitchFamily="18" charset="0"/>
                                  </a:rPr>
                                </m:ctrlPr>
                              </m:limUppPr>
                              <m:e>
                                <m:groupChr>
                                  <m:groupChrPr>
                                    <m:chr m:val="⏞"/>
                                    <m:pos m:val="top"/>
                                    <m:vertJc m:val="bot"/>
                                    <m:ctrlPr>
                                      <a:rPr i="1">
                                        <a:latin typeface="Cambria Math" panose="02040503050406030204" pitchFamily="18" charset="0"/>
                                      </a:rPr>
                                    </m:ctrlPr>
                                  </m:groupChrPr>
                                  <m:e>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e>
                                </m:groupChr>
                              </m:e>
                              <m:lim>
                                <m:r>
                                  <m:rPr>
                                    <m:nor/>
                                  </m:rPr>
                                  <a:rPr/>
                                  <m:t>from</m:t>
                                </m:r>
                                <m:r>
                                  <m:rPr>
                                    <m:nor/>
                                  </m:rPr>
                                  <a:rPr/>
                                  <m:t> </m:t>
                                </m:r>
                                <m:r>
                                  <m:rPr>
                                    <m:nor/>
                                  </m:rPr>
                                  <a:rPr/>
                                  <m:t>pop</m:t>
                                </m:r>
                                <m:r>
                                  <m:rPr>
                                    <m:nor/>
                                  </m:rPr>
                                  <a:rPr/>
                                  <m:t> 1</m:t>
                                </m:r>
                              </m:lim>
                            </m:limUpp>
                            <m:r>
                              <a:rPr>
                                <a:latin typeface="Cambria Math" panose="02040503050406030204" pitchFamily="18" charset="0"/>
                              </a:rPr>
                              <m:t>+</m:t>
                            </m:r>
                            <m:limUpp>
                              <m:limUppPr>
                                <m:ctrlPr>
                                  <a:rPr i="1">
                                    <a:latin typeface="Cambria Math" panose="02040503050406030204" pitchFamily="18" charset="0"/>
                                  </a:rPr>
                                </m:ctrlPr>
                              </m:limUppPr>
                              <m:e>
                                <m:groupChr>
                                  <m:groupChrPr>
                                    <m:chr m:val="⏞"/>
                                    <m:pos m:val="top"/>
                                    <m:vertJc m:val="bot"/>
                                    <m:ctrlPr>
                                      <a:rPr i="1">
                                        <a:latin typeface="Cambria Math" panose="02040503050406030204" pitchFamily="18" charset="0"/>
                                      </a:rPr>
                                    </m:ctrlPr>
                                  </m:groupChrPr>
                                  <m:e>
                                    <m:r>
                                      <a:rPr>
                                        <a:latin typeface="Cambria Math" panose="02040503050406030204" pitchFamily="18" charset="0"/>
                                      </a:rPr>
                                      <m:t>𝛼𝛽</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e>
                                </m:groupChr>
                              </m:e>
                              <m:lim>
                                <m:r>
                                  <m:rPr>
                                    <m:nor/>
                                  </m:rPr>
                                  <a:rPr/>
                                  <m:t>from</m:t>
                                </m:r>
                                <m:r>
                                  <m:rPr>
                                    <m:nor/>
                                  </m:rPr>
                                  <a:rPr/>
                                  <m:t> </m:t>
                                </m:r>
                                <m:r>
                                  <m:rPr>
                                    <m:nor/>
                                  </m:rPr>
                                  <a:rPr/>
                                  <m:t>pop</m:t>
                                </m:r>
                                <m:r>
                                  <m:rPr>
                                    <m:nor/>
                                  </m:rPr>
                                  <a:rPr/>
                                  <m:t> 2</m:t>
                                </m:r>
                              </m:lim>
                            </m:limUpp>
                            <m:r>
                              <a:rPr>
                                <a:latin typeface="Cambria Math" panose="02040503050406030204" pitchFamily="18" charset="0"/>
                              </a:rPr>
                              <m:t>]</m:t>
                            </m:r>
                          </m:e>
                        </m:mr>
                      </m:m>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t="-789"/>
                </a:stretch>
              </a:blipFill>
            </p:spPr>
            <p:txBody>
              <a:bodyPr/>
              <a:lstStyle/>
              <a:p>
                <a:r>
                  <a:rPr lang="en-GB">
                    <a:noFill/>
                  </a:rPr>
                  <a:t> </a:t>
                </a:r>
              </a:p>
            </p:txBody>
          </p:sp>
        </mc:Fallback>
      </mc:AlternateContent>
    </p:spTree>
  </p:cSld>
  <p:clrMapOvr>
    <a:masterClrMapping/>
  </p:clrMapOvr>
</p:sld>
</file>

<file path=ppt/theme/theme1.xml><?xml version="1.0" encoding="utf-8"?>
<a:theme xmlns:a="http://schemas.openxmlformats.org/drawingml/2006/main" name="Main_Presentation_Title_Page">
  <a:themeElements>
    <a:clrScheme name="Custom 1">
      <a:dk1>
        <a:srgbClr val="000000"/>
      </a:dk1>
      <a:lt1>
        <a:srgbClr val="FFFFFF"/>
      </a:lt1>
      <a:dk2>
        <a:srgbClr val="004550"/>
      </a:dk2>
      <a:lt2>
        <a:srgbClr val="2BAC6D"/>
      </a:lt2>
      <a:accent1>
        <a:srgbClr val="2BAC6D"/>
      </a:accent1>
      <a:accent2>
        <a:srgbClr val="004550"/>
      </a:accent2>
      <a:accent3>
        <a:srgbClr val="00ABCE"/>
      </a:accent3>
      <a:accent4>
        <a:srgbClr val="FBB800"/>
      </a:accent4>
      <a:accent5>
        <a:srgbClr val="E95B0C"/>
      </a:accent5>
      <a:accent6>
        <a:srgbClr val="B1B2B3"/>
      </a:accent6>
      <a:hlink>
        <a:srgbClr val="00ABCE"/>
      </a:hlink>
      <a:folHlink>
        <a:srgbClr val="B1B2B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SHTM_Presentation_Template_4.3.potx" id="{36DD23E2-2B4D-4C02-87ED-940A54CBCDE4}" vid="{3E1D11D4-E105-447B-B68A-CA0B015ED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508</Words>
  <Application>Microsoft Macintosh PowerPoint</Application>
  <PresentationFormat>On-screen Show (4:3)</PresentationFormat>
  <Paragraphs>71</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 Math</vt:lpstr>
      <vt:lpstr>Courier</vt:lpstr>
      <vt:lpstr>merriweather</vt:lpstr>
      <vt:lpstr>Open Sans</vt:lpstr>
      <vt:lpstr>Open Sans</vt:lpstr>
      <vt:lpstr>Main_Presentation_Title_Page</vt:lpstr>
      <vt:lpstr>Modelling problem</vt:lpstr>
      <vt:lpstr>Metapopulations with ODEs</vt:lpstr>
      <vt:lpstr>Recap</vt:lpstr>
      <vt:lpstr>Previously: ODE models in R</vt:lpstr>
      <vt:lpstr>Example code</vt:lpstr>
      <vt:lpstr>Metapopulations</vt:lpstr>
      <vt:lpstr>Non-random mixing</vt:lpstr>
      <vt:lpstr>Metapopulation model</vt:lpstr>
      <vt:lpstr>Connecting the populations</vt:lpstr>
      <vt:lpstr>Connecting the populations</vt:lpstr>
      <vt:lpstr>Practical</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23</TotalTime>
  <Words>14</Words>
  <Application>Microsoft Office PowerPoint</Application>
  <PresentationFormat>On-screen Show (4:3)</PresentationFormat>
  <Paragraphs>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merriweather</vt:lpstr>
      <vt:lpstr>Open Sans</vt:lpstr>
      <vt:lpstr>Open Sans</vt:lpstr>
      <vt:lpstr>Main_Presentation_Title_Page</vt:lpstr>
      <vt:lpstr>PowerPoint Presentation</vt:lpstr>
      <vt:lpstr>PowerPoint Presentation</vt:lpstr>
      <vt:lpstr>PowerPoint Presentation</vt:lpstr>
      <vt:lpstr>PowerPoint Presentation</vt:lpstr>
      <vt:lpstr>PowerPoint Presentation</vt:lpstr>
      <vt:lpstr>PowerPoint Presentation</vt:lpstr>
    </vt:vector>
  </TitlesOfParts>
  <Company>London School of Hygiene &amp; Tropical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Metapopulations with ODEs</dc:title>
  <dc:creator>Adam Kucharski</dc:creator>
  <cp:keywords/>
  <cp:lastModifiedBy>Nicholas Davies</cp:lastModifiedBy>
  <cp:revision>6</cp:revision>
  <dcterms:created xsi:type="dcterms:W3CDTF">2020-02-10T08:24:07Z</dcterms:created>
  <dcterms:modified xsi:type="dcterms:W3CDTF">2023-04-18T13:27:30Z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../../Infrastructure/extras.bib</vt:lpwstr>
  </property>
  <property fmtid="{D5CDD505-2E9C-101B-9397-08002B2CF9AE}" pid="3" name="csl">
    <vt:lpwstr>../../Infrastructure/chicago-author-date.csl</vt:lpwstr>
  </property>
  <property fmtid="{D5CDD505-2E9C-101B-9397-08002B2CF9AE}" pid="4" name="date">
    <vt:lpwstr>June 2019</vt:lpwstr>
  </property>
  <property fmtid="{D5CDD505-2E9C-101B-9397-08002B2CF9AE}" pid="5" name="header-includes">
    <vt:lpwstr>----------</vt:lpwstr>
  </property>
  <property fmtid="{D5CDD505-2E9C-101B-9397-08002B2CF9AE}" pid="6" name="output">
    <vt:lpwstr/>
  </property>
  <property fmtid="{D5CDD505-2E9C-101B-9397-08002B2CF9AE}" pid="7" name="tables">
    <vt:lpwstr>yes</vt:lpwstr>
  </property>
</Properties>
</file>