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68" r:id="rId16"/>
    <p:sldId id="269" r:id="rId17"/>
    <p:sldId id="270" r:id="rId18"/>
    <p:sldId id="271" r:id="rId19"/>
    <p:sldId id="278" r:id="rId20"/>
    <p:sldId id="261" r:id="rId21"/>
    <p:sldId id="279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4626"/>
  </p:normalViewPr>
  <p:slideViewPr>
    <p:cSldViewPr snapToGrid="0" snapToObjects="1">
      <p:cViewPr varScale="1">
        <p:scale>
          <a:sx n="124" d="100"/>
          <a:sy n="124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C55C5-3AE8-4299-988D-DFB8217A9B4E}" type="datetimeFigureOut">
              <a:rPr lang="en-GB" smtClean="0"/>
              <a:pPr/>
              <a:t>18/04/2023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5CC55C5-3AE8-4299-988D-DFB8217A9B4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Sensitivity Analysis &amp; Sampling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304ABD1-45DF-CF45-ABC9-58BF05A2A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Modern Techniques in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Global uncertainty analysis: Monte Carlo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We assumed that both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t> were distributed uniformly over their respective intervals, but we can relax this rule and choose any distribution we want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617" t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Global uncertainty analysis: Monte Carlo Sampling</a:t>
            </a:r>
          </a:p>
        </p:txBody>
      </p:sp>
      <p:pic>
        <p:nvPicPr>
          <p:cNvPr id="2" name="Picture 1" descr="normal_plots_uncertaint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473200"/>
            <a:ext cx="62230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Global uncertainty analysis: Monte Carlo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To sample from any ‘closed form’ distribution we can use the R functions: </a:t>
                </a:r>
                <a:r>
                  <a:rPr sz="1800" dirty="0" err="1">
                    <a:latin typeface="Courier"/>
                  </a:rPr>
                  <a:t>runif</a:t>
                </a:r>
                <a:r>
                  <a:rPr sz="1800" dirty="0">
                    <a:latin typeface="Courier"/>
                  </a:rPr>
                  <a:t>(...)</a:t>
                </a:r>
                <a:r>
                  <a:rPr dirty="0"/>
                  <a:t>, </a:t>
                </a:r>
                <a:r>
                  <a:rPr sz="1800" dirty="0" err="1">
                    <a:latin typeface="Courier"/>
                  </a:rPr>
                  <a:t>rnorm</a:t>
                </a:r>
                <a:r>
                  <a:rPr sz="1800" dirty="0">
                    <a:latin typeface="Courier"/>
                  </a:rPr>
                  <a:t>(...)</a:t>
                </a:r>
                <a:r>
                  <a:rPr dirty="0"/>
                  <a:t>, </a:t>
                </a:r>
                <a:r>
                  <a:rPr sz="1800" dirty="0" err="1">
                    <a:latin typeface="Courier"/>
                  </a:rPr>
                  <a:t>rbeta</a:t>
                </a:r>
                <a:r>
                  <a:rPr sz="1800" dirty="0">
                    <a:latin typeface="Courier"/>
                  </a:rPr>
                  <a:t>(...)</a:t>
                </a:r>
                <a:r>
                  <a:rPr dirty="0"/>
                  <a:t> etc.</a:t>
                </a:r>
                <a:r>
                  <a:rPr lang="en-GB" dirty="0"/>
                  <a:t> (where the ‘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GB" dirty="0"/>
                  <a:t>’ stands for random number)</a:t>
                </a:r>
                <a:endParaRPr dirty="0"/>
              </a:p>
              <a:p>
                <a:pPr lvl="1">
                  <a:buNone/>
                </a:pPr>
                <a:endParaRPr dirty="0"/>
              </a:p>
              <a:p>
                <a:pPr marL="1270000" lvl="0" indent="0">
                  <a:buNone/>
                </a:pPr>
                <a:r>
                  <a:rPr lang="en-GB" sz="1800" i="1" dirty="0">
                    <a:solidFill>
                      <a:srgbClr val="60A0B0"/>
                    </a:solidFill>
                    <a:latin typeface="Courier"/>
                  </a:rPr>
                  <a:t> </a:t>
                </a: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 Generate </a:t>
                </a:r>
                <a:r>
                  <a:rPr lang="en-GB" sz="1800" i="1" dirty="0">
                    <a:solidFill>
                      <a:srgbClr val="60A0B0"/>
                    </a:solidFill>
                    <a:latin typeface="Courier"/>
                  </a:rPr>
                  <a:t>5</a:t>
                </a: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 random samples from the</a:t>
                </a:r>
                <a:br>
                  <a:rPr dirty="0"/>
                </a:br>
                <a:r>
                  <a:rPr lang="en-GB" dirty="0"/>
                  <a:t>  </a:t>
                </a: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 </a:t>
                </a:r>
                <a:r>
                  <a:rPr sz="1800" i="1" dirty="0" err="1">
                    <a:solidFill>
                      <a:srgbClr val="60A0B0"/>
                    </a:solidFill>
                    <a:latin typeface="Courier"/>
                  </a:rPr>
                  <a:t>poisson</a:t>
                </a: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 distribution with rate 2.4</a:t>
                </a:r>
                <a:br>
                  <a:rPr dirty="0"/>
                </a:br>
                <a:r>
                  <a:rPr lang="en-GB" dirty="0"/>
                  <a:t> </a:t>
                </a:r>
                <a:r>
                  <a:rPr sz="1800" dirty="0" err="1">
                    <a:latin typeface="Courier"/>
                  </a:rPr>
                  <a:t>pois.samples</a:t>
                </a:r>
                <a:r>
                  <a:rPr sz="1800" dirty="0">
                    <a:latin typeface="Courier"/>
                  </a:rPr>
                  <a:t> </a:t>
                </a:r>
                <a:r>
                  <a:rPr lang="en-GB" sz="1800" dirty="0">
                    <a:latin typeface="Courier"/>
                  </a:rPr>
                  <a:t>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rpois</a:t>
                </a:r>
                <a:r>
                  <a:rPr sz="1800" dirty="0">
                    <a:latin typeface="Courier"/>
                  </a:rPr>
                  <a:t>(</a:t>
                </a:r>
                <a:r>
                  <a:rPr lang="en-GB" dirty="0"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 sz="1800" dirty="0">
                    <a:latin typeface="Courier"/>
                  </a:rPr>
                  <a:t>,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2.4</a:t>
                </a:r>
                <a:r>
                  <a:rPr sz="1800" dirty="0">
                    <a:latin typeface="Courier"/>
                  </a:rPr>
                  <a:t>)</a:t>
                </a:r>
                <a:endParaRPr lang="en-GB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lang="en-GB" dirty="0">
                    <a:latin typeface="Courier"/>
                  </a:rPr>
                  <a:t>				[1] 2 5 4 1 5</a:t>
                </a:r>
                <a:br>
                  <a:rPr lang="en-GB" dirty="0">
                    <a:latin typeface="Courier"/>
                  </a:rPr>
                </a:br>
                <a:r>
                  <a:rPr lang="en-GB" dirty="0">
                    <a:latin typeface="Courier"/>
                  </a:rPr>
                  <a:t>				</a:t>
                </a:r>
                <a:br>
                  <a:rPr lang="en-GB" dirty="0">
                    <a:latin typeface="Courier"/>
                  </a:rPr>
                </a:br>
                <a:r>
                  <a:rPr lang="en-GB" dirty="0">
                    <a:latin typeface="Courier"/>
                  </a:rPr>
                  <a:t>				</a:t>
                </a:r>
                <a:endParaRPr sz="1800" dirty="0">
                  <a:latin typeface="Courier"/>
                </a:endParaRPr>
              </a:p>
              <a:p>
                <a:pPr lvl="1"/>
                <a:r>
                  <a:rPr lang="en-GB" dirty="0"/>
                  <a:t>More broadly, if you replace ‘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GB" dirty="0"/>
                  <a:t>’ you can get other useful functions </a:t>
                </a:r>
              </a:p>
              <a:p>
                <a:pPr lvl="2"/>
                <a:r>
                  <a:rPr dirty="0" err="1">
                    <a:latin typeface="Courier"/>
                  </a:rPr>
                  <a:t>dpois</a:t>
                </a:r>
                <a:r>
                  <a:rPr dirty="0">
                    <a:latin typeface="Courier"/>
                  </a:rPr>
                  <a:t>(x, ...)</a:t>
                </a:r>
                <a:r>
                  <a:rPr dirty="0"/>
                  <a:t> generates the density function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  <a:p>
                <a:pPr lvl="2"/>
                <a:r>
                  <a:rPr sz="1800" dirty="0" err="1">
                    <a:latin typeface="Courier"/>
                  </a:rPr>
                  <a:t>ppois</a:t>
                </a:r>
                <a:r>
                  <a:rPr sz="1800" dirty="0">
                    <a:latin typeface="Courier"/>
                  </a:rPr>
                  <a:t>(q, ...)</a:t>
                </a:r>
                <a:r>
                  <a:rPr dirty="0"/>
                  <a:t> generates the cumulative density function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dirty="0"/>
              </a:p>
              <a:p>
                <a:pPr lvl="2"/>
                <a:r>
                  <a:rPr sz="1800" dirty="0" err="1">
                    <a:latin typeface="Courier"/>
                  </a:rPr>
                  <a:t>qpois</a:t>
                </a:r>
                <a:r>
                  <a:rPr sz="1800" dirty="0">
                    <a:latin typeface="Courier"/>
                  </a:rPr>
                  <a:t>(p, ...)</a:t>
                </a:r>
                <a:r>
                  <a:rPr dirty="0"/>
                  <a:t> generates the inverse cumulative density function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Global uncertainty analysis: Monte Carlo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5190110"/>
          </a:xfrm>
        </p:spPr>
        <p:txBody>
          <a:bodyPr/>
          <a:lstStyle/>
          <a:p>
            <a:pPr lvl="1"/>
            <a:r>
              <a:rPr lang="en-GB" dirty="0"/>
              <a:t>Every time you ask R to ‘generate random numbers’, you are actually generating </a:t>
            </a:r>
            <a:r>
              <a:rPr lang="en-GB" i="1" dirty="0"/>
              <a:t>pseudorandom</a:t>
            </a:r>
            <a:r>
              <a:rPr lang="en-GB" dirty="0"/>
              <a:t> numbers from random number generators. 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Random number generators (RNGs) are algorithms that produce numbers that look stochastic (random), but are deterministic. </a:t>
            </a:r>
          </a:p>
          <a:p>
            <a:pPr marL="342991" lvl="1" indent="0">
              <a:buNone/>
            </a:pPr>
            <a:r>
              <a:rPr lang="en-GB" dirty="0"/>
              <a:t>		e.g. 	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&gt;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runif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(1)</a:t>
            </a:r>
          </a:p>
          <a:p>
            <a:pPr marL="342991" lvl="1" indent="0">
              <a:buNone/>
            </a:pPr>
            <a:r>
              <a:rPr lang="en-US" sz="1800" b="1" dirty="0">
                <a:solidFill>
                  <a:srgbClr val="007020"/>
                </a:solidFill>
                <a:latin typeface="Courier"/>
              </a:rPr>
              <a:t>				[1] 0.9734249</a:t>
            </a:r>
          </a:p>
          <a:p>
            <a:pPr marL="342991" lvl="1" indent="0">
              <a:buNone/>
            </a:pPr>
            <a:r>
              <a:rPr lang="en-US" sz="1800" b="1" dirty="0">
                <a:solidFill>
                  <a:srgbClr val="007020"/>
                </a:solidFill>
                <a:latin typeface="Courier"/>
              </a:rPr>
              <a:t>			 	&gt;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runif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(1)</a:t>
            </a:r>
          </a:p>
          <a:p>
            <a:pPr marL="342991" lvl="1" indent="0">
              <a:buNone/>
            </a:pPr>
            <a:r>
              <a:rPr lang="en-US" sz="1800" b="1" dirty="0">
                <a:solidFill>
                  <a:srgbClr val="007020"/>
                </a:solidFill>
                <a:latin typeface="Courier"/>
              </a:rPr>
              <a:t>				[1] 0.2389333</a:t>
            </a:r>
          </a:p>
          <a:p>
            <a:pPr marL="342991" lvl="1" indent="0">
              <a:buNone/>
            </a:pPr>
            <a:endParaRPr lang="en-GB" sz="1800" dirty="0"/>
          </a:p>
          <a:p>
            <a:pPr lvl="1"/>
            <a:r>
              <a:rPr lang="en-GB" dirty="0"/>
              <a:t>If they are deterministic algorithms how do they produce different output every time? </a:t>
            </a:r>
          </a:p>
        </p:txBody>
      </p:sp>
    </p:spTree>
    <p:extLst>
      <p:ext uri="{BB962C8B-B14F-4D97-AF65-F5344CB8AC3E}">
        <p14:creationId xmlns:p14="http://schemas.microsoft.com/office/powerpoint/2010/main" val="222340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3B5DEF-92E2-A74B-83C5-54B31BBB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uncertainty analysis: Monte Carlo Sampling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CF82C-591C-644C-B665-38B40281F95B}"/>
              </a:ext>
            </a:extLst>
          </p:cNvPr>
          <p:cNvSpPr txBox="1">
            <a:spLocks/>
          </p:cNvSpPr>
          <p:nvPr/>
        </p:nvSpPr>
        <p:spPr>
          <a:xfrm>
            <a:off x="457200" y="1477818"/>
            <a:ext cx="8229600" cy="5190110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….by starting in a different place each time. </a:t>
            </a:r>
          </a:p>
          <a:p>
            <a:pPr lvl="1"/>
            <a:r>
              <a:rPr lang="en-GB" dirty="0"/>
              <a:t>To generate a sequence of pseudorandom numbers that are always different, the place (or, ‘seed’), where the algorithm starts must always be different. </a:t>
            </a:r>
          </a:p>
          <a:p>
            <a:pPr lvl="1"/>
            <a:r>
              <a:rPr lang="en-GB" dirty="0"/>
              <a:t>This is often achieved by using the current time as the seed. </a:t>
            </a:r>
          </a:p>
          <a:p>
            <a:pPr lvl="1"/>
            <a:r>
              <a:rPr lang="en-GB" dirty="0"/>
              <a:t>R will do this automatically for you, but you can set it manually:</a:t>
            </a:r>
          </a:p>
          <a:p>
            <a:pPr lvl="2"/>
            <a:r>
              <a:rPr lang="en-GB" dirty="0"/>
              <a:t>E.g.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&gt;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set.seed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(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Sys.time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()) 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# use computer’s time to set the seed of the RNG </a:t>
            </a:r>
            <a:endParaRPr lang="en-GB" dirty="0"/>
          </a:p>
          <a:p>
            <a:pPr lvl="1"/>
            <a:r>
              <a:rPr lang="en-GB" dirty="0"/>
              <a:t>If you want to create the same sequence of numbers, you can use a fixed seed (if you are wanting to debug your code!)</a:t>
            </a:r>
          </a:p>
          <a:p>
            <a:pPr lvl="2"/>
            <a:r>
              <a:rPr lang="en-GB" dirty="0"/>
              <a:t>E.g.  </a:t>
            </a:r>
            <a:r>
              <a:rPr lang="en-US" sz="1600" b="1" dirty="0">
                <a:solidFill>
                  <a:srgbClr val="007020"/>
                </a:solidFill>
                <a:latin typeface="Courier"/>
              </a:rPr>
              <a:t>&gt; </a:t>
            </a: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my.seed</a:t>
            </a:r>
            <a:r>
              <a:rPr lang="en-US" sz="1600" b="1" dirty="0">
                <a:solidFill>
                  <a:srgbClr val="007020"/>
                </a:solidFill>
                <a:latin typeface="Courier"/>
              </a:rPr>
              <a:t> &lt;- 42</a:t>
            </a:r>
          </a:p>
          <a:p>
            <a:pPr marL="1028974" lvl="3" indent="0">
              <a:buNone/>
            </a:pPr>
            <a:r>
              <a:rPr lang="en-US" sz="1600" b="1" dirty="0">
                <a:solidFill>
                  <a:srgbClr val="007020"/>
                </a:solidFill>
                <a:latin typeface="Courier"/>
              </a:rPr>
              <a:t>  &gt; </a:t>
            </a: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set.seed</a:t>
            </a:r>
            <a:r>
              <a:rPr lang="en-US" sz="1600" b="1" dirty="0">
                <a:solidFill>
                  <a:srgbClr val="007020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my.seed</a:t>
            </a:r>
            <a:r>
              <a:rPr lang="en-US" sz="1600" b="1" dirty="0">
                <a:solidFill>
                  <a:srgbClr val="007020"/>
                </a:solidFill>
                <a:latin typeface="Courier"/>
              </a:rPr>
              <a:t>)</a:t>
            </a:r>
          </a:p>
          <a:p>
            <a:pPr marL="1028974" lvl="3" indent="0">
              <a:buNone/>
            </a:pPr>
            <a:r>
              <a:rPr lang="en-US" sz="1600" b="1" dirty="0">
                <a:solidFill>
                  <a:srgbClr val="007020"/>
                </a:solidFill>
                <a:latin typeface="Courier"/>
              </a:rPr>
              <a:t>  &gt; </a:t>
            </a: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runif</a:t>
            </a:r>
            <a:r>
              <a:rPr lang="en-US" sz="1600" b="1" dirty="0">
                <a:solidFill>
                  <a:srgbClr val="007020"/>
                </a:solidFill>
                <a:latin typeface="Courier"/>
              </a:rPr>
              <a:t>(1)</a:t>
            </a:r>
          </a:p>
          <a:p>
            <a:pPr marL="1028974" lvl="3" indent="0">
              <a:buNone/>
            </a:pPr>
            <a:r>
              <a:rPr lang="en-US" sz="1600" b="1" dirty="0">
                <a:solidFill>
                  <a:srgbClr val="007020"/>
                </a:solidFill>
                <a:latin typeface="Courier"/>
              </a:rPr>
              <a:t>  &gt; [1] 0.914806</a:t>
            </a:r>
            <a:endParaRPr lang="en-GB" sz="1600" dirty="0"/>
          </a:p>
          <a:p>
            <a:pPr marL="685983" lvl="2" indent="0">
              <a:buNone/>
            </a:pPr>
            <a:r>
              <a:rPr lang="en-US" sz="1600" b="1" dirty="0">
                <a:solidFill>
                  <a:srgbClr val="007020"/>
                </a:solidFill>
                <a:latin typeface="Courier"/>
              </a:rPr>
              <a:t> 	  &gt; </a:t>
            </a: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set.seed</a:t>
            </a:r>
            <a:r>
              <a:rPr lang="en-US" sz="1600" b="1" dirty="0">
                <a:solidFill>
                  <a:srgbClr val="007020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my.seed</a:t>
            </a:r>
            <a:r>
              <a:rPr lang="en-US" sz="1600" b="1" dirty="0">
                <a:solidFill>
                  <a:srgbClr val="007020"/>
                </a:solidFill>
                <a:latin typeface="Courier"/>
              </a:rPr>
              <a:t>)</a:t>
            </a:r>
          </a:p>
          <a:p>
            <a:pPr marL="685983" lvl="2" indent="0">
              <a:buNone/>
            </a:pPr>
            <a:r>
              <a:rPr lang="en-US" sz="1600" b="1" dirty="0">
                <a:solidFill>
                  <a:srgbClr val="007020"/>
                </a:solidFill>
                <a:latin typeface="Courier"/>
              </a:rPr>
              <a:t>	  &gt; [1] 0.914806</a:t>
            </a:r>
            <a:endParaRPr lang="en-GB" sz="1600" dirty="0"/>
          </a:p>
          <a:p>
            <a:pPr marL="685983" lvl="2" indent="0">
              <a:buNone/>
            </a:pPr>
            <a:endParaRPr lang="en-US" sz="1600" b="1" dirty="0">
              <a:solidFill>
                <a:srgbClr val="007020"/>
              </a:solidFill>
              <a:latin typeface="Courier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14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Global uncertainty analysis: Monte Carlo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342991" lvl="1" indent="0">
              <a:buNone/>
            </a:pPr>
            <a:r>
              <a:rPr dirty="0"/>
              <a:t>Monte Carlo Sampling generates random numbers from an entire distribution. </a:t>
            </a:r>
            <a:r>
              <a:rPr lang="en-GB" dirty="0"/>
              <a:t>It works because we sample from a parameter distribution (parameter input) that we know to generate samples from the outcome distribution that we don’t know. </a:t>
            </a:r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r>
              <a:rPr lang="en-GB" dirty="0"/>
              <a:t>However, it can be computationally expensive because the parameter samples are picked from across the entire distribution. If we don’t pick enough samples, the parameter values we assemble might not be a good representation of the distribution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br>
              <a:rPr lang="en-GB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6EF2EF-C9A8-B86D-8E96-D62716F8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71" y="3122343"/>
            <a:ext cx="2684212" cy="22578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Global uncertainty analysis: Monte Carlo Sampling</a:t>
            </a:r>
          </a:p>
        </p:txBody>
      </p:sp>
      <p:pic>
        <p:nvPicPr>
          <p:cNvPr id="2" name="Picture 1" descr="sample_number.png"/>
          <p:cNvPicPr>
            <a:picLocks noGrp="1" noChangeAspect="1"/>
          </p:cNvPicPr>
          <p:nvPr/>
        </p:nvPicPr>
        <p:blipFill rotWithShape="1">
          <a:blip r:embed="rId2"/>
          <a:srcRect t="6946"/>
          <a:stretch/>
        </p:blipFill>
        <p:spPr bwMode="auto">
          <a:xfrm>
            <a:off x="1460500" y="1807534"/>
            <a:ext cx="6223000" cy="44789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CBA377-B140-4AD5-96A3-216DC976922D}"/>
              </a:ext>
            </a:extLst>
          </p:cNvPr>
          <p:cNvSpPr txBox="1"/>
          <p:nvPr/>
        </p:nvSpPr>
        <p:spPr>
          <a:xfrm>
            <a:off x="2101703" y="1275538"/>
            <a:ext cx="1265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 samples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398EC-6124-8331-44C2-239A23E2721D}"/>
              </a:ext>
            </a:extLst>
          </p:cNvPr>
          <p:cNvSpPr txBox="1"/>
          <p:nvPr/>
        </p:nvSpPr>
        <p:spPr>
          <a:xfrm>
            <a:off x="3939363" y="1275538"/>
            <a:ext cx="148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100 samples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2494A-9C50-09BF-0863-4AD0CC0EDD81}"/>
              </a:ext>
            </a:extLst>
          </p:cNvPr>
          <p:cNvSpPr txBox="1"/>
          <p:nvPr/>
        </p:nvSpPr>
        <p:spPr>
          <a:xfrm>
            <a:off x="6088912" y="1272361"/>
            <a:ext cx="148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100 samples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Global uncertainty analysis: Latin Hypercube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113414" y="1208460"/>
                <a:ext cx="5784979" cy="4821382"/>
              </a:xfrm>
            </p:spPr>
            <p:txBody>
              <a:bodyPr/>
              <a:lstStyle/>
              <a:p>
                <a:pPr marL="342991" lvl="1" indent="0">
                  <a:buNone/>
                </a:pPr>
                <a:r>
                  <a:rPr lang="en-GB" dirty="0"/>
                  <a:t>LHS is a </a:t>
                </a:r>
                <a:r>
                  <a:rPr dirty="0"/>
                  <a:t>specific type of Monte Carlo sampling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marL="342991" lvl="1" indent="0">
                  <a:buNone/>
                </a:pPr>
                <a:r>
                  <a:rPr dirty="0"/>
                  <a:t>The idea is to split up the distribution into as many chunks </a:t>
                </a:r>
                <a:r>
                  <a:rPr lang="en-GB" dirty="0"/>
                  <a:t>(with equal probability density) </a:t>
                </a:r>
                <a:r>
                  <a:rPr dirty="0"/>
                  <a:t>as you want samples and randomly pick a value from each chunk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lvl="1"/>
                <a:r>
                  <a:rPr dirty="0"/>
                  <a:t>This should give you a better representation of the entire distribution and therefore it is more efficient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lvl="1"/>
                <a:r>
                  <a:rPr dirty="0"/>
                  <a:t>Good to use if you are sampling over many parameters at the same time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lvl="1"/>
                <a:r>
                  <a:rPr dirty="0"/>
                  <a:t>A minimum number of samples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4</m:t>
                    </m:r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  <m:r>
                      <a:rPr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dirty="0"/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dirty="0"/>
                  <a:t> is the number of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113414" y="1208460"/>
                <a:ext cx="5784979" cy="4821382"/>
              </a:xfrm>
              <a:blipFill>
                <a:blip r:embed="rId2"/>
                <a:stretch>
                  <a:fillRect t="-789" r="-439" b="-1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C0609F9-4008-AC4E-BACB-F5D4982C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93" y="2253777"/>
            <a:ext cx="3245607" cy="3088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C8FF9-6721-9A47-A298-5618B36EC9CB}"/>
              </a:ext>
            </a:extLst>
          </p:cNvPr>
          <p:cNvSpPr txBox="1"/>
          <p:nvPr/>
        </p:nvSpPr>
        <p:spPr>
          <a:xfrm>
            <a:off x="6180891" y="5545874"/>
            <a:ext cx="2386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Marino et al JTB 254(2008)178-196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Global uncertainty analysis: Latin Hypercube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package ‘</a:t>
                </a:r>
                <a:r>
                  <a:rPr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lhs</a:t>
                </a:r>
                <a:r>
                  <a:rPr dirty="0"/>
                  <a:t>’ has pre-written functions: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endParaRPr dirty="0"/>
              </a:p>
              <a:p>
                <a:pPr marL="1270000" lvl="0" indent="0">
                  <a:buNone/>
                </a:pP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 LHS for a uniform distribution [0,1] for each parameter</a:t>
                </a:r>
                <a:br>
                  <a:rPr dirty="0"/>
                </a:br>
                <a:r>
                  <a:rPr sz="1800" dirty="0" err="1">
                    <a:latin typeface="Courier"/>
                  </a:rPr>
                  <a:t>myLHSsamples</a:t>
                </a:r>
                <a:r>
                  <a:rPr sz="1800" dirty="0">
                    <a:latin typeface="Courier"/>
                  </a:rPr>
                  <a:t> </a:t>
                </a:r>
                <a:r>
                  <a:rPr lang="en-GB" sz="1800" dirty="0">
                    <a:latin typeface="Courier"/>
                  </a:rPr>
                  <a:t>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lang="en-GB" sz="1800" b="1" dirty="0" err="1">
                    <a:solidFill>
                      <a:srgbClr val="007020"/>
                    </a:solidFill>
                    <a:latin typeface="Courier"/>
                  </a:rPr>
                  <a:t>lhs</a:t>
                </a:r>
                <a:r>
                  <a:rPr lang="en-GB" sz="1800" b="1" dirty="0">
                    <a:solidFill>
                      <a:srgbClr val="007020"/>
                    </a:solidFill>
                    <a:latin typeface="Courier"/>
                  </a:rPr>
                  <a:t>::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randomLHS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number.of.samples</a:t>
                </a:r>
                <a:r>
                  <a:rPr sz="1800" dirty="0">
                    <a:latin typeface="Courier"/>
                  </a:rPr>
                  <a:t>,</a:t>
                </a:r>
                <a:br>
                  <a:rPr dirty="0"/>
                </a:br>
                <a:r>
                  <a:rPr sz="1800" dirty="0">
                    <a:latin typeface="Courier"/>
                  </a:rPr>
                  <a:t>                         </a:t>
                </a:r>
                <a:r>
                  <a:rPr sz="1800" dirty="0" err="1">
                    <a:latin typeface="Courier"/>
                  </a:rPr>
                  <a:t>number.of.parameters</a:t>
                </a:r>
                <a:r>
                  <a:rPr sz="1800" dirty="0">
                    <a:latin typeface="Courier"/>
                  </a:rPr>
                  <a:t>)</a:t>
                </a:r>
              </a:p>
              <a:p>
                <a:pPr marL="0" lvl="0" indent="0">
                  <a:buNone/>
                </a:pPr>
                <a:endParaRPr sz="1800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dirty="0"/>
                  <a:t>If you need to sample from other distributions, with a closed form</a:t>
                </a:r>
                <a:endParaRPr lang="en-GB" dirty="0"/>
              </a:p>
              <a:p>
                <a:pPr marL="0" lvl="0" indent="0">
                  <a:buNone/>
                </a:pP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𝒰</m:t>
                    </m:r>
                    <m:r>
                      <a:rPr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dirty="0"/>
                  <a:t> can be transformed to other distributions</a:t>
                </a:r>
                <a:r>
                  <a:rPr lang="en-GB" dirty="0"/>
                  <a:t> using </a:t>
                </a:r>
                <a:r>
                  <a:rPr lang="en-GB" i="1" dirty="0"/>
                  <a:t>sampling by inversion</a:t>
                </a:r>
                <a:r>
                  <a:rPr lang="en-GB" dirty="0"/>
                  <a:t>. </a:t>
                </a:r>
              </a:p>
              <a:p>
                <a:pPr marL="0" lvl="0" indent="0">
                  <a:buNone/>
                </a:pPr>
                <a:endParaRPr lang="en-GB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617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00595ED-432A-031E-E0EE-BC0E1F78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"/>
          <a:stretch/>
        </p:blipFill>
        <p:spPr>
          <a:xfrm>
            <a:off x="3423683" y="1835205"/>
            <a:ext cx="4865439" cy="47399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8E497C-909C-4D22-FA3B-549221BD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Global uncertainty analysis: Sampling by inversion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0E552B-CF1B-1F6E-66FF-41F45BD9853A}"/>
              </a:ext>
            </a:extLst>
          </p:cNvPr>
          <p:cNvCxnSpPr/>
          <p:nvPr/>
        </p:nvCxnSpPr>
        <p:spPr>
          <a:xfrm>
            <a:off x="2764464" y="4798828"/>
            <a:ext cx="588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3DFDED-F100-8C06-5202-43882AEFF4AA}"/>
              </a:ext>
            </a:extLst>
          </p:cNvPr>
          <p:cNvCxnSpPr/>
          <p:nvPr/>
        </p:nvCxnSpPr>
        <p:spPr>
          <a:xfrm>
            <a:off x="2764460" y="5192234"/>
            <a:ext cx="588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8F76D-F276-7B90-2359-1F639165B3D1}"/>
              </a:ext>
            </a:extLst>
          </p:cNvPr>
          <p:cNvCxnSpPr/>
          <p:nvPr/>
        </p:nvCxnSpPr>
        <p:spPr>
          <a:xfrm>
            <a:off x="2764462" y="5050465"/>
            <a:ext cx="588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5255F-B6A1-EFB5-2D61-94062B2825C0}"/>
              </a:ext>
            </a:extLst>
          </p:cNvPr>
          <p:cNvCxnSpPr/>
          <p:nvPr/>
        </p:nvCxnSpPr>
        <p:spPr>
          <a:xfrm>
            <a:off x="2764461" y="5674242"/>
            <a:ext cx="588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236327-BA11-8067-D070-F76766427125}"/>
              </a:ext>
            </a:extLst>
          </p:cNvPr>
          <p:cNvCxnSpPr>
            <a:cxnSpLocks/>
          </p:cNvCxnSpPr>
          <p:nvPr/>
        </p:nvCxnSpPr>
        <p:spPr>
          <a:xfrm>
            <a:off x="4072269" y="4788196"/>
            <a:ext cx="11305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9AAFF0-80F5-6A18-8A06-E23EF2915518}"/>
              </a:ext>
            </a:extLst>
          </p:cNvPr>
          <p:cNvCxnSpPr>
            <a:cxnSpLocks/>
          </p:cNvCxnSpPr>
          <p:nvPr/>
        </p:nvCxnSpPr>
        <p:spPr>
          <a:xfrm>
            <a:off x="4072269" y="5050465"/>
            <a:ext cx="606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6568BB-49D7-85D0-C702-6D25D7D0A753}"/>
              </a:ext>
            </a:extLst>
          </p:cNvPr>
          <p:cNvCxnSpPr>
            <a:cxnSpLocks/>
          </p:cNvCxnSpPr>
          <p:nvPr/>
        </p:nvCxnSpPr>
        <p:spPr>
          <a:xfrm>
            <a:off x="4072269" y="5185147"/>
            <a:ext cx="450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ED42D1-893F-04E1-A915-7E11DC591E60}"/>
              </a:ext>
            </a:extLst>
          </p:cNvPr>
          <p:cNvCxnSpPr>
            <a:cxnSpLocks/>
          </p:cNvCxnSpPr>
          <p:nvPr/>
        </p:nvCxnSpPr>
        <p:spPr>
          <a:xfrm>
            <a:off x="4072269" y="5674242"/>
            <a:ext cx="152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0B60CA-42DB-B5DD-C8B9-ED446731500A}"/>
              </a:ext>
            </a:extLst>
          </p:cNvPr>
          <p:cNvCxnSpPr>
            <a:cxnSpLocks/>
          </p:cNvCxnSpPr>
          <p:nvPr/>
        </p:nvCxnSpPr>
        <p:spPr>
          <a:xfrm flipV="1">
            <a:off x="4203406" y="3374065"/>
            <a:ext cx="0" cy="231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279560-7C2B-F110-66C0-559869C9B575}"/>
              </a:ext>
            </a:extLst>
          </p:cNvPr>
          <p:cNvCxnSpPr>
            <a:cxnSpLocks/>
          </p:cNvCxnSpPr>
          <p:nvPr/>
        </p:nvCxnSpPr>
        <p:spPr>
          <a:xfrm flipV="1">
            <a:off x="4515293" y="3374065"/>
            <a:ext cx="0" cy="1822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85690-4F52-27B5-A419-DB12C542C93A}"/>
              </a:ext>
            </a:extLst>
          </p:cNvPr>
          <p:cNvCxnSpPr>
            <a:cxnSpLocks/>
          </p:cNvCxnSpPr>
          <p:nvPr/>
        </p:nvCxnSpPr>
        <p:spPr>
          <a:xfrm flipV="1">
            <a:off x="4678326" y="3374065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5E784E-9FFE-5D60-234E-1201A7CB27BF}"/>
              </a:ext>
            </a:extLst>
          </p:cNvPr>
          <p:cNvCxnSpPr>
            <a:cxnSpLocks/>
          </p:cNvCxnSpPr>
          <p:nvPr/>
        </p:nvCxnSpPr>
        <p:spPr>
          <a:xfrm flipV="1">
            <a:off x="5202865" y="3374065"/>
            <a:ext cx="0" cy="142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4B9EE7-E89A-D6D0-E9F6-B20638B6EA5A}"/>
              </a:ext>
            </a:extLst>
          </p:cNvPr>
          <p:cNvSpPr txBox="1"/>
          <p:nvPr/>
        </p:nvSpPr>
        <p:spPr>
          <a:xfrm>
            <a:off x="233428" y="1487811"/>
            <a:ext cx="2531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Example: </a:t>
            </a:r>
            <a:br>
              <a:rPr lang="en-GB" dirty="0"/>
            </a:br>
            <a:r>
              <a:rPr lang="en-GB" dirty="0"/>
              <a:t>Generate samples </a:t>
            </a:r>
            <a:br>
              <a:rPr lang="en-GB" dirty="0"/>
            </a:b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dirty="0"/>
              <a:t> ,…,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endParaRPr lang="en-GB" baseline="-25000" dirty="0"/>
          </a:p>
          <a:p>
            <a:r>
              <a:rPr lang="en-GB" dirty="0"/>
              <a:t>from an Exponential Distribution with rate parameter = 1/5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AFBB52-2190-8AF2-44C6-1AE6021C5091}"/>
              </a:ext>
            </a:extLst>
          </p:cNvPr>
          <p:cNvSpPr txBox="1"/>
          <p:nvPr/>
        </p:nvSpPr>
        <p:spPr>
          <a:xfrm>
            <a:off x="64461" y="3953171"/>
            <a:ext cx="242184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Sample from U(0,1): 	R</a:t>
            </a:r>
            <a:r>
              <a:rPr lang="en-GB" baseline="-25000" dirty="0"/>
              <a:t>1</a:t>
            </a:r>
            <a:r>
              <a:rPr lang="en-GB" dirty="0"/>
              <a:t> ,…, R</a:t>
            </a:r>
            <a:r>
              <a:rPr lang="en-GB" baseline="-25000" dirty="0"/>
              <a:t>n</a:t>
            </a:r>
          </a:p>
          <a:p>
            <a:pPr marL="342900" indent="-342900">
              <a:buAutoNum type="arabicPeriod" startAt="2"/>
            </a:pPr>
            <a:r>
              <a:rPr lang="en-GB" dirty="0"/>
              <a:t>Calculate a sample from Exp(1/5) using its inverse function F</a:t>
            </a:r>
            <a:r>
              <a:rPr lang="en-GB" baseline="30000" dirty="0"/>
              <a:t>-1</a:t>
            </a:r>
            <a:r>
              <a:rPr lang="en-GB" dirty="0"/>
              <a:t>(y)</a:t>
            </a:r>
            <a:r>
              <a:rPr lang="en-GB" baseline="30000" dirty="0"/>
              <a:t> </a:t>
            </a:r>
            <a:r>
              <a:rPr lang="en-GB"/>
              <a:t>= -log(</a:t>
            </a:r>
            <a:r>
              <a:rPr lang="en-GB" dirty="0"/>
              <a:t>1-y)</a:t>
            </a:r>
          </a:p>
          <a:p>
            <a:pPr marL="342900" indent="-342900">
              <a:buAutoNum type="arabicPeriod" startAt="2"/>
            </a:pPr>
            <a:r>
              <a:rPr lang="en-GB" dirty="0"/>
              <a:t>X</a:t>
            </a:r>
            <a:r>
              <a:rPr lang="en-GB" i="1" baseline="-25000" dirty="0"/>
              <a:t>i</a:t>
            </a:r>
            <a:r>
              <a:rPr lang="en-GB" dirty="0"/>
              <a:t> = -log(1-R</a:t>
            </a:r>
            <a:r>
              <a:rPr lang="en-GB" i="1" baseline="-25000" dirty="0"/>
              <a:t>i</a:t>
            </a:r>
            <a:r>
              <a:rPr lang="en-GB" dirty="0"/>
              <a:t>)</a:t>
            </a:r>
          </a:p>
          <a:p>
            <a:endParaRPr lang="en-GB" baseline="30000" dirty="0"/>
          </a:p>
          <a:p>
            <a:pPr lvl="1"/>
            <a:endParaRPr lang="en-GB" baseline="30000" dirty="0"/>
          </a:p>
          <a:p>
            <a:pPr marL="342900" indent="-342900">
              <a:buAutoNum type="arabicPeriod"/>
            </a:pPr>
            <a:endParaRPr lang="en-GB" baseline="-25000" dirty="0"/>
          </a:p>
          <a:p>
            <a:pPr marL="342900" indent="-342900">
              <a:buAutoNum type="arabicPeriod"/>
            </a:pPr>
            <a:endParaRPr lang="en-US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31266C-68B9-AAB3-C374-0CBDA5806833}"/>
              </a:ext>
            </a:extLst>
          </p:cNvPr>
          <p:cNvSpPr txBox="1"/>
          <p:nvPr/>
        </p:nvSpPr>
        <p:spPr>
          <a:xfrm>
            <a:off x="2876105" y="4425583"/>
            <a:ext cx="372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</a:t>
            </a:r>
            <a:r>
              <a:rPr lang="en-GB" i="1" baseline="-25000" dirty="0"/>
              <a:t>i</a:t>
            </a:r>
            <a:endParaRPr lang="en-US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0BFAE1-14BC-AFED-286C-2E4384678F5A}"/>
              </a:ext>
            </a:extLst>
          </p:cNvPr>
          <p:cNvSpPr txBox="1"/>
          <p:nvPr/>
        </p:nvSpPr>
        <p:spPr>
          <a:xfrm>
            <a:off x="3790505" y="3769967"/>
            <a:ext cx="372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X</a:t>
            </a:r>
            <a:r>
              <a:rPr lang="en-GB" i="1" baseline="-25000" dirty="0"/>
              <a:t>i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4476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Local (one/multi-way) sensitivity analysis: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The </a:t>
            </a:r>
            <a:r>
              <a:rPr b="1" dirty="0"/>
              <a:t>SENSITIVITY</a:t>
            </a:r>
            <a:r>
              <a:rPr dirty="0"/>
              <a:t> (s) of a model with respect to a parameter is:</a:t>
            </a:r>
          </a:p>
          <a:p>
            <a:pPr lvl="2"/>
            <a:r>
              <a:rPr dirty="0"/>
              <a:t>The increase or decrease in </a:t>
            </a:r>
            <a:r>
              <a:rPr b="1" dirty="0"/>
              <a:t>outcome</a:t>
            </a:r>
            <a:r>
              <a:rPr dirty="0"/>
              <a:t> unit per increase in </a:t>
            </a:r>
            <a:r>
              <a:rPr b="1" dirty="0"/>
              <a:t>parameter</a:t>
            </a:r>
            <a:r>
              <a:rPr dirty="0"/>
              <a:t> unit</a:t>
            </a:r>
          </a:p>
          <a:p>
            <a:pPr lvl="2"/>
            <a:r>
              <a:rPr dirty="0"/>
              <a:t>i.e. parameter increase of 0.01 leads to an additive change in the outcome by 0.01s </a:t>
            </a:r>
          </a:p>
          <a:p>
            <a:pPr lvl="1"/>
            <a:r>
              <a:rPr dirty="0"/>
              <a:t>The </a:t>
            </a:r>
            <a:r>
              <a:rPr b="1" dirty="0"/>
              <a:t>ELASTICITY</a:t>
            </a:r>
            <a:r>
              <a:rPr dirty="0"/>
              <a:t> (e) of a model with respect to a parameter is:</a:t>
            </a:r>
          </a:p>
          <a:p>
            <a:pPr lvl="2"/>
            <a:r>
              <a:rPr dirty="0"/>
              <a:t>The proportional change in the outcome when a parameter is increased</a:t>
            </a:r>
          </a:p>
          <a:p>
            <a:pPr lvl="2"/>
            <a:r>
              <a:rPr dirty="0"/>
              <a:t>i.e. increasing a parameter by a factor of 1.01 would lead to the scaling of an outcome measure 1.01e</a:t>
            </a:r>
          </a:p>
          <a:p>
            <a:pPr lvl="1">
              <a:buNone/>
            </a:pPr>
            <a:endParaRPr dirty="0"/>
          </a:p>
          <a:p>
            <a:pPr marL="342991" lvl="1" indent="0">
              <a:buNone/>
            </a:pPr>
            <a:r>
              <a:rPr dirty="0"/>
              <a:t>Both measures indicate how much each parameter influences the outcome measure</a:t>
            </a:r>
            <a:r>
              <a:rPr lang="en-GB" dirty="0"/>
              <a:t>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 more information on Global sensitivity analyses, please consult </a:t>
            </a:r>
            <a:r>
              <a:rPr lang="en-GB" err="1"/>
              <a:t>Saltelli</a:t>
            </a:r>
            <a:r>
              <a:rPr lang="en-GB"/>
              <a:t> 2008.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E681FF-C115-017C-7B0F-8FF49CFB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Monte Carlo sampling, you will generate a distribution of outcomes (e.g. epidemic curves), because you are capturing parameter uncertainty. </a:t>
            </a:r>
          </a:p>
          <a:p>
            <a:endParaRPr lang="en-US" dirty="0"/>
          </a:p>
          <a:p>
            <a:r>
              <a:rPr lang="en-US" dirty="0"/>
              <a:t>However, this sampling does </a:t>
            </a:r>
            <a:r>
              <a:rPr lang="en-US" b="1" dirty="0"/>
              <a:t>not necessarily mean the underlying model is stochastic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 .that it incorporates randomness). </a:t>
            </a:r>
          </a:p>
          <a:p>
            <a:endParaRPr lang="en-US" dirty="0"/>
          </a:p>
          <a:p>
            <a:r>
              <a:rPr lang="en-US" dirty="0"/>
              <a:t>That is, for a fixed parameter draw in your Monte Carlo samples, each model run can be </a:t>
            </a:r>
            <a:r>
              <a:rPr lang="en-US" b="1" dirty="0"/>
              <a:t>either deterministic </a:t>
            </a:r>
            <a:r>
              <a:rPr lang="en-US" dirty="0"/>
              <a:t>(the types of models we have seen so far in the course) </a:t>
            </a:r>
            <a:r>
              <a:rPr lang="en-US" b="1" dirty="0"/>
              <a:t>or stochastic </a:t>
            </a:r>
            <a:r>
              <a:rPr lang="en-US" dirty="0"/>
              <a:t>(there is randomness – we’ll see examples of these tomorrow).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391B39-D459-2140-FDB1-ED7244FA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sampling vs stochasticity</a:t>
            </a:r>
          </a:p>
        </p:txBody>
      </p:sp>
    </p:spTree>
    <p:extLst>
      <p:ext uri="{BB962C8B-B14F-4D97-AF65-F5344CB8AC3E}">
        <p14:creationId xmlns:p14="http://schemas.microsoft.com/office/powerpoint/2010/main" val="379603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Over to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Open up </a:t>
            </a:r>
            <a:r>
              <a:rPr sz="1800" dirty="0">
                <a:latin typeface="Courier"/>
              </a:rPr>
              <a:t>Practical_</a:t>
            </a:r>
            <a:r>
              <a:rPr lang="en-GB" sz="1800" dirty="0">
                <a:latin typeface="Courier"/>
              </a:rPr>
              <a:t>06</a:t>
            </a:r>
            <a:r>
              <a:rPr sz="1800" dirty="0">
                <a:latin typeface="Courier"/>
              </a:rPr>
              <a:t>.R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we will introduce in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Local (or one/multi-way) Analysis</a:t>
            </a:r>
          </a:p>
          <a:p>
            <a:pPr lvl="2"/>
            <a:r>
              <a:rPr dirty="0"/>
              <a:t>Uncertainty analysis</a:t>
            </a:r>
          </a:p>
          <a:p>
            <a:pPr lvl="2"/>
            <a:r>
              <a:rPr dirty="0"/>
              <a:t>Sensitivity analysis</a:t>
            </a:r>
            <a:br>
              <a:rPr lang="en-GB" dirty="0"/>
            </a:br>
            <a:br>
              <a:rPr lang="en-GB" dirty="0"/>
            </a:br>
            <a:endParaRPr dirty="0"/>
          </a:p>
          <a:p>
            <a:pPr lvl="1"/>
            <a:r>
              <a:rPr dirty="0"/>
              <a:t>Global Analysis</a:t>
            </a:r>
          </a:p>
          <a:p>
            <a:pPr lvl="2"/>
            <a:r>
              <a:rPr dirty="0"/>
              <a:t>Probabilistic (or Sampling) uncertainty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Uncertainty and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342991" lvl="1" indent="0">
              <a:buNone/>
            </a:pPr>
            <a:r>
              <a:rPr lang="en-GB" i="1" dirty="0"/>
              <a:t>Uncertainty</a:t>
            </a:r>
            <a:r>
              <a:rPr lang="en-GB" dirty="0"/>
              <a:t> and </a:t>
            </a:r>
            <a:r>
              <a:rPr lang="en-GB" i="1" dirty="0"/>
              <a:t>Sensitivity</a:t>
            </a:r>
            <a:r>
              <a:rPr lang="en-GB" dirty="0"/>
              <a:t> </a:t>
            </a:r>
            <a:r>
              <a:rPr dirty="0"/>
              <a:t>are often used </a:t>
            </a:r>
            <a:r>
              <a:rPr dirty="0" err="1"/>
              <a:t>interchangably</a:t>
            </a:r>
            <a:r>
              <a:rPr dirty="0"/>
              <a:t> (rather confusingly!)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dirty="0"/>
              <a:t>I will used the terminology used in references below:</a:t>
            </a:r>
          </a:p>
          <a:p>
            <a:pPr lvl="2"/>
            <a:r>
              <a:rPr i="1" dirty="0"/>
              <a:t>uncertainty analysis</a:t>
            </a:r>
            <a:r>
              <a:rPr dirty="0"/>
              <a:t> is the </a:t>
            </a:r>
            <a:r>
              <a:rPr b="1" dirty="0"/>
              <a:t>evaluation of the uncertainty </a:t>
            </a:r>
            <a:r>
              <a:rPr lang="en-GB" b="1" dirty="0"/>
              <a:t>in</a:t>
            </a:r>
            <a:r>
              <a:rPr b="1" dirty="0"/>
              <a:t> model output </a:t>
            </a:r>
            <a:r>
              <a:rPr dirty="0"/>
              <a:t>caused by uncertainty in the model parameter input</a:t>
            </a:r>
            <a:r>
              <a:rPr lang="en-GB" dirty="0"/>
              <a:t> (most of what we do)</a:t>
            </a:r>
            <a:endParaRPr dirty="0"/>
          </a:p>
          <a:p>
            <a:pPr lvl="2"/>
            <a:r>
              <a:rPr i="1" dirty="0"/>
              <a:t>sensitivity analysis</a:t>
            </a:r>
            <a:r>
              <a:rPr dirty="0"/>
              <a:t> is the attribution of this uncertainty to each parameter (either qualitatively or quantitatively) </a:t>
            </a:r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endParaRPr lang="en-GB" dirty="0"/>
          </a:p>
          <a:p>
            <a:pPr marL="342991" lvl="1" indent="0">
              <a:buNone/>
            </a:pPr>
            <a:r>
              <a:rPr dirty="0"/>
              <a:t>References recommended:</a:t>
            </a:r>
          </a:p>
          <a:p>
            <a:pPr lvl="2"/>
            <a:r>
              <a:rPr dirty="0"/>
              <a:t>‘Global Sensitivity Analysis: The Primer’ by </a:t>
            </a:r>
            <a:r>
              <a:rPr dirty="0" err="1"/>
              <a:t>Saltelli</a:t>
            </a:r>
            <a:r>
              <a:rPr dirty="0"/>
              <a:t> et al. (2008)</a:t>
            </a:r>
          </a:p>
          <a:p>
            <a:pPr lvl="2"/>
            <a:r>
              <a:rPr dirty="0"/>
              <a:t>Marino et al. (2008) Journal of Theoretical Biology 254</a:t>
            </a:r>
          </a:p>
          <a:p>
            <a:pPr lvl="2"/>
            <a:r>
              <a:rPr dirty="0"/>
              <a:t>Blower &amp; </a:t>
            </a:r>
            <a:r>
              <a:rPr dirty="0" err="1"/>
              <a:t>Dowlatabadi</a:t>
            </a:r>
            <a:r>
              <a:rPr dirty="0"/>
              <a:t> (1994) International Statistical Review 62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Local (one/multi-way) uncertainty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2523368"/>
                <a:ext cx="3886200" cy="4351338"/>
              </a:xfrm>
            </p:spPr>
            <p:txBody>
              <a:bodyPr/>
              <a:lstStyle/>
              <a:p>
                <a:pPr marL="342991" lvl="1" indent="0">
                  <a:buNone/>
                </a:pPr>
                <a:r>
                  <a:rPr lang="en-GB" dirty="0"/>
                  <a:t>We can </a:t>
                </a:r>
                <a:r>
                  <a:rPr lang="en-GB" b="1" dirty="0"/>
                  <a:t>change the value of </a:t>
                </a:r>
                <a:r>
                  <a:rPr b="1" dirty="0"/>
                  <a:t>one parameter</a:t>
                </a:r>
                <a:r>
                  <a:rPr lang="en-GB" b="1" dirty="0"/>
                  <a:t> </a:t>
                </a:r>
                <a:r>
                  <a:rPr lang="en-GB" dirty="0"/>
                  <a:t>(</a:t>
                </a:r>
                <a:r>
                  <a:rPr dirty="0"/>
                  <a:t>or composite parameter</a:t>
                </a:r>
                <a:r>
                  <a:rPr lang="en-GB" dirty="0"/>
                  <a:t>)</a:t>
                </a:r>
                <a:r>
                  <a:rPr dirty="0"/>
                  <a:t> and evaluate the change in one or more model outputs</a:t>
                </a:r>
                <a:endParaRPr lang="en-GB" dirty="0"/>
              </a:p>
              <a:p>
                <a:pPr marL="342991" lvl="1" indent="0">
                  <a:buNone/>
                </a:pPr>
                <a:endParaRPr lang="en-GB" dirty="0"/>
              </a:p>
              <a:p>
                <a:pPr marL="342991" lvl="1" indent="0">
                  <a:buNone/>
                </a:pPr>
                <a:endParaRPr lang="en-GB" dirty="0"/>
              </a:p>
              <a:p>
                <a:pPr marL="342991" lvl="1" indent="0">
                  <a:buNone/>
                </a:pPr>
                <a:r>
                  <a:rPr dirty="0"/>
                  <a:t>e.g. 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change the prevalence at day 30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2523368"/>
                <a:ext cx="3886200" cy="4351338"/>
              </a:xfrm>
              <a:blipFill>
                <a:blip r:embed="rId2"/>
                <a:stretch>
                  <a:fillRect t="-872" r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cartoon_SA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4237" y="2216039"/>
            <a:ext cx="38862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Local (one/multi-way) uncertainty analysis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85037" y="2034270"/>
            <a:ext cx="3886200" cy="4351338"/>
          </a:xfrm>
        </p:spPr>
        <p:txBody>
          <a:bodyPr/>
          <a:lstStyle/>
          <a:p>
            <a:pPr marL="342991" lvl="1" indent="0">
              <a:buNone/>
            </a:pPr>
            <a:r>
              <a:rPr lang="en-GB" dirty="0"/>
              <a:t>Instead of changing a parameter across a set of values, we can change the </a:t>
            </a:r>
            <a:r>
              <a:rPr lang="en-GB" b="1" dirty="0"/>
              <a:t>model structure</a:t>
            </a:r>
          </a:p>
          <a:p>
            <a:pPr marL="342991" lvl="1" indent="0">
              <a:buNone/>
            </a:pPr>
            <a:endParaRPr lang="en-GB" b="1" dirty="0"/>
          </a:p>
          <a:p>
            <a:pPr marL="342991" lvl="1" indent="0">
              <a:buNone/>
            </a:pPr>
            <a:r>
              <a:rPr lang="en-GB" dirty="0"/>
              <a:t>This is often described as </a:t>
            </a:r>
            <a:r>
              <a:rPr lang="en-GB" b="1" dirty="0"/>
              <a:t>structural uncertainty analysis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88C30-28BA-D43B-CFA6-9991F385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" r="1"/>
          <a:stretch/>
        </p:blipFill>
        <p:spPr>
          <a:xfrm>
            <a:off x="5246255" y="2407654"/>
            <a:ext cx="3676072" cy="3275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5B762-349B-3554-3758-957B640A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36" y="5605068"/>
            <a:ext cx="1884218" cy="462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57A5B-DFC1-7323-1A3D-BB91D375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142" y="2590723"/>
            <a:ext cx="384113" cy="2909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6F23D2-1212-43F1-80B0-F639936B2B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-1797"/>
          <a:stretch/>
        </p:blipFill>
        <p:spPr>
          <a:xfrm>
            <a:off x="1149927" y="6099566"/>
            <a:ext cx="7772400" cy="3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2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Local (one/multi-way) uncertainty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457200" y="1477817"/>
                <a:ext cx="8229600" cy="5975927"/>
              </a:xfrm>
            </p:spPr>
            <p:txBody>
              <a:bodyPr/>
              <a:lstStyle/>
              <a:p>
                <a:pPr marL="342991" lvl="1" indent="0">
                  <a:buNone/>
                </a:pPr>
                <a:r>
                  <a:rPr lang="en-GB" dirty="0"/>
                  <a:t>Evaluating one-way sensitivity analysis is convenient when we want to understand how </a:t>
                </a:r>
                <a:r>
                  <a:rPr lang="en-GB" b="1" dirty="0"/>
                  <a:t>changes in our assumptions influence model outcomes</a:t>
                </a:r>
                <a:r>
                  <a:rPr lang="en-GB" dirty="0"/>
                  <a:t>.</a:t>
                </a:r>
              </a:p>
              <a:p>
                <a:pPr marL="0" lvl="0" indent="0">
                  <a:buNone/>
                </a:pPr>
                <a:endParaRPr lang="en-GB" dirty="0"/>
              </a:p>
              <a:p>
                <a:pPr marL="342991" lvl="1" indent="0">
                  <a:buNone/>
                </a:pPr>
                <a:r>
                  <a:rPr lang="en-GB" dirty="0"/>
                  <a:t>One-way uncertainty analysis is also a good approach if one has </a:t>
                </a:r>
                <a:r>
                  <a:rPr lang="en-GB" i="1" dirty="0"/>
                  <a:t>discrete</a:t>
                </a:r>
                <a:r>
                  <a:rPr lang="en-GB" dirty="0"/>
                  <a:t> information about the value of a parameter or about model structure </a:t>
                </a:r>
              </a:p>
              <a:p>
                <a:pPr marL="342991" lvl="1" indent="0">
                  <a:buNone/>
                </a:pPr>
                <a:r>
                  <a:rPr lang="en-GB" dirty="0"/>
                  <a:t>	</a:t>
                </a:r>
                <a:r>
                  <a:rPr lang="en-GB" sz="1600" dirty="0"/>
                  <a:t>e.g. (1) a study in Thailand suggests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600" dirty="0"/>
                  <a:t> </a:t>
                </a:r>
                <a:r>
                  <a:rPr lang="en-GB" sz="1600" dirty="0"/>
                  <a:t>of Measles is 13, whereas a study in 				Cambodia suggests is it 18 </a:t>
                </a:r>
              </a:p>
              <a:p>
                <a:pPr marL="342991" lvl="1" indent="0">
                  <a:buNone/>
                </a:pPr>
                <a:r>
                  <a:rPr lang="en-GB" sz="1600" dirty="0"/>
                  <a:t>	       (2) Does it matter whether our model includes age-dependent 							susceptibility to infection?</a:t>
                </a:r>
              </a:p>
              <a:p>
                <a:pPr marL="342991" lvl="1" indent="0">
                  <a:buNone/>
                </a:pPr>
                <a:br>
                  <a:rPr lang="en-GB" dirty="0"/>
                </a:br>
                <a:r>
                  <a:rPr lang="en-GB" dirty="0"/>
                  <a:t>But if there is continuous uncertainty in the value of our parameters (e.g. a clinical trial suggests a range of plausible vaccine efficacy of 76-87%, we might prefer a continuous approach to capture the uncertainty. For this, one can adopt </a:t>
                </a:r>
                <a:r>
                  <a:rPr lang="en-GB" b="1" i="1" dirty="0"/>
                  <a:t>global uncertainty analysis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457200" y="1477817"/>
                <a:ext cx="8229600" cy="5975927"/>
              </a:xfrm>
              <a:blipFill>
                <a:blip r:embed="rId2"/>
                <a:stretch>
                  <a:fillRect t="-636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Global uncertainty analysis: Monte Carlo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GB" dirty="0"/>
                  <a:t>For Global Uncertainty analysis we ‘integrate across’ all the continuous uncertainty in our parameters to generate a distribution of outcome values</a:t>
                </a:r>
              </a:p>
              <a:p>
                <a:pPr marL="0" lvl="0" indent="0">
                  <a:buNone/>
                </a:pPr>
                <a:endParaRPr lang="en-GB" dirty="0"/>
              </a:p>
              <a:p>
                <a:pPr marL="0" lvl="0" indent="0">
                  <a:buNone/>
                </a:pPr>
                <a:endParaRPr lang="en-GB" dirty="0"/>
              </a:p>
              <a:p>
                <a:pPr marL="0" lvl="0" indent="0">
                  <a:buNone/>
                </a:pPr>
                <a:r>
                  <a:rPr dirty="0"/>
                  <a:t>Example: </a:t>
                </a:r>
                <a:r>
                  <a:rPr lang="en-GB" dirty="0"/>
                  <a:t>How does u</a:t>
                </a:r>
                <a:r>
                  <a:rPr dirty="0" err="1"/>
                  <a:t>ncertainty</a:t>
                </a:r>
                <a:r>
                  <a:rPr dirty="0"/>
                  <a:t> in the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lead to uncertainty in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?</a:t>
                </a:r>
                <a:endParaRPr dirty="0"/>
              </a:p>
              <a:p>
                <a:pPr marL="0" lvl="0" indent="0">
                  <a:buNone/>
                </a:pPr>
                <a:endParaRPr dirty="0"/>
              </a:p>
              <a:p>
                <a:pPr marL="1270000" lvl="0" indent="0">
                  <a:buNone/>
                </a:pPr>
                <a:r>
                  <a:rPr sz="1800" dirty="0">
                    <a:latin typeface="Courier"/>
                  </a:rPr>
                  <a:t>R0 =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beta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gamma</a:t>
                </a:r>
              </a:p>
              <a:p>
                <a:pPr marL="0" lvl="0" indent="0">
                  <a:buNone/>
                </a:pPr>
                <a:endParaRPr sz="1800" dirty="0">
                  <a:latin typeface="Courier"/>
                </a:endParaRPr>
              </a:p>
              <a:p>
                <a:pPr marL="0" lvl="0" indent="0">
                  <a:buNone/>
                </a:pPr>
                <a:r>
                  <a:rPr lang="en-GB" dirty="0"/>
                  <a:t>(Uniform) u</a:t>
                </a:r>
                <a:r>
                  <a:rPr dirty="0" err="1"/>
                  <a:t>ncertainty</a:t>
                </a:r>
                <a:r>
                  <a:rPr dirty="0"/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∈[0.1,0.8]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∈[0.1,0.5]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617" t="-526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Global uncertainty analysis: Monte Carlo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46F1F-5871-9A40-8AAF-0FA5F36F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97" y="1446681"/>
            <a:ext cx="5755304" cy="4841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EAE8AE-3D5E-9AC4-DF05-A6C2D87F6776}"/>
                  </a:ext>
                </a:extLst>
              </p:cNvPr>
              <p:cNvSpPr txBox="1"/>
              <p:nvPr/>
            </p:nvSpPr>
            <p:spPr>
              <a:xfrm>
                <a:off x="1272818" y="6287785"/>
                <a:ext cx="70772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Uniform uncertainty in beta and gamma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</a:rPr>
                  <a:t>= </a:t>
                </a:r>
                <a:r>
                  <a:rPr lang="ar-AE" dirty="0">
                    <a:latin typeface="Open Sans" panose="020B0606030504020204" pitchFamily="34" charset="0"/>
                    <a:ea typeface="Open Sans" panose="020B0606030504020204" pitchFamily="34" charset="0"/>
                  </a:rPr>
                  <a:t>1.45 (</a:t>
                </a:r>
                <a:r>
                  <a:rPr lang="en-GB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0.41– 4.43)</a:t>
                </a:r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EAE8AE-3D5E-9AC4-DF05-A6C2D87F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18" y="6287785"/>
                <a:ext cx="7077284" cy="369332"/>
              </a:xfrm>
              <a:prstGeom prst="rect">
                <a:avLst/>
              </a:prstGeom>
              <a:blipFill>
                <a:blip r:embed="rId3"/>
                <a:stretch>
                  <a:fillRect l="-71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1536</Words>
  <Application>Microsoft Macintosh PowerPoint</Application>
  <PresentationFormat>On-screen Show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Courier</vt:lpstr>
      <vt:lpstr>Courier New</vt:lpstr>
      <vt:lpstr>merriweather</vt:lpstr>
      <vt:lpstr>open sans</vt:lpstr>
      <vt:lpstr>open sans</vt:lpstr>
      <vt:lpstr>Main_Presentation_Title_Page</vt:lpstr>
      <vt:lpstr>Sensitivity Analysis &amp; Sampling</vt:lpstr>
      <vt:lpstr>Introduction</vt:lpstr>
      <vt:lpstr>What we will introduce in this session</vt:lpstr>
      <vt:lpstr>Uncertainty and Sensitivity</vt:lpstr>
      <vt:lpstr>Local (one/multi-way) uncertainty analysis</vt:lpstr>
      <vt:lpstr>Local (one/multi-way) uncertainty analysis</vt:lpstr>
      <vt:lpstr>Local (one/multi-way) uncertainty analysis</vt:lpstr>
      <vt:lpstr>Global uncertainty analysis: Monte Carlo Sampling</vt:lpstr>
      <vt:lpstr>Global uncertainty analysis: Monte Carlo Sampling</vt:lpstr>
      <vt:lpstr>Global uncertainty analysis: Monte Carlo Sampling</vt:lpstr>
      <vt:lpstr>Global uncertainty analysis: Monte Carlo Sampling</vt:lpstr>
      <vt:lpstr>Global uncertainty analysis: Monte Carlo Sampling</vt:lpstr>
      <vt:lpstr>Global uncertainty analysis: Monte Carlo Sampling</vt:lpstr>
      <vt:lpstr>Global uncertainty analysis: Monte Carlo Sampling</vt:lpstr>
      <vt:lpstr>Global uncertainty analysis: Monte Carlo Sampling</vt:lpstr>
      <vt:lpstr>Global uncertainty analysis: Monte Carlo Sampling</vt:lpstr>
      <vt:lpstr>Global uncertainty analysis: Latin Hypercube Sampling</vt:lpstr>
      <vt:lpstr>Global uncertainty analysis: Latin Hypercube Sampling</vt:lpstr>
      <vt:lpstr>Global uncertainty analysis: Sampling by inversion</vt:lpstr>
      <vt:lpstr>Local (one/multi-way) sensitivity analysis: measures</vt:lpstr>
      <vt:lpstr>Monte carlo sampling vs stochasticity</vt:lpstr>
      <vt:lpstr>Over to you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&amp; Sampling</dc:title>
  <dc:creator>Katie Atkins</dc:creator>
  <cp:keywords/>
  <cp:lastModifiedBy>Katie Atkins</cp:lastModifiedBy>
  <cp:revision>106</cp:revision>
  <dcterms:created xsi:type="dcterms:W3CDTF">2019-06-16T11:28:34Z</dcterms:created>
  <dcterms:modified xsi:type="dcterms:W3CDTF">2023-04-18T14:11:50Z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