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7" r:id="rId4"/>
    <p:sldId id="274" r:id="rId5"/>
    <p:sldId id="273" r:id="rId6"/>
    <p:sldId id="271" r:id="rId7"/>
    <p:sldId id="259" r:id="rId8"/>
    <p:sldId id="276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0" autoAdjust="0"/>
    <p:restoredTop sz="94626"/>
  </p:normalViewPr>
  <p:slideViewPr>
    <p:cSldViewPr snapToGrid="0" snapToObjects="1">
      <p:cViewPr varScale="1">
        <p:scale>
          <a:sx n="127" d="100"/>
          <a:sy n="127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CDA-29C6-4C4F-9345-278F31C990CA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8F0A-4DAF-4A34-8201-1D9E579B0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B800B-A0A9-8CF2-51FD-3B03F4A76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F1B98B-44CF-4F07-DC6E-4307FEE6F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D9FF9F-E954-EB6D-D745-B3C239FBA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first iteration of this course</a:t>
            </a:r>
          </a:p>
          <a:p>
            <a:r>
              <a:rPr lang="en-GB" dirty="0"/>
              <a:t>Inevitably some things will not quite go to plan</a:t>
            </a:r>
          </a:p>
          <a:p>
            <a:r>
              <a:rPr lang="en-GB" dirty="0"/>
              <a:t>Please let us know suggested improvements along the way!</a:t>
            </a:r>
          </a:p>
          <a:p>
            <a:endParaRPr lang="en-GB" dirty="0"/>
          </a:p>
          <a:p>
            <a:r>
              <a:rPr lang="en-GB" dirty="0"/>
              <a:t>no formal evaluation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7A223-2A53-34A8-F614-DD2797BF8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3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Parsimony as an overarching principle!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141F2-BE5C-F2DA-5080-643680315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BE4BA-4753-0BD0-8040-471D6D83F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2F504-9EFD-D5D3-E53E-B4BE6F42D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Parsimony as an overarching principle!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3888-BFBF-168D-9A15-CE7F26441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2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ng.Liu@lshtm.ac.uk" TargetMode="External"/><Relationship Id="rId2" Type="http://schemas.openxmlformats.org/officeDocument/2006/relationships/hyperlink" Target="mailto:Nicholas.Davies@lshtm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rancesco.Grisolia@lshtm.ac.uk" TargetMode="External"/><Relationship Id="rId4" Type="http://schemas.openxmlformats.org/officeDocument/2006/relationships/hyperlink" Target="mailto:Oliver.Brady@lshtm.ac.u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62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5600" dirty="0"/>
              <a:t>Modern Techniques 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731D8-BB07-455F-A3EC-FA9C55B0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organisers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Nicholas Davies, PhD </a:t>
            </a:r>
            <a:r>
              <a:rPr lang="en-GB" sz="2000" b="0" i="0" dirty="0">
                <a:solidFill>
                  <a:srgbClr val="605E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Nicholas.Davies@lshtm.ac.uk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Liu, PhD </a:t>
            </a:r>
            <a:r>
              <a:rPr lang="en-GB" sz="2000" dirty="0">
                <a:solidFill>
                  <a:srgbClr val="605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Yang.Liu@lshtm.ac.uk</a:t>
            </a:r>
            <a:endParaRPr lang="en-GB" sz="2000" dirty="0">
              <a:solidFill>
                <a:srgbClr val="605E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 Brady, PhD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Oliver.Brady@lshtm.ac.uk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Francesco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Grisolia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Francesco.Grisolia@lshtm.ac.uk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Lecturers and Demonstrators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Billy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Quilty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Kath O’Reilly, Seb Funk, Johnny Filipe, Alexis Robert, Alex Richards,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Kaja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Abbas (All LSHTM / CMMID-based)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5A8A3A-DA59-47AB-BDAD-9213BE8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4F8-75E5-4B1B-9FD2-0A08E3C0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6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9EF1-1EC7-119D-4D0F-3E476D0AD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4EA71F-2363-EA5C-1BB1-7008B433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178E3-0B11-1B5B-2D43-2472F6FA7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A9D2B9-4B8F-D674-FE25-9777EC5C6A6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pPr indent="-214370"/>
            <a:r>
              <a:rPr lang="en-GB" dirty="0"/>
              <a:t>A certificate of attendance will be issued automatically by LSHTM’s short courses team (look out for an e-mail next week).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Please complete the feedback form on Moodle after the course — tell us what we did well and what we could improve.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Feel free to contact us if you have any questions on the course material or about your modelling work!</a:t>
            </a:r>
          </a:p>
          <a:p>
            <a:pPr indent="-21437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4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5D9559-4A06-DB8E-F343-52FFAEE4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textbooks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BB39-9622-3B76-0F0D-313D14C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An Introduction to Infectious Disease Modelling by Emilia Vynnycky, Richard  White | Waterstones">
            <a:extLst>
              <a:ext uri="{FF2B5EF4-FFF2-40B4-BE49-F238E27FC236}">
                <a16:creationId xmlns:a16="http://schemas.microsoft.com/office/drawing/2014/main" id="{63A50045-2F94-C7B1-E92F-28BED9B1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" y="1499870"/>
            <a:ext cx="3122930" cy="46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eling Infectious Diseases in Humans and Animals eBook : Keeling, Matt  J., Rohani, Pejman: Amazon.co.uk: Books">
            <a:extLst>
              <a:ext uri="{FF2B5EF4-FFF2-40B4-BE49-F238E27FC236}">
                <a16:creationId xmlns:a16="http://schemas.microsoft.com/office/drawing/2014/main" id="{1026811E-AB9F-D3C0-7ADD-1CE1F88A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722" y="1499870"/>
            <a:ext cx="3181805" cy="46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7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737BB-9057-702D-6B19-ED68E9037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8644"/>
            <a:ext cx="8229600" cy="39598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44258-6F04-7EA2-D08D-AEB25E8D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149E-AAA4-64B4-720F-DDAE07F6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0D63F-5928-2E1C-8B7F-7DB13D2E98C5}"/>
              </a:ext>
            </a:extLst>
          </p:cNvPr>
          <p:cNvSpPr txBox="1"/>
          <p:nvPr/>
        </p:nvSpPr>
        <p:spPr>
          <a:xfrm>
            <a:off x="2250831" y="4079631"/>
            <a:ext cx="14570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Feb 2025</a:t>
            </a:r>
          </a:p>
        </p:txBody>
      </p:sp>
    </p:spTree>
    <p:extLst>
      <p:ext uri="{BB962C8B-B14F-4D97-AF65-F5344CB8AC3E}">
        <p14:creationId xmlns:p14="http://schemas.microsoft.com/office/powerpoint/2010/main" val="18044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6147F-818B-F6FE-8D1B-930C968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did we see in the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2CC-34CE-BE4A-CBD4-14BA3B62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9DA31-484B-2CF0-A922-9C4845F237EA}"/>
              </a:ext>
            </a:extLst>
          </p:cNvPr>
          <p:cNvSpPr txBox="1"/>
          <p:nvPr/>
        </p:nvSpPr>
        <p:spPr>
          <a:xfrm>
            <a:off x="233563" y="1321034"/>
            <a:ext cx="273295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Difference equations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Tracks the number of individuals in each epidemiological  “compartment” (e.g. Infected or Susceptible) at each e.g. day or week timestep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C5FE-63EA-8CB2-19FC-3DDAFCEFE5F6}"/>
              </a:ext>
            </a:extLst>
          </p:cNvPr>
          <p:cNvSpPr txBox="1"/>
          <p:nvPr/>
        </p:nvSpPr>
        <p:spPr>
          <a:xfrm>
            <a:off x="3126556" y="1326976"/>
            <a:ext cx="2732956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Ordinary Differential Equations (ODEs)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Same as ‘difference equations’ but instead of calculating at each timestep, we move to continuous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BC7AB-7079-0543-B3CC-06E83BE23636}"/>
              </a:ext>
            </a:extLst>
          </p:cNvPr>
          <p:cNvSpPr txBox="1"/>
          <p:nvPr/>
        </p:nvSpPr>
        <p:spPr>
          <a:xfrm>
            <a:off x="6017445" y="1321034"/>
            <a:ext cx="2938409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Metapopulation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in structure to ODE model by creating multiple subpopulations that can transmit infections within and between each subpopulation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0EB77-545A-A999-5BD8-1B5F5D760251}"/>
              </a:ext>
            </a:extLst>
          </p:cNvPr>
          <p:cNvSpPr txBox="1"/>
          <p:nvPr/>
        </p:nvSpPr>
        <p:spPr>
          <a:xfrm>
            <a:off x="3126556" y="4054158"/>
            <a:ext cx="2732955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Network model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Adds structure to the individual-based model, where each individual is constrained by who they can transmit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FB1AB-04FB-96ED-3000-B26166BF88A9}"/>
              </a:ext>
            </a:extLst>
          </p:cNvPr>
          <p:cNvSpPr txBox="1"/>
          <p:nvPr/>
        </p:nvSpPr>
        <p:spPr>
          <a:xfrm>
            <a:off x="6017444" y="4054793"/>
            <a:ext cx="2938409" cy="2585323"/>
          </a:xfrm>
          <a:prstGeom prst="rect">
            <a:avLst/>
          </a:prstGeom>
          <a:solidFill>
            <a:srgbClr val="E4E3F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Stochastic compartment model</a:t>
            </a:r>
          </a:p>
          <a:p>
            <a:endParaRPr lang="en-US" b="1" dirty="0"/>
          </a:p>
          <a:p>
            <a:r>
              <a:rPr lang="en-US" dirty="0"/>
              <a:t>A stochastic implementation of our compartment ODE model but there is randomness in events happening</a:t>
            </a:r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06C5C-03B7-8596-517D-5FABD58AA7F6}"/>
              </a:ext>
            </a:extLst>
          </p:cNvPr>
          <p:cNvSpPr txBox="1"/>
          <p:nvPr/>
        </p:nvSpPr>
        <p:spPr>
          <a:xfrm>
            <a:off x="233563" y="4054158"/>
            <a:ext cx="273295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Individual-based model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Tracks each individual, each with their own epidemiological characteristics; this model class also introduces the idea of 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type of mathematical models should we build?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7"/>
            <a:ext cx="8229600" cy="5243657"/>
          </a:xfrm>
        </p:spPr>
        <p:txBody>
          <a:bodyPr/>
          <a:lstStyle/>
          <a:p>
            <a:r>
              <a:rPr lang="en-GB" i="1" dirty="0"/>
              <a:t>Main Question: how do we choose a model type and a model structure?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Key principle: build with parsimony (“as simple as necessary”)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What is the research question?</a:t>
            </a:r>
          </a:p>
          <a:p>
            <a:pPr lvl="2"/>
            <a:r>
              <a:rPr dirty="0"/>
              <a:t>How big is the population?</a:t>
            </a:r>
          </a:p>
          <a:p>
            <a:pPr lvl="2"/>
            <a:r>
              <a:rPr dirty="0"/>
              <a:t>Are there stochastic fluctuations in the data that cannot be mechanistically accounted for?</a:t>
            </a:r>
          </a:p>
          <a:p>
            <a:pPr lvl="2"/>
            <a:r>
              <a:rPr dirty="0"/>
              <a:t>Do we </a:t>
            </a:r>
            <a:r>
              <a:rPr lang="en-GB" dirty="0"/>
              <a:t>need </a:t>
            </a:r>
            <a:r>
              <a:rPr dirty="0"/>
              <a:t>to track every individual?</a:t>
            </a:r>
          </a:p>
          <a:p>
            <a:pPr lvl="2"/>
            <a:r>
              <a:rPr dirty="0"/>
              <a:t>What type of events are we modelling and how do we </a:t>
            </a:r>
            <a:r>
              <a:rPr dirty="0" err="1"/>
              <a:t>parameterise</a:t>
            </a:r>
            <a:r>
              <a:rPr dirty="0"/>
              <a:t> them?</a:t>
            </a:r>
          </a:p>
          <a:p>
            <a:pPr lvl="2"/>
            <a:r>
              <a:rPr dirty="0"/>
              <a:t>What type o</a:t>
            </a:r>
            <a:r>
              <a:rPr lang="en-GB" dirty="0"/>
              <a:t>f data do we have?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813BE2-41CF-4CC7-B75C-352C4CAA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3C23B-9F4F-2B61-C6E3-EF190FDF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25378C-C852-6408-F53C-3F098E1AF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Wrapping up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FF97-BAEC-0BF9-D429-CCD657828D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77817"/>
            <a:ext cx="8229600" cy="5243657"/>
          </a:xfrm>
        </p:spPr>
        <p:txBody>
          <a:bodyPr/>
          <a:lstStyle/>
          <a:p>
            <a:r>
              <a:rPr lang="en-GB" dirty="0"/>
              <a:t>Any final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775A6-2F80-1043-C846-EC9A679B4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12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F07FA-22C9-59D1-B329-45580F8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4F6E61-785A-1B37-F17C-B72A0CEB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3450"/>
            <a:ext cx="9144000" cy="1342197"/>
          </a:xfrm>
        </p:spPr>
        <p:txBody>
          <a:bodyPr/>
          <a:lstStyle/>
          <a:p>
            <a:r>
              <a:rPr lang="en-US" altLang="zh-CN" dirty="0"/>
              <a:t>Photo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4340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477</Words>
  <Application>Microsoft Macintosh PowerPoint</Application>
  <PresentationFormat>On-screen Show (4:3)</PresentationFormat>
  <Paragraphs>63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merriweather</vt:lpstr>
      <vt:lpstr>open sans</vt:lpstr>
      <vt:lpstr>open sans</vt:lpstr>
      <vt:lpstr>Main_Presentation_Title_Page</vt:lpstr>
      <vt:lpstr>Modern Techniques in Modelling</vt:lpstr>
      <vt:lpstr>Who we are</vt:lpstr>
      <vt:lpstr>Next steps</vt:lpstr>
      <vt:lpstr>Recommended textbooks</vt:lpstr>
      <vt:lpstr>Additional resources</vt:lpstr>
      <vt:lpstr>Which models did we see in the course?</vt:lpstr>
      <vt:lpstr>What type of mathematical models should we build? </vt:lpstr>
      <vt:lpstr>Wrapping up </vt:lpstr>
      <vt:lpstr>Photo time!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Techniques in Modelling</dc:title>
  <dc:creator/>
  <cp:keywords/>
  <cp:lastModifiedBy>Nicholas Davies</cp:lastModifiedBy>
  <cp:revision>58</cp:revision>
  <dcterms:created xsi:type="dcterms:W3CDTF">2019-06-12T07:36:02Z</dcterms:created>
  <dcterms:modified xsi:type="dcterms:W3CDTF">2024-09-12T15:27:28Z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