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258" r:id="rId4"/>
    <p:sldId id="259" r:id="rId5"/>
    <p:sldId id="364" r:id="rId6"/>
    <p:sldId id="365" r:id="rId7"/>
    <p:sldId id="366" r:id="rId8"/>
    <p:sldId id="371" r:id="rId9"/>
    <p:sldId id="372" r:id="rId10"/>
    <p:sldId id="376" r:id="rId11"/>
    <p:sldId id="384" r:id="rId12"/>
    <p:sldId id="377" r:id="rId13"/>
    <p:sldId id="378" r:id="rId14"/>
    <p:sldId id="379" r:id="rId15"/>
    <p:sldId id="385" r:id="rId16"/>
    <p:sldId id="380" r:id="rId17"/>
    <p:sldId id="386" r:id="rId18"/>
    <p:sldId id="381" r:id="rId19"/>
    <p:sldId id="382" r:id="rId20"/>
    <p:sldId id="383" r:id="rId21"/>
    <p:sldId id="387" r:id="rId22"/>
    <p:sldId id="388" r:id="rId23"/>
    <p:sldId id="261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291" r:id="rId33"/>
    <p:sldId id="345" r:id="rId34"/>
    <p:sldId id="399" r:id="rId35"/>
    <p:sldId id="401" r:id="rId36"/>
    <p:sldId id="403" r:id="rId37"/>
    <p:sldId id="404" r:id="rId38"/>
    <p:sldId id="405" r:id="rId39"/>
    <p:sldId id="406" r:id="rId40"/>
    <p:sldId id="34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 autoAdjust="0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2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6D8BE-C0C0-4419-92B1-512731B90806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8A46-F755-4F15-9768-DD078924F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2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08A46-F755-4F15-9768-DD078924F128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November 20190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20190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30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B8D3CD3-6246-4468-8D19-C3E6218CB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Ordinary Differential Equations</a:t>
            </a:r>
            <a:endParaRPr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69AF515-A3A4-4931-B1C3-BA740B67E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3A15-E748-B5D5-4876-5BAF5674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F101-AC16-873A-13C9-8216FF3D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E60F-B712-C8FE-DB0F-C76BB9B5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422FB0-588F-5283-AEF9-209B08CD344F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8097F-77F8-BCA2-D835-6B6D9115829A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0C4105-5930-1652-DBD6-AB996925B4AD}"/>
              </a:ext>
            </a:extLst>
          </p:cNvPr>
          <p:cNvSpPr txBox="1"/>
          <p:nvPr/>
        </p:nvSpPr>
        <p:spPr>
          <a:xfrm>
            <a:off x="1696357" y="1576894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infection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7A59F-6889-5883-FB00-61198B123F95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FEB99-220B-2BE3-352E-98B937F66811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C46E9-53EE-3FF8-F736-1A6E26E9940B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D6A01-AA83-DDB6-7A80-AF584D2DDF44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1F048-ACFD-3611-2D7D-88860D6B5214}"/>
              </a:ext>
            </a:extLst>
          </p:cNvPr>
          <p:cNvSpPr txBox="1"/>
          <p:nvPr/>
        </p:nvSpPr>
        <p:spPr>
          <a:xfrm>
            <a:off x="1811548" y="220744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Effective contact with an infectious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CCC9A7D-E54F-2A67-FFB0-A37DD67B1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</p:spPr>
            <p:txBody>
              <a:bodyPr/>
              <a:lstStyle/>
              <a:p>
                <a:r>
                  <a:rPr lang="en-GB" dirty="0"/>
                  <a:t>Rate of effective contact with an infectious person:</a:t>
                </a:r>
              </a:p>
              <a:p>
                <a:r>
                  <a:rPr lang="en-GB" dirty="0"/>
                  <a:t>A person contacts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people per day…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these contacts are infectious…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of these contacts with infectious people are effective…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susceptible people in total at risk of infection.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CCC9A7D-E54F-2A67-FFB0-A37DD67B1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  <a:blipFill>
                <a:blip r:embed="rId2"/>
                <a:stretch>
                  <a:fillRect l="-617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59D06-0C31-3638-46D7-1A921AB18E4F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383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59D06-0C31-3638-46D7-1A921AB1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383366" cy="461665"/>
              </a:xfrm>
              <a:prstGeom prst="rect">
                <a:avLst/>
              </a:prstGeom>
              <a:blipFill>
                <a:blip r:embed="rId3"/>
                <a:stretch>
                  <a:fillRect l="-1887" t="-123684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742B2CC-75FD-D2E0-58B5-48027BE3AE32}"/>
              </a:ext>
            </a:extLst>
          </p:cNvPr>
          <p:cNvSpPr/>
          <p:nvPr/>
        </p:nvSpPr>
        <p:spPr>
          <a:xfrm>
            <a:off x="4572000" y="5635277"/>
            <a:ext cx="238539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17175-34AB-F3DC-0A94-F4F6B16DB914}"/>
              </a:ext>
            </a:extLst>
          </p:cNvPr>
          <p:cNvSpPr/>
          <p:nvPr/>
        </p:nvSpPr>
        <p:spPr>
          <a:xfrm>
            <a:off x="4810539" y="5633457"/>
            <a:ext cx="844826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03D6A3-C1C1-B71E-B15C-5381D58B0E40}"/>
              </a:ext>
            </a:extLst>
          </p:cNvPr>
          <p:cNvSpPr/>
          <p:nvPr/>
        </p:nvSpPr>
        <p:spPr>
          <a:xfrm>
            <a:off x="5655365" y="5633457"/>
            <a:ext cx="546652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FE980-5FD1-897D-69EC-79CA75C18C53}"/>
              </a:ext>
            </a:extLst>
          </p:cNvPr>
          <p:cNvSpPr/>
          <p:nvPr/>
        </p:nvSpPr>
        <p:spPr>
          <a:xfrm>
            <a:off x="6202017" y="5633457"/>
            <a:ext cx="546652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3D5D-C126-2DAD-DDC7-8191C0E1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C2C1-3467-4D56-6B7D-B8CDF48C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FB30-DA73-75A1-A59A-FEC44D5B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FC26A-E879-1DB6-22CB-751D6E63ACE4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EB67A-A03F-2A89-D7CC-61C0058E366C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F412C-F198-5044-B7BB-6177B2C15395}"/>
              </a:ext>
            </a:extLst>
          </p:cNvPr>
          <p:cNvSpPr txBox="1"/>
          <p:nvPr/>
        </p:nvSpPr>
        <p:spPr>
          <a:xfrm>
            <a:off x="1696357" y="1576894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infection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D1D5D-CC78-56E8-BC0E-1ADA3513FEFC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31357-FD55-FA90-6E53-0FB2F577AF62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61ED4-058D-F9BC-EB1D-238A21D15D43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CCC5E-7A77-C0AB-5029-AA99B90AA85B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BD349-BD10-03CE-A32B-59999031CDE3}"/>
              </a:ext>
            </a:extLst>
          </p:cNvPr>
          <p:cNvSpPr txBox="1"/>
          <p:nvPr/>
        </p:nvSpPr>
        <p:spPr>
          <a:xfrm>
            <a:off x="1811548" y="220744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Effective contact with an infectious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466F9A-2A7F-638D-348D-9D3ACAA1D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</p:spPr>
            <p:txBody>
              <a:bodyPr/>
              <a:lstStyle/>
              <a:p>
                <a:r>
                  <a:rPr lang="en-GB" dirty="0"/>
                  <a:t>Rate of effective contact with an infectious person:</a:t>
                </a:r>
              </a:p>
              <a:p>
                <a:r>
                  <a:rPr lang="en-GB" dirty="0"/>
                  <a:t>A person contacts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people per day…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these contacts are infectious…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of these contacts with infectious people are effective…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susceptible people in total at risk of infection.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466F9A-2A7F-638D-348D-9D3ACAA1D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  <a:blipFill>
                <a:blip r:embed="rId2"/>
                <a:stretch>
                  <a:fillRect l="-617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87022-27EF-EBC8-D777-99DA611CBDCD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383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87022-27EF-EBC8-D777-99DA611C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383366" cy="461665"/>
              </a:xfrm>
              <a:prstGeom prst="rect">
                <a:avLst/>
              </a:prstGeom>
              <a:blipFill>
                <a:blip r:embed="rId3"/>
                <a:stretch>
                  <a:fillRect l="-1887" t="-123684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A256A49-74C3-BB5D-A139-336F5A4DC43A}"/>
              </a:ext>
            </a:extLst>
          </p:cNvPr>
          <p:cNvSpPr/>
          <p:nvPr/>
        </p:nvSpPr>
        <p:spPr>
          <a:xfrm>
            <a:off x="4572000" y="5635277"/>
            <a:ext cx="23899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4D17E-2731-A8A2-BBC0-35EBA3BCB3B9}"/>
              </a:ext>
            </a:extLst>
          </p:cNvPr>
          <p:cNvSpPr/>
          <p:nvPr/>
        </p:nvSpPr>
        <p:spPr>
          <a:xfrm>
            <a:off x="5919355" y="5635277"/>
            <a:ext cx="23899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7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E2797-5E00-B007-3B42-65E54C2C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12FD-8B6A-7F9C-0E72-D1490B5F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4CEC1-5802-FA74-20D0-21AB24B4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BB2D7-06D0-113C-D5AA-A3E1682D2A8F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DCAB7-AF20-FEEB-22E4-17228FF102A9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8C8E23-E94E-DD5E-3FAD-AA4D1BADD323}"/>
              </a:ext>
            </a:extLst>
          </p:cNvPr>
          <p:cNvSpPr txBox="1"/>
          <p:nvPr/>
        </p:nvSpPr>
        <p:spPr>
          <a:xfrm>
            <a:off x="1696357" y="1576894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infection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E3707-9970-7463-D33A-93DA659545F5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EF37C-8B03-E872-74C3-2C88CF90C0E0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CA000-4B66-A324-8609-1D85CCE9FCCE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82A3B-9FF2-7081-F59F-991A3C9D6B79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53F87-8C10-BB69-4A1F-7617918F866F}"/>
              </a:ext>
            </a:extLst>
          </p:cNvPr>
          <p:cNvSpPr txBox="1"/>
          <p:nvPr/>
        </p:nvSpPr>
        <p:spPr>
          <a:xfrm>
            <a:off x="1811548" y="220744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Effective contact with an infectious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86AD145-168C-1D09-1A2F-550639CCF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</p:spPr>
            <p:txBody>
              <a:bodyPr/>
              <a:lstStyle/>
              <a:p>
                <a:r>
                  <a:rPr lang="en-GB" dirty="0"/>
                  <a:t>Rate of effective contact with an infectious person:</a:t>
                </a:r>
              </a:p>
              <a:p>
                <a:r>
                  <a:rPr lang="en-GB" dirty="0"/>
                  <a:t>A person contacts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people per day…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these contacts are infectious…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of these contacts with infectious people are effective…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susceptible people in total at risk of infection.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86AD145-168C-1D09-1A2F-550639CCF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  <a:blipFill>
                <a:blip r:embed="rId2"/>
                <a:stretch>
                  <a:fillRect l="-617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EBED9-9618-23E7-1800-FF92A912EE5C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       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EBED9-9618-23E7-1800-FF92A912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123684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47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60B7F-F24E-9700-48B9-3794315A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292A-EE4B-9DC3-356A-1BE1D87C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7297-6838-1656-B0DF-43BD57E0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1B5EB-5940-FC4B-DFC4-C3ACCDDF551A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15D19-3588-5ED1-D65F-B8354D240F1B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4DCC53-12C7-6571-0239-F9D4610F84E7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07CAB-EAF3-3B4B-1BA9-78911C81C815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23DC4-F202-9A0E-AB3F-CCB98402C150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30B03-D4AA-20FC-CF3B-D69B13721430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8A68930-6D03-81E4-217A-72AB8D50E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</p:spPr>
            <p:txBody>
              <a:bodyPr/>
              <a:lstStyle/>
              <a:p>
                <a:r>
                  <a:rPr lang="en-GB" dirty="0"/>
                  <a:t>Rate of effective contact with an infectious person:</a:t>
                </a:r>
              </a:p>
              <a:p>
                <a:r>
                  <a:rPr lang="en-GB" dirty="0"/>
                  <a:t>A person contacts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people per day…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these contacts are infectious…</a:t>
                </a:r>
              </a:p>
              <a:p>
                <a:r>
                  <a:rPr lang="en-GB" dirty="0"/>
                  <a:t>A fraction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of these contacts with infectious people are effective…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susceptible people in total at risk of infection.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8A68930-6D03-81E4-217A-72AB8D50E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  <a:blipFill>
                <a:blip r:embed="rId2"/>
                <a:stretch>
                  <a:fillRect l="-617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CEB728-B30E-DF33-3749-C7354AD0D263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       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CEB728-B30E-DF33-3749-C7354AD0D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123684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E68911-DAB0-7976-F2C5-A0153B5D3883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E68911-DAB0-7976-F2C5-A0153B5D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C6E2A-2BD3-5A9C-377A-48B9C044E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5792-DE62-4653-66CB-66346596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BE23-FEC8-5406-5D62-5FFD194F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1927A-0E22-6FC8-EA5F-31A2E6C4BA3E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3C9EB-BC27-3D52-3861-70010CD1CBBB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5F29A-ADC1-3DDD-8005-3FC66B13C8BF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07C42-88EC-3DAE-AF9D-BAE48815957A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27AE8-2402-6189-5132-D5D5FBE2D24A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9331D4-19F5-5EFF-A0D2-05DBB644D304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9FFBC1-83F7-1954-76E3-E7D3B96F2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Rate of recovery:</a:t>
                </a:r>
              </a:p>
              <a:p>
                <a:r>
                  <a:rPr lang="en-GB" dirty="0"/>
                  <a:t>Suppose we know the infectious period lasts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days…</a:t>
                </a:r>
              </a:p>
              <a:p>
                <a:r>
                  <a:rPr lang="en-GB" dirty="0"/>
                  <a:t>Then the rate of recovery is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per day…</a:t>
                </a:r>
              </a:p>
              <a:p>
                <a:r>
                  <a:rPr lang="en-GB" sz="1600" dirty="0"/>
                  <a:t>(e.g. if something happens 2x per day, on average it happens every 0.5 days)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infectious people in total at “risk” of recovery.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9FFBC1-83F7-1954-76E3-E7D3B96F2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A8E70A-ABA5-E1B9-D5C7-3003F3F34771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A8E70A-ABA5-E1B9-D5C7-3003F3F34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789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07BD2-3E5E-E6B0-2BF9-CE631414923B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07BD2-3E5E-E6B0-2BF9-CE631414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A99435-6171-D684-F724-E436E8046D51}"/>
              </a:ext>
            </a:extLst>
          </p:cNvPr>
          <p:cNvSpPr txBox="1"/>
          <p:nvPr/>
        </p:nvSpPr>
        <p:spPr>
          <a:xfrm>
            <a:off x="5145899" y="217710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Infectious </a:t>
            </a:r>
          </a:p>
          <a:p>
            <a:pPr algn="ctr"/>
            <a:r>
              <a:rPr lang="en-GB" dirty="0"/>
              <a:t>period 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8E304-E7AC-5E0F-4288-A03D46927F1A}"/>
              </a:ext>
            </a:extLst>
          </p:cNvPr>
          <p:cNvSpPr/>
          <p:nvPr/>
        </p:nvSpPr>
        <p:spPr>
          <a:xfrm>
            <a:off x="4586082" y="5635277"/>
            <a:ext cx="661327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CCFC2-0EEC-95E7-D142-A7C76964D3E3}"/>
              </a:ext>
            </a:extLst>
          </p:cNvPr>
          <p:cNvSpPr/>
          <p:nvPr/>
        </p:nvSpPr>
        <p:spPr>
          <a:xfrm>
            <a:off x="5247409" y="5635277"/>
            <a:ext cx="559817" cy="53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70616-908B-3960-9AAE-66F1D122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C73-1A5F-86BB-B8CA-5DCF6C49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C956-2FCB-AB77-1BC3-406E3EC1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0C2A74-E58C-7D54-9EBB-98C5B3CC55EC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3B26DA-40F7-86A5-3EF2-E127FDE3C2F0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2CD159-95D0-398C-E01C-9C8AAFCF85A0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32C53-171F-64F2-C98F-A66E3E7FD2E7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AA71E-1A41-B469-2D53-7A514833C32E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7D07B-FBF8-AA0E-ED14-285A7AD4A9B4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C02D8E9-3412-9333-8F9B-E0716F452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Rate of recovery:</a:t>
                </a:r>
              </a:p>
              <a:p>
                <a:r>
                  <a:rPr lang="en-GB" dirty="0"/>
                  <a:t>Suppose we know the infectious period lasts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days…</a:t>
                </a:r>
              </a:p>
              <a:p>
                <a:r>
                  <a:rPr lang="en-GB" dirty="0"/>
                  <a:t>Then the rate of recovery is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per day…</a:t>
                </a:r>
              </a:p>
              <a:p>
                <a:r>
                  <a:rPr lang="en-GB" sz="1600" dirty="0"/>
                  <a:t>(e.g. if something happens 2x per day, on average it happens every 0.5 days)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infectious people in total at “risk” of recovery.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C02D8E9-3412-9333-8F9B-E0716F452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BCDF7-3967-8C7C-5A97-921919CF9786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BCDF7-3967-8C7C-5A97-921919C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789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1B3E80-B52F-474E-62C1-CABF950CA2E3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1B3E80-B52F-474E-62C1-CABF950C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3427F9-0F0A-D570-6F80-F88CBBCD4290}"/>
              </a:ext>
            </a:extLst>
          </p:cNvPr>
          <p:cNvSpPr txBox="1"/>
          <p:nvPr/>
        </p:nvSpPr>
        <p:spPr>
          <a:xfrm>
            <a:off x="5145899" y="217710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Infectious </a:t>
            </a:r>
          </a:p>
          <a:p>
            <a:pPr algn="ctr"/>
            <a:r>
              <a:rPr lang="en-GB" dirty="0"/>
              <a:t>period 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B667A-6874-1B6A-3848-326DDDD421F3}"/>
              </a:ext>
            </a:extLst>
          </p:cNvPr>
          <p:cNvSpPr/>
          <p:nvPr/>
        </p:nvSpPr>
        <p:spPr>
          <a:xfrm>
            <a:off x="4644736" y="5635277"/>
            <a:ext cx="58189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0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37F2-35B7-D28D-A389-784B7254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99E2-6926-871D-AF10-0A52DD8A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1918-D661-6630-F29F-97AC40CF9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15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2D185-8DF9-B484-BDFD-88877EA63ED0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B9006D-FCCC-4CFB-A9CF-310E7615CD95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83BFB1-442F-9949-17AB-41F08DA03A53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8BE7E-60AD-D9E0-0ADF-3CDC849740E3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DC72E0-F311-15CB-F7E3-E31E22591358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C76AC-FF9C-C46C-AFF4-3BC9D15044CB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16F6E7-565F-B34C-C7DE-E479ECE16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Rate of recovery:</a:t>
                </a:r>
              </a:p>
              <a:p>
                <a:r>
                  <a:rPr lang="en-GB" dirty="0"/>
                  <a:t>Suppose we know the infectious period lasts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days…</a:t>
                </a:r>
              </a:p>
              <a:p>
                <a:r>
                  <a:rPr lang="en-GB" dirty="0"/>
                  <a:t>Then the rate of recovery is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per day…</a:t>
                </a:r>
              </a:p>
              <a:p>
                <a:r>
                  <a:rPr lang="en-GB" sz="1600" dirty="0"/>
                  <a:t>(e.g. if something happens 2x per day, on average it happens every 0.5 days)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infectious people in total at “risk” of recovery.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16F6E7-565F-B34C-C7DE-E479ECE1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9DED81-DD2B-FBB3-21EF-4CF668CE8B40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/>
                  <a:t>			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9DED81-DD2B-FBB3-21EF-4CF668CE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789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A6007-B9D0-8D64-C327-AF97ED32D5D3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A6007-B9D0-8D64-C327-AF97ED32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5DCA54-AFF3-104F-79F2-2D1E23170CB9}"/>
              </a:ext>
            </a:extLst>
          </p:cNvPr>
          <p:cNvSpPr txBox="1"/>
          <p:nvPr/>
        </p:nvSpPr>
        <p:spPr>
          <a:xfrm>
            <a:off x="5145899" y="2177108"/>
            <a:ext cx="225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Infectious </a:t>
            </a:r>
          </a:p>
          <a:p>
            <a:pPr algn="ctr"/>
            <a:r>
              <a:rPr lang="en-GB" dirty="0"/>
              <a:t>period ends</a:t>
            </a:r>
          </a:p>
        </p:txBody>
      </p:sp>
    </p:spTree>
    <p:extLst>
      <p:ext uri="{BB962C8B-B14F-4D97-AF65-F5344CB8AC3E}">
        <p14:creationId xmlns:p14="http://schemas.microsoft.com/office/powerpoint/2010/main" val="99846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236F5-6149-75AC-480A-6D420D2E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D691-4204-D50B-4F81-3C502BA9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8298-9644-1D4A-7E2F-BAB9B16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239A-A0FC-EEB5-6E61-B7CF129FFA51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2D423-927E-7740-0C93-1AF55DA6A69F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44FEF-0BB0-46B7-922C-2C418974B6CD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0026C-90AE-8343-156B-245AD6AB6D4A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F56D0-2383-3719-3C24-518E65162D40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82F39E-A5F4-6118-2DE5-1A2EAFC11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Rate of recovery:</a:t>
                </a:r>
              </a:p>
              <a:p>
                <a:r>
                  <a:rPr lang="en-GB" dirty="0"/>
                  <a:t>Suppose we know the infectious period lasts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days…</a:t>
                </a:r>
              </a:p>
              <a:p>
                <a:r>
                  <a:rPr lang="en-GB" dirty="0"/>
                  <a:t>Then the rate of recovery is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per day…</a:t>
                </a:r>
              </a:p>
              <a:p>
                <a:r>
                  <a:rPr lang="en-GB" sz="1600" dirty="0"/>
                  <a:t>(e.g. if something happens 2x per day, on average it happens every 0.5 days)</a:t>
                </a:r>
              </a:p>
              <a:p>
                <a:r>
                  <a:rPr lang="en-GB" dirty="0"/>
                  <a:t>And there are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infectious people in total at “risk” of recovery.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82F39E-A5F4-6118-2DE5-1A2EAFC11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1F4757-A9F7-BBEC-0EA7-0B67A36BC126}"/>
                  </a:ext>
                </a:extLst>
              </p:cNvPr>
              <p:cNvSpPr txBox="1"/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/>
                  <a:t>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400" b="0" dirty="0"/>
                  <a:t>) =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/>
                  <a:t>			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1F4757-A9F7-BBEC-0EA7-0B67A36B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4" y="5635277"/>
                <a:ext cx="5791146" cy="461665"/>
              </a:xfrm>
              <a:prstGeom prst="rect">
                <a:avLst/>
              </a:prstGeom>
              <a:blipFill>
                <a:blip r:embed="rId3"/>
                <a:stretch>
                  <a:fillRect l="-1754" t="-789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B2D8A1-6270-4953-5A5C-5CB8ED1E6042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B2D8A1-6270-4953-5A5C-5CB8ED1E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43D8A5-EA94-EF42-ED8D-8D56FC4D14A1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43D8A5-EA94-EF42-ED8D-8D56FC4D1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9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121C-17DF-9603-A9CC-BDDEC96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201E-DBFC-FE47-6A84-2D75C338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F5FB8-E27C-872D-D976-7F4BB7C81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FAF16-983B-C1BA-D289-D584D0C1D901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AEF83-70D6-F3BF-62C1-1F47667D047A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53CCA6-BC93-8A2E-656D-BF0F003B0A5C}"/>
              </a:ext>
            </a:extLst>
          </p:cNvPr>
          <p:cNvSpPr txBox="1"/>
          <p:nvPr/>
        </p:nvSpPr>
        <p:spPr>
          <a:xfrm>
            <a:off x="5118133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91C5D-5C65-05AF-82AA-BBA7389BB597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BB2A04-5433-F359-E6B8-7A22BC1E9EB8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AD6A3-8C2A-88E1-6008-C48E29E2C04A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4E14176-E460-A80D-E2E8-651B2F209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Note that above, both transitions are specified as: </a:t>
                </a:r>
              </a:p>
              <a:p>
                <a:r>
                  <a:rPr lang="en-GB" dirty="0"/>
                  <a:t>	“rate per person per day” times “number of people at risk”</a:t>
                </a:r>
              </a:p>
              <a:p>
                <a:r>
                  <a:rPr lang="en-GB" dirty="0"/>
                  <a:t>	infection:	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type m:val="li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dirty="0"/>
                  <a:t> 			times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recovery: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					times	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Often in model diagrams, the “number of people at risk” term is omitted, and implied by where the arrow is coming from.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4E14176-E460-A80D-E2E8-651B2F209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E8825-296D-9427-C366-254D6893EC41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E8825-296D-9427-C366-254D6893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3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5E407-72D7-5EFF-989B-9A9DAA243919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5E407-72D7-5EFF-989B-9A9DAA243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30FE02-BAF5-D6D7-7D54-E9326F7EF1A3}"/>
              </a:ext>
            </a:extLst>
          </p:cNvPr>
          <p:cNvSpPr txBox="1"/>
          <p:nvPr/>
        </p:nvSpPr>
        <p:spPr>
          <a:xfrm>
            <a:off x="1699927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</a:t>
            </a:r>
          </a:p>
        </p:txBody>
      </p:sp>
    </p:spTree>
    <p:extLst>
      <p:ext uri="{BB962C8B-B14F-4D97-AF65-F5344CB8AC3E}">
        <p14:creationId xmlns:p14="http://schemas.microsoft.com/office/powerpoint/2010/main" val="24295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7913-1964-EC92-C0D7-4747243C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212A-D7E4-2FAC-FD49-772E226B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F56F-BFD7-6324-3D09-0D658374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18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9F53A9-0015-C795-DD42-E7307584F01B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3E6B26-97F1-D078-7771-B63424F9B16B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1E1727-9AC7-CA8C-BC08-EFE9D097E667}"/>
              </a:ext>
            </a:extLst>
          </p:cNvPr>
          <p:cNvSpPr txBox="1"/>
          <p:nvPr/>
        </p:nvSpPr>
        <p:spPr>
          <a:xfrm>
            <a:off x="5118133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D1214-8F31-FEB8-2FCE-9BC863028F0C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A98D-1C6D-5B46-9B4A-D2AF9CEA6F33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BA0DA-E0B1-0C81-AE6D-46A89F6BF009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07CD0F-D44D-871C-6901-51549C44C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</p:spPr>
            <p:txBody>
              <a:bodyPr/>
              <a:lstStyle/>
              <a:p>
                <a:r>
                  <a:rPr lang="en-GB" dirty="0"/>
                  <a:t>Note that above, both transitions are specified as: </a:t>
                </a:r>
              </a:p>
              <a:p>
                <a:r>
                  <a:rPr lang="en-GB" dirty="0"/>
                  <a:t>	“rate per person per day” times “number of people at risk”</a:t>
                </a:r>
              </a:p>
              <a:p>
                <a:r>
                  <a:rPr lang="en-GB" dirty="0"/>
                  <a:t>	infection:	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type m:val="li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dirty="0"/>
                  <a:t> 			times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recovery: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					times	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Often in model diagrams, the “number of people at risk” term is omitted, and implied by where the arrow is coming from.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07CD0F-D44D-871C-6901-51549C44C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416084"/>
                <a:ext cx="8562109" cy="2883115"/>
              </a:xfrm>
              <a:blipFill>
                <a:blip r:embed="rId2"/>
                <a:stretch>
                  <a:fillRect l="-593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D0DE5-B374-E0ED-327B-28C1D8CF427C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D0DE5-B374-E0ED-327B-28C1D8CF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3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137CE-6C4D-4954-31B5-D18E15131E32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137CE-6C4D-4954-31B5-D18E1513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25ECA8-D60D-3BDF-E632-6F29B7E7A731}"/>
              </a:ext>
            </a:extLst>
          </p:cNvPr>
          <p:cNvSpPr txBox="1"/>
          <p:nvPr/>
        </p:nvSpPr>
        <p:spPr>
          <a:xfrm>
            <a:off x="1699927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</a:t>
            </a:r>
          </a:p>
        </p:txBody>
      </p:sp>
    </p:spTree>
    <p:extLst>
      <p:ext uri="{BB962C8B-B14F-4D97-AF65-F5344CB8AC3E}">
        <p14:creationId xmlns:p14="http://schemas.microsoft.com/office/powerpoint/2010/main" val="230645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3C4B-76D5-C943-AD7F-15CD5DF9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for session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14C9-82D7-AA43-A040-188A623F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 What are ordinary differential equations (ODEs)?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 How do we use ODEs to model an epidemic?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 Using the R package </a:t>
            </a:r>
            <a:r>
              <a:rPr lang="en-GB" sz="2800" dirty="0" err="1">
                <a:latin typeface="Lucida Console" panose="020B0609040504020204" pitchFamily="49" charset="0"/>
              </a:rPr>
              <a:t>deSolve</a:t>
            </a:r>
            <a:endParaRPr lang="en-GB" sz="2800" dirty="0">
              <a:latin typeface="Lucida Console" panose="020B060904050402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dirty="0"/>
              <a:t>Practical: SI, SIR, SEIR models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C634B-27E9-4B7A-9654-623999C14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1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8C70-536F-4997-C359-EA848D74C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922E-F08C-674B-098D-8F04AD86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5BE5D-1BD1-DDB4-D780-0CCC85009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19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758492-2CA1-1B97-0C08-22E7934FDCA8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C1093-0FC0-E068-C5E7-45506D23F583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610148-17BB-A6B4-04A6-78CD4A063715}"/>
              </a:ext>
            </a:extLst>
          </p:cNvPr>
          <p:cNvSpPr txBox="1"/>
          <p:nvPr/>
        </p:nvSpPr>
        <p:spPr>
          <a:xfrm>
            <a:off x="5118133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C537F-C2DD-E7D1-625C-235377CC911F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CC9C6-2591-9109-C4D5-8E4E1CC5B60C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77F77-1871-4F43-6C2D-5F7374CE24D9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CE2AC-030D-7986-692C-EC354132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416084"/>
            <a:ext cx="8562109" cy="1282809"/>
          </a:xfrm>
        </p:spPr>
        <p:txBody>
          <a:bodyPr/>
          <a:lstStyle/>
          <a:p>
            <a:r>
              <a:rPr lang="en-GB" dirty="0"/>
              <a:t>To turn this into ODEs, we include each rate twice: </a:t>
            </a:r>
          </a:p>
          <a:p>
            <a:r>
              <a:rPr lang="en-GB" dirty="0"/>
              <a:t>	once negative for the “leaving” (subtracting from) compartment,</a:t>
            </a:r>
          </a:p>
          <a:p>
            <a:r>
              <a:rPr lang="en-GB" dirty="0"/>
              <a:t>	and once positive for the “entering” (adding to) compartment.</a:t>
            </a:r>
          </a:p>
          <a:p>
            <a:r>
              <a:rPr lang="en-GB" sz="20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FE6BA1-FE16-F256-CCF9-7CD3AA6CE59D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FE6BA1-FE16-F256-CCF9-7CD3AA6C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2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99700-3A56-4473-4161-3E85CC30E29F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99700-3A56-4473-4161-3E85CC30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D730A9-8DD0-4FB1-EFFB-F26C1952C47A}"/>
              </a:ext>
            </a:extLst>
          </p:cNvPr>
          <p:cNvSpPr txBox="1"/>
          <p:nvPr/>
        </p:nvSpPr>
        <p:spPr>
          <a:xfrm>
            <a:off x="1699927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25196-00E5-E89F-396D-6F515E85E82C}"/>
                  </a:ext>
                </a:extLst>
              </p:cNvPr>
              <p:cNvSpPr txBox="1"/>
              <p:nvPr/>
            </p:nvSpPr>
            <p:spPr>
              <a:xfrm>
                <a:off x="743962" y="4758652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25196-00E5-E89F-396D-6F515E85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2" y="4758652"/>
                <a:ext cx="1018309" cy="461665"/>
              </a:xfrm>
              <a:prstGeom prst="rect">
                <a:avLst/>
              </a:prstGeom>
              <a:blipFill>
                <a:blip r:embed="rId4"/>
                <a:stretch>
                  <a:fillRect l="-11111" t="-127027" r="-1235" b="-19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A6974-7593-2FD8-70D2-DA103D26012D}"/>
                  </a:ext>
                </a:extLst>
              </p:cNvPr>
              <p:cNvSpPr txBox="1"/>
              <p:nvPr/>
            </p:nvSpPr>
            <p:spPr>
              <a:xfrm>
                <a:off x="743961" y="5241736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A6974-7593-2FD8-70D2-DA103D260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1" y="5241736"/>
                <a:ext cx="1018309" cy="461665"/>
              </a:xfrm>
              <a:prstGeom prst="rect">
                <a:avLst/>
              </a:prstGeom>
              <a:blipFill>
                <a:blip r:embed="rId5"/>
                <a:stretch>
                  <a:fillRect l="-13580" t="-121053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A762EC-F974-CAFA-998E-5B8138A13601}"/>
                  </a:ext>
                </a:extLst>
              </p:cNvPr>
              <p:cNvSpPr txBox="1"/>
              <p:nvPr/>
            </p:nvSpPr>
            <p:spPr>
              <a:xfrm>
                <a:off x="743960" y="5724820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A762EC-F974-CAFA-998E-5B8138A13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0" y="5724820"/>
                <a:ext cx="1018309" cy="461665"/>
              </a:xfrm>
              <a:prstGeom prst="rect">
                <a:avLst/>
              </a:prstGeom>
              <a:blipFill>
                <a:blip r:embed="rId6"/>
                <a:stretch>
                  <a:fillRect l="-8642" t="-121053" r="-3704" b="-18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35543-3BAB-3BDA-F639-09DADA3C364B}"/>
                  </a:ext>
                </a:extLst>
              </p:cNvPr>
              <p:cNvSpPr txBox="1"/>
              <p:nvPr/>
            </p:nvSpPr>
            <p:spPr>
              <a:xfrm>
                <a:off x="1704106" y="4758652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35543-3BAB-3BDA-F639-09DADA3C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06" y="4758652"/>
                <a:ext cx="101830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04EE9A-2FAB-412E-7818-8CFE07706509}"/>
                  </a:ext>
                </a:extLst>
              </p:cNvPr>
              <p:cNvSpPr txBox="1"/>
              <p:nvPr/>
            </p:nvSpPr>
            <p:spPr>
              <a:xfrm>
                <a:off x="1704105" y="5241735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04EE9A-2FAB-412E-7818-8CFE0770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05" y="5241735"/>
                <a:ext cx="101830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AE449-A2BA-FC9B-B2E8-28634415A388}"/>
                  </a:ext>
                </a:extLst>
              </p:cNvPr>
              <p:cNvSpPr txBox="1"/>
              <p:nvPr/>
            </p:nvSpPr>
            <p:spPr>
              <a:xfrm>
                <a:off x="1701535" y="5723609"/>
                <a:ext cx="1018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AE449-A2BA-FC9B-B2E8-28634415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35" y="5723609"/>
                <a:ext cx="101830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D371D-DD2C-C7D9-B017-ACEC25370690}"/>
                  </a:ext>
                </a:extLst>
              </p:cNvPr>
              <p:cNvSpPr txBox="1"/>
              <p:nvPr/>
            </p:nvSpPr>
            <p:spPr>
              <a:xfrm>
                <a:off x="2560748" y="4758652"/>
                <a:ext cx="1601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D371D-DD2C-C7D9-B017-ACEC2537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48" y="4758652"/>
                <a:ext cx="1601420" cy="461665"/>
              </a:xfrm>
              <a:prstGeom prst="rect">
                <a:avLst/>
              </a:prstGeom>
              <a:blipFill>
                <a:blip r:embed="rId10"/>
                <a:stretch>
                  <a:fillRect t="-127027" b="-19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629DFF-3A46-0F90-7EB4-839BDAC919CF}"/>
                  </a:ext>
                </a:extLst>
              </p:cNvPr>
              <p:cNvSpPr txBox="1"/>
              <p:nvPr/>
            </p:nvSpPr>
            <p:spPr>
              <a:xfrm>
                <a:off x="2775776" y="5240524"/>
                <a:ext cx="1601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629DFF-3A46-0F90-7EB4-839BDAC91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76" y="5240524"/>
                <a:ext cx="1601420" cy="461665"/>
              </a:xfrm>
              <a:prstGeom prst="rect">
                <a:avLst/>
              </a:prstGeom>
              <a:blipFill>
                <a:blip r:embed="rId11"/>
                <a:stretch>
                  <a:fillRect l="-1575" t="-124324" b="-19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89C97B-610C-4AA8-61AF-AA538E6895C7}"/>
                  </a:ext>
                </a:extLst>
              </p:cNvPr>
              <p:cNvSpPr txBox="1"/>
              <p:nvPr/>
            </p:nvSpPr>
            <p:spPr>
              <a:xfrm>
                <a:off x="4012012" y="5241611"/>
                <a:ext cx="1601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89C97B-610C-4AA8-61AF-AA538E689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12" y="5241611"/>
                <a:ext cx="1601420" cy="461665"/>
              </a:xfrm>
              <a:prstGeom prst="rect">
                <a:avLst/>
              </a:prstGeom>
              <a:blipFill>
                <a:blip r:embed="rId1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71A84F-F0AF-370A-D8A3-774FD021F038}"/>
                  </a:ext>
                </a:extLst>
              </p:cNvPr>
              <p:cNvSpPr txBox="1"/>
              <p:nvPr/>
            </p:nvSpPr>
            <p:spPr>
              <a:xfrm>
                <a:off x="4309716" y="5702189"/>
                <a:ext cx="1601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71A84F-F0AF-370A-D8A3-774FD02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16" y="5702189"/>
                <a:ext cx="1601420" cy="461665"/>
              </a:xfrm>
              <a:prstGeom prst="rect">
                <a:avLst/>
              </a:prstGeom>
              <a:blipFill>
                <a:blip r:embed="rId13"/>
                <a:stretch>
                  <a:fillRect l="-2362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31E06-3E44-0B3A-BCF7-0957E50E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B69-97BB-494C-97D3-1D35B683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1477D-CA10-3C8B-A90D-CE823A9DB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20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C076D-0925-40CF-56C0-A925C4A04BFA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80D360-595B-6B2F-235C-5BDFFD568999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C8D04C-E86C-DF18-10BF-0016AB88D061}"/>
              </a:ext>
            </a:extLst>
          </p:cNvPr>
          <p:cNvSpPr txBox="1"/>
          <p:nvPr/>
        </p:nvSpPr>
        <p:spPr>
          <a:xfrm>
            <a:off x="5118133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CC92E-2832-E796-B614-623A8EAAA32B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586E0-6096-B388-AAD7-DCCFA0F7C05E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A6443-7B36-DED5-9661-56AB3AD11358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0E8D46-B884-DB6C-E1D7-4456E684D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814664"/>
            <a:ext cx="7647709" cy="438691"/>
          </a:xfrm>
        </p:spPr>
        <p:txBody>
          <a:bodyPr/>
          <a:lstStyle/>
          <a:p>
            <a:r>
              <a:rPr lang="en-GB" dirty="0"/>
              <a:t>A full ODE model specification has the following elements:</a:t>
            </a:r>
          </a:p>
          <a:p>
            <a:r>
              <a:rPr lang="en-GB" sz="20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3F42A9-5ADD-4179-1060-30129DBA1449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3F42A9-5ADD-4179-1060-30129DBA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2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2624B-2109-0174-B984-73E22A33F30A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2624B-2109-0174-B984-73E22A33F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3FDC55-A993-533A-D586-A86E0F69CF00}"/>
              </a:ext>
            </a:extLst>
          </p:cNvPr>
          <p:cNvSpPr txBox="1"/>
          <p:nvPr/>
        </p:nvSpPr>
        <p:spPr>
          <a:xfrm>
            <a:off x="1699927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AB341E-501F-22ED-0405-0C598972C0BD}"/>
              </a:ext>
            </a:extLst>
          </p:cNvPr>
          <p:cNvGrpSpPr/>
          <p:nvPr/>
        </p:nvGrpSpPr>
        <p:grpSpPr>
          <a:xfrm>
            <a:off x="111903" y="3817347"/>
            <a:ext cx="4348193" cy="1427833"/>
            <a:chOff x="489947" y="3292087"/>
            <a:chExt cx="4348193" cy="142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73E77B-EB19-BD1D-33DE-416DEA561F39}"/>
                    </a:ext>
                  </a:extLst>
                </p:cNvPr>
                <p:cNvSpPr txBox="1"/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73E77B-EB19-BD1D-33DE-416DEA56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127027" r="-1235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99A910-31C6-3387-2671-82D913A86A8F}"/>
                    </a:ext>
                  </a:extLst>
                </p:cNvPr>
                <p:cNvSpPr txBox="1"/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99A910-31C6-3387-2671-82D913A86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346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F51D3E-7604-BE09-0158-678761942E28}"/>
                    </a:ext>
                  </a:extLst>
                </p:cNvPr>
                <p:cNvSpPr txBox="1"/>
                <p:nvPr/>
              </p:nvSpPr>
              <p:spPr>
                <a:xfrm>
                  <a:off x="489947" y="4258255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F51D3E-7604-BE09-0158-678761942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7" y="4258255"/>
                  <a:ext cx="10183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642" t="-124324" r="-3704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98EA8C-3373-5278-2601-0A4A6D741D9A}"/>
                    </a:ext>
                  </a:extLst>
                </p:cNvPr>
                <p:cNvSpPr txBox="1"/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98EA8C-3373-5278-2601-0A4A6D741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CE13843-9834-0A68-493F-FE6C9B5FD92D}"/>
                    </a:ext>
                  </a:extLst>
                </p:cNvPr>
                <p:cNvSpPr txBox="1"/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CE13843-9834-0A68-493F-FE6C9B5FD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B63400-E708-1BBE-ABD6-6B1D02C890EB}"/>
                    </a:ext>
                  </a:extLst>
                </p:cNvPr>
                <p:cNvSpPr txBox="1"/>
                <p:nvPr/>
              </p:nvSpPr>
              <p:spPr>
                <a:xfrm>
                  <a:off x="1218920" y="4257044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B63400-E708-1BBE-ABD6-6B1D02C89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920" y="4257044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80FC67-7270-0F2D-F93D-1B3E16987CD5}"/>
                    </a:ext>
                  </a:extLst>
                </p:cNvPr>
                <p:cNvSpPr txBox="1"/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80FC67-7270-0F2D-F93D-1B3E16987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55E985-6660-B8E2-FA7F-B28FD09ADD1B}"/>
                    </a:ext>
                  </a:extLst>
                </p:cNvPr>
                <p:cNvSpPr txBox="1"/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55E985-6660-B8E2-FA7F-B28FD09AD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575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4D5BCB-5794-71AA-ECAB-73006CC6646D}"/>
                    </a:ext>
                  </a:extLst>
                </p:cNvPr>
                <p:cNvSpPr txBox="1"/>
                <p:nvPr/>
              </p:nvSpPr>
              <p:spPr>
                <a:xfrm>
                  <a:off x="3236720" y="3784732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4D5BCB-5794-71AA-ECAB-73006CC6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720" y="3784732"/>
                  <a:ext cx="160142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3936F9A-2840-432F-52FD-9ACA78990F29}"/>
                    </a:ext>
                  </a:extLst>
                </p:cNvPr>
                <p:cNvSpPr txBox="1"/>
                <p:nvPr/>
              </p:nvSpPr>
              <p:spPr>
                <a:xfrm>
                  <a:off x="2026178" y="4235624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3936F9A-2840-432F-52FD-9ACA78990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178" y="4235624"/>
                  <a:ext cx="160142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362" b="-157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875DB5-9186-2F6C-3724-9205D42E1841}"/>
                  </a:ext>
                </a:extLst>
              </p:cNvPr>
              <p:cNvSpPr txBox="1"/>
              <p:nvPr/>
            </p:nvSpPr>
            <p:spPr>
              <a:xfrm>
                <a:off x="827368" y="5276100"/>
                <a:ext cx="2534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875DB5-9186-2F6C-3724-9205D42E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8" y="5276100"/>
                <a:ext cx="2534260" cy="461665"/>
              </a:xfrm>
              <a:prstGeom prst="rect">
                <a:avLst/>
              </a:prstGeom>
              <a:blipFill>
                <a:blip r:embed="rId1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B2B8AF-2DA2-A00D-A505-3C64E6FB79BA}"/>
                  </a:ext>
                </a:extLst>
              </p:cNvPr>
              <p:cNvSpPr txBox="1"/>
              <p:nvPr/>
            </p:nvSpPr>
            <p:spPr>
              <a:xfrm>
                <a:off x="4801923" y="3754907"/>
                <a:ext cx="244895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9,999</m:t>
                    </m:r>
                  </m:oMath>
                </a14:m>
                <a:endParaRPr lang="en-GB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4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B2B8AF-2DA2-A00D-A505-3C64E6FB7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3" y="3754907"/>
                <a:ext cx="2448959" cy="1569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893B31-53DC-BFB2-68AE-B9781DDD889D}"/>
              </a:ext>
            </a:extLst>
          </p:cNvPr>
          <p:cNvSpPr txBox="1">
            <a:spLocks/>
          </p:cNvSpPr>
          <p:nvPr/>
        </p:nvSpPr>
        <p:spPr>
          <a:xfrm>
            <a:off x="111902" y="3424879"/>
            <a:ext cx="5135507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System of ordinary differential equations</a:t>
            </a:r>
          </a:p>
          <a:p>
            <a:r>
              <a:rPr lang="en-GB" sz="2000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AF07839-AA82-B3F3-17EC-47309A8E4B02}"/>
              </a:ext>
            </a:extLst>
          </p:cNvPr>
          <p:cNvSpPr txBox="1">
            <a:spLocks/>
          </p:cNvSpPr>
          <p:nvPr/>
        </p:nvSpPr>
        <p:spPr>
          <a:xfrm>
            <a:off x="4876320" y="3432044"/>
            <a:ext cx="1971289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5"/>
                </a:solidFill>
              </a:rPr>
              <a:t>Initial conditions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	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A97E9AD-0227-ACCD-D1CD-8351CCDE3EC7}"/>
              </a:ext>
            </a:extLst>
          </p:cNvPr>
          <p:cNvSpPr txBox="1">
            <a:spLocks/>
          </p:cNvSpPr>
          <p:nvPr/>
        </p:nvSpPr>
        <p:spPr>
          <a:xfrm>
            <a:off x="7119263" y="3429039"/>
            <a:ext cx="1971289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Parameters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1ABDE7-FCDE-A76A-65EF-03C92ABD3137}"/>
                  </a:ext>
                </a:extLst>
              </p:cNvPr>
              <p:cNvSpPr txBox="1"/>
              <p:nvPr/>
            </p:nvSpPr>
            <p:spPr>
              <a:xfrm>
                <a:off x="7054540" y="3795176"/>
                <a:ext cx="24489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GB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endParaRPr lang="en-GB" sz="24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1ABDE7-FCDE-A76A-65EF-03C92ABD3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40" y="3795176"/>
                <a:ext cx="2448959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1BDA2-CB3E-4AAF-7B95-B6E91F0F3B63}"/>
                  </a:ext>
                </a:extLst>
              </p:cNvPr>
              <p:cNvSpPr txBox="1"/>
              <p:nvPr/>
            </p:nvSpPr>
            <p:spPr>
              <a:xfrm>
                <a:off x="4801923" y="5454308"/>
                <a:ext cx="3477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…, 60}</m:t>
                    </m:r>
                  </m:oMath>
                </a14:m>
                <a:endParaRPr lang="en-GB" sz="24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1BDA2-CB3E-4AAF-7B95-B6E91F0F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3" y="5454308"/>
                <a:ext cx="3477097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0E46132-57E2-F657-10CF-E5AC0F38891A}"/>
              </a:ext>
            </a:extLst>
          </p:cNvPr>
          <p:cNvSpPr txBox="1">
            <a:spLocks/>
          </p:cNvSpPr>
          <p:nvPr/>
        </p:nvSpPr>
        <p:spPr>
          <a:xfrm>
            <a:off x="4876319" y="5043619"/>
            <a:ext cx="4267681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B050"/>
                </a:solidFill>
              </a:rPr>
              <a:t>Times to solve system for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56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2" grpId="0"/>
      <p:bldP spid="23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30937-2CB0-3C73-56A0-7B48F8922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850D-3C16-DA69-00D2-CA65B70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E555-2AA8-B983-E5CC-99C8EC1F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21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E1D52-6454-6079-71A8-7023F47666EF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0E0E57-02E2-AF5D-BC13-01510621CCBD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F9F01-6BCD-E82F-5F9C-E32BC3E5AEDC}"/>
              </a:ext>
            </a:extLst>
          </p:cNvPr>
          <p:cNvSpPr txBox="1"/>
          <p:nvPr/>
        </p:nvSpPr>
        <p:spPr>
          <a:xfrm>
            <a:off x="5118133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A7BAB-D297-A98C-C9D0-9F41D0F27622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D0A08-390C-5E3B-DDB0-0211A692C953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61D7C-DE9F-EF1E-14AB-FD585F0FB858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949EB7-21F8-C2D0-7D78-91F32CF7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814664"/>
            <a:ext cx="7647709" cy="438691"/>
          </a:xfrm>
        </p:spPr>
        <p:txBody>
          <a:bodyPr/>
          <a:lstStyle/>
          <a:p>
            <a:r>
              <a:rPr lang="en-GB" dirty="0"/>
              <a:t>A full ODE model specification has the following elements:</a:t>
            </a:r>
          </a:p>
          <a:p>
            <a:r>
              <a:rPr lang="en-GB" sz="20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C0D40-6F32-6F8D-6244-10B349AFA2EB}"/>
                  </a:ext>
                </a:extLst>
              </p:cNvPr>
              <p:cNvSpPr txBox="1"/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C0D40-6F32-6F8D-6244-10B349AF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83652"/>
                <a:ext cx="1143000" cy="400110"/>
              </a:xfrm>
              <a:prstGeom prst="rect">
                <a:avLst/>
              </a:prstGeom>
              <a:blipFill>
                <a:blip r:embed="rId2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1472E-D2DD-A113-8F43-0BC09F69EBB8}"/>
                  </a:ext>
                </a:extLst>
              </p:cNvPr>
              <p:cNvSpPr txBox="1"/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1472E-D2DD-A113-8F43-0BC09F69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5" y="1595035"/>
                <a:ext cx="7772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669C02-4C00-F73E-88C7-D203D400B9B8}"/>
              </a:ext>
            </a:extLst>
          </p:cNvPr>
          <p:cNvSpPr txBox="1"/>
          <p:nvPr/>
        </p:nvSpPr>
        <p:spPr>
          <a:xfrm>
            <a:off x="1699927" y="2106437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47B55-3091-DD0C-0F4B-DD4706C56CED}"/>
              </a:ext>
            </a:extLst>
          </p:cNvPr>
          <p:cNvGrpSpPr/>
          <p:nvPr/>
        </p:nvGrpSpPr>
        <p:grpSpPr>
          <a:xfrm>
            <a:off x="111903" y="3817347"/>
            <a:ext cx="4348193" cy="1427833"/>
            <a:chOff x="489947" y="3292087"/>
            <a:chExt cx="4348193" cy="142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0D57DC4-816A-E125-9AE9-3E4185B3ECC7}"/>
                    </a:ext>
                  </a:extLst>
                </p:cNvPr>
                <p:cNvSpPr txBox="1"/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0D57DC4-816A-E125-9AE9-3E4185B3E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127027" r="-1235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BE7E047-C2F1-06E4-A7D2-3E673391F39B}"/>
                    </a:ext>
                  </a:extLst>
                </p:cNvPr>
                <p:cNvSpPr txBox="1"/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BE7E047-C2F1-06E4-A7D2-3E673391F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346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F76076-7E0C-8B1C-1AEA-5E46C3D613AD}"/>
                    </a:ext>
                  </a:extLst>
                </p:cNvPr>
                <p:cNvSpPr txBox="1"/>
                <p:nvPr/>
              </p:nvSpPr>
              <p:spPr>
                <a:xfrm>
                  <a:off x="489947" y="4258255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F76076-7E0C-8B1C-1AEA-5E46C3D61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7" y="4258255"/>
                  <a:ext cx="10183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642" t="-124324" r="-3704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B1E92E-F54B-E58A-9CAB-0E1B93B4ED4B}"/>
                    </a:ext>
                  </a:extLst>
                </p:cNvPr>
                <p:cNvSpPr txBox="1"/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B1E92E-F54B-E58A-9CAB-0E1B93B4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272909-2F45-7897-D2BB-067512C38843}"/>
                    </a:ext>
                  </a:extLst>
                </p:cNvPr>
                <p:cNvSpPr txBox="1"/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272909-2F45-7897-D2BB-067512C38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52ADA1-7C34-4D6C-F6DD-9AAF8B1A7818}"/>
                    </a:ext>
                  </a:extLst>
                </p:cNvPr>
                <p:cNvSpPr txBox="1"/>
                <p:nvPr/>
              </p:nvSpPr>
              <p:spPr>
                <a:xfrm>
                  <a:off x="1218920" y="4257044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52ADA1-7C34-4D6C-F6DD-9AAF8B1A7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920" y="4257044"/>
                  <a:ext cx="10183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73FE45-1767-1C49-D1D7-BC8202D1DB11}"/>
                    </a:ext>
                  </a:extLst>
                </p:cNvPr>
                <p:cNvSpPr txBox="1"/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73FE45-1767-1C49-D1D7-BC8202D1D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8FF54D-3439-A3C4-8AE0-69488033AEF9}"/>
                    </a:ext>
                  </a:extLst>
                </p:cNvPr>
                <p:cNvSpPr txBox="1"/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8FF54D-3439-A3C4-8AE0-69488033A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575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BF207F-E3CC-0B63-0308-4DE8091BC58A}"/>
                    </a:ext>
                  </a:extLst>
                </p:cNvPr>
                <p:cNvSpPr txBox="1"/>
                <p:nvPr/>
              </p:nvSpPr>
              <p:spPr>
                <a:xfrm>
                  <a:off x="3236720" y="3784732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BF207F-E3CC-0B63-0308-4DE8091BC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720" y="3784732"/>
                  <a:ext cx="160142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2DF3AB-0344-D4AC-37ED-5C17ADDFA37C}"/>
                    </a:ext>
                  </a:extLst>
                </p:cNvPr>
                <p:cNvSpPr txBox="1"/>
                <p:nvPr/>
              </p:nvSpPr>
              <p:spPr>
                <a:xfrm>
                  <a:off x="2026178" y="4235624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2DF3AB-0344-D4AC-37ED-5C17ADDFA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178" y="4235624"/>
                  <a:ext cx="160142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362" b="-157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0A5483-1B8C-888E-AD2A-2354B8E49000}"/>
                  </a:ext>
                </a:extLst>
              </p:cNvPr>
              <p:cNvSpPr txBox="1"/>
              <p:nvPr/>
            </p:nvSpPr>
            <p:spPr>
              <a:xfrm>
                <a:off x="827368" y="5276100"/>
                <a:ext cx="2534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0A5483-1B8C-888E-AD2A-2354B8E4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8" y="5276100"/>
                <a:ext cx="2534260" cy="461665"/>
              </a:xfrm>
              <a:prstGeom prst="rect">
                <a:avLst/>
              </a:prstGeom>
              <a:blipFill>
                <a:blip r:embed="rId1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10BA47-9FAA-D84F-FEE4-AD5F4B90D674}"/>
                  </a:ext>
                </a:extLst>
              </p:cNvPr>
              <p:cNvSpPr txBox="1"/>
              <p:nvPr/>
            </p:nvSpPr>
            <p:spPr>
              <a:xfrm>
                <a:off x="4801923" y="3754907"/>
                <a:ext cx="244895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9,999</m:t>
                    </m:r>
                  </m:oMath>
                </a14:m>
                <a:endParaRPr lang="en-GB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4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10BA47-9FAA-D84F-FEE4-AD5F4B90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3" y="3754907"/>
                <a:ext cx="2448959" cy="1569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F7F71A8-3548-ED24-64FB-A03F6FE67E03}"/>
              </a:ext>
            </a:extLst>
          </p:cNvPr>
          <p:cNvSpPr txBox="1">
            <a:spLocks/>
          </p:cNvSpPr>
          <p:nvPr/>
        </p:nvSpPr>
        <p:spPr>
          <a:xfrm>
            <a:off x="111902" y="3424879"/>
            <a:ext cx="5135507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System of ordinary differential equations</a:t>
            </a:r>
          </a:p>
          <a:p>
            <a:r>
              <a:rPr lang="en-GB" sz="2000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C43FCB8-64EA-6ECF-130B-BC022ECF9BDF}"/>
              </a:ext>
            </a:extLst>
          </p:cNvPr>
          <p:cNvSpPr txBox="1">
            <a:spLocks/>
          </p:cNvSpPr>
          <p:nvPr/>
        </p:nvSpPr>
        <p:spPr>
          <a:xfrm>
            <a:off x="4876320" y="3432044"/>
            <a:ext cx="1971289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5"/>
                </a:solidFill>
              </a:rPr>
              <a:t>Initial conditions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	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1887C3-34C0-C742-92E6-7EA361D6E58F}"/>
              </a:ext>
            </a:extLst>
          </p:cNvPr>
          <p:cNvSpPr txBox="1">
            <a:spLocks/>
          </p:cNvSpPr>
          <p:nvPr/>
        </p:nvSpPr>
        <p:spPr>
          <a:xfrm>
            <a:off x="7119263" y="3429039"/>
            <a:ext cx="1971289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Parameters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8EADE8-E826-1787-3927-4A8C7014C69D}"/>
                  </a:ext>
                </a:extLst>
              </p:cNvPr>
              <p:cNvSpPr txBox="1"/>
              <p:nvPr/>
            </p:nvSpPr>
            <p:spPr>
              <a:xfrm>
                <a:off x="7054540" y="3795176"/>
                <a:ext cx="24489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GB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endParaRPr lang="en-GB" sz="24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8EADE8-E826-1787-3927-4A8C7014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40" y="3795176"/>
                <a:ext cx="2448959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51C2CA-C23C-78A1-88FB-D852D1B8FA19}"/>
                  </a:ext>
                </a:extLst>
              </p:cNvPr>
              <p:cNvSpPr txBox="1"/>
              <p:nvPr/>
            </p:nvSpPr>
            <p:spPr>
              <a:xfrm>
                <a:off x="4801923" y="5454308"/>
                <a:ext cx="3477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…, 60}</m:t>
                    </m:r>
                  </m:oMath>
                </a14:m>
                <a:endParaRPr lang="en-GB" sz="24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51C2CA-C23C-78A1-88FB-D852D1B8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3" y="5454308"/>
                <a:ext cx="3477097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7DC9AF9-4F73-8D9E-EB49-A83540AC401D}"/>
              </a:ext>
            </a:extLst>
          </p:cNvPr>
          <p:cNvSpPr txBox="1">
            <a:spLocks/>
          </p:cNvSpPr>
          <p:nvPr/>
        </p:nvSpPr>
        <p:spPr>
          <a:xfrm>
            <a:off x="4876319" y="5043619"/>
            <a:ext cx="4267681" cy="438691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B050"/>
                </a:solidFill>
              </a:rPr>
              <a:t>Times to solve system for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D3FD0B-91FF-FB59-97BC-C18B512E9A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5252" y="2532920"/>
            <a:ext cx="5753495" cy="41890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7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931836"/>
            <a:ext cx="9144000" cy="99432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sz="4000" dirty="0">
                <a:solidFill>
                  <a:schemeClr val="tx2"/>
                </a:solidFill>
              </a:rPr>
              <a:t>Solving ODE models in R</a:t>
            </a:r>
            <a:br>
              <a:rPr lang="en-GB" sz="4000" dirty="0">
                <a:solidFill>
                  <a:schemeClr val="tx2"/>
                </a:solidFill>
              </a:rPr>
            </a:br>
            <a:r>
              <a:rPr lang="en-GB" sz="4000" dirty="0">
                <a:solidFill>
                  <a:schemeClr val="tx2"/>
                </a:solidFill>
              </a:rPr>
              <a:t>with the </a:t>
            </a:r>
            <a:r>
              <a:rPr lang="en-GB" sz="40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deSolve</a:t>
            </a:r>
            <a:r>
              <a:rPr lang="en-GB" sz="4000" dirty="0">
                <a:solidFill>
                  <a:schemeClr val="tx2"/>
                </a:solidFill>
              </a:rPr>
              <a:t> package</a:t>
            </a:r>
            <a:endParaRPr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9AE6E-8474-9F67-A13B-EE1F5249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180-79F4-15FF-19E8-719B39A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R package </a:t>
            </a:r>
            <a:r>
              <a:rPr lang="en-GB" dirty="0" err="1">
                <a:latin typeface="Lucida Console" panose="020B0609040504020204" pitchFamily="49" charset="0"/>
              </a:rPr>
              <a:t>deSolve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E92F-97D8-2D70-9627-F8850048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 package which can numerically solve 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Provides the function </a:t>
            </a:r>
            <a:r>
              <a:rPr lang="en-GB" sz="2000" dirty="0">
                <a:latin typeface="Courier"/>
              </a:rPr>
              <a:t>ode()</a:t>
            </a:r>
            <a:r>
              <a:rPr lang="en-GB" sz="2400" dirty="0"/>
              <a:t> to solve your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You provide to </a:t>
            </a:r>
            <a:r>
              <a:rPr lang="en-GB" sz="2000" dirty="0">
                <a:latin typeface="Courier"/>
              </a:rPr>
              <a:t>ode()</a:t>
            </a:r>
            <a:r>
              <a:rPr lang="en-GB" sz="20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Courier"/>
              </a:rPr>
              <a:t>y</a:t>
            </a:r>
            <a:r>
              <a:rPr lang="en-GB" sz="2000" dirty="0"/>
              <a:t>, initial conditions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Courier"/>
              </a:rPr>
              <a:t>times</a:t>
            </a:r>
            <a:r>
              <a:rPr lang="en-GB" sz="2000" dirty="0"/>
              <a:t>, time points to solve the system for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Courier"/>
              </a:rPr>
              <a:t>parms</a:t>
            </a:r>
            <a:r>
              <a:rPr lang="en-GB" sz="2000" dirty="0"/>
              <a:t>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"/>
              </a:rPr>
              <a:t>func</a:t>
            </a:r>
            <a:r>
              <a:rPr lang="en-GB" sz="2000" dirty="0"/>
              <a:t>, the system of ODEs as an R 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(optionally, others we will discuss later…)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ourier"/>
              </a:rPr>
              <a:t>ode()</a:t>
            </a:r>
            <a:r>
              <a:rPr lang="en-GB" sz="2400" dirty="0"/>
              <a:t> returns a matrix with numerical solutions to the ODEs and the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4E4B-D905-D2C2-17E1-E4C819E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1C5F-8EFA-513D-C275-D78B5885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E69749C-D4EF-85E4-9C5A-66D0A50C6C61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477817"/>
                <a:ext cx="8229600" cy="3769591"/>
              </a:xfrm>
            </p:spPr>
            <p:txBody>
              <a:bodyPr/>
              <a:lstStyle/>
              <a:p>
                <a:pPr marL="342991" lvl="1" indent="0">
                  <a:buNone/>
                </a:pPr>
                <a:r>
                  <a:rPr dirty="0"/>
                  <a:t>Individuals are either susceptible or infected</a:t>
                </a:r>
                <a:r>
                  <a:rPr lang="en-GB" dirty="0"/>
                  <a:t>: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342991" lvl="1" indent="0">
                  <a:buNone/>
                </a:pPr>
                <a:endParaRPr dirty="0"/>
              </a:p>
              <a:p>
                <a:pPr marL="342991" lvl="1" indent="0">
                  <a:buNone/>
                </a:pPr>
                <a:r>
                  <a:rPr dirty="0"/>
                  <a:t>Susceptible individuals become infected via transmission rate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E69749C-D4EF-85E4-9C5A-66D0A50C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477817"/>
                <a:ext cx="8229600" cy="3769591"/>
              </a:xfrm>
              <a:blipFill>
                <a:blip r:embed="rId2"/>
                <a:stretch>
                  <a:fillRect t="-1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1132573-344D-68A4-7F99-B367ECEA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Susceptible Infected (SI)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9BA48-EC5A-5BFE-B8FE-C90824BDB7C9}"/>
              </a:ext>
            </a:extLst>
          </p:cNvPr>
          <p:cNvSpPr/>
          <p:nvPr/>
        </p:nvSpPr>
        <p:spPr>
          <a:xfrm>
            <a:off x="2715455" y="2572962"/>
            <a:ext cx="1034911" cy="9740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3D1B7A-C117-C94E-778E-ECAE69F064F5}"/>
              </a:ext>
            </a:extLst>
          </p:cNvPr>
          <p:cNvCxnSpPr>
            <a:cxnSpLocks/>
          </p:cNvCxnSpPr>
          <p:nvPr/>
        </p:nvCxnSpPr>
        <p:spPr>
          <a:xfrm>
            <a:off x="4075043" y="3091069"/>
            <a:ext cx="7951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0D33D-6EF0-62BB-17EA-4C6E195A3DC7}"/>
                  </a:ext>
                </a:extLst>
              </p:cNvPr>
              <p:cNvSpPr txBox="1"/>
              <p:nvPr/>
            </p:nvSpPr>
            <p:spPr>
              <a:xfrm>
                <a:off x="4010438" y="2572962"/>
                <a:ext cx="949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E22C2-4B9A-674F-B07F-92F38381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438" y="2572962"/>
                <a:ext cx="949187" cy="400110"/>
              </a:xfrm>
              <a:prstGeom prst="rect">
                <a:avLst/>
              </a:prstGeom>
              <a:blipFill>
                <a:blip r:embed="rId3"/>
                <a:stretch>
                  <a:fillRect t="-112121" b="-1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23CB61-B1BF-A13B-4DDA-F659D8E26891}"/>
              </a:ext>
            </a:extLst>
          </p:cNvPr>
          <p:cNvSpPr/>
          <p:nvPr/>
        </p:nvSpPr>
        <p:spPr>
          <a:xfrm>
            <a:off x="5104364" y="2572962"/>
            <a:ext cx="1034911" cy="9740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87E54-D2C3-A41F-6260-317FC17A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24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66D52D-C43D-29F8-C36E-8907CEF6B6FE}"/>
              </a:ext>
            </a:extLst>
          </p:cNvPr>
          <p:cNvGrpSpPr/>
          <p:nvPr/>
        </p:nvGrpSpPr>
        <p:grpSpPr>
          <a:xfrm>
            <a:off x="3138458" y="4880608"/>
            <a:ext cx="3137650" cy="953223"/>
            <a:chOff x="489948" y="3292087"/>
            <a:chExt cx="3137650" cy="953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C879C9-EF23-1C15-EFB4-CCFCA353436A}"/>
                    </a:ext>
                  </a:extLst>
                </p:cNvPr>
                <p:cNvSpPr txBox="1"/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C879C9-EF23-1C15-EFB4-CCFCA3534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9" y="3292087"/>
                  <a:ext cx="101830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837ACB-8838-E0CA-B47A-03193899C626}"/>
                    </a:ext>
                  </a:extLst>
                </p:cNvPr>
                <p:cNvSpPr txBox="1"/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837ACB-8838-E0CA-B47A-03193899C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8" y="3775171"/>
                  <a:ext cx="10183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3580"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87820-FE3A-3EF8-2F98-06DE9BE41C63}"/>
                    </a:ext>
                  </a:extLst>
                </p:cNvPr>
                <p:cNvSpPr txBox="1"/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87820-FE3A-3EF8-2F98-06DE9BE41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1" y="3292087"/>
                  <a:ext cx="10183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5B2A0E1-B884-013E-03C7-E77660BF05E0}"/>
                    </a:ext>
                  </a:extLst>
                </p:cNvPr>
                <p:cNvSpPr txBox="1"/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5B2A0E1-B884-013E-03C7-E77660BF0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90" y="3775170"/>
                  <a:ext cx="10183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5941EA-A271-A1CA-45AC-1193A92D71E3}"/>
                    </a:ext>
                  </a:extLst>
                </p:cNvPr>
                <p:cNvSpPr txBox="1"/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5941EA-A271-A1CA-45AC-1193A92D7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178" y="3292087"/>
                  <a:ext cx="1601420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27027" b="-1945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6793F0-554F-2572-2B6F-EC2121418062}"/>
                    </a:ext>
                  </a:extLst>
                </p:cNvPr>
                <p:cNvSpPr txBox="1"/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6793F0-554F-2572-2B6F-EC212141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484" y="3783645"/>
                  <a:ext cx="160142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362" t="-121053" b="-186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6147-A711-4348-5867-0C304DFE8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577B-A908-3FFF-BC28-9DA052EC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F833BDF-BE22-0DA3-D47A-8AA42CAE1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2400" dirty="0"/>
                  <a:t>Provide to </a:t>
                </a:r>
                <a:r>
                  <a:rPr lang="en-GB" sz="2000" dirty="0">
                    <a:latin typeface="Courier"/>
                  </a:rPr>
                  <a:t>ode()</a:t>
                </a:r>
                <a:r>
                  <a:rPr lang="en-GB" sz="2000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en-GB" sz="2400" dirty="0"/>
              </a:p>
              <a:p>
                <a:pPr lvl="2"/>
                <a:r>
                  <a:rPr lang="en-GB" sz="2400" dirty="0">
                    <a:latin typeface="Courier"/>
                  </a:rPr>
                  <a:t>y</a:t>
                </a:r>
                <a:r>
                  <a:rPr lang="en-GB" sz="2400" dirty="0"/>
                  <a:t>, initial conditions</a:t>
                </a:r>
              </a:p>
              <a:p>
                <a:pPr lvl="2"/>
                <a:endParaRPr lang="en-GB" sz="2400" dirty="0"/>
              </a:p>
              <a:p>
                <a:pPr lvl="0"/>
                <a:r>
                  <a:rPr lang="en-GB" sz="2400" dirty="0"/>
                  <a:t>Assume we have population of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GB" sz="2400" dirty="0"/>
                  <a:t>, with 1 infected individual: </a:t>
                </a:r>
              </a:p>
              <a:p>
                <a:pPr lvl="0"/>
                <a:endParaRPr lang="en-GB" sz="2400" dirty="0"/>
              </a:p>
              <a:p>
                <a:pPr marL="1270000" lvl="0"/>
                <a:r>
                  <a:rPr lang="en-GB" sz="2400" dirty="0">
                    <a:latin typeface="Courier"/>
                  </a:rPr>
                  <a:t>N &lt;-</a:t>
                </a:r>
                <a:r>
                  <a:rPr lang="en-GB" sz="24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2400" dirty="0">
                    <a:solidFill>
                      <a:srgbClr val="40A070"/>
                    </a:solidFill>
                    <a:latin typeface="Courier"/>
                  </a:rPr>
                  <a:t>100</a:t>
                </a:r>
                <a:br>
                  <a:rPr lang="en-GB" sz="2400" dirty="0"/>
                </a:br>
                <a:r>
                  <a:rPr lang="en-GB" sz="2400" dirty="0">
                    <a:latin typeface="Courier"/>
                  </a:rPr>
                  <a:t>I_0 &lt;-</a:t>
                </a:r>
                <a:r>
                  <a:rPr lang="en-GB" sz="24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24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br>
                  <a:rPr lang="en-GB" sz="2400" dirty="0"/>
                </a:br>
                <a:r>
                  <a:rPr lang="en-GB" sz="2400" dirty="0">
                    <a:latin typeface="Courier"/>
                  </a:rPr>
                  <a:t>S_0 &lt;-</a:t>
                </a:r>
                <a:r>
                  <a:rPr lang="en-GB" sz="24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2400" dirty="0">
                    <a:latin typeface="Courier"/>
                  </a:rPr>
                  <a:t>N </a:t>
                </a:r>
                <a:r>
                  <a:rPr lang="en-GB" sz="2400"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lang="en-GB" sz="24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2400" dirty="0">
                    <a:latin typeface="Courier"/>
                  </a:rPr>
                  <a:t>I_0</a:t>
                </a:r>
              </a:p>
              <a:p>
                <a:pPr marL="1270000" lvl="0"/>
                <a:br>
                  <a:rPr lang="en-GB" sz="2400" dirty="0"/>
                </a:br>
                <a:r>
                  <a:rPr lang="en-GB" sz="2400" dirty="0">
                    <a:latin typeface="Courier"/>
                  </a:rPr>
                  <a:t>y &lt;-</a:t>
                </a:r>
                <a:r>
                  <a:rPr lang="en-GB" sz="24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2400" b="1" dirty="0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lang="en-GB" sz="2400" dirty="0">
                    <a:latin typeface="Courier"/>
                  </a:rPr>
                  <a:t>(</a:t>
                </a:r>
                <a:r>
                  <a:rPr lang="en-GB" sz="2400" dirty="0">
                    <a:solidFill>
                      <a:srgbClr val="902000"/>
                    </a:solidFill>
                    <a:latin typeface="Courier"/>
                  </a:rPr>
                  <a:t>S =</a:t>
                </a:r>
                <a:r>
                  <a:rPr lang="en-GB" sz="2400" dirty="0">
                    <a:latin typeface="Courier"/>
                  </a:rPr>
                  <a:t> S_0, </a:t>
                </a:r>
                <a:r>
                  <a:rPr lang="en-GB" sz="2400" dirty="0">
                    <a:solidFill>
                      <a:srgbClr val="902000"/>
                    </a:solidFill>
                    <a:latin typeface="Courier"/>
                  </a:rPr>
                  <a:t>I =</a:t>
                </a:r>
                <a:r>
                  <a:rPr lang="en-GB" sz="2400" dirty="0">
                    <a:latin typeface="Courier"/>
                  </a:rPr>
                  <a:t> I_0)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F833BDF-BE22-0DA3-D47A-8AA42CAE1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1BC83-41EF-3ED1-EBDB-CFD37DD2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71989-6894-96BC-0408-F25583B8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0ACF-71F3-FEC2-BEC1-00832C24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02FAA0-9AD4-07D0-EBE6-F66D170E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Provide to </a:t>
            </a:r>
            <a:r>
              <a:rPr lang="en-GB" sz="2000" dirty="0">
                <a:latin typeface="Courier"/>
              </a:rPr>
              <a:t>ode()</a:t>
            </a:r>
            <a:r>
              <a:rPr lang="en-GB" sz="20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GB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dirty="0">
                <a:latin typeface="Courier"/>
              </a:rPr>
              <a:t>times</a:t>
            </a:r>
            <a:r>
              <a:rPr lang="en-GB" sz="2400" dirty="0"/>
              <a:t>, time points to solve the system for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Let’s solve the equation over a period of 50 days, which we will write inside a vector as follows: </a:t>
            </a:r>
          </a:p>
          <a:p>
            <a:pPr marL="1270000" lvl="0"/>
            <a:endParaRPr lang="en-GB" sz="2400" dirty="0"/>
          </a:p>
          <a:p>
            <a:pPr marL="118000" lvl="0"/>
            <a:r>
              <a:rPr lang="en-GB" sz="2400" dirty="0">
                <a:latin typeface="Courier"/>
              </a:rPr>
              <a:t>   times &lt;-</a:t>
            </a:r>
            <a:r>
              <a:rPr lang="en-GB" sz="24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4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lang="en-GB" sz="2400" dirty="0">
                <a:latin typeface="Courier"/>
              </a:rPr>
              <a:t>(</a:t>
            </a:r>
            <a:r>
              <a:rPr lang="en-GB" sz="2400" dirty="0">
                <a:solidFill>
                  <a:srgbClr val="902000"/>
                </a:solidFill>
                <a:latin typeface="Courier"/>
              </a:rPr>
              <a:t>from =</a:t>
            </a:r>
            <a:r>
              <a:rPr lang="en-GB" sz="2400" dirty="0">
                <a:latin typeface="Courier"/>
              </a:rPr>
              <a:t> </a:t>
            </a:r>
            <a:r>
              <a:rPr lang="en-GB"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GB" sz="2400" dirty="0">
                <a:latin typeface="Courier"/>
              </a:rPr>
              <a:t>, </a:t>
            </a:r>
            <a:r>
              <a:rPr lang="en-GB" sz="2400" dirty="0">
                <a:solidFill>
                  <a:srgbClr val="902000"/>
                </a:solidFill>
                <a:latin typeface="Courier"/>
              </a:rPr>
              <a:t>to =</a:t>
            </a:r>
            <a:r>
              <a:rPr lang="en-GB" sz="2400" dirty="0">
                <a:latin typeface="Courier"/>
              </a:rPr>
              <a:t> </a:t>
            </a:r>
            <a:r>
              <a:rPr lang="en-GB" sz="2400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GB" sz="2400" dirty="0">
                <a:latin typeface="Courier"/>
              </a:rPr>
              <a:t>, </a:t>
            </a:r>
            <a:r>
              <a:rPr lang="en-GB" sz="2400" dirty="0">
                <a:solidFill>
                  <a:srgbClr val="902000"/>
                </a:solidFill>
                <a:latin typeface="Courier"/>
              </a:rPr>
              <a:t>by =</a:t>
            </a:r>
            <a:r>
              <a:rPr lang="en-GB" sz="2400" dirty="0">
                <a:latin typeface="Courier"/>
              </a:rPr>
              <a:t> </a:t>
            </a:r>
            <a:r>
              <a:rPr lang="en-GB"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2400" dirty="0">
                <a:latin typeface="Courier"/>
              </a:rPr>
              <a:t>)</a:t>
            </a:r>
          </a:p>
          <a:p>
            <a:pPr marL="118000" lvl="0"/>
            <a:r>
              <a:rPr lang="en-GB" sz="2400" i="1" dirty="0">
                <a:solidFill>
                  <a:srgbClr val="60A0B0"/>
                </a:solidFill>
                <a:latin typeface="Courier"/>
              </a:rPr>
              <a:t>   # or times &lt;- 0:50</a:t>
            </a:r>
            <a:endParaRPr lang="en-GB" sz="2400" dirty="0">
              <a:latin typeface="Courier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1EC96-0DB6-EA4D-F0A8-006BC3AC2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D704C-AC31-9AA0-241C-B3284444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FEBD-2A7F-A216-A345-DD7D18B6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51FE3-A873-0EA6-2B23-0B2C50E3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Provide to </a:t>
            </a:r>
            <a:r>
              <a:rPr lang="en-GB" sz="2000" dirty="0">
                <a:latin typeface="Courier"/>
              </a:rPr>
              <a:t>ode()</a:t>
            </a:r>
            <a:r>
              <a:rPr lang="en-GB" sz="20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GB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dirty="0">
                <a:latin typeface="Courier"/>
              </a:rPr>
              <a:t>parms</a:t>
            </a:r>
            <a:r>
              <a:rPr lang="en-GB" sz="2400" dirty="0"/>
              <a:t>, parameters</a:t>
            </a:r>
          </a:p>
          <a:p>
            <a:pPr marL="685983" lvl="2" indent="0">
              <a:buNone/>
            </a:pPr>
            <a:endParaRPr lang="en-GB" sz="2400" dirty="0"/>
          </a:p>
          <a:p>
            <a:pPr lvl="0"/>
            <a:r>
              <a:rPr lang="en-GB" sz="2400" dirty="0"/>
              <a:t>We have just one parameter, the transmission rate: </a:t>
            </a:r>
          </a:p>
          <a:p>
            <a:pPr lvl="0"/>
            <a:endParaRPr lang="en-GB" sz="2400" dirty="0"/>
          </a:p>
          <a:p>
            <a:pPr marL="1270000" lvl="0"/>
            <a:r>
              <a:rPr lang="en-GB" sz="2400" dirty="0">
                <a:latin typeface="Courier"/>
              </a:rPr>
              <a:t>parms &lt;-</a:t>
            </a:r>
            <a:r>
              <a:rPr lang="en-GB" sz="24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2400" dirty="0">
                <a:latin typeface="Courier"/>
              </a:rPr>
              <a:t>(</a:t>
            </a:r>
            <a:r>
              <a:rPr lang="en-GB" sz="2400" dirty="0">
                <a:solidFill>
                  <a:srgbClr val="902000"/>
                </a:solidFill>
                <a:latin typeface="Courier"/>
              </a:rPr>
              <a:t>beta =</a:t>
            </a:r>
            <a:r>
              <a:rPr lang="en-GB" sz="2400" dirty="0">
                <a:latin typeface="Courier"/>
              </a:rPr>
              <a:t> </a:t>
            </a:r>
            <a:r>
              <a:rPr lang="en-GB" sz="2400" dirty="0">
                <a:solidFill>
                  <a:srgbClr val="40A070"/>
                </a:solidFill>
                <a:latin typeface="Courier"/>
              </a:rPr>
              <a:t>0.4</a:t>
            </a:r>
            <a:r>
              <a:rPr lang="en-GB" sz="2400" dirty="0">
                <a:latin typeface="Courier"/>
              </a:rPr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89667-FA2E-880C-C055-37158609B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4832C-F29E-C2C2-63AC-9F49636A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14F-C1D4-3954-EC87-D495EBDB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0B166F-3D91-8134-B5F2-EA0F0777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5380182"/>
          </a:xfrm>
        </p:spPr>
        <p:txBody>
          <a:bodyPr/>
          <a:lstStyle/>
          <a:p>
            <a:pPr lvl="1"/>
            <a:r>
              <a:rPr lang="en-GB" sz="2400" dirty="0"/>
              <a:t>Provide to </a:t>
            </a:r>
            <a:r>
              <a:rPr lang="en-GB" sz="2000" dirty="0">
                <a:latin typeface="Courier"/>
              </a:rPr>
              <a:t>ode()</a:t>
            </a:r>
            <a:r>
              <a:rPr lang="en-GB" sz="20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GB" sz="2400" dirty="0"/>
          </a:p>
          <a:p>
            <a:pPr lvl="2"/>
            <a:r>
              <a:rPr lang="en-GB" sz="2000" dirty="0" err="1">
                <a:latin typeface="Courier"/>
              </a:rPr>
              <a:t>func</a:t>
            </a:r>
            <a:r>
              <a:rPr lang="en-GB" sz="2000" dirty="0"/>
              <a:t>, the system of ODEs as an R function </a:t>
            </a:r>
          </a:p>
          <a:p>
            <a:pPr marL="685983" lvl="2" indent="0">
              <a:buNone/>
            </a:pPr>
            <a:r>
              <a:rPr lang="en-GB" sz="2000" dirty="0" err="1">
                <a:latin typeface="Courier"/>
              </a:rPr>
              <a:t>SI_model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GB" sz="2000" dirty="0">
                <a:latin typeface="Courier"/>
              </a:rPr>
              <a:t>(times, state, parms)</a:t>
            </a:r>
          </a:p>
          <a:p>
            <a:pPr marL="685983" lvl="2" indent="0">
              <a:buNone/>
            </a:pPr>
            <a:r>
              <a:rPr lang="en-GB" sz="2000" dirty="0">
                <a:latin typeface="Courier"/>
              </a:rPr>
              <a:t>{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i="1" dirty="0">
                <a:solidFill>
                  <a:srgbClr val="60A0B0"/>
                </a:solidFill>
                <a:latin typeface="Courier"/>
              </a:rPr>
              <a:t># Get variables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S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state[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"S"</a:t>
            </a:r>
            <a:r>
              <a:rPr lang="en-GB" sz="2000" dirty="0">
                <a:latin typeface="Courier"/>
              </a:rPr>
              <a:t>]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I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state[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"I"</a:t>
            </a:r>
            <a:r>
              <a:rPr lang="en-GB" sz="2000" dirty="0">
                <a:latin typeface="Courier"/>
              </a:rPr>
              <a:t>]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N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S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I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i="1" dirty="0">
                <a:solidFill>
                  <a:srgbClr val="60A0B0"/>
                </a:solidFill>
                <a:latin typeface="Courier"/>
              </a:rPr>
              <a:t># Get parameters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beta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parms[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"beta"</a:t>
            </a:r>
            <a:r>
              <a:rPr lang="en-GB" sz="2000" dirty="0">
                <a:latin typeface="Courier"/>
              </a:rPr>
              <a:t>]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i="1" dirty="0">
                <a:solidFill>
                  <a:srgbClr val="60A0B0"/>
                </a:solidFill>
                <a:latin typeface="Courier"/>
              </a:rPr>
              <a:t># Define differential equations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dirty="0" err="1">
                <a:latin typeface="Courier"/>
              </a:rPr>
              <a:t>dS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GB" sz="2000" dirty="0">
                <a:latin typeface="Courier"/>
              </a:rPr>
              <a:t>(beta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I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N) * 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dirty="0" err="1">
                <a:latin typeface="Courier"/>
              </a:rPr>
              <a:t>dI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(beta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I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N) * 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res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GB" sz="2000" dirty="0">
                <a:latin typeface="Courier"/>
              </a:rPr>
              <a:t>(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 err="1">
                <a:latin typeface="Courier"/>
              </a:rPr>
              <a:t>dS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 err="1">
                <a:latin typeface="Courier"/>
              </a:rPr>
              <a:t>dI</a:t>
            </a:r>
            <a:r>
              <a:rPr lang="en-GB" sz="2000" dirty="0">
                <a:latin typeface="Courier"/>
              </a:rPr>
              <a:t>))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  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return </a:t>
            </a:r>
            <a:r>
              <a:rPr lang="en-GB" sz="2000" dirty="0">
                <a:latin typeface="Courier"/>
              </a:rPr>
              <a:t>(res)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E3EBB-CFCE-31F7-8732-3313D35A6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148" y="2981739"/>
            <a:ext cx="9144000" cy="596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sz="4000" dirty="0">
                <a:solidFill>
                  <a:schemeClr val="tx2"/>
                </a:solidFill>
              </a:rPr>
              <a:t>O</a:t>
            </a:r>
            <a:r>
              <a:rPr sz="4000" dirty="0" err="1">
                <a:solidFill>
                  <a:schemeClr val="tx2"/>
                </a:solidFill>
              </a:rPr>
              <a:t>rdinary</a:t>
            </a:r>
            <a:r>
              <a:rPr sz="4000" dirty="0">
                <a:solidFill>
                  <a:schemeClr val="tx2"/>
                </a:solidFill>
              </a:rPr>
              <a:t> differential equations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0566-630E-F68C-9DB2-E7282A82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2CD1-3C2C-6E1B-A1D2-29475E19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2117-7B50-9E93-B85F-0740A8EC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000" lvl="0"/>
            <a:r>
              <a:rPr lang="en-GB" i="1" dirty="0">
                <a:solidFill>
                  <a:srgbClr val="60A0B0"/>
                </a:solidFill>
                <a:latin typeface="Courier"/>
              </a:rPr>
              <a:t># Solve equations</a:t>
            </a:r>
            <a:br>
              <a:rPr lang="en-GB" dirty="0"/>
            </a:br>
            <a:r>
              <a:rPr lang="en-GB" dirty="0" err="1">
                <a:latin typeface="Courier"/>
              </a:rPr>
              <a:t>output_raw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ode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GB" dirty="0">
                <a:latin typeface="Courier"/>
              </a:rPr>
              <a:t> y, 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times =</a:t>
            </a:r>
            <a:r>
              <a:rPr lang="en-GB" dirty="0">
                <a:latin typeface="Courier"/>
              </a:rPr>
              <a:t> times, 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                  </a:t>
            </a:r>
            <a:r>
              <a:rPr lang="en-GB" dirty="0" err="1">
                <a:solidFill>
                  <a:srgbClr val="902000"/>
                </a:solidFill>
                <a:latin typeface="Courier"/>
              </a:rPr>
              <a:t>func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SI_model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parms =</a:t>
            </a:r>
            <a:r>
              <a:rPr lang="en-GB" dirty="0">
                <a:latin typeface="Courier"/>
              </a:rPr>
              <a:t> parms)</a:t>
            </a:r>
          </a:p>
          <a:p>
            <a:pPr marL="154000" lvl="0"/>
            <a:br>
              <a:rPr lang="en-GB" dirty="0"/>
            </a:br>
            <a:r>
              <a:rPr lang="en-GB" i="1" dirty="0">
                <a:solidFill>
                  <a:srgbClr val="60A0B0"/>
                </a:solidFill>
                <a:latin typeface="Courier"/>
              </a:rPr>
              <a:t># Convert matrix to data frame for easier manipulation</a:t>
            </a:r>
            <a:br>
              <a:rPr lang="en-GB" dirty="0"/>
            </a:br>
            <a:r>
              <a:rPr lang="en-GB" dirty="0">
                <a:latin typeface="Courier"/>
              </a:rPr>
              <a:t>output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output_raw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GB" dirty="0">
                <a:latin typeface="Courier"/>
              </a:rPr>
              <a:t>(output)</a:t>
            </a:r>
          </a:p>
          <a:p>
            <a:pPr marL="1270000" lvl="0"/>
            <a:r>
              <a:rPr lang="en-GB" dirty="0">
                <a:latin typeface="Courier"/>
              </a:rPr>
              <a:t>##   time        S        I
## 1    0 99.00000 1.000000
## 2    1 98.60400 1.396000
## 3    2 98.05340 1.946605
## 4    3 97.28991 2.710090
## 5    4 96.23525 3.764747
## 6    5 94.78605 5.213953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7AAD-F45A-9D33-3613-845B8B9A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9B2A-7F16-326A-8A07-91E1873D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25E6-7BE9-D6D7-75CC-D2CA6D04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SI model using </a:t>
            </a:r>
            <a:r>
              <a:rPr lang="en-GB" dirty="0" err="1"/>
              <a:t>deSolve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B825F-CEBF-3178-6D2D-DAB9FD09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60520-3659-4EE4-8B09-CC3E7A18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416050"/>
            <a:ext cx="6565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16319"/>
            <a:ext cx="9144000" cy="8253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4400" dirty="0">
                <a:solidFill>
                  <a:schemeClr val="tx2"/>
                </a:solidFill>
              </a:rPr>
              <a:t>Practical 1</a:t>
            </a:r>
            <a:br>
              <a:rPr lang="en-GB" sz="4400" dirty="0">
                <a:solidFill>
                  <a:schemeClr val="tx2"/>
                </a:solidFill>
              </a:rPr>
            </a:br>
            <a:r>
              <a:rPr lang="en-GB" sz="4400" dirty="0">
                <a:solidFill>
                  <a:schemeClr val="tx2"/>
                </a:solidFill>
              </a:rPr>
              <a:t>Solving ODEs using </a:t>
            </a:r>
            <a:r>
              <a:rPr lang="en-GB" sz="4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deSolve</a:t>
            </a:r>
            <a:endParaRPr sz="4400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3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6D3-3F10-674E-A2D3-4E25EB97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3262-8150-A04C-B99C-8B757E18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789043"/>
            <a:ext cx="8229600" cy="47898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Objective: Solve SI, SIR, SEIR models using </a:t>
            </a:r>
            <a:r>
              <a:rPr lang="en-GB" sz="2400" dirty="0" err="1">
                <a:latin typeface="Lucida Console" panose="020B0609040504020204" pitchFamily="49" charset="0"/>
              </a:rPr>
              <a:t>deSolve</a:t>
            </a:r>
            <a:endParaRPr lang="en-GB" sz="2400" dirty="0">
              <a:latin typeface="Lucida Console" panose="020B0609040504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Answer questions 1, 2 and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Question 4, adding vaccination, is optional.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A89E4-5CEF-427B-8E6D-AC6370F0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37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311E21-74D1-A417-B047-B2EE0FE5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308100"/>
            <a:ext cx="61468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1EE6C-54AE-E3B5-8BA8-FDF99E92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EB8E-6AFD-6054-113C-F5ECAE1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1a. Increase the initial number of infectious individuals. What happens to the output?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3E8AE-314C-DE4A-523B-BB52D3553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0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1353-6314-7A90-6FCB-4D8FD501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8D8C97-A038-2F8E-A18B-7C47494F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308100"/>
            <a:ext cx="61468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00BDE-5380-826E-9A57-B1DA09DB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5D5B-E2CE-A5AC-5AA8-620501EE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1a. Increase the initial number of infectious individuals. What happens to the output?</a:t>
            </a: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The number of infectious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has a higher starting point,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but the same growth rate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from that level, and the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same endpoint.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DB68B-720B-103D-5C10-2EF41845B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64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F7219-A0EB-54D2-FEFF-71AE8951D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28A34-8CAB-6917-89B0-23546CA6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308100"/>
            <a:ext cx="61468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2D0B8-92AC-9E8B-71FE-FFA89EDE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56B6-2E09-D831-A404-E9EFB885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1c. Increase the value of the </a:t>
            </a:r>
            <a:r>
              <a:rPr lang="en-GB" b="0" i="0" dirty="0">
                <a:solidFill>
                  <a:srgbClr val="343A40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 argument (in the </a:t>
            </a:r>
            <a:r>
              <a:rPr lang="en-GB" b="0" i="0" dirty="0">
                <a:solidFill>
                  <a:srgbClr val="343A40"/>
                </a:solidFill>
                <a:effectLst/>
                <a:latin typeface="Lucida Console" panose="020B0609040504020204" pitchFamily="49" charset="0"/>
              </a:rPr>
              <a:t>times</a:t>
            </a: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 vector). </a:t>
            </a:r>
            <a:br>
              <a:rPr lang="en-GB" b="0" i="0" dirty="0">
                <a:solidFill>
                  <a:srgbClr val="343A40"/>
                </a:solidFill>
                <a:effectLst/>
                <a:latin typeface="+mn-lt"/>
              </a:rPr>
            </a:b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What happens to the output?</a:t>
            </a: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2A1F-5BDB-6561-C718-6BB3D874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5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E8E8-C369-2729-50FA-2E366547B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07F52D-FDD8-D899-9E0B-BC131EEC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308100"/>
            <a:ext cx="61468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20662-1742-568B-C0FD-6E127132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12A3-27F5-A2C4-0A42-1E25ABD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1c. Increase the value of the </a:t>
            </a:r>
            <a:r>
              <a:rPr lang="en-GB" b="0" i="0" dirty="0">
                <a:solidFill>
                  <a:srgbClr val="343A40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 argument (in the </a:t>
            </a:r>
            <a:r>
              <a:rPr lang="en-GB" b="0" i="0" dirty="0">
                <a:solidFill>
                  <a:srgbClr val="343A40"/>
                </a:solidFill>
                <a:effectLst/>
                <a:latin typeface="Lucida Console" panose="020B0609040504020204" pitchFamily="49" charset="0"/>
              </a:rPr>
              <a:t>times</a:t>
            </a: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 vector). </a:t>
            </a:r>
            <a:br>
              <a:rPr lang="en-GB" b="0" i="0" dirty="0">
                <a:solidFill>
                  <a:srgbClr val="343A40"/>
                </a:solidFill>
                <a:effectLst/>
                <a:latin typeface="+mn-lt"/>
              </a:rPr>
            </a:br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What happens to the output?</a:t>
            </a: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The solution points become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more spaced out, but trace 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the same underlying curve.</a:t>
            </a: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b="0" i="0" dirty="0">
              <a:solidFill>
                <a:srgbClr val="343A40"/>
              </a:solidFill>
              <a:effectLst/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AD1E-E03D-D0EC-16D4-449C0EF81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0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A52D-F532-C0DF-A204-F5BD3E38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D01492-A269-C8AC-19D8-2E1A7E8C20CF}"/>
              </a:ext>
            </a:extLst>
          </p:cNvPr>
          <p:cNvGrpSpPr/>
          <p:nvPr/>
        </p:nvGrpSpPr>
        <p:grpSpPr>
          <a:xfrm>
            <a:off x="540980" y="2088509"/>
            <a:ext cx="8229600" cy="3600000"/>
            <a:chOff x="540980" y="2239691"/>
            <a:chExt cx="8229600" cy="360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60D582-10BD-EA45-3A2D-B0BABF5E5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980" y="2239691"/>
              <a:ext cx="3987185" cy="36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204A0E-9EDA-721E-63A6-26226F414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3395" y="2239691"/>
              <a:ext cx="3987185" cy="3600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0958E8-8097-FC52-70B3-002541BB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SIR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42FDA-328D-5C31-4A0E-D791FB244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2b. Change the value of the transmission rate so that the basic reproduction number is less than one,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. What happens to the output? </a:t>
                </a:r>
              </a:p>
              <a:p>
                <a:endParaRPr lang="en-GB" sz="1400" dirty="0">
                  <a:solidFill>
                    <a:srgbClr val="343A40"/>
                  </a:solidFill>
                  <a:latin typeface="+mn-lt"/>
                </a:endParaRPr>
              </a:p>
              <a:p>
                <a:r>
                  <a:rPr lang="en-GB" b="0" dirty="0">
                    <a:solidFill>
                      <a:srgbClr val="343A40"/>
                    </a:solidFill>
                    <a:effectLst/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=0.4, </m:t>
                    </m:r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>
                    <a:solidFill>
                      <a:srgbClr val="343A40"/>
                    </a:solidFill>
                  </a:rPr>
                  <a:t>							       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343A4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i="1">
                        <a:solidFill>
                          <a:srgbClr val="343A40"/>
                        </a:solidFill>
                        <a:latin typeface="Cambria Math" panose="02040503050406030204" pitchFamily="18" charset="0"/>
                      </a:rPr>
                      <m:t>=0.19, </m:t>
                    </m:r>
                    <m:r>
                      <a:rPr lang="en-GB" i="1">
                        <a:solidFill>
                          <a:srgbClr val="343A4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i="1">
                        <a:solidFill>
                          <a:srgbClr val="343A40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endParaRPr lang="en-GB" dirty="0">
                  <a:solidFill>
                    <a:srgbClr val="343A40"/>
                  </a:solidFill>
                  <a:latin typeface="+mn-lt"/>
                </a:endParaRPr>
              </a:p>
              <a:p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endParaRPr lang="en-GB" dirty="0">
                  <a:solidFill>
                    <a:srgbClr val="343A40"/>
                  </a:solidFill>
                  <a:latin typeface="+mn-lt"/>
                </a:endParaRPr>
              </a:p>
              <a:p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endParaRPr lang="en-GB" dirty="0">
                  <a:solidFill>
                    <a:srgbClr val="343A40"/>
                  </a:solidFill>
                  <a:latin typeface="+mn-lt"/>
                </a:endParaRPr>
              </a:p>
              <a:p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endParaRPr lang="en-GB" dirty="0">
                  <a:solidFill>
                    <a:srgbClr val="343A40"/>
                  </a:solidFill>
                  <a:latin typeface="+mn-lt"/>
                </a:endParaRPr>
              </a:p>
              <a:p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endParaRPr lang="en-GB" b="0" i="0" dirty="0">
                  <a:solidFill>
                    <a:srgbClr val="343A40"/>
                  </a:solidFill>
                  <a:effectLst/>
                  <a:latin typeface="+mn-lt"/>
                </a:endParaRPr>
              </a:p>
              <a:p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Recall that for an SIR model, the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343A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GB" b="0" i="1" smtClean="0">
                        <a:solidFill>
                          <a:srgbClr val="343A4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 </a:t>
                </a:r>
              </a:p>
              <a:p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343A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343A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solidFill>
                              <a:srgbClr val="343A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rgbClr val="343A4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b="0" i="0" dirty="0">
                    <a:solidFill>
                      <a:srgbClr val="343A40"/>
                    </a:solidFill>
                    <a:effectLst/>
                    <a:latin typeface="+mn-lt"/>
                  </a:rPr>
                  <a:t>, the epidemic does not take off.</a:t>
                </a:r>
              </a:p>
              <a:p>
                <a:endParaRPr lang="en-GB" dirty="0">
                  <a:solidFill>
                    <a:srgbClr val="343A40"/>
                  </a:solidFill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42FDA-328D-5C31-4A0E-D791FB244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17" t="-526" r="-1235" b="-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B3A42-1D3D-8894-F0E0-5419A5F7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AF908-620F-4F90-F38A-351D85276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746-2A4F-4382-763E-89E3E255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1: SEIR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9E48-DA47-2253-2131-33C9C190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+mn-lt"/>
              </a:rPr>
              <a:t>3b. </a:t>
            </a:r>
            <a:r>
              <a:rPr lang="en-GB" dirty="0">
                <a:solidFill>
                  <a:srgbClr val="343A40"/>
                </a:solidFill>
                <a:latin typeface="+mn-lt"/>
              </a:rPr>
              <a:t>How does the model output differ from the SIR model you coded previously? </a:t>
            </a: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endParaRPr lang="en-GB" dirty="0">
              <a:solidFill>
                <a:srgbClr val="343A40"/>
              </a:solidFill>
              <a:latin typeface="+mn-lt"/>
            </a:endParaRPr>
          </a:p>
          <a:p>
            <a:r>
              <a:rPr lang="en-GB" dirty="0">
                <a:solidFill>
                  <a:srgbClr val="343A40"/>
                </a:solidFill>
                <a:latin typeface="+mn-lt"/>
              </a:rPr>
              <a:t>Approximately the same number of people get infected, but the epidemic takes approximately twice as long; generation interval is twice as long.</a:t>
            </a:r>
          </a:p>
          <a:p>
            <a:r>
              <a:rPr lang="en-GB" dirty="0">
                <a:solidFill>
                  <a:srgbClr val="343A40"/>
                </a:solidFill>
                <a:latin typeface="+mn-lt"/>
              </a:rPr>
              <a:t>See </a:t>
            </a:r>
            <a:r>
              <a:rPr lang="en-GB" dirty="0" err="1">
                <a:solidFill>
                  <a:srgbClr val="343A40"/>
                </a:solidFill>
                <a:latin typeface="+mn-lt"/>
              </a:rPr>
              <a:t>Wallinga</a:t>
            </a:r>
            <a:r>
              <a:rPr lang="en-GB" dirty="0">
                <a:solidFill>
                  <a:srgbClr val="343A40"/>
                </a:solidFill>
                <a:latin typeface="+mn-lt"/>
              </a:rPr>
              <a:t> and </a:t>
            </a:r>
            <a:r>
              <a:rPr lang="en-GB" dirty="0" err="1">
                <a:solidFill>
                  <a:srgbClr val="343A40"/>
                </a:solidFill>
                <a:latin typeface="+mn-lt"/>
              </a:rPr>
              <a:t>Lipsitch</a:t>
            </a:r>
            <a:r>
              <a:rPr lang="en-GB" dirty="0">
                <a:solidFill>
                  <a:srgbClr val="343A40"/>
                </a:solidFill>
                <a:latin typeface="+mn-lt"/>
              </a:rPr>
              <a:t> 2007, especially section 3a, for discussion of the generation interval, the growth rate and the reproduction number in epidemic models.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0771-7486-8ABE-69C7-02DCF3255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162E8-BEA8-95F9-8FD5-DF60BD85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2126"/>
            <a:ext cx="3987185" cy="36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F59080-715C-D287-927E-38B715A5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5" y="1842126"/>
            <a:ext cx="39871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Reminder: Difference equations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6A044-ED6B-149F-E26A-B9C1E7CE9243}"/>
              </a:ext>
            </a:extLst>
          </p:cNvPr>
          <p:cNvSpPr txBox="1"/>
          <p:nvPr/>
        </p:nvSpPr>
        <p:spPr>
          <a:xfrm>
            <a:off x="1709530" y="2226365"/>
            <a:ext cx="1152939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next </a:t>
            </a:r>
          </a:p>
          <a:p>
            <a:pPr algn="ctr"/>
            <a:r>
              <a:rPr lang="en-GB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8B304-2B16-8C02-E91C-6E776553F0AE}"/>
              </a:ext>
            </a:extLst>
          </p:cNvPr>
          <p:cNvSpPr txBox="1"/>
          <p:nvPr/>
        </p:nvSpPr>
        <p:spPr>
          <a:xfrm>
            <a:off x="4532244" y="2226364"/>
            <a:ext cx="2582333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change</a:t>
            </a:r>
          </a:p>
          <a:p>
            <a:pPr algn="ctr"/>
            <a:r>
              <a:rPr lang="en-GB" dirty="0"/>
              <a:t>in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C7E3-BEB9-109D-A5B3-419DFDC0AD1A}"/>
              </a:ext>
            </a:extLst>
          </p:cNvPr>
          <p:cNvSpPr txBox="1"/>
          <p:nvPr/>
        </p:nvSpPr>
        <p:spPr>
          <a:xfrm>
            <a:off x="3137453" y="2226365"/>
            <a:ext cx="13351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current </a:t>
            </a:r>
          </a:p>
          <a:p>
            <a:pPr algn="ctr"/>
            <a:r>
              <a:rPr lang="en-GB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938130"/>
              </a:xfrm>
            </p:spPr>
            <p:txBody>
              <a:bodyPr/>
              <a:lstStyle/>
              <a:p>
                <a:pPr marL="42874" indent="0">
                  <a:buNone/>
                </a:pPr>
                <a:r>
                  <a:rPr lang="en-GB" sz="2000" dirty="0"/>
                  <a:t>In the previous session, we explored difference equations:</a:t>
                </a:r>
              </a:p>
              <a:p>
                <a:pPr marL="42874" indent="0">
                  <a:buNone/>
                </a:pPr>
                <a:endParaRPr lang="en-GB" sz="2000" dirty="0"/>
              </a:p>
              <a:p>
                <a:pPr marL="42874" indent="0">
                  <a:buNone/>
                </a:pPr>
                <a:r>
                  <a:rPr lang="en-GB" sz="2000" b="0" dirty="0"/>
                  <a:t> 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000" b="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938130"/>
              </a:xfrm>
              <a:blipFill>
                <a:blip r:embed="rId2"/>
                <a:stretch>
                  <a:fillRect l="-310" t="-1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2FDD-EB57-4115-BC46-BE8ADDF4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B6517-0E25-AD03-9E93-6E0345559F61}"/>
              </a:ext>
            </a:extLst>
          </p:cNvPr>
          <p:cNvSpPr txBox="1"/>
          <p:nvPr/>
        </p:nvSpPr>
        <p:spPr>
          <a:xfrm>
            <a:off x="3157331" y="3658679"/>
            <a:ext cx="52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48209-33AA-4A3B-2EC5-E798A301C692}"/>
              </a:ext>
            </a:extLst>
          </p:cNvPr>
          <p:cNvSpPr txBox="1"/>
          <p:nvPr/>
        </p:nvSpPr>
        <p:spPr>
          <a:xfrm>
            <a:off x="4502427" y="3658678"/>
            <a:ext cx="52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9E3C8F-FC73-A251-A573-AD3BA2A59F0A}"/>
              </a:ext>
            </a:extLst>
          </p:cNvPr>
          <p:cNvCxnSpPr>
            <a:cxnSpLocks/>
          </p:cNvCxnSpPr>
          <p:nvPr/>
        </p:nvCxnSpPr>
        <p:spPr>
          <a:xfrm flipV="1">
            <a:off x="4403035" y="4462670"/>
            <a:ext cx="715617" cy="11330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DE1470-D6F7-BD36-8E5C-DB71939C0BEF}"/>
              </a:ext>
            </a:extLst>
          </p:cNvPr>
          <p:cNvSpPr txBox="1"/>
          <p:nvPr/>
        </p:nvSpPr>
        <p:spPr>
          <a:xfrm>
            <a:off x="1938130" y="5595730"/>
            <a:ext cx="554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changes are the interesting part – </a:t>
            </a:r>
            <a:br>
              <a:rPr lang="en-GB" dirty="0"/>
            </a:br>
            <a:r>
              <a:rPr lang="en-GB" dirty="0"/>
              <a:t>they are what define the behaviour of the system.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6D3-3F10-674E-A2D3-4E25EB97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ODEs session 1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3262-8150-A04C-B99C-8B757E18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ODE models are specified in terms of state variables and their rates of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have seen how to construct ODE systems starting from a flowchart-style model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To solve an ODE model, we need to provide initial conditions for the state variables, parameter values, and times over which to solve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have learned how to use </a:t>
            </a:r>
            <a:r>
              <a:rPr lang="en-GB" sz="2400" dirty="0" err="1">
                <a:latin typeface="Lucida Console" panose="020B0609040504020204" pitchFamily="49" charset="0"/>
              </a:rPr>
              <a:t>deSolve</a:t>
            </a:r>
            <a:r>
              <a:rPr lang="en-GB" sz="2400" dirty="0"/>
              <a:t> to solve ODEs in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Next session: Advanced use of </a:t>
            </a:r>
            <a:r>
              <a:rPr lang="en-GB" sz="2400" dirty="0" err="1">
                <a:latin typeface="Lucida Console" panose="020B0609040504020204" pitchFamily="49" charset="0"/>
              </a:rPr>
              <a:t>deSolve</a:t>
            </a:r>
            <a:r>
              <a:rPr lang="en-GB" sz="24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C498A-E39F-44B8-89B9-DF25FE50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9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Ordinary differential equations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520686"/>
              </a:xfr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42874" indent="0">
                  <a:buNone/>
                </a:pPr>
                <a:r>
                  <a:rPr lang="en-GB" sz="2000" b="1" dirty="0"/>
                  <a:t>Difference equations</a:t>
                </a:r>
              </a:p>
              <a:p>
                <a:pPr marL="42874" indent="0">
                  <a:buNone/>
                </a:pPr>
                <a:r>
                  <a:rPr lang="en-GB" sz="2000" b="0" dirty="0"/>
                  <a:t> 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000" b="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520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2FDD-EB57-4115-BC46-BE8ADDF4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3DE10E-9A49-E94B-1AE2-D1306898A0F7}"/>
                  </a:ext>
                </a:extLst>
              </p:cNvPr>
              <p:cNvSpPr txBox="1"/>
              <p:nvPr/>
            </p:nvSpPr>
            <p:spPr>
              <a:xfrm>
                <a:off x="457201" y="3319670"/>
                <a:ext cx="8179903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Ordinary differential equations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have a similar structure, but only the rate of change is given: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𝑑𝑆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 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 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sz="2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explicit dependence on time is often omitted </a:t>
                </a:r>
              </a:p>
              <a:p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(e.g. 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written instead of 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3DE10E-9A49-E94B-1AE2-D1306898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319670"/>
                <a:ext cx="8179903" cy="3016210"/>
              </a:xfrm>
              <a:prstGeom prst="rect">
                <a:avLst/>
              </a:prstGeom>
              <a:blipFill>
                <a:blip r:embed="rId3"/>
                <a:stretch>
                  <a:fillRect l="-775" t="-1261" r="-465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Ordinary differential equations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520686"/>
              </a:xfr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42874" indent="0">
                  <a:buNone/>
                </a:pPr>
                <a:r>
                  <a:rPr lang="en-GB" sz="2000" b="1" dirty="0"/>
                  <a:t>Difference equations</a:t>
                </a:r>
              </a:p>
              <a:p>
                <a:pPr marL="42874" indent="0">
                  <a:buNone/>
                </a:pPr>
                <a:r>
                  <a:rPr lang="en-GB" sz="2000" b="0" dirty="0"/>
                  <a:t> 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=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000" b="0" dirty="0"/>
              </a:p>
              <a:p>
                <a:pPr marL="42874" indent="0">
                  <a:buNone/>
                </a:pPr>
                <a:r>
                  <a:rPr lang="en-GB" sz="2000" dirty="0"/>
                  <a:t>	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=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1" y="1490871"/>
                <a:ext cx="8179903" cy="1520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2FDD-EB57-4115-BC46-BE8ADDF4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3DE10E-9A49-E94B-1AE2-D1306898A0F7}"/>
                  </a:ext>
                </a:extLst>
              </p:cNvPr>
              <p:cNvSpPr txBox="1"/>
              <p:nvPr/>
            </p:nvSpPr>
            <p:spPr>
              <a:xfrm>
                <a:off x="457201" y="3319670"/>
                <a:ext cx="8179903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Ordinary differential equations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have a similar structure, but only the rate of change is given: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𝑑𝑆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𝑑𝐼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𝑑𝑅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𝛾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</m:oMath>
                </a14:m>
                <a:endPara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sz="2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explicit dependence on time is often omitted </a:t>
                </a:r>
              </a:p>
              <a:p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(e.g. 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written instead of 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:r>
                  <a:rPr lang="en-GB" sz="20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  <a:r>
                  <a:rPr lang="en-GB" sz="2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3DE10E-9A49-E94B-1AE2-D1306898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319670"/>
                <a:ext cx="8179903" cy="3016210"/>
              </a:xfrm>
              <a:prstGeom prst="rect">
                <a:avLst/>
              </a:prstGeom>
              <a:blipFill>
                <a:blip r:embed="rId3"/>
                <a:stretch>
                  <a:fillRect l="-775" t="-1261" r="-465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99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FAF-6B7D-5042-9CFB-D6A6A720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Ordinary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93E81-D3DD-7045-843F-CE8EF8857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latin typeface="+mn-lt"/>
                  </a:rPr>
                  <a:t>Mathematically,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sz="2000" dirty="0">
                    <a:latin typeface="+mn-lt"/>
                  </a:rPr>
                  <a:t> represents the derivative of </a:t>
                </a:r>
                <a:r>
                  <a:rPr lang="en-US" sz="2000" i="1" dirty="0">
                    <a:latin typeface="+mn-lt"/>
                  </a:rPr>
                  <a:t>X</a:t>
                </a:r>
                <a:r>
                  <a:rPr lang="en-US" sz="2000" dirty="0">
                    <a:latin typeface="+mn-lt"/>
                  </a:rPr>
                  <a:t> with respect to time (i.e. the rate at which </a:t>
                </a:r>
                <a:r>
                  <a:rPr lang="en-US" sz="2000" i="1" dirty="0">
                    <a:latin typeface="+mn-lt"/>
                  </a:rPr>
                  <a:t>X</a:t>
                </a:r>
                <a:r>
                  <a:rPr lang="en-US" sz="2000" dirty="0">
                    <a:latin typeface="+mn-lt"/>
                  </a:rPr>
                  <a:t> is changing over time).</a:t>
                </a:r>
              </a:p>
              <a:p>
                <a:endParaRPr lang="en-US" sz="2000" dirty="0">
                  <a:latin typeface="+mn-lt"/>
                </a:endParaRPr>
              </a:p>
              <a:p>
                <a:r>
                  <a:rPr lang="en-US" sz="2000" dirty="0">
                    <a:latin typeface="+mn-lt"/>
                  </a:rPr>
                  <a:t>For example, is </a:t>
                </a:r>
                <a:r>
                  <a:rPr lang="en-US" sz="2000" i="1" dirty="0">
                    <a:latin typeface="+mn-lt"/>
                  </a:rPr>
                  <a:t>S</a:t>
                </a:r>
                <a:r>
                  <a:rPr lang="en-US" sz="2000" dirty="0">
                    <a:latin typeface="+mn-lt"/>
                  </a:rPr>
                  <a:t> is the number of </a:t>
                </a:r>
                <a:r>
                  <a:rPr lang="en-US" sz="2000" dirty="0" err="1">
                    <a:latin typeface="+mn-lt"/>
                  </a:rPr>
                  <a:t>susceptibles</a:t>
                </a:r>
                <a:r>
                  <a:rPr lang="en-US" sz="2000" dirty="0">
                    <a:latin typeface="+mn-lt"/>
                  </a:rPr>
                  <a:t>, </a:t>
                </a:r>
                <a:r>
                  <a:rPr lang="en-US" sz="2000" i="1" dirty="0">
                    <a:latin typeface="+mn-lt"/>
                  </a:rPr>
                  <a:t>t </a:t>
                </a:r>
                <a:r>
                  <a:rPr lang="en-US" sz="2000" dirty="0">
                    <a:latin typeface="+mn-lt"/>
                  </a:rPr>
                  <a:t>is measured in days, and we have</a:t>
                </a:r>
              </a:p>
              <a:p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𝑑𝑆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0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=−2</m:t>
                    </m:r>
                  </m:oMath>
                </a14:m>
                <a:br>
                  <a:rPr lang="en-GB" sz="2000" dirty="0"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endParaRPr lang="en-GB" sz="2000" dirty="0"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000" dirty="0"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then this means the number of </a:t>
                </a:r>
                <a:r>
                  <a:rPr lang="en-GB" sz="2000" dirty="0" err="1"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susceptibles</a:t>
                </a:r>
                <a:r>
                  <a:rPr lang="en-GB" sz="2000" dirty="0"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is currently shrinking at a rate of 2 people per day, and in one day’s time will have around* 2 people fewer.</a:t>
                </a:r>
              </a:p>
              <a:p>
                <a:endParaRPr lang="en-GB" sz="2000" dirty="0"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sz="2000" dirty="0"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* not exactly 2, because over the course of that day, the value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𝛽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+mn-lt"/>
                  </a:rPr>
                  <a:t> will change!</a:t>
                </a:r>
              </a:p>
              <a:p>
                <a:endParaRPr lang="en-US" sz="2000" dirty="0">
                  <a:latin typeface="+mn-lt"/>
                </a:endParaRPr>
              </a:p>
              <a:p>
                <a:r>
                  <a:rPr lang="en-US" sz="2000" dirty="0">
                    <a:latin typeface="+mn-lt"/>
                  </a:rPr>
                  <a:t>We will look at examples in the next section.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93E81-D3DD-7045-843F-CE8EF8857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789" r="-463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CB2F-0EAC-451B-BA6F-2F3822D01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FEBC-C3E1-B72C-9300-A658D80B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F4C7A9-B433-135C-3CAD-73707EDA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6869"/>
            <a:ext cx="9144000" cy="596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sz="4000" dirty="0">
                <a:solidFill>
                  <a:schemeClr val="tx2"/>
                </a:solidFill>
              </a:rPr>
              <a:t>How do we model </a:t>
            </a:r>
            <a:br>
              <a:rPr lang="en-GB" sz="4000" dirty="0">
                <a:solidFill>
                  <a:schemeClr val="tx2"/>
                </a:solidFill>
              </a:rPr>
            </a:br>
            <a:r>
              <a:rPr lang="en-GB" sz="4000" dirty="0">
                <a:solidFill>
                  <a:schemeClr val="tx2"/>
                </a:solidFill>
              </a:rPr>
              <a:t>an infectious disease outbreak</a:t>
            </a:r>
            <a:br>
              <a:rPr lang="en-GB" sz="4000" dirty="0">
                <a:solidFill>
                  <a:schemeClr val="tx2"/>
                </a:solidFill>
              </a:rPr>
            </a:br>
            <a:r>
              <a:rPr lang="en-GB" sz="4000" dirty="0">
                <a:solidFill>
                  <a:schemeClr val="tx2"/>
                </a:solidFill>
              </a:rPr>
              <a:t>using ODEs?</a:t>
            </a:r>
            <a:endParaRPr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4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7359-BCD0-580E-F201-4269C5D0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a model diagram into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743E1-21AD-3668-D37B-8A0938DFE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</p:spPr>
            <p:txBody>
              <a:bodyPr/>
              <a:lstStyle/>
              <a:p>
                <a:r>
                  <a:rPr lang="en-GB" dirty="0"/>
                  <a:t>With variables:</a:t>
                </a:r>
              </a:p>
              <a:p>
                <a:r>
                  <a:rPr lang="en-GB" dirty="0"/>
                  <a:t>	</a:t>
                </a:r>
                <a:r>
                  <a:rPr lang="en-GB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the number of susceptible people</a:t>
                </a:r>
              </a:p>
              <a:p>
                <a:r>
                  <a:rPr lang="en-GB" dirty="0"/>
                  <a:t>	</a:t>
                </a:r>
                <a:r>
                  <a:rPr lang="en-GB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the number of infectious people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the number of recovered people</a:t>
                </a:r>
              </a:p>
              <a:p>
                <a:endParaRPr lang="en-GB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the total number of people</a:t>
                </a:r>
              </a:p>
              <a:p>
                <a:endParaRPr lang="en-GB" dirty="0"/>
              </a:p>
              <a:p>
                <a:r>
                  <a:rPr lang="en-GB" dirty="0"/>
                  <a:t>Let’s look at the “infection” and “recovery” transitions in more detail.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743E1-21AD-3668-D37B-8A0938DFE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16084"/>
                <a:ext cx="8229600" cy="2883115"/>
              </a:xfrm>
              <a:blipFill>
                <a:blip r:embed="rId2"/>
                <a:stretch>
                  <a:fillRect l="-617" t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7023-D00E-0301-E965-97B2414E8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1DF0B-7BB5-4F79-F66C-C3324BB5DBD5}"/>
              </a:ext>
            </a:extLst>
          </p:cNvPr>
          <p:cNvCxnSpPr>
            <a:cxnSpLocks/>
          </p:cNvCxnSpPr>
          <p:nvPr/>
        </p:nvCxnSpPr>
        <p:spPr>
          <a:xfrm>
            <a:off x="2026178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20E0C1-2223-2931-245B-E6A3E8CEFCCE}"/>
              </a:ext>
            </a:extLst>
          </p:cNvPr>
          <p:cNvCxnSpPr>
            <a:cxnSpLocks/>
          </p:cNvCxnSpPr>
          <p:nvPr/>
        </p:nvCxnSpPr>
        <p:spPr>
          <a:xfrm>
            <a:off x="5418891" y="2049285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1CBB30-CE1E-6D84-FE9F-5C44DA9A85EA}"/>
              </a:ext>
            </a:extLst>
          </p:cNvPr>
          <p:cNvSpPr txBox="1"/>
          <p:nvPr/>
        </p:nvSpPr>
        <p:spPr>
          <a:xfrm>
            <a:off x="1696357" y="1576894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infection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0D532-5F56-E6AD-9C1C-F710CB1B9F3F}"/>
              </a:ext>
            </a:extLst>
          </p:cNvPr>
          <p:cNvSpPr txBox="1"/>
          <p:nvPr/>
        </p:nvSpPr>
        <p:spPr>
          <a:xfrm>
            <a:off x="5108825" y="1587252"/>
            <a:ext cx="23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955C0-A2A6-6A58-A151-109055E088D7}"/>
              </a:ext>
            </a:extLst>
          </p:cNvPr>
          <p:cNvSpPr txBox="1"/>
          <p:nvPr/>
        </p:nvSpPr>
        <p:spPr>
          <a:xfrm>
            <a:off x="0" y="2372226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susceptible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B86C3-94C3-7EE9-F960-9F990DA20D01}"/>
              </a:ext>
            </a:extLst>
          </p:cNvPr>
          <p:cNvSpPr txBox="1"/>
          <p:nvPr/>
        </p:nvSpPr>
        <p:spPr>
          <a:xfrm>
            <a:off x="3368374" y="2372226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infectious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569F-C9D7-6233-20BF-93EAC8466EC8}"/>
              </a:ext>
            </a:extLst>
          </p:cNvPr>
          <p:cNvSpPr txBox="1"/>
          <p:nvPr/>
        </p:nvSpPr>
        <p:spPr>
          <a:xfrm>
            <a:off x="6798306" y="2372226"/>
            <a:ext cx="23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/>
              <a:t>recovered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9B609-339D-4698-E4C4-A672313ABA5D}"/>
              </a:ext>
            </a:extLst>
          </p:cNvPr>
          <p:cNvSpPr txBox="1"/>
          <p:nvPr/>
        </p:nvSpPr>
        <p:spPr>
          <a:xfrm>
            <a:off x="869952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62242-E1FB-E2E7-B1A1-C9C09D610856}"/>
              </a:ext>
            </a:extLst>
          </p:cNvPr>
          <p:cNvSpPr txBox="1"/>
          <p:nvPr/>
        </p:nvSpPr>
        <p:spPr>
          <a:xfrm>
            <a:off x="4283187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89006-EEA9-5621-E27F-E863F1A9D033}"/>
              </a:ext>
            </a:extLst>
          </p:cNvPr>
          <p:cNvSpPr txBox="1"/>
          <p:nvPr/>
        </p:nvSpPr>
        <p:spPr>
          <a:xfrm>
            <a:off x="7673230" y="1707754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4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2756</Words>
  <Application>Microsoft Macintosh PowerPoint</Application>
  <PresentationFormat>On-screen Show (4:3)</PresentationFormat>
  <Paragraphs>476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</vt:lpstr>
      <vt:lpstr>Lucida Console</vt:lpstr>
      <vt:lpstr>merriweather</vt:lpstr>
      <vt:lpstr>open sans</vt:lpstr>
      <vt:lpstr>open sans</vt:lpstr>
      <vt:lpstr>Main_Presentation_Title_Page</vt:lpstr>
      <vt:lpstr>Ordinary Differential Equations</vt:lpstr>
      <vt:lpstr>Outline for session 1</vt:lpstr>
      <vt:lpstr>Ordinary differential equations</vt:lpstr>
      <vt:lpstr>Reminder: Difference equations</vt:lpstr>
      <vt:lpstr>Ordinary differential equations</vt:lpstr>
      <vt:lpstr>Ordinary differential equations</vt:lpstr>
      <vt:lpstr>Ordinary differential equations</vt:lpstr>
      <vt:lpstr>How do we model  an infectious disease outbreak using ODEs?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Turning a model diagram into ODEs</vt:lpstr>
      <vt:lpstr>Solving ODE models in R with the deSolve package</vt:lpstr>
      <vt:lpstr>Using the R package deSolve</vt:lpstr>
      <vt:lpstr>Susceptible Infected (SI) model</vt:lpstr>
      <vt:lpstr>Solving SI model using deSolve</vt:lpstr>
      <vt:lpstr>Solving SI model using deSolve</vt:lpstr>
      <vt:lpstr>Solving SI model using deSolve</vt:lpstr>
      <vt:lpstr>Solving SI model using deSolve</vt:lpstr>
      <vt:lpstr>Solving SI model using deSolve</vt:lpstr>
      <vt:lpstr>Solving SI model using deSolve</vt:lpstr>
      <vt:lpstr>Practical 1 Solving ODEs using deSolve</vt:lpstr>
      <vt:lpstr>Practical 1</vt:lpstr>
      <vt:lpstr>Practical 1: SI model</vt:lpstr>
      <vt:lpstr>Practical 1: SI model</vt:lpstr>
      <vt:lpstr>Practical 1: SI model</vt:lpstr>
      <vt:lpstr>Practical 1: SI model</vt:lpstr>
      <vt:lpstr>Practical 1: SIR model</vt:lpstr>
      <vt:lpstr>Practical 1: SEIR model</vt:lpstr>
      <vt:lpstr>ODEs session 1 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differential equations</dc:title>
  <dc:creator>Amanda Minter</dc:creator>
  <cp:keywords/>
  <cp:lastModifiedBy>Nicholas Davies</cp:lastModifiedBy>
  <cp:revision>95</cp:revision>
  <dcterms:created xsi:type="dcterms:W3CDTF">2019-06-14T11:04:30Z</dcterms:created>
  <dcterms:modified xsi:type="dcterms:W3CDTF">2024-09-08T20:17:58Z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