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0" r:id="rId3"/>
    <p:sldId id="268" r:id="rId4"/>
    <p:sldId id="266" r:id="rId5"/>
    <p:sldId id="271" r:id="rId6"/>
    <p:sldId id="257" r:id="rId7"/>
    <p:sldId id="269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60" autoAdjust="0"/>
    <p:restoredTop sz="94626"/>
  </p:normalViewPr>
  <p:slideViewPr>
    <p:cSldViewPr snapToGrid="0" snapToObjects="1">
      <p:cViewPr varScale="1">
        <p:scale>
          <a:sx n="127" d="100"/>
          <a:sy n="127" d="100"/>
        </p:scale>
        <p:origin x="2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08CDA-29C6-4C4F-9345-278F31C990CA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8F0A-4DAF-4A34-8201-1D9E579B0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81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I’ll try to finish a few minutes early to give you the opportunity to connect to the </a:t>
            </a:r>
            <a:r>
              <a:rPr lang="en-GB" dirty="0" err="1"/>
              <a:t>wifi</a:t>
            </a:r>
            <a:r>
              <a:rPr lang="en-GB" dirty="0"/>
              <a:t> and access the </a:t>
            </a:r>
            <a:r>
              <a:rPr lang="en-GB" dirty="0" err="1"/>
              <a:t>moodle</a:t>
            </a:r>
            <a:r>
              <a:rPr lang="en-GB" dirty="0"/>
              <a:t>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8F263-929A-49E4-AD2F-77AD84BC4D5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136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I’ll try to finish a few minutes early to give you the opportunity to connect to the </a:t>
            </a:r>
            <a:r>
              <a:rPr lang="en-GB" dirty="0" err="1"/>
              <a:t>wifi</a:t>
            </a:r>
            <a:r>
              <a:rPr lang="en-GB" dirty="0"/>
              <a:t> and access the </a:t>
            </a:r>
            <a:r>
              <a:rPr lang="en-GB" dirty="0" err="1"/>
              <a:t>moodle</a:t>
            </a:r>
            <a:r>
              <a:rPr lang="en-GB" dirty="0"/>
              <a:t>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8F263-929A-49E4-AD2F-77AD84BC4D5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962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first iteration of this course</a:t>
            </a:r>
          </a:p>
          <a:p>
            <a:r>
              <a:rPr lang="en-GB" dirty="0"/>
              <a:t>Inevitably some things will not quite go to plan</a:t>
            </a:r>
          </a:p>
          <a:p>
            <a:r>
              <a:rPr lang="en-GB" dirty="0"/>
              <a:t>Please let us know suggested improvements along the way!</a:t>
            </a:r>
          </a:p>
          <a:p>
            <a:endParaRPr lang="en-GB" dirty="0"/>
          </a:p>
          <a:p>
            <a:r>
              <a:rPr lang="en-GB" dirty="0"/>
              <a:t>no formal evaluation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8F263-929A-49E4-AD2F-77AD84BC4D5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8097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3208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7EC250-E796-438C-AFE1-ABBE245128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D7EC250-E796-438C-AFE1-ABBE245128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" y="4589463"/>
            <a:ext cx="91440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2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86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pa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</p:spPr>
        <p:txBody>
          <a:bodyPr/>
          <a:lstStyle>
            <a:lvl1pPr>
              <a:defRPr sz="1800" baseline="0">
                <a:latin typeface="Open Sans" charset="0"/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marL="257244" marR="0" lvl="0" indent="-257244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91919"/>
            <a:ext cx="3008313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Open Sans" charset="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9132"/>
            <a:ext cx="6697133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6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8" r:id="rId3"/>
    <p:sldLayoutId id="2147483656" r:id="rId4"/>
    <p:sldLayoutId id="2147483650" r:id="rId5"/>
    <p:sldLayoutId id="2147483665" r:id="rId6"/>
  </p:sldLayoutIdLst>
  <p:hf hdr="0" ftr="0" dt="0"/>
  <p:txStyles>
    <p:titleStyle>
      <a:lvl1pPr algn="ctr" defTabSz="342991" rtl="0" eaLnBrk="1" latinLnBrk="0" hangingPunct="1">
        <a:spcBef>
          <a:spcPct val="0"/>
        </a:spcBef>
        <a:buNone/>
        <a:defRPr sz="3301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ang.Liu@lshtm.ac.uk" TargetMode="External"/><Relationship Id="rId2" Type="http://schemas.openxmlformats.org/officeDocument/2006/relationships/hyperlink" Target="mailto:Nicholas.Davies@lshtm.ac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ee.byrne@lshtm.ac.uk" TargetMode="External"/><Relationship Id="rId4" Type="http://schemas.openxmlformats.org/officeDocument/2006/relationships/hyperlink" Target="mailto:Oliver.Brady@lshtm.ac.u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mmid.github.io/m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36297"/>
            <a:ext cx="9144000" cy="2387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sz="5600" dirty="0"/>
              <a:t>Modern Techniques in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D731D8-BB07-455F-A3EC-FA9C55B09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7818"/>
            <a:ext cx="8229600" cy="4821382"/>
          </a:xfrm>
        </p:spPr>
        <p:txBody>
          <a:bodyPr/>
          <a:lstStyle/>
          <a:p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 organisers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Nicholas Davies, PhD </a:t>
            </a:r>
            <a:r>
              <a:rPr lang="en-GB" sz="2000" b="0" i="0" dirty="0">
                <a:solidFill>
                  <a:srgbClr val="605E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Nicholas.Davies@lshtm.ac.uk</a:t>
            </a:r>
            <a:endParaRPr lang="en-GB" sz="2000" b="0" i="0" dirty="0">
              <a:solidFill>
                <a:srgbClr val="605E5C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Yang Liu, PhD </a:t>
            </a:r>
            <a:r>
              <a:rPr lang="en-GB" sz="2000" dirty="0">
                <a:solidFill>
                  <a:srgbClr val="605E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Yang.Liu@lshtm.ac.uk</a:t>
            </a:r>
            <a:endParaRPr lang="en-GB" sz="2000" dirty="0">
              <a:solidFill>
                <a:srgbClr val="605E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Oli Brady, PhD 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Oliver.Brady@lshtm.ac.uk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GB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Damian Keane 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Damian.Keane@lshtm.ac.uk</a:t>
            </a:r>
            <a:endParaRPr lang="en-GB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Lecturers and Demonstrators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Billy </a:t>
            </a:r>
            <a:r>
              <a:rPr lang="en-GB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Quilty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Kath O’Reilly, Seb Funk, Johnny Filipe, Alexis Robert, Alex Richards, </a:t>
            </a:r>
            <a:r>
              <a:rPr lang="en-GB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Kaja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Abbas (All LSHTM / CMMID-based)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5A8A3A-DA59-47AB-BDAD-9213BE8A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we 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654F8-75E5-4B1B-9FD2-0A08E3C02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52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773FF7-121A-404D-A81E-8976A196E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some exposure to the theory and use of infectious disease modelling &amp; like to start coding their own models using R </a:t>
            </a:r>
            <a:br>
              <a:rPr lang="en-GB" sz="2000" dirty="0"/>
            </a:br>
            <a:br>
              <a:rPr lang="en-GB" sz="2000" dirty="0"/>
            </a:br>
            <a:r>
              <a:rPr lang="en-GB" sz="2000" b="1" dirty="0"/>
              <a:t>OR</a:t>
            </a:r>
            <a:endParaRPr lang="en-GB" sz="2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know some R but do not have experience using R to code infectious disease models </a:t>
            </a:r>
            <a:br>
              <a:rPr lang="en-GB" sz="2000" dirty="0"/>
            </a:br>
            <a:br>
              <a:rPr lang="en-GB" sz="2000" dirty="0"/>
            </a:br>
            <a:r>
              <a:rPr lang="en-GB" sz="2000" b="1" dirty="0"/>
              <a:t>OR</a:t>
            </a:r>
            <a:endParaRPr lang="en-GB" sz="2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will be conducting research using infectious disease models in R</a:t>
            </a:r>
            <a:br>
              <a:rPr lang="en-GB" sz="2000" dirty="0"/>
            </a:br>
            <a:br>
              <a:rPr lang="en-GB" sz="2000" dirty="0"/>
            </a:br>
            <a:r>
              <a:rPr lang="en-GB" sz="2000" b="1" dirty="0"/>
              <a:t>OR</a:t>
            </a:r>
            <a:endParaRPr lang="en-GB" sz="2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want a deeper understanding of techniques for implementing models.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C66979-2AFF-4BD2-A9B5-62FE830A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you are (= scope of the course)</a:t>
            </a:r>
          </a:p>
        </p:txBody>
      </p:sp>
    </p:spTree>
    <p:extLst>
      <p:ext uri="{BB962C8B-B14F-4D97-AF65-F5344CB8AC3E}">
        <p14:creationId xmlns:p14="http://schemas.microsoft.com/office/powerpoint/2010/main" val="257676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3CC119-7C2D-4D46-8BA8-B1FE8EDEE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73" y="1319315"/>
            <a:ext cx="8830917" cy="51411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br>
              <a:rPr lang="en-GB" sz="2000" b="1" dirty="0"/>
            </a:br>
            <a:r>
              <a:rPr lang="en-GB" sz="2000" b="1" dirty="0"/>
              <a:t>Logistics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The days will run ~10-4pm (London) each day, with regular comfort breaks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GB" sz="20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online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attendees: </a:t>
            </a:r>
          </a:p>
          <a:p>
            <a:pPr marL="900261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make sure your name on Zoom is your </a:t>
            </a:r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name + last name or last initial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facilitate talking to each other, and for security</a:t>
            </a:r>
          </a:p>
          <a:p>
            <a:pPr marL="900261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ask any question or raise an issue during a lecture, </a:t>
            </a:r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raise your hand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a demonstrator will be monitoring the Zoom</a:t>
            </a:r>
          </a:p>
          <a:p>
            <a:pPr marL="900261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in breakout groups please keep cameras on when possible to encourage discussion</a:t>
            </a:r>
            <a:br>
              <a:rPr lang="en-GB" sz="23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GB" sz="230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b="0" i="0" dirty="0">
              <a:solidFill>
                <a:srgbClr val="605E5C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GB" sz="2000" dirty="0"/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GB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82D007-EC79-4E22-A9B4-71913D4A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EB673-1EAC-4FE5-A2CC-072333137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88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3CC119-7C2D-4D46-8BA8-B1FE8EDEE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73" y="1319315"/>
            <a:ext cx="8830917" cy="51411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000" b="1" dirty="0"/>
              <a:t>Resources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All material (timetable, slides, </a:t>
            </a:r>
            <a:r>
              <a:rPr lang="en-GB" sz="2000" dirty="0" err="1"/>
              <a:t>practicals</a:t>
            </a:r>
            <a:r>
              <a:rPr lang="en-GB" sz="2000" dirty="0"/>
              <a:t> etc) on the course website:</a:t>
            </a:r>
          </a:p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2000" dirty="0"/>
              <a:t> </a:t>
            </a:r>
            <a:r>
              <a:rPr lang="en-GB" sz="2400" dirty="0">
                <a:hlinkClick r:id="rId3"/>
              </a:rPr>
              <a:t>cmmid.github.io/mtm</a:t>
            </a:r>
            <a:endParaRPr lang="en-GB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br>
              <a:rPr lang="en-GB" sz="800" dirty="0"/>
            </a:br>
            <a:r>
              <a:rPr lang="en-GB" sz="1600" dirty="0"/>
              <a:t>      (shout out now if you haven’t logged-in! Or cannot access </a:t>
            </a:r>
            <a:r>
              <a:rPr lang="en-GB" sz="1600" dirty="0" err="1"/>
              <a:t>wifi</a:t>
            </a:r>
            <a:r>
              <a:rPr lang="en-GB" sz="1600" dirty="0"/>
              <a:t>)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All exercises completed using </a:t>
            </a:r>
            <a:r>
              <a:rPr lang="en-GB" sz="2000" dirty="0" err="1"/>
              <a:t>Rstudio</a:t>
            </a:r>
            <a:r>
              <a:rPr lang="en-GB" sz="2000" dirty="0"/>
              <a:t> </a:t>
            </a:r>
            <a:br>
              <a:rPr lang="en-GB" sz="2000" dirty="0"/>
            </a:br>
            <a:r>
              <a:rPr lang="en-GB" sz="1600" dirty="0"/>
              <a:t>(shout out now if you haven’t downloaded it!)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Lecture recordings on Moodle (</a:t>
            </a:r>
            <a:r>
              <a:rPr lang="en-GB" sz="2000" u="sng" dirty="0" err="1">
                <a:solidFill>
                  <a:schemeClr val="accent3"/>
                </a:solidFill>
              </a:rPr>
              <a:t>ble.lshtm.ac.uk</a:t>
            </a:r>
            <a:r>
              <a:rPr lang="en-GB" sz="2000" dirty="0"/>
              <a:t>) at the end of each day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Practical session exercises and solutions on the web site</a:t>
            </a:r>
            <a:br>
              <a:rPr lang="en-GB" sz="2000" dirty="0"/>
            </a:br>
            <a:endParaRPr lang="en-GB" sz="2000" dirty="0"/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DISCUSSION BOARD on Moodle for </a:t>
            </a:r>
            <a:r>
              <a:rPr lang="en-GB" sz="2000" b="1" dirty="0"/>
              <a:t>everyone </a:t>
            </a:r>
            <a:br>
              <a:rPr lang="en-GB" sz="2000" b="1" dirty="0"/>
            </a:br>
            <a:r>
              <a:rPr lang="en-GB" sz="2000" dirty="0"/>
              <a:t> - please feel free to introduce yourself more fully there if you wish</a:t>
            </a:r>
            <a:br>
              <a:rPr lang="en-GB" sz="2000" b="1" dirty="0"/>
            </a:br>
            <a:endParaRPr lang="en-GB" sz="2000" dirty="0"/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GB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82D007-EC79-4E22-A9B4-71913D4A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EB673-1EAC-4FE5-A2CC-072333137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23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What will you learn in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28731"/>
            <a:ext cx="8229600" cy="4821382"/>
          </a:xfrm>
        </p:spPr>
        <p:txBody>
          <a:bodyPr/>
          <a:lstStyle/>
          <a:p>
            <a:pPr marL="342991" lvl="1" indent="0">
              <a:buNone/>
            </a:pPr>
            <a:r>
              <a:rPr lang="en-GB" sz="1800" b="1" dirty="0"/>
              <a:t>Monday</a:t>
            </a:r>
            <a:br>
              <a:rPr lang="en-GB" sz="1800" b="1" dirty="0"/>
            </a:br>
            <a:r>
              <a:rPr lang="en-GB" sz="1800" dirty="0"/>
              <a:t>Introduce our first mathematical model of infectious disease</a:t>
            </a:r>
          </a:p>
          <a:p>
            <a:pPr marL="342991" lvl="1" indent="0">
              <a:buNone/>
            </a:pPr>
            <a:r>
              <a:rPr lang="en-GB" sz="1800" dirty="0"/>
              <a:t>Develop differential equation models</a:t>
            </a:r>
            <a:br>
              <a:rPr lang="en-GB" sz="1800" dirty="0"/>
            </a:br>
            <a:endParaRPr lang="en-GB" sz="1800" b="1" dirty="0"/>
          </a:p>
          <a:p>
            <a:pPr marL="342991" lvl="1" indent="0">
              <a:buNone/>
            </a:pPr>
            <a:r>
              <a:rPr lang="en-GB" sz="1800" b="1" dirty="0"/>
              <a:t>Tuesday</a:t>
            </a:r>
          </a:p>
          <a:p>
            <a:pPr marL="342991" lvl="1" indent="0">
              <a:buNone/>
            </a:pPr>
            <a:r>
              <a:rPr lang="en-GB" sz="1800" dirty="0"/>
              <a:t>Extend differential equation models to metapopulations</a:t>
            </a:r>
            <a:br>
              <a:rPr lang="en-GB" sz="1800" dirty="0"/>
            </a:br>
            <a:r>
              <a:rPr lang="en-GB" sz="1800" dirty="0"/>
              <a:t>Sampling, uncertainty and sensitivity analysis</a:t>
            </a:r>
            <a:br>
              <a:rPr lang="en-GB" sz="1800" dirty="0"/>
            </a:br>
            <a:r>
              <a:rPr lang="en-GB" sz="1800" dirty="0"/>
              <a:t>Introduce some group work on a modelling problem</a:t>
            </a:r>
            <a:br>
              <a:rPr lang="en-GB" sz="1800" dirty="0"/>
            </a:br>
            <a:endParaRPr lang="en-GB" sz="1800" dirty="0"/>
          </a:p>
          <a:p>
            <a:pPr marL="342991" lvl="1" indent="0">
              <a:buNone/>
            </a:pPr>
            <a:r>
              <a:rPr lang="en-GB" sz="1800" b="1" dirty="0"/>
              <a:t>Wednesday</a:t>
            </a:r>
          </a:p>
          <a:p>
            <a:pPr marL="342991" lvl="1" indent="0">
              <a:buNone/>
            </a:pPr>
            <a:r>
              <a:rPr lang="en-GB" sz="1800" dirty="0"/>
              <a:t>Network models</a:t>
            </a:r>
            <a:br>
              <a:rPr lang="en-GB" sz="1800" dirty="0"/>
            </a:br>
            <a:r>
              <a:rPr lang="en-GB" sz="1800" dirty="0"/>
              <a:t>Randomness and modelling </a:t>
            </a:r>
            <a:br>
              <a:rPr lang="en-GB" sz="1800" dirty="0"/>
            </a:br>
            <a:br>
              <a:rPr lang="en-GB" sz="1800" dirty="0"/>
            </a:br>
            <a:r>
              <a:rPr lang="en-GB" sz="1800" b="1" dirty="0"/>
              <a:t>Thursday</a:t>
            </a:r>
          </a:p>
          <a:p>
            <a:pPr marL="342991" lvl="1" indent="0">
              <a:buNone/>
            </a:pPr>
            <a:r>
              <a:rPr lang="en-GB" sz="1800" dirty="0"/>
              <a:t>More on randomness and modelling</a:t>
            </a:r>
          </a:p>
          <a:p>
            <a:pPr marL="342991" lvl="1" indent="0">
              <a:buNone/>
            </a:pPr>
            <a:r>
              <a:rPr lang="en-GB" sz="1800" dirty="0"/>
              <a:t>Group work on modelling problem</a:t>
            </a:r>
          </a:p>
          <a:p>
            <a:pPr marL="342991" lvl="1" indent="0">
              <a:buNone/>
            </a:pPr>
            <a:r>
              <a:rPr lang="en-GB" altLang="zh-CN" sz="1800" dirty="0"/>
              <a:t>Wrap-up session</a:t>
            </a:r>
            <a:endParaRPr lang="en-GB" sz="1800" dirty="0"/>
          </a:p>
          <a:p>
            <a:pPr marL="342991" lvl="1" indent="0">
              <a:buNone/>
            </a:pPr>
            <a:endParaRPr lang="en-GB" sz="1800" dirty="0"/>
          </a:p>
          <a:p>
            <a:endParaRPr lang="en-GB" dirty="0"/>
          </a:p>
          <a:p>
            <a:endParaRPr lang="en-GB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36C1DA-4F38-49D1-B90E-9437BEC3E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0DD774-E43E-4D5C-B770-A342FB91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63AE20-5DB3-4FD4-B098-05DFFA40D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6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E3B2D2-238B-3E49-B309-5F7A8D8652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</p:spPr>
        <p:txBody>
          <a:bodyPr/>
          <a:lstStyle/>
          <a:p>
            <a:pPr indent="-214370"/>
            <a:r>
              <a:rPr lang="en-GB" dirty="0"/>
              <a:t>Your feedback is important to us!</a:t>
            </a:r>
          </a:p>
          <a:p>
            <a:pPr indent="-214370"/>
            <a:endParaRPr lang="en-GB" dirty="0"/>
          </a:p>
          <a:p>
            <a:pPr indent="-214370"/>
            <a:r>
              <a:rPr lang="en-GB" dirty="0"/>
              <a:t>Please complete the feedback form on Moodle after the course — tell us what we did well and what we could improve.</a:t>
            </a:r>
          </a:p>
          <a:p>
            <a:pPr indent="-214370"/>
            <a:endParaRPr lang="en-GB" dirty="0"/>
          </a:p>
          <a:p>
            <a:pPr indent="-214370"/>
            <a:r>
              <a:rPr lang="en-GB" dirty="0"/>
              <a:t>And please don’t hesitate to ask questions during the course.</a:t>
            </a:r>
          </a:p>
        </p:txBody>
      </p:sp>
    </p:spTree>
    <p:extLst>
      <p:ext uri="{BB962C8B-B14F-4D97-AF65-F5344CB8AC3E}">
        <p14:creationId xmlns:p14="http://schemas.microsoft.com/office/powerpoint/2010/main" val="49280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D5A873-853A-4B3C-9B3C-298B16B9A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yourself within your Room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Give your </a:t>
            </a:r>
            <a:r>
              <a:rPr lang="en-US" b="1" dirty="0"/>
              <a:t>name </a:t>
            </a:r>
            <a:r>
              <a:rPr lang="en-US" dirty="0"/>
              <a:t>+ </a:t>
            </a:r>
            <a:r>
              <a:rPr lang="en-US" b="1" dirty="0"/>
              <a:t>where you work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Come back together in 10 minutes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dirty="0"/>
              <a:t>Use the </a:t>
            </a:r>
            <a:r>
              <a:rPr lang="en-US" b="1" dirty="0"/>
              <a:t>Moodle Discussion Board </a:t>
            </a:r>
            <a:r>
              <a:rPr lang="en-US" dirty="0"/>
              <a:t>to introduce yourself more fully should you wish or pose any </a:t>
            </a:r>
            <a:r>
              <a:rPr lang="en-US"/>
              <a:t>questions for your </a:t>
            </a:r>
            <a:r>
              <a:rPr lang="en-US" dirty="0"/>
              <a:t>colleagues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2C5F21-466E-C49F-0170-209865A9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to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FAAC8-C621-936B-051D-C31000099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218259"/>
      </p:ext>
    </p:extLst>
  </p:cSld>
  <p:clrMapOvr>
    <a:masterClrMapping/>
  </p:clrMapOvr>
</p:sld>
</file>

<file path=ppt/theme/theme1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SHTM_Presentation_Template_4.3.potx" id="{36DD23E2-2B4D-4C02-87ED-940A54CBCDE4}" vid="{3E1D11D4-E105-447B-B68A-CA0B015ED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610</Words>
  <Application>Microsoft Macintosh PowerPoint</Application>
  <PresentationFormat>On-screen Show (4:3)</PresentationFormat>
  <Paragraphs>71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merriweather</vt:lpstr>
      <vt:lpstr>Open Sans</vt:lpstr>
      <vt:lpstr>Open Sans</vt:lpstr>
      <vt:lpstr>Main_Presentation_Title_Page</vt:lpstr>
      <vt:lpstr>Modern Techniques in Modelling</vt:lpstr>
      <vt:lpstr>Who we are</vt:lpstr>
      <vt:lpstr>Who you are (= scope of the course)</vt:lpstr>
      <vt:lpstr>Logistics</vt:lpstr>
      <vt:lpstr>Resources</vt:lpstr>
      <vt:lpstr>What will you learn in this course?</vt:lpstr>
      <vt:lpstr>Feedback</vt:lpstr>
      <vt:lpstr>Over to you!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23</TotalTime>
  <Words>14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merriweather</vt:lpstr>
      <vt:lpstr>Open Sans</vt:lpstr>
      <vt:lpstr>Open Sans</vt:lpstr>
      <vt:lpstr>Main_Presentation_Title_Page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London School of Hygiene &amp; Tropical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Techniques in Modelling</dc:title>
  <dc:creator/>
  <cp:keywords/>
  <cp:lastModifiedBy>Nicholas Davies</cp:lastModifiedBy>
  <cp:revision>57</cp:revision>
  <dcterms:created xsi:type="dcterms:W3CDTF">2019-06-12T07:36:02Z</dcterms:created>
  <dcterms:modified xsi:type="dcterms:W3CDTF">2024-09-02T13:53:21Z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../../Infrastructure/extras.bib</vt:lpwstr>
  </property>
  <property fmtid="{D5CDD505-2E9C-101B-9397-08002B2CF9AE}" pid="3" name="csl">
    <vt:lpwstr>../../Infrastructure/chicago-author-date.csl</vt:lpwstr>
  </property>
  <property fmtid="{D5CDD505-2E9C-101B-9397-08002B2CF9AE}" pid="4" name="date">
    <vt:lpwstr>June 2019</vt:lpwstr>
  </property>
  <property fmtid="{D5CDD505-2E9C-101B-9397-08002B2CF9AE}" pid="5" name="header-includes">
    <vt:lpwstr>---------</vt:lpwstr>
  </property>
  <property fmtid="{D5CDD505-2E9C-101B-9397-08002B2CF9AE}" pid="6" name="output">
    <vt:lpwstr/>
  </property>
  <property fmtid="{D5CDD505-2E9C-101B-9397-08002B2CF9AE}" pid="7" name="tables">
    <vt:lpwstr>yes</vt:lpwstr>
  </property>
</Properties>
</file>