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68" r:id="rId4"/>
    <p:sldId id="266" r:id="rId5"/>
    <p:sldId id="271" r:id="rId6"/>
    <p:sldId id="257" r:id="rId7"/>
    <p:sldId id="269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0" autoAdjust="0"/>
    <p:restoredTop sz="94626"/>
  </p:normalViewPr>
  <p:slideViewPr>
    <p:cSldViewPr snapToGrid="0" snapToObjects="1">
      <p:cViewPr varScale="1">
        <p:scale>
          <a:sx n="127" d="100"/>
          <a:sy n="127" d="100"/>
        </p:scale>
        <p:origin x="2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8CDA-29C6-4C4F-9345-278F31C990CA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8F0A-4DAF-4A34-8201-1D9E579B0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try to finish a few minutes early to give you the opportunity to connect to the </a:t>
            </a:r>
            <a:r>
              <a:rPr lang="en-GB" dirty="0" err="1"/>
              <a:t>wifi</a:t>
            </a:r>
            <a:r>
              <a:rPr lang="en-GB" dirty="0"/>
              <a:t> and access the </a:t>
            </a:r>
            <a:r>
              <a:rPr lang="en-GB" dirty="0" err="1"/>
              <a:t>moodle</a:t>
            </a:r>
            <a:r>
              <a:rPr lang="en-GB" dirty="0"/>
              <a:t>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3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try to finish a few minutes early to give you the opportunity to connect to the </a:t>
            </a:r>
            <a:r>
              <a:rPr lang="en-GB" dirty="0" err="1"/>
              <a:t>wifi</a:t>
            </a:r>
            <a:r>
              <a:rPr lang="en-GB" dirty="0"/>
              <a:t> and access the </a:t>
            </a:r>
            <a:r>
              <a:rPr lang="en-GB" dirty="0" err="1"/>
              <a:t>moodle</a:t>
            </a:r>
            <a:r>
              <a:rPr lang="en-GB" dirty="0"/>
              <a:t>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96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first iteration of this course</a:t>
            </a:r>
          </a:p>
          <a:p>
            <a:r>
              <a:rPr lang="en-GB" dirty="0"/>
              <a:t>Inevitably some things will not quite go to plan</a:t>
            </a:r>
          </a:p>
          <a:p>
            <a:r>
              <a:rPr lang="en-GB" dirty="0"/>
              <a:t>Please let us know suggested improvements along the way!</a:t>
            </a:r>
          </a:p>
          <a:p>
            <a:endParaRPr lang="en-GB" dirty="0"/>
          </a:p>
          <a:p>
            <a:r>
              <a:rPr lang="en-GB" dirty="0"/>
              <a:t>no formal evaluation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ang.Liu@lshtm.ac.uk" TargetMode="External"/><Relationship Id="rId2" Type="http://schemas.openxmlformats.org/officeDocument/2006/relationships/hyperlink" Target="mailto:Nicholas.Davies@lshtm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ee.byrne@lshtm.ac.uk" TargetMode="External"/><Relationship Id="rId4" Type="http://schemas.openxmlformats.org/officeDocument/2006/relationships/hyperlink" Target="mailto:Oliver.Brady@lshtm.ac.u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mid.github.io/m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62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sz="5600" dirty="0"/>
              <a:t>Modern Techniques 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731D8-BB07-455F-A3EC-FA9C55B0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organisers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Nicholas Davies, PhD </a:t>
            </a:r>
            <a:r>
              <a:rPr lang="en-GB" sz="2000" b="0" i="0" dirty="0">
                <a:solidFill>
                  <a:srgbClr val="605E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Nicholas.Davies@lshtm.ac.uk</a:t>
            </a:r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 Liu, PhD </a:t>
            </a:r>
            <a:r>
              <a:rPr lang="en-GB" sz="2000" dirty="0">
                <a:solidFill>
                  <a:srgbClr val="605E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Yang.Liu@lshtm.ac.uk</a:t>
            </a:r>
            <a:endParaRPr lang="en-GB" sz="2000" dirty="0">
              <a:solidFill>
                <a:srgbClr val="605E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 Brady, PhD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Oliver.Brady@lshtm.ac.uk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GB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Damian Keane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Damian.Keane@lshtm.ac.uk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Lecturers and Demonstrators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Billy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Quilty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Kath O’Reilly, Seb Funk, Johnny Filipe, Alexis Robert, Alex Richards,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Kaja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Abbas (All LSHTM / CMMID-based)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5A8A3A-DA59-47AB-BDAD-9213BE8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we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54F8-75E5-4B1B-9FD2-0A08E3C0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2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773FF7-121A-404D-A81E-8976A196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some exposure to the theory and use of infectious disease modelling &amp; like to start coding their own models using R 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know some R but do not have experience using R to code infectious disease models 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will be conducting research using infectious disease models in R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want a deeper understanding of techniques for implementing models.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C66979-2AFF-4BD2-A9B5-62FE830A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you are (= scope of the course)</a:t>
            </a:r>
          </a:p>
        </p:txBody>
      </p:sp>
    </p:spTree>
    <p:extLst>
      <p:ext uri="{BB962C8B-B14F-4D97-AF65-F5344CB8AC3E}">
        <p14:creationId xmlns:p14="http://schemas.microsoft.com/office/powerpoint/2010/main" val="257676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CC119-7C2D-4D46-8BA8-B1FE8EDE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73" y="1319315"/>
            <a:ext cx="8830917" cy="51411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br>
              <a:rPr lang="en-GB" sz="2000" b="1" dirty="0"/>
            </a:br>
            <a:r>
              <a:rPr lang="en-GB" sz="2000" b="1" dirty="0"/>
              <a:t>Logistics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 days will run ~10-4pm (London) each day, with regular comfort breaks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For </a:t>
            </a:r>
            <a:r>
              <a:rPr lang="en-GB" sz="2000" dirty="0">
                <a:solidFill>
                  <a:srgbClr val="FF0000"/>
                </a:solidFill>
              </a:rPr>
              <a:t>in-person</a:t>
            </a:r>
            <a:r>
              <a:rPr lang="en-GB" sz="2000" dirty="0"/>
              <a:t> attendees, should have received a voucher for LSHTM refectory lunch/snacks </a:t>
            </a:r>
            <a:br>
              <a:rPr lang="en-GB" sz="2000" dirty="0"/>
            </a:br>
            <a:r>
              <a:rPr lang="en-GB" sz="1600" dirty="0"/>
              <a:t>(shout out now if you haven’t received yours)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GB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attendees: 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make sure your name on Zoom is your 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name + last name or last initial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facilitate talking to each other, and for security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ask any question or raise an issue during a lecture, 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raise your hand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a demonstrator will be monitoring the Zoom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in breakout groups please keep cameras on when possible to encourage discussion</a:t>
            </a:r>
            <a:br>
              <a:rPr lang="en-GB" sz="23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sz="23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2D007-EC79-4E22-A9B4-71913D4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EB673-1EAC-4FE5-A2CC-07233313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8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CC119-7C2D-4D46-8BA8-B1FE8EDE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73" y="1319315"/>
            <a:ext cx="8830917" cy="51411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b="1" dirty="0"/>
              <a:t>Resources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material (timetable, slides, </a:t>
            </a:r>
            <a:r>
              <a:rPr lang="en-GB" sz="2000" dirty="0" err="1"/>
              <a:t>practicals</a:t>
            </a:r>
            <a:r>
              <a:rPr lang="en-GB" sz="2000" dirty="0"/>
              <a:t> etc) on the course website: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2000" dirty="0"/>
              <a:t> </a:t>
            </a:r>
            <a:r>
              <a:rPr lang="en-GB" sz="2400" dirty="0">
                <a:hlinkClick r:id="rId3"/>
              </a:rPr>
              <a:t>cmmid.github.io/mtm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br>
              <a:rPr lang="en-GB" sz="800" dirty="0"/>
            </a:br>
            <a:r>
              <a:rPr lang="en-GB" sz="1600" dirty="0"/>
              <a:t>      (shout out now if you haven’t logged-in! Or cannot access </a:t>
            </a:r>
            <a:r>
              <a:rPr lang="en-GB" sz="1600" dirty="0" err="1"/>
              <a:t>wifi</a:t>
            </a:r>
            <a:r>
              <a:rPr lang="en-GB" sz="1600" dirty="0"/>
              <a:t>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exercises completed using </a:t>
            </a:r>
            <a:r>
              <a:rPr lang="en-GB" sz="2000" dirty="0" err="1"/>
              <a:t>Rstudio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1600" dirty="0"/>
              <a:t>(shout out now if you haven’t downloaded it!)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Lecture recordings on Moodle (</a:t>
            </a:r>
            <a:r>
              <a:rPr lang="en-GB" sz="2000" u="sng" dirty="0" err="1">
                <a:solidFill>
                  <a:schemeClr val="accent3"/>
                </a:solidFill>
              </a:rPr>
              <a:t>ble.lshtm.ac.uk</a:t>
            </a:r>
            <a:r>
              <a:rPr lang="en-GB" sz="2000" dirty="0"/>
              <a:t>) at the end of each day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Practical session exercises and solutions on the web site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DISCUSSION BOARD on Moodle for </a:t>
            </a:r>
            <a:r>
              <a:rPr lang="en-GB" sz="2000" b="1" dirty="0"/>
              <a:t>everyone </a:t>
            </a:r>
            <a:br>
              <a:rPr lang="en-GB" sz="2000" b="1" dirty="0"/>
            </a:br>
            <a:r>
              <a:rPr lang="en-GB" sz="2000" dirty="0"/>
              <a:t> - please feel free to introduce yourself more fully there if you wish</a:t>
            </a:r>
            <a:br>
              <a:rPr lang="en-GB" sz="2000" b="1" dirty="0"/>
            </a:br>
            <a:endParaRPr lang="en-GB" sz="20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2D007-EC79-4E22-A9B4-71913D4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EB673-1EAC-4FE5-A2CC-07233313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3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What will you learn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28731"/>
            <a:ext cx="8229600" cy="4821382"/>
          </a:xfrm>
        </p:spPr>
        <p:txBody>
          <a:bodyPr/>
          <a:lstStyle/>
          <a:p>
            <a:pPr marL="342991" lvl="1" indent="0">
              <a:buNone/>
            </a:pPr>
            <a:r>
              <a:rPr lang="en-GB" sz="1800" b="1" dirty="0"/>
              <a:t>Monday</a:t>
            </a:r>
            <a:br>
              <a:rPr lang="en-GB" sz="1800" b="1" dirty="0"/>
            </a:br>
            <a:r>
              <a:rPr lang="en-GB" sz="1800" dirty="0"/>
              <a:t>Introduce our first mathematical model of infectious disease</a:t>
            </a:r>
          </a:p>
          <a:p>
            <a:pPr marL="342991" lvl="1" indent="0">
              <a:buNone/>
            </a:pPr>
            <a:r>
              <a:rPr lang="en-GB" sz="1800" dirty="0"/>
              <a:t>Develop differential equation models</a:t>
            </a:r>
            <a:br>
              <a:rPr lang="en-GB" sz="1800" dirty="0"/>
            </a:br>
            <a:endParaRPr lang="en-GB" sz="1800" b="1" dirty="0"/>
          </a:p>
          <a:p>
            <a:pPr marL="342991" lvl="1" indent="0">
              <a:buNone/>
            </a:pPr>
            <a:r>
              <a:rPr lang="en-GB" sz="1800" b="1" dirty="0"/>
              <a:t>Tuesday</a:t>
            </a:r>
          </a:p>
          <a:p>
            <a:pPr marL="342991" lvl="1" indent="0">
              <a:buNone/>
            </a:pPr>
            <a:r>
              <a:rPr lang="en-GB" sz="1800" dirty="0"/>
              <a:t>Extend differential equation models to metapopulations</a:t>
            </a:r>
            <a:br>
              <a:rPr lang="en-GB" sz="1800" dirty="0"/>
            </a:br>
            <a:r>
              <a:rPr lang="en-GB" sz="1800" dirty="0"/>
              <a:t>Sampling, uncertainty and sensitivity analysis</a:t>
            </a:r>
            <a:br>
              <a:rPr lang="en-GB" sz="1800" dirty="0"/>
            </a:br>
            <a:r>
              <a:rPr lang="en-GB" sz="1800" dirty="0"/>
              <a:t>Introduce some group work on a modelling problem</a:t>
            </a:r>
            <a:br>
              <a:rPr lang="en-GB" sz="1800" dirty="0"/>
            </a:br>
            <a:endParaRPr lang="en-GB" sz="1800" dirty="0"/>
          </a:p>
          <a:p>
            <a:pPr marL="342991" lvl="1" indent="0">
              <a:buNone/>
            </a:pPr>
            <a:r>
              <a:rPr lang="en-GB" sz="1800" b="1" dirty="0"/>
              <a:t>Wednesday</a:t>
            </a:r>
          </a:p>
          <a:p>
            <a:pPr marL="342991" lvl="1" indent="0">
              <a:buNone/>
            </a:pPr>
            <a:r>
              <a:rPr lang="en-GB" sz="1800" dirty="0"/>
              <a:t>Network models</a:t>
            </a:r>
            <a:br>
              <a:rPr lang="en-GB" sz="1800" dirty="0"/>
            </a:br>
            <a:r>
              <a:rPr lang="en-GB" sz="1800" dirty="0"/>
              <a:t>Randomness and modelling </a:t>
            </a:r>
            <a:br>
              <a:rPr lang="en-GB" sz="1800" dirty="0"/>
            </a:br>
            <a:br>
              <a:rPr lang="en-GB" sz="1800" dirty="0"/>
            </a:br>
            <a:r>
              <a:rPr lang="en-GB" sz="1800" b="1" dirty="0"/>
              <a:t>Thursday</a:t>
            </a:r>
          </a:p>
          <a:p>
            <a:pPr marL="342991" lvl="1" indent="0">
              <a:buNone/>
            </a:pPr>
            <a:r>
              <a:rPr lang="en-GB" sz="1800" dirty="0"/>
              <a:t>More on randomness and modelling</a:t>
            </a:r>
          </a:p>
          <a:p>
            <a:pPr marL="342991" lvl="1" indent="0">
              <a:buNone/>
            </a:pPr>
            <a:r>
              <a:rPr lang="en-GB" sz="1800" dirty="0"/>
              <a:t>Group work on modelling problem</a:t>
            </a:r>
          </a:p>
          <a:p>
            <a:pPr marL="342991" lvl="1" indent="0">
              <a:buNone/>
            </a:pPr>
            <a:r>
              <a:rPr lang="en-GB" altLang="zh-CN" sz="1800" dirty="0"/>
              <a:t>Wrap-up session</a:t>
            </a:r>
            <a:endParaRPr lang="en-GB" sz="1800" dirty="0"/>
          </a:p>
          <a:p>
            <a:pPr marL="342991" lvl="1" indent="0">
              <a:buNone/>
            </a:pPr>
            <a:endParaRPr lang="en-GB" sz="1800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6C1DA-4F38-49D1-B90E-9437BEC3E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DD774-E43E-4D5C-B770-A342FB91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63AE20-5DB3-4FD4-B098-05DFFA40D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E3B2D2-238B-3E49-B309-5F7A8D8652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pPr indent="-214370"/>
            <a:r>
              <a:rPr lang="en-GB" dirty="0"/>
              <a:t>Your feedback is important to us!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Please complete the feedback form on Moodle after the course — tell us what we did well and what we could improve.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And please don’t hesitate to ask questions during the course.</a:t>
            </a:r>
          </a:p>
        </p:txBody>
      </p:sp>
    </p:spTree>
    <p:extLst>
      <p:ext uri="{BB962C8B-B14F-4D97-AF65-F5344CB8AC3E}">
        <p14:creationId xmlns:p14="http://schemas.microsoft.com/office/powerpoint/2010/main" val="49280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D5A873-853A-4B3C-9B3C-298B16B9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yourself within your Room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Give your </a:t>
            </a:r>
            <a:r>
              <a:rPr lang="en-US" b="1" dirty="0"/>
              <a:t>name </a:t>
            </a:r>
            <a:r>
              <a:rPr lang="en-US" dirty="0"/>
              <a:t>+ </a:t>
            </a:r>
            <a:r>
              <a:rPr lang="en-US" b="1" dirty="0"/>
              <a:t>where you work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Come back together in 10 minutes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dirty="0"/>
              <a:t>Use the </a:t>
            </a:r>
            <a:r>
              <a:rPr lang="en-US" b="1" dirty="0"/>
              <a:t>Moodle Discussion Board </a:t>
            </a:r>
            <a:r>
              <a:rPr lang="en-US" dirty="0"/>
              <a:t>to introduce yourself more fully should you wish or pose any </a:t>
            </a:r>
            <a:r>
              <a:rPr lang="en-US"/>
              <a:t>questions for your </a:t>
            </a:r>
            <a:r>
              <a:rPr lang="en-US" dirty="0"/>
              <a:t>colleagues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C5F21-466E-C49F-0170-209865A9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to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FAAC8-C621-936B-051D-C31000099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18259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636</Words>
  <Application>Microsoft Macintosh PowerPoint</Application>
  <PresentationFormat>On-screen Show (4:3)</PresentationFormat>
  <Paragraphs>72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merriweather</vt:lpstr>
      <vt:lpstr>Open Sans</vt:lpstr>
      <vt:lpstr>Open Sans</vt:lpstr>
      <vt:lpstr>Main_Presentation_Title_Page</vt:lpstr>
      <vt:lpstr>Modern Techniques in Modelling</vt:lpstr>
      <vt:lpstr>Who we are</vt:lpstr>
      <vt:lpstr>Who you are (= scope of the course)</vt:lpstr>
      <vt:lpstr>Logistics</vt:lpstr>
      <vt:lpstr>Resources</vt:lpstr>
      <vt:lpstr>What will you learn in this course?</vt:lpstr>
      <vt:lpstr>Feedback</vt:lpstr>
      <vt:lpstr>Over to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Techniques in Modelling</dc:title>
  <dc:creator/>
  <cp:keywords/>
  <cp:lastModifiedBy>Nicholas Davies</cp:lastModifiedBy>
  <cp:revision>56</cp:revision>
  <dcterms:created xsi:type="dcterms:W3CDTF">2019-06-12T07:36:02Z</dcterms:created>
  <dcterms:modified xsi:type="dcterms:W3CDTF">2024-09-02T00:26:47Z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