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sldIdLst>
    <p:sldId id="256" r:id="rId2"/>
    <p:sldId id="257" r:id="rId3"/>
    <p:sldId id="258" r:id="rId4"/>
    <p:sldId id="260" r:id="rId5"/>
    <p:sldId id="289" r:id="rId6"/>
    <p:sldId id="288" r:id="rId7"/>
    <p:sldId id="290" r:id="rId8"/>
    <p:sldId id="295" r:id="rId9"/>
    <p:sldId id="291" r:id="rId10"/>
    <p:sldId id="292" r:id="rId11"/>
    <p:sldId id="293" r:id="rId12"/>
    <p:sldId id="294" r:id="rId13"/>
    <p:sldId id="304" r:id="rId14"/>
    <p:sldId id="262" r:id="rId15"/>
    <p:sldId id="297" r:id="rId16"/>
    <p:sldId id="265" r:id="rId17"/>
    <p:sldId id="268" r:id="rId18"/>
    <p:sldId id="271" r:id="rId19"/>
    <p:sldId id="296" r:id="rId20"/>
    <p:sldId id="305" r:id="rId21"/>
    <p:sldId id="306" r:id="rId22"/>
    <p:sldId id="263" r:id="rId23"/>
    <p:sldId id="264" r:id="rId24"/>
    <p:sldId id="273" r:id="rId25"/>
    <p:sldId id="274" r:id="rId26"/>
    <p:sldId id="275" r:id="rId27"/>
    <p:sldId id="298" r:id="rId28"/>
    <p:sldId id="299" r:id="rId29"/>
    <p:sldId id="300" r:id="rId30"/>
    <p:sldId id="301" r:id="rId31"/>
    <p:sldId id="302" r:id="rId32"/>
    <p:sldId id="303" r:id="rId33"/>
    <p:sldId id="279" r:id="rId34"/>
    <p:sldId id="307" r:id="rId35"/>
    <p:sldId id="308" r:id="rId36"/>
    <p:sldId id="280" r:id="rId37"/>
    <p:sldId id="281" r:id="rId38"/>
    <p:sldId id="282" r:id="rId39"/>
    <p:sldId id="30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7" autoAdjust="0"/>
    <p:restoredTop sz="94626"/>
  </p:normalViewPr>
  <p:slideViewPr>
    <p:cSldViewPr snapToGrid="0" snapToObjects="1">
      <p:cViewPr varScale="1">
        <p:scale>
          <a:sx n="128" d="100"/>
          <a:sy n="128" d="100"/>
        </p:scale>
        <p:origin x="2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098097"/>
            <a:ext cx="9144000" cy="2387600"/>
          </a:xfrm>
          <a:prstGeom prst="rect">
            <a:avLst/>
          </a:prstGeo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0" y="3577772"/>
            <a:ext cx="9144000" cy="1655762"/>
          </a:xfrm>
          <a:prstGeom prst="rect">
            <a:avLst/>
          </a:prstGeo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0" y="6332084"/>
            <a:ext cx="2057400" cy="365125"/>
          </a:xfrm>
          <a:prstGeom prst="rect">
            <a:avLst/>
          </a:prstGeom>
        </p:spPr>
        <p:txBody>
          <a:bodyPr/>
          <a:lstStyle>
            <a:lvl1pPr>
              <a:defRPr>
                <a:solidFill>
                  <a:schemeClr val="bg1"/>
                </a:solidFill>
              </a:defRPr>
            </a:lvl1pPr>
          </a:lstStyle>
          <a:p>
            <a:fld id="{05CC55C5-3AE8-4299-988D-DFB8217A9B4E}" type="datetimeFigureOut">
              <a:rPr lang="en-GB" smtClean="0"/>
              <a:pPr/>
              <a:t>10/09/2024</a:t>
            </a:fld>
            <a:endParaRPr lang="en-GB" dirty="0"/>
          </a:p>
        </p:txBody>
      </p:sp>
      <p:sp>
        <p:nvSpPr>
          <p:cNvPr id="5" name="Footer Placeholder 4"/>
          <p:cNvSpPr>
            <a:spLocks noGrp="1"/>
          </p:cNvSpPr>
          <p:nvPr>
            <p:ph type="ftr" sz="quarter" idx="11"/>
          </p:nvPr>
        </p:nvSpPr>
        <p:spPr>
          <a:xfrm>
            <a:off x="2514600" y="6332084"/>
            <a:ext cx="4114800" cy="365125"/>
          </a:xfrm>
          <a:prstGeom prst="rect">
            <a:avLst/>
          </a:prstGeom>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a:xfrm>
            <a:off x="7086600" y="6332084"/>
            <a:ext cx="2057400" cy="365125"/>
          </a:xfrm>
          <a:prstGeom prst="rect">
            <a:avLst/>
          </a:prstGeom>
        </p:spPr>
        <p:txBody>
          <a:bodyPr/>
          <a:lstStyle>
            <a:lvl1pPr>
              <a:defRPr>
                <a:solidFill>
                  <a:schemeClr val="bg1"/>
                </a:solidFill>
              </a:defRPr>
            </a:lvl1pPr>
          </a:lstStyle>
          <a:p>
            <a:fld id="{7D7EC250-E796-438C-AFE1-ABBE2451286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477818"/>
            <a:ext cx="8229600" cy="4821382"/>
          </a:xfrm>
          <a:prstGeom prst="rect">
            <a:avLst/>
          </a:prstGeom>
        </p:spPr>
        <p:txBody>
          <a:bodyPr/>
          <a:lstStyle>
            <a:lvl1pPr marL="0" indent="0">
              <a:buNone/>
              <a:defRPr sz="1800" b="0" i="0" baseline="0">
                <a:latin typeface="open sans" charset="0"/>
              </a:defRPr>
            </a:lvl1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5" name="Title 1"/>
          <p:cNvSpPr>
            <a:spLocks noGrp="1"/>
          </p:cNvSpPr>
          <p:nvPr>
            <p:ph type="title" hasCustomPrompt="1"/>
          </p:nvPr>
        </p:nvSpPr>
        <p:spPr>
          <a:xfrm>
            <a:off x="457201" y="279132"/>
            <a:ext cx="6705600"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4"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6"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2057400" cy="365125"/>
          </a:xfrm>
          <a:prstGeom prst="rect">
            <a:avLst/>
          </a:prstGeom>
        </p:spPr>
        <p:txBody>
          <a:bodyPr/>
          <a:lstStyle/>
          <a:p>
            <a:fld id="{05CC55C5-3AE8-4299-988D-DFB8217A9B4E}" type="datetimeFigureOut">
              <a:rPr lang="en-GB" smtClean="0"/>
              <a:t>10/09/2024</a:t>
            </a:fld>
            <a:endParaRPr lang="en-GB"/>
          </a:p>
        </p:txBody>
      </p:sp>
      <p:sp>
        <p:nvSpPr>
          <p:cNvPr id="5" name="Footer Placeholder 4"/>
          <p:cNvSpPr>
            <a:spLocks noGrp="1"/>
          </p:cNvSpPr>
          <p:nvPr>
            <p:ph type="ftr" sz="quarter" idx="11"/>
          </p:nvPr>
        </p:nvSpPr>
        <p:spPr>
          <a:xfrm>
            <a:off x="2514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7086600" y="6356350"/>
            <a:ext cx="2057400" cy="365125"/>
          </a:xfrm>
          <a:prstGeom prst="rect">
            <a:avLst/>
          </a:prstGeom>
        </p:spPr>
        <p:txBody>
          <a:bodyPr/>
          <a:lstStyle/>
          <a:p>
            <a:fld id="{7D7EC250-E796-438C-AFE1-ABBE2451286B}" type="slidenum">
              <a:rPr lang="en-GB" smtClean="0"/>
              <a:t>‹#›</a:t>
            </a:fld>
            <a:endParaRPr lang="en-GB"/>
          </a:p>
        </p:txBody>
      </p:sp>
      <p:sp>
        <p:nvSpPr>
          <p:cNvPr id="7" name="Title 1"/>
          <p:cNvSpPr>
            <a:spLocks noGrp="1"/>
          </p:cNvSpPr>
          <p:nvPr>
            <p:ph type="title"/>
          </p:nvPr>
        </p:nvSpPr>
        <p:spPr>
          <a:xfrm>
            <a:off x="1" y="1709738"/>
            <a:ext cx="9144000" cy="2852737"/>
          </a:xfrm>
          <a:prstGeom prst="rect">
            <a:avLst/>
          </a:prstGeom>
        </p:spPr>
        <p:txBody>
          <a:bodyPr anchor="b"/>
          <a:lstStyle>
            <a:lvl1pPr>
              <a:defRPr sz="6000"/>
            </a:lvl1pPr>
          </a:lstStyle>
          <a:p>
            <a:r>
              <a:rPr lang="en-US"/>
              <a:t>Click to edit Master title style</a:t>
            </a:r>
            <a:endParaRPr lang="en-GB"/>
          </a:p>
        </p:txBody>
      </p:sp>
      <p:sp>
        <p:nvSpPr>
          <p:cNvPr id="8" name="Text Placeholder 2"/>
          <p:cNvSpPr>
            <a:spLocks noGrp="1"/>
          </p:cNvSpPr>
          <p:nvPr>
            <p:ph type="body" idx="1"/>
          </p:nvPr>
        </p:nvSpPr>
        <p:spPr>
          <a:xfrm>
            <a:off x="1" y="4589463"/>
            <a:ext cx="9144000" cy="1500187"/>
          </a:xfrm>
          <a:prstGeom prst="rect">
            <a:avLst/>
          </a:prstGeom>
        </p:spPr>
        <p:txBody>
          <a:bodyPr/>
          <a:lstStyle>
            <a:lvl1pPr marL="0" indent="0">
              <a:buNone/>
              <a:defRPr sz="24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1" y="279132"/>
            <a:ext cx="6697132"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5"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6"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7" name="Content Placeholder 2"/>
          <p:cNvSpPr>
            <a:spLocks noGrp="1"/>
          </p:cNvSpPr>
          <p:nvPr>
            <p:ph sz="half" idx="1"/>
          </p:nvPr>
        </p:nvSpPr>
        <p:spPr>
          <a:xfrm>
            <a:off x="628650" y="1825625"/>
            <a:ext cx="3886200" cy="4351338"/>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2"/>
          </p:nvPr>
        </p:nvSpPr>
        <p:spPr>
          <a:xfrm>
            <a:off x="4629150" y="1825625"/>
            <a:ext cx="3886200" cy="4351338"/>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872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79132"/>
            <a:ext cx="6705600"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3" name="Content Placeholder 2"/>
          <p:cNvSpPr>
            <a:spLocks noGrp="1"/>
          </p:cNvSpPr>
          <p:nvPr>
            <p:ph idx="1" hasCustomPrompt="1"/>
          </p:nvPr>
        </p:nvSpPr>
        <p:spPr>
          <a:xfrm>
            <a:off x="457200" y="1477818"/>
            <a:ext cx="8229600" cy="4821382"/>
          </a:xfrm>
          <a:prstGeom prst="rect">
            <a:avLst/>
          </a:prstGeom>
        </p:spPr>
        <p:txBody>
          <a:bodyPr/>
          <a:lstStyle>
            <a:lvl1pPr marL="0" indent="0">
              <a:buNone/>
              <a:defRPr sz="1800" b="0" i="0" baseline="0">
                <a:latin typeface="open sans" charset="0"/>
              </a:defRPr>
            </a:lvl1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8"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45086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91919"/>
            <a:ext cx="5111750" cy="4807281"/>
          </a:xfrm>
          <a:prstGeom prst="rect">
            <a:avLst/>
          </a:prstGeom>
        </p:spPr>
        <p:txBody>
          <a:bodyPr/>
          <a:lstStyle>
            <a:lvl1pPr>
              <a:defRPr sz="1800" baseline="0">
                <a:latin typeface="Open Sans" charset="0"/>
              </a:defRPr>
            </a:lvl1pPr>
            <a:lvl2pPr>
              <a:defRPr sz="2101"/>
            </a:lvl2pPr>
            <a:lvl3pPr>
              <a:defRPr sz="1800"/>
            </a:lvl3pPr>
            <a:lvl4pPr>
              <a:defRPr sz="1500"/>
            </a:lvl4pPr>
            <a:lvl5pPr>
              <a:defRPr sz="1500"/>
            </a:lvl5pPr>
            <a:lvl6pPr>
              <a:defRPr sz="1500"/>
            </a:lvl6pPr>
            <a:lvl7pPr>
              <a:defRPr sz="1500"/>
            </a:lvl7pPr>
            <a:lvl8pPr>
              <a:defRPr sz="1500"/>
            </a:lvl8pPr>
            <a:lvl9pPr>
              <a:defRPr sz="1500"/>
            </a:lvl9pPr>
          </a:lstStyle>
          <a:p>
            <a:pPr marL="257244" marR="0" lvl="0" indent="-257244" algn="l" defTabSz="342991" rtl="0" eaLnBrk="1" fontAlgn="auto" latinLnBrk="0" hangingPunct="1">
              <a:lnSpc>
                <a:spcPct val="100000"/>
              </a:lnSpc>
              <a:spcBef>
                <a:spcPct val="20000"/>
              </a:spcBef>
              <a:spcAft>
                <a:spcPts val="0"/>
              </a:spcAft>
              <a:buClrTx/>
              <a:buSzTx/>
              <a:buFont typeface="Arial"/>
              <a:buNone/>
              <a:tabLst/>
              <a:defRPr/>
            </a:pPr>
            <a:r>
              <a:rPr lang="en-US"/>
              <a:t>Edit Master text styles</a:t>
            </a:r>
          </a:p>
        </p:txBody>
      </p:sp>
      <p:sp>
        <p:nvSpPr>
          <p:cNvPr id="4" name="Text Placeholder 3"/>
          <p:cNvSpPr>
            <a:spLocks noGrp="1"/>
          </p:cNvSpPr>
          <p:nvPr>
            <p:ph type="body" sz="half" idx="2" hasCustomPrompt="1"/>
          </p:nvPr>
        </p:nvSpPr>
        <p:spPr>
          <a:xfrm>
            <a:off x="457201" y="1491919"/>
            <a:ext cx="3008313" cy="4807281"/>
          </a:xfrm>
          <a:prstGeom prst="rect">
            <a:avLst/>
          </a:prstGeom>
        </p:spPr>
        <p:txBody>
          <a:bodyPr/>
          <a:lstStyle>
            <a:lvl1pPr marL="0" indent="0">
              <a:buNone/>
              <a:defRPr sz="1800" baseline="0">
                <a:latin typeface="Open Sans" charset="0"/>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9" name="Title 1"/>
          <p:cNvSpPr>
            <a:spLocks noGrp="1"/>
          </p:cNvSpPr>
          <p:nvPr>
            <p:ph type="title" hasCustomPrompt="1"/>
          </p:nvPr>
        </p:nvSpPr>
        <p:spPr>
          <a:xfrm>
            <a:off x="457200" y="279132"/>
            <a:ext cx="6697133"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5"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7"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645777"/>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68" r:id="rId3"/>
    <p:sldLayoutId id="2147483656" r:id="rId4"/>
    <p:sldLayoutId id="2147483650" r:id="rId5"/>
    <p:sldLayoutId id="2147483665" r:id="rId6"/>
  </p:sldLayoutIdLst>
  <p:hf sldNum="0" hdr="0" ftr="0" dt="0"/>
  <p:txStyles>
    <p:titleStyle>
      <a:lvl1pPr algn="ctr" defTabSz="342991" rtl="0" eaLnBrk="1" latinLnBrk="0" hangingPunct="1">
        <a:spcBef>
          <a:spcPct val="0"/>
        </a:spcBef>
        <a:buNone/>
        <a:defRPr sz="3301" kern="1200" baseline="0">
          <a:solidFill>
            <a:schemeClr val="bg2"/>
          </a:solidFill>
          <a:latin typeface="merriweather" charset="0"/>
          <a:ea typeface="+mj-ea"/>
          <a:cs typeface="+mj-cs"/>
        </a:defRPr>
      </a:lvl1pPr>
    </p:titleStyle>
    <p:bodyStyle>
      <a:lvl1pPr marL="257244" indent="-257244" algn="l" defTabSz="342991" rtl="0" eaLnBrk="1" latinLnBrk="0" hangingPunct="1">
        <a:spcBef>
          <a:spcPct val="20000"/>
        </a:spcBef>
        <a:buFont typeface="Arial"/>
        <a:buChar char="•"/>
        <a:defRPr sz="2401" kern="1200">
          <a:solidFill>
            <a:schemeClr val="tx1"/>
          </a:solidFill>
          <a:latin typeface="+mn-lt"/>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91" rtl="0" eaLnBrk="1" latinLnBrk="0" hangingPunct="1">
        <a:defRPr sz="1350" kern="1200">
          <a:solidFill>
            <a:schemeClr val="tx1"/>
          </a:solidFill>
          <a:latin typeface="+mn-lt"/>
          <a:ea typeface="+mn-ea"/>
          <a:cs typeface="+mn-cs"/>
        </a:defRPr>
      </a:lvl1pPr>
      <a:lvl2pPr marL="342991" algn="l" defTabSz="342991" rtl="0" eaLnBrk="1" latinLnBrk="0" hangingPunct="1">
        <a:defRPr sz="1350" kern="1200">
          <a:solidFill>
            <a:schemeClr val="tx1"/>
          </a:solidFill>
          <a:latin typeface="+mn-lt"/>
          <a:ea typeface="+mn-ea"/>
          <a:cs typeface="+mn-cs"/>
        </a:defRPr>
      </a:lvl2pPr>
      <a:lvl3pPr marL="685983" algn="l" defTabSz="342991" rtl="0" eaLnBrk="1" latinLnBrk="0" hangingPunct="1">
        <a:defRPr sz="1350" kern="1200">
          <a:solidFill>
            <a:schemeClr val="tx1"/>
          </a:solidFill>
          <a:latin typeface="+mn-lt"/>
          <a:ea typeface="+mn-ea"/>
          <a:cs typeface="+mn-cs"/>
        </a:defRPr>
      </a:lvl3pPr>
      <a:lvl4pPr marL="1028974" algn="l" defTabSz="342991" rtl="0" eaLnBrk="1" latinLnBrk="0" hangingPunct="1">
        <a:defRPr sz="1350" kern="1200">
          <a:solidFill>
            <a:schemeClr val="tx1"/>
          </a:solidFill>
          <a:latin typeface="+mn-lt"/>
          <a:ea typeface="+mn-ea"/>
          <a:cs typeface="+mn-cs"/>
        </a:defRPr>
      </a:lvl4pPr>
      <a:lvl5pPr marL="1371966" algn="l" defTabSz="342991" rtl="0" eaLnBrk="1" latinLnBrk="0" hangingPunct="1">
        <a:defRPr sz="1350" kern="1200">
          <a:solidFill>
            <a:schemeClr val="tx1"/>
          </a:solidFill>
          <a:latin typeface="+mn-lt"/>
          <a:ea typeface="+mn-ea"/>
          <a:cs typeface="+mn-cs"/>
        </a:defRPr>
      </a:lvl5pPr>
      <a:lvl6pPr marL="1714957" algn="l" defTabSz="342991" rtl="0" eaLnBrk="1" latinLnBrk="0" hangingPunct="1">
        <a:defRPr sz="1350" kern="1200">
          <a:solidFill>
            <a:schemeClr val="tx1"/>
          </a:solidFill>
          <a:latin typeface="+mn-lt"/>
          <a:ea typeface="+mn-ea"/>
          <a:cs typeface="+mn-cs"/>
        </a:defRPr>
      </a:lvl6pPr>
      <a:lvl7pPr marL="2057949" algn="l" defTabSz="342991" rtl="0" eaLnBrk="1" latinLnBrk="0" hangingPunct="1">
        <a:defRPr sz="1350" kern="1200">
          <a:solidFill>
            <a:schemeClr val="tx1"/>
          </a:solidFill>
          <a:latin typeface="+mn-lt"/>
          <a:ea typeface="+mn-ea"/>
          <a:cs typeface="+mn-cs"/>
        </a:defRPr>
      </a:lvl7pPr>
      <a:lvl8pPr marL="2400940" algn="l" defTabSz="342991" rtl="0" eaLnBrk="1" latinLnBrk="0" hangingPunct="1">
        <a:defRPr sz="1350" kern="1200">
          <a:solidFill>
            <a:schemeClr val="tx1"/>
          </a:solidFill>
          <a:latin typeface="+mn-lt"/>
          <a:ea typeface="+mn-ea"/>
          <a:cs typeface="+mn-cs"/>
        </a:defRPr>
      </a:lvl8pPr>
      <a:lvl9pPr marL="2743932" algn="l" defTabSz="3429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66451"/>
            <a:ext cx="9144000" cy="2387600"/>
          </a:xfrm>
          <a:prstGeom prst="rect">
            <a:avLst/>
          </a:prstGeom>
        </p:spPr>
        <p:txBody>
          <a:bodyPr/>
          <a:lstStyle/>
          <a:p>
            <a:pPr marL="0" lvl="0" indent="0">
              <a:buNone/>
            </a:pPr>
            <a:r>
              <a:rPr dirty="0"/>
              <a:t>Stochastic individual-based models</a:t>
            </a:r>
          </a:p>
        </p:txBody>
      </p:sp>
      <p:sp>
        <p:nvSpPr>
          <p:cNvPr id="7" name="Subtitle 2">
            <a:extLst>
              <a:ext uri="{FF2B5EF4-FFF2-40B4-BE49-F238E27FC236}">
                <a16:creationId xmlns:a16="http://schemas.microsoft.com/office/drawing/2014/main" id="{AA6A29C1-0F5E-F04B-8E5F-BC2CD253993A}"/>
              </a:ext>
            </a:extLst>
          </p:cNvPr>
          <p:cNvSpPr txBox="1">
            <a:spLocks/>
          </p:cNvSpPr>
          <p:nvPr/>
        </p:nvSpPr>
        <p:spPr>
          <a:xfrm>
            <a:off x="0" y="3697354"/>
            <a:ext cx="9144000" cy="1655762"/>
          </a:xfrm>
          <a:prstGeom prst="rect">
            <a:avLst/>
          </a:prstGeom>
        </p:spPr>
        <p:txBody>
          <a:bodyPr/>
          <a:lstStyle>
            <a:lvl1pPr marL="0" indent="0" algn="ctr" defTabSz="342991" rtl="0" eaLnBrk="1" latinLnBrk="0" hangingPunct="1">
              <a:spcBef>
                <a:spcPct val="20000"/>
              </a:spcBef>
              <a:buFont typeface="Arial"/>
              <a:buNone/>
              <a:defRPr sz="2400" kern="1200">
                <a:solidFill>
                  <a:schemeClr val="bg1"/>
                </a:solidFill>
                <a:latin typeface="+mn-lt"/>
                <a:ea typeface="+mn-ea"/>
                <a:cs typeface="+mn-cs"/>
              </a:defRPr>
            </a:lvl1pPr>
            <a:lvl2pPr marL="457200" indent="0" algn="ctr" defTabSz="342991" rtl="0" eaLnBrk="1" latinLnBrk="0" hangingPunct="1">
              <a:spcBef>
                <a:spcPct val="20000"/>
              </a:spcBef>
              <a:buFont typeface="Arial"/>
              <a:buNone/>
              <a:defRPr sz="2000" kern="1200">
                <a:solidFill>
                  <a:schemeClr val="tx1"/>
                </a:solidFill>
                <a:latin typeface="+mn-lt"/>
                <a:ea typeface="+mn-ea"/>
                <a:cs typeface="+mn-cs"/>
              </a:defRPr>
            </a:lvl2pPr>
            <a:lvl3pPr marL="914400" indent="0" algn="ctr" defTabSz="342991" rtl="0" eaLnBrk="1" latinLnBrk="0" hangingPunct="1">
              <a:spcBef>
                <a:spcPct val="20000"/>
              </a:spcBef>
              <a:buFont typeface="Arial"/>
              <a:buNone/>
              <a:defRPr sz="1800" kern="1200">
                <a:solidFill>
                  <a:schemeClr val="tx1"/>
                </a:solidFill>
                <a:latin typeface="+mn-lt"/>
                <a:ea typeface="+mn-ea"/>
                <a:cs typeface="+mn-cs"/>
              </a:defRPr>
            </a:lvl3pPr>
            <a:lvl4pPr marL="1371600" indent="0" algn="ctr" defTabSz="342991" rtl="0" eaLnBrk="1" latinLnBrk="0" hangingPunct="1">
              <a:spcBef>
                <a:spcPct val="20000"/>
              </a:spcBef>
              <a:buFont typeface="Arial"/>
              <a:buNone/>
              <a:defRPr sz="1600" kern="1200">
                <a:solidFill>
                  <a:schemeClr val="tx1"/>
                </a:solidFill>
                <a:latin typeface="+mn-lt"/>
                <a:ea typeface="+mn-ea"/>
                <a:cs typeface="+mn-cs"/>
              </a:defRPr>
            </a:lvl4pPr>
            <a:lvl5pPr marL="1828800" indent="0" algn="ctr" defTabSz="342991" rtl="0" eaLnBrk="1" latinLnBrk="0" hangingPunct="1">
              <a:spcBef>
                <a:spcPct val="20000"/>
              </a:spcBef>
              <a:buFont typeface="Arial"/>
              <a:buNone/>
              <a:defRPr sz="1600" kern="1200">
                <a:solidFill>
                  <a:schemeClr val="tx1"/>
                </a:solidFill>
                <a:latin typeface="+mn-lt"/>
                <a:ea typeface="+mn-ea"/>
                <a:cs typeface="+mn-cs"/>
              </a:defRPr>
            </a:lvl5pPr>
            <a:lvl6pPr marL="2286000" indent="0" algn="ctr" defTabSz="342991" rtl="0" eaLnBrk="1" latinLnBrk="0" hangingPunct="1">
              <a:spcBef>
                <a:spcPct val="20000"/>
              </a:spcBef>
              <a:buFont typeface="Arial"/>
              <a:buNone/>
              <a:defRPr sz="1600" kern="1200">
                <a:solidFill>
                  <a:schemeClr val="tx1"/>
                </a:solidFill>
                <a:latin typeface="+mn-lt"/>
                <a:ea typeface="+mn-ea"/>
                <a:cs typeface="+mn-cs"/>
              </a:defRPr>
            </a:lvl6pPr>
            <a:lvl7pPr marL="2743200" indent="0" algn="ctr" defTabSz="342991" rtl="0" eaLnBrk="1" latinLnBrk="0" hangingPunct="1">
              <a:spcBef>
                <a:spcPct val="20000"/>
              </a:spcBef>
              <a:buFont typeface="Arial"/>
              <a:buNone/>
              <a:defRPr sz="1600" kern="1200">
                <a:solidFill>
                  <a:schemeClr val="tx1"/>
                </a:solidFill>
                <a:latin typeface="+mn-lt"/>
                <a:ea typeface="+mn-ea"/>
                <a:cs typeface="+mn-cs"/>
              </a:defRPr>
            </a:lvl7pPr>
            <a:lvl8pPr marL="3200400" indent="0" algn="ctr" defTabSz="342991" rtl="0" eaLnBrk="1" latinLnBrk="0" hangingPunct="1">
              <a:spcBef>
                <a:spcPct val="20000"/>
              </a:spcBef>
              <a:buFont typeface="Arial"/>
              <a:buNone/>
              <a:defRPr sz="1600" kern="1200">
                <a:solidFill>
                  <a:schemeClr val="tx1"/>
                </a:solidFill>
                <a:latin typeface="+mn-lt"/>
                <a:ea typeface="+mn-ea"/>
                <a:cs typeface="+mn-cs"/>
              </a:defRPr>
            </a:lvl8pPr>
            <a:lvl9pPr marL="3657600" indent="0" algn="ctr" defTabSz="342991" rtl="0" eaLnBrk="1" latinLnBrk="0" hangingPunct="1">
              <a:spcBef>
                <a:spcPct val="20000"/>
              </a:spcBef>
              <a:buFont typeface="Arial"/>
              <a:buNone/>
              <a:defRPr sz="1600" kern="1200">
                <a:solidFill>
                  <a:schemeClr val="tx1"/>
                </a:solidFill>
                <a:latin typeface="+mn-lt"/>
                <a:ea typeface="+mn-ea"/>
                <a:cs typeface="+mn-cs"/>
              </a:defRPr>
            </a:lvl9pPr>
          </a:lstStyle>
          <a:p>
            <a:r>
              <a:rPr lang="en-GB" dirty="0"/>
              <a:t>Modern Techniques in Modelling</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Turning event rates into probabilities</a:t>
            </a:r>
            <a:endParaRPr dirty="0"/>
          </a:p>
        </p:txBody>
      </p:sp>
      <p:sp>
        <p:nvSpPr>
          <p:cNvPr id="3" name="Content Placeholder 2"/>
          <p:cNvSpPr>
            <a:spLocks noGrp="1"/>
          </p:cNvSpPr>
          <p:nvPr>
            <p:ph idx="1" hasCustomPrompt="1"/>
          </p:nvPr>
        </p:nvSpPr>
        <p:spPr>
          <a:xfrm>
            <a:off x="228599" y="1487756"/>
            <a:ext cx="8666923" cy="5091111"/>
          </a:xfrm>
        </p:spPr>
        <p:txBody>
          <a:bodyPr/>
          <a:lstStyle/>
          <a:p>
            <a:r>
              <a:rPr lang="en-GB" sz="2100" dirty="0">
                <a:latin typeface="+mn-lt"/>
              </a:rPr>
              <a:t>Consider a length of time, which is divided into time steps ∆t, “scattered” randomly with events.</a:t>
            </a:r>
          </a:p>
          <a:p>
            <a:endParaRPr lang="en-GB" sz="2100" i="1" dirty="0">
              <a:latin typeface="+mn-lt"/>
            </a:endParaRPr>
          </a:p>
          <a:p>
            <a:endParaRPr lang="en-GB" sz="2100" i="1" dirty="0">
              <a:latin typeface="+mn-lt"/>
            </a:endParaRPr>
          </a:p>
          <a:p>
            <a:endParaRPr lang="en-GB" sz="1000" i="1" dirty="0">
              <a:latin typeface="+mn-lt"/>
            </a:endParaRPr>
          </a:p>
          <a:p>
            <a:r>
              <a:rPr lang="en-GB" sz="2100" i="1" dirty="0">
                <a:latin typeface="+mn-lt"/>
              </a:rPr>
              <a:t>          </a:t>
            </a:r>
            <a:r>
              <a:rPr lang="en-GB" sz="2100" dirty="0">
                <a:latin typeface="+mn-lt"/>
              </a:rPr>
              <a:t>∆t</a:t>
            </a:r>
          </a:p>
          <a:p>
            <a:endParaRPr lang="en-GB" sz="1200" i="1" dirty="0">
              <a:latin typeface="+mn-lt"/>
            </a:endParaRPr>
          </a:p>
          <a:p>
            <a:r>
              <a:rPr lang="en-GB" sz="2100" dirty="0">
                <a:latin typeface="+mn-lt"/>
              </a:rPr>
              <a:t>Some time steps have 0 events, some have 1, some have &gt;1. How do we account for this mathematically?</a:t>
            </a:r>
          </a:p>
          <a:p>
            <a:endParaRPr lang="en-GB" sz="1200" dirty="0">
              <a:latin typeface="+mn-lt"/>
            </a:endParaRPr>
          </a:p>
          <a:p>
            <a:r>
              <a:rPr lang="en-GB" sz="2100" dirty="0">
                <a:latin typeface="+mn-lt"/>
              </a:rPr>
              <a:t>The difficulty here is that some time steps contain &gt;1 events. So let’s take our time step and break it down even further into pieces that are so small, it’s safe to assume that no more than one event can happen in each tiny piece.</a:t>
            </a:r>
          </a:p>
        </p:txBody>
      </p:sp>
      <p:cxnSp>
        <p:nvCxnSpPr>
          <p:cNvPr id="4" name="Straight Connector 3">
            <a:extLst>
              <a:ext uri="{FF2B5EF4-FFF2-40B4-BE49-F238E27FC236}">
                <a16:creationId xmlns:a16="http://schemas.microsoft.com/office/drawing/2014/main" id="{0B39CE0E-9DD1-452B-9126-51679A685970}"/>
              </a:ext>
            </a:extLst>
          </p:cNvPr>
          <p:cNvCxnSpPr/>
          <p:nvPr/>
        </p:nvCxnSpPr>
        <p:spPr>
          <a:xfrm>
            <a:off x="457201" y="2753139"/>
            <a:ext cx="7981122" cy="0"/>
          </a:xfrm>
          <a:prstGeom prst="line">
            <a:avLst/>
          </a:prstGeom>
          <a:ln w="381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 name="Oval 7">
            <a:extLst>
              <a:ext uri="{FF2B5EF4-FFF2-40B4-BE49-F238E27FC236}">
                <a16:creationId xmlns:a16="http://schemas.microsoft.com/office/drawing/2014/main" id="{C48133ED-182E-B74E-E35E-63703162ED96}"/>
              </a:ext>
            </a:extLst>
          </p:cNvPr>
          <p:cNvSpPr/>
          <p:nvPr/>
        </p:nvSpPr>
        <p:spPr>
          <a:xfrm>
            <a:off x="1699591" y="2474843"/>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4B1566C0-D674-0165-8058-6852621A9FBF}"/>
              </a:ext>
            </a:extLst>
          </p:cNvPr>
          <p:cNvSpPr/>
          <p:nvPr/>
        </p:nvSpPr>
        <p:spPr>
          <a:xfrm>
            <a:off x="2305879" y="2474843"/>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8C7BA31A-1B24-4A1A-6FD1-F208B0876FB2}"/>
              </a:ext>
            </a:extLst>
          </p:cNvPr>
          <p:cNvSpPr/>
          <p:nvPr/>
        </p:nvSpPr>
        <p:spPr>
          <a:xfrm>
            <a:off x="3810001" y="2464903"/>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EE2340A6-46F3-7AFF-AABB-54A2F28B112C}"/>
              </a:ext>
            </a:extLst>
          </p:cNvPr>
          <p:cNvSpPr/>
          <p:nvPr/>
        </p:nvSpPr>
        <p:spPr>
          <a:xfrm>
            <a:off x="6586331" y="2454962"/>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1B8A25B7-67B1-9B88-40E0-3FF649BD117A}"/>
              </a:ext>
            </a:extLst>
          </p:cNvPr>
          <p:cNvSpPr/>
          <p:nvPr/>
        </p:nvSpPr>
        <p:spPr>
          <a:xfrm>
            <a:off x="6818244" y="2454962"/>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BF1924EA-B4CC-B2E4-E217-032C690FD07B}"/>
              </a:ext>
            </a:extLst>
          </p:cNvPr>
          <p:cNvCxnSpPr/>
          <p:nvPr/>
        </p:nvCxnSpPr>
        <p:spPr>
          <a:xfrm>
            <a:off x="457201"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5" name="Straight Connector 14">
            <a:extLst>
              <a:ext uri="{FF2B5EF4-FFF2-40B4-BE49-F238E27FC236}">
                <a16:creationId xmlns:a16="http://schemas.microsoft.com/office/drawing/2014/main" id="{2F6392D9-0466-E471-D188-F8B089D15FC0}"/>
              </a:ext>
            </a:extLst>
          </p:cNvPr>
          <p:cNvCxnSpPr/>
          <p:nvPr/>
        </p:nvCxnSpPr>
        <p:spPr>
          <a:xfrm>
            <a:off x="1543879"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a:extLst>
              <a:ext uri="{FF2B5EF4-FFF2-40B4-BE49-F238E27FC236}">
                <a16:creationId xmlns:a16="http://schemas.microsoft.com/office/drawing/2014/main" id="{DC6153FF-56E2-A94D-4CFD-E5B189F394F9}"/>
              </a:ext>
            </a:extLst>
          </p:cNvPr>
          <p:cNvCxnSpPr/>
          <p:nvPr/>
        </p:nvCxnSpPr>
        <p:spPr>
          <a:xfrm>
            <a:off x="2590801"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7" name="Straight Connector 16">
            <a:extLst>
              <a:ext uri="{FF2B5EF4-FFF2-40B4-BE49-F238E27FC236}">
                <a16:creationId xmlns:a16="http://schemas.microsoft.com/office/drawing/2014/main" id="{8A931CA8-9B82-8087-9620-EA4A7CBFB3CD}"/>
              </a:ext>
            </a:extLst>
          </p:cNvPr>
          <p:cNvCxnSpPr/>
          <p:nvPr/>
        </p:nvCxnSpPr>
        <p:spPr>
          <a:xfrm>
            <a:off x="3637723"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a:extLst>
              <a:ext uri="{FF2B5EF4-FFF2-40B4-BE49-F238E27FC236}">
                <a16:creationId xmlns:a16="http://schemas.microsoft.com/office/drawing/2014/main" id="{54EB2F21-1B9A-7993-CC1E-A84485D489AD}"/>
              </a:ext>
            </a:extLst>
          </p:cNvPr>
          <p:cNvCxnSpPr/>
          <p:nvPr/>
        </p:nvCxnSpPr>
        <p:spPr>
          <a:xfrm>
            <a:off x="4684645"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Straight Connector 18">
            <a:extLst>
              <a:ext uri="{FF2B5EF4-FFF2-40B4-BE49-F238E27FC236}">
                <a16:creationId xmlns:a16="http://schemas.microsoft.com/office/drawing/2014/main" id="{FC751A65-BF0B-43C1-673C-5346CCADD920}"/>
              </a:ext>
            </a:extLst>
          </p:cNvPr>
          <p:cNvCxnSpPr/>
          <p:nvPr/>
        </p:nvCxnSpPr>
        <p:spPr>
          <a:xfrm>
            <a:off x="5731567"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a:extLst>
              <a:ext uri="{FF2B5EF4-FFF2-40B4-BE49-F238E27FC236}">
                <a16:creationId xmlns:a16="http://schemas.microsoft.com/office/drawing/2014/main" id="{75D26DDA-E57B-9D3F-DDD1-26140BB14248}"/>
              </a:ext>
            </a:extLst>
          </p:cNvPr>
          <p:cNvCxnSpPr/>
          <p:nvPr/>
        </p:nvCxnSpPr>
        <p:spPr>
          <a:xfrm>
            <a:off x="6778489"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21" name="Straight Connector 20">
            <a:extLst>
              <a:ext uri="{FF2B5EF4-FFF2-40B4-BE49-F238E27FC236}">
                <a16:creationId xmlns:a16="http://schemas.microsoft.com/office/drawing/2014/main" id="{005D5CC2-164B-7149-2D59-23485CE71D3F}"/>
              </a:ext>
            </a:extLst>
          </p:cNvPr>
          <p:cNvCxnSpPr/>
          <p:nvPr/>
        </p:nvCxnSpPr>
        <p:spPr>
          <a:xfrm>
            <a:off x="7825411" y="2628899"/>
            <a:ext cx="0" cy="248479"/>
          </a:xfrm>
          <a:prstGeom prst="line">
            <a:avLst/>
          </a:prstGeom>
        </p:spPr>
        <p:style>
          <a:lnRef idx="2">
            <a:schemeClr val="accent5"/>
          </a:lnRef>
          <a:fillRef idx="0">
            <a:schemeClr val="accent5"/>
          </a:fillRef>
          <a:effectRef idx="1">
            <a:schemeClr val="accent5"/>
          </a:effectRef>
          <a:fontRef idx="minor">
            <a:schemeClr val="tx1"/>
          </a:fontRef>
        </p:style>
      </p:cxnSp>
      <p:sp>
        <p:nvSpPr>
          <p:cNvPr id="23" name="Right Brace 22">
            <a:extLst>
              <a:ext uri="{FF2B5EF4-FFF2-40B4-BE49-F238E27FC236}">
                <a16:creationId xmlns:a16="http://schemas.microsoft.com/office/drawing/2014/main" id="{71334D27-2025-1E99-73D7-7885D9E12AAE}"/>
              </a:ext>
            </a:extLst>
          </p:cNvPr>
          <p:cNvSpPr/>
          <p:nvPr/>
        </p:nvSpPr>
        <p:spPr>
          <a:xfrm rot="5400000">
            <a:off x="926504" y="2582011"/>
            <a:ext cx="172912" cy="1061825"/>
          </a:xfrm>
          <a:prstGeom prst="rightBrace">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cxnSp>
        <p:nvCxnSpPr>
          <p:cNvPr id="24" name="Straight Connector 23">
            <a:extLst>
              <a:ext uri="{FF2B5EF4-FFF2-40B4-BE49-F238E27FC236}">
                <a16:creationId xmlns:a16="http://schemas.microsoft.com/office/drawing/2014/main" id="{ED156AF5-4469-140E-F5AB-A5ECFA0D26CD}"/>
              </a:ext>
            </a:extLst>
          </p:cNvPr>
          <p:cNvCxnSpPr>
            <a:cxnSpLocks/>
          </p:cNvCxnSpPr>
          <p:nvPr/>
        </p:nvCxnSpPr>
        <p:spPr>
          <a:xfrm>
            <a:off x="457201" y="2753139"/>
            <a:ext cx="1086672" cy="0"/>
          </a:xfrm>
          <a:prstGeom prst="line">
            <a:avLst/>
          </a:prstGeom>
          <a:ln w="38100">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312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364 1.11111E-6 L 0.42431 0.47245 " pathEditMode="relative" ptsTypes="AA">
                                      <p:cBhvr>
                                        <p:cTn id="14" dur="2000" fill="hold"/>
                                        <p:tgtEl>
                                          <p:spTgt spid="24"/>
                                        </p:tgtEl>
                                        <p:attrNameLst>
                                          <p:attrName>ppt_x</p:attrName>
                                          <p:attrName>ppt_y</p:attrName>
                                        </p:attrNameLst>
                                      </p:cBhvr>
                                    </p:animMotion>
                                  </p:childTnLst>
                                </p:cTn>
                              </p:par>
                              <p:par>
                                <p:cTn id="15" presetID="6" presetClass="emph" presetSubtype="0" fill="hold" nodeType="withEffect">
                                  <p:stCondLst>
                                    <p:cond delay="0"/>
                                  </p:stCondLst>
                                  <p:childTnLst>
                                    <p:animScale>
                                      <p:cBhvr>
                                        <p:cTn id="16" dur="2000" fill="hold"/>
                                        <p:tgtEl>
                                          <p:spTgt spid="24"/>
                                        </p:tgtEl>
                                      </p:cBhvr>
                                      <p:by x="4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Turning event rates into probabilities</a:t>
            </a:r>
            <a:endParaRPr dirty="0"/>
          </a:p>
        </p:txBody>
      </p:sp>
      <p:sp>
        <p:nvSpPr>
          <p:cNvPr id="3" name="Content Placeholder 2"/>
          <p:cNvSpPr>
            <a:spLocks noGrp="1"/>
          </p:cNvSpPr>
          <p:nvPr>
            <p:ph idx="1" hasCustomPrompt="1"/>
          </p:nvPr>
        </p:nvSpPr>
        <p:spPr>
          <a:xfrm>
            <a:off x="228599" y="1487756"/>
            <a:ext cx="8666923" cy="5091111"/>
          </a:xfrm>
        </p:spPr>
        <p:txBody>
          <a:bodyPr/>
          <a:lstStyle/>
          <a:p>
            <a:r>
              <a:rPr lang="en-GB" sz="2100" dirty="0">
                <a:latin typeface="+mn-lt"/>
              </a:rPr>
              <a:t>Consider a length of time, which is divided into time steps ∆t, “scattered” randomly with events.</a:t>
            </a:r>
          </a:p>
          <a:p>
            <a:endParaRPr lang="en-GB" sz="2100" i="1" dirty="0">
              <a:latin typeface="+mn-lt"/>
            </a:endParaRPr>
          </a:p>
          <a:p>
            <a:endParaRPr lang="en-GB" sz="2100" i="1" dirty="0">
              <a:latin typeface="+mn-lt"/>
            </a:endParaRPr>
          </a:p>
          <a:p>
            <a:endParaRPr lang="en-GB" sz="1000" i="1" dirty="0">
              <a:latin typeface="+mn-lt"/>
            </a:endParaRPr>
          </a:p>
          <a:p>
            <a:r>
              <a:rPr lang="en-GB" sz="2100" i="1" dirty="0">
                <a:latin typeface="+mn-lt"/>
              </a:rPr>
              <a:t>          </a:t>
            </a:r>
            <a:r>
              <a:rPr lang="en-GB" sz="2100" dirty="0">
                <a:latin typeface="+mn-lt"/>
              </a:rPr>
              <a:t>∆t</a:t>
            </a:r>
          </a:p>
          <a:p>
            <a:endParaRPr lang="en-GB" sz="1200" i="1" dirty="0">
              <a:latin typeface="+mn-lt"/>
            </a:endParaRPr>
          </a:p>
          <a:p>
            <a:r>
              <a:rPr lang="en-GB" sz="2100" dirty="0">
                <a:latin typeface="+mn-lt"/>
              </a:rPr>
              <a:t>Some time steps have 0 events, some have 1, some have &gt;1. How do we account for this mathematically?</a:t>
            </a:r>
          </a:p>
          <a:p>
            <a:endParaRPr lang="en-GB" sz="1200" dirty="0">
              <a:latin typeface="+mn-lt"/>
            </a:endParaRPr>
          </a:p>
          <a:p>
            <a:r>
              <a:rPr lang="en-GB" sz="2100" dirty="0">
                <a:latin typeface="+mn-lt"/>
              </a:rPr>
              <a:t>The difficulty here is that some time steps contain &gt;1 events. So let’s take our time step and break it down even further into pieces that are so small, it’s safe to assume that no more than one event can happen in each tiny piece.</a:t>
            </a:r>
          </a:p>
        </p:txBody>
      </p:sp>
      <p:cxnSp>
        <p:nvCxnSpPr>
          <p:cNvPr id="4" name="Straight Connector 3">
            <a:extLst>
              <a:ext uri="{FF2B5EF4-FFF2-40B4-BE49-F238E27FC236}">
                <a16:creationId xmlns:a16="http://schemas.microsoft.com/office/drawing/2014/main" id="{0B39CE0E-9DD1-452B-9126-51679A685970}"/>
              </a:ext>
            </a:extLst>
          </p:cNvPr>
          <p:cNvCxnSpPr/>
          <p:nvPr/>
        </p:nvCxnSpPr>
        <p:spPr>
          <a:xfrm>
            <a:off x="457201" y="2753139"/>
            <a:ext cx="7981122" cy="0"/>
          </a:xfrm>
          <a:prstGeom prst="line">
            <a:avLst/>
          </a:prstGeom>
          <a:ln w="381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 name="Oval 7">
            <a:extLst>
              <a:ext uri="{FF2B5EF4-FFF2-40B4-BE49-F238E27FC236}">
                <a16:creationId xmlns:a16="http://schemas.microsoft.com/office/drawing/2014/main" id="{C48133ED-182E-B74E-E35E-63703162ED96}"/>
              </a:ext>
            </a:extLst>
          </p:cNvPr>
          <p:cNvSpPr/>
          <p:nvPr/>
        </p:nvSpPr>
        <p:spPr>
          <a:xfrm>
            <a:off x="1699591" y="2474843"/>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4B1566C0-D674-0165-8058-6852621A9FBF}"/>
              </a:ext>
            </a:extLst>
          </p:cNvPr>
          <p:cNvSpPr/>
          <p:nvPr/>
        </p:nvSpPr>
        <p:spPr>
          <a:xfrm>
            <a:off x="2305879" y="2474843"/>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8C7BA31A-1B24-4A1A-6FD1-F208B0876FB2}"/>
              </a:ext>
            </a:extLst>
          </p:cNvPr>
          <p:cNvSpPr/>
          <p:nvPr/>
        </p:nvSpPr>
        <p:spPr>
          <a:xfrm>
            <a:off x="3810001" y="2464903"/>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EE2340A6-46F3-7AFF-AABB-54A2F28B112C}"/>
              </a:ext>
            </a:extLst>
          </p:cNvPr>
          <p:cNvSpPr/>
          <p:nvPr/>
        </p:nvSpPr>
        <p:spPr>
          <a:xfrm>
            <a:off x="6586331" y="2454962"/>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1B8A25B7-67B1-9B88-40E0-3FF649BD117A}"/>
              </a:ext>
            </a:extLst>
          </p:cNvPr>
          <p:cNvSpPr/>
          <p:nvPr/>
        </p:nvSpPr>
        <p:spPr>
          <a:xfrm>
            <a:off x="6818244" y="2454962"/>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BF1924EA-B4CC-B2E4-E217-032C690FD07B}"/>
              </a:ext>
            </a:extLst>
          </p:cNvPr>
          <p:cNvCxnSpPr/>
          <p:nvPr/>
        </p:nvCxnSpPr>
        <p:spPr>
          <a:xfrm>
            <a:off x="457201"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5" name="Straight Connector 14">
            <a:extLst>
              <a:ext uri="{FF2B5EF4-FFF2-40B4-BE49-F238E27FC236}">
                <a16:creationId xmlns:a16="http://schemas.microsoft.com/office/drawing/2014/main" id="{2F6392D9-0466-E471-D188-F8B089D15FC0}"/>
              </a:ext>
            </a:extLst>
          </p:cNvPr>
          <p:cNvCxnSpPr/>
          <p:nvPr/>
        </p:nvCxnSpPr>
        <p:spPr>
          <a:xfrm>
            <a:off x="1543879"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a:extLst>
              <a:ext uri="{FF2B5EF4-FFF2-40B4-BE49-F238E27FC236}">
                <a16:creationId xmlns:a16="http://schemas.microsoft.com/office/drawing/2014/main" id="{DC6153FF-56E2-A94D-4CFD-E5B189F394F9}"/>
              </a:ext>
            </a:extLst>
          </p:cNvPr>
          <p:cNvCxnSpPr/>
          <p:nvPr/>
        </p:nvCxnSpPr>
        <p:spPr>
          <a:xfrm>
            <a:off x="2590801"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7" name="Straight Connector 16">
            <a:extLst>
              <a:ext uri="{FF2B5EF4-FFF2-40B4-BE49-F238E27FC236}">
                <a16:creationId xmlns:a16="http://schemas.microsoft.com/office/drawing/2014/main" id="{8A931CA8-9B82-8087-9620-EA4A7CBFB3CD}"/>
              </a:ext>
            </a:extLst>
          </p:cNvPr>
          <p:cNvCxnSpPr/>
          <p:nvPr/>
        </p:nvCxnSpPr>
        <p:spPr>
          <a:xfrm>
            <a:off x="3637723"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a:extLst>
              <a:ext uri="{FF2B5EF4-FFF2-40B4-BE49-F238E27FC236}">
                <a16:creationId xmlns:a16="http://schemas.microsoft.com/office/drawing/2014/main" id="{54EB2F21-1B9A-7993-CC1E-A84485D489AD}"/>
              </a:ext>
            </a:extLst>
          </p:cNvPr>
          <p:cNvCxnSpPr/>
          <p:nvPr/>
        </p:nvCxnSpPr>
        <p:spPr>
          <a:xfrm>
            <a:off x="4684645"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Straight Connector 18">
            <a:extLst>
              <a:ext uri="{FF2B5EF4-FFF2-40B4-BE49-F238E27FC236}">
                <a16:creationId xmlns:a16="http://schemas.microsoft.com/office/drawing/2014/main" id="{FC751A65-BF0B-43C1-673C-5346CCADD920}"/>
              </a:ext>
            </a:extLst>
          </p:cNvPr>
          <p:cNvCxnSpPr/>
          <p:nvPr/>
        </p:nvCxnSpPr>
        <p:spPr>
          <a:xfrm>
            <a:off x="5731567"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a:extLst>
              <a:ext uri="{FF2B5EF4-FFF2-40B4-BE49-F238E27FC236}">
                <a16:creationId xmlns:a16="http://schemas.microsoft.com/office/drawing/2014/main" id="{75D26DDA-E57B-9D3F-DDD1-26140BB14248}"/>
              </a:ext>
            </a:extLst>
          </p:cNvPr>
          <p:cNvCxnSpPr/>
          <p:nvPr/>
        </p:nvCxnSpPr>
        <p:spPr>
          <a:xfrm>
            <a:off x="6778489"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21" name="Straight Connector 20">
            <a:extLst>
              <a:ext uri="{FF2B5EF4-FFF2-40B4-BE49-F238E27FC236}">
                <a16:creationId xmlns:a16="http://schemas.microsoft.com/office/drawing/2014/main" id="{005D5CC2-164B-7149-2D59-23485CE71D3F}"/>
              </a:ext>
            </a:extLst>
          </p:cNvPr>
          <p:cNvCxnSpPr/>
          <p:nvPr/>
        </p:nvCxnSpPr>
        <p:spPr>
          <a:xfrm>
            <a:off x="7825411" y="2628899"/>
            <a:ext cx="0" cy="248479"/>
          </a:xfrm>
          <a:prstGeom prst="line">
            <a:avLst/>
          </a:prstGeom>
        </p:spPr>
        <p:style>
          <a:lnRef idx="2">
            <a:schemeClr val="accent5"/>
          </a:lnRef>
          <a:fillRef idx="0">
            <a:schemeClr val="accent5"/>
          </a:fillRef>
          <a:effectRef idx="1">
            <a:schemeClr val="accent5"/>
          </a:effectRef>
          <a:fontRef idx="minor">
            <a:schemeClr val="tx1"/>
          </a:fontRef>
        </p:style>
      </p:cxnSp>
      <p:sp>
        <p:nvSpPr>
          <p:cNvPr id="23" name="Right Brace 22">
            <a:extLst>
              <a:ext uri="{FF2B5EF4-FFF2-40B4-BE49-F238E27FC236}">
                <a16:creationId xmlns:a16="http://schemas.microsoft.com/office/drawing/2014/main" id="{71334D27-2025-1E99-73D7-7885D9E12AAE}"/>
              </a:ext>
            </a:extLst>
          </p:cNvPr>
          <p:cNvSpPr/>
          <p:nvPr/>
        </p:nvSpPr>
        <p:spPr>
          <a:xfrm rot="5400000">
            <a:off x="926504" y="2582011"/>
            <a:ext cx="172912" cy="1061825"/>
          </a:xfrm>
          <a:prstGeom prst="rightBrace">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cxnSp>
        <p:nvCxnSpPr>
          <p:cNvPr id="26" name="Straight Connector 25">
            <a:extLst>
              <a:ext uri="{FF2B5EF4-FFF2-40B4-BE49-F238E27FC236}">
                <a16:creationId xmlns:a16="http://schemas.microsoft.com/office/drawing/2014/main" id="{6DBD55C5-1B3D-00F4-F753-64F7C688E36D}"/>
              </a:ext>
            </a:extLst>
          </p:cNvPr>
          <p:cNvCxnSpPr>
            <a:cxnSpLocks/>
          </p:cNvCxnSpPr>
          <p:nvPr/>
        </p:nvCxnSpPr>
        <p:spPr>
          <a:xfrm>
            <a:off x="2693504" y="5992389"/>
            <a:ext cx="4338085" cy="0"/>
          </a:xfrm>
          <a:prstGeom prst="line">
            <a:avLst/>
          </a:prstGeom>
          <a:ln w="381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0EE87A48-892A-2A52-B37C-71291830DEE4}"/>
              </a:ext>
            </a:extLst>
          </p:cNvPr>
          <p:cNvCxnSpPr/>
          <p:nvPr/>
        </p:nvCxnSpPr>
        <p:spPr>
          <a:xfrm>
            <a:off x="27001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6" name="Straight Connector 5">
            <a:extLst>
              <a:ext uri="{FF2B5EF4-FFF2-40B4-BE49-F238E27FC236}">
                <a16:creationId xmlns:a16="http://schemas.microsoft.com/office/drawing/2014/main" id="{D27C876F-733F-0C7A-FB94-C922E1FD46B4}"/>
              </a:ext>
            </a:extLst>
          </p:cNvPr>
          <p:cNvCxnSpPr/>
          <p:nvPr/>
        </p:nvCxnSpPr>
        <p:spPr>
          <a:xfrm>
            <a:off x="28525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7" name="Straight Connector 6">
            <a:extLst>
              <a:ext uri="{FF2B5EF4-FFF2-40B4-BE49-F238E27FC236}">
                <a16:creationId xmlns:a16="http://schemas.microsoft.com/office/drawing/2014/main" id="{E1DBD7DF-2409-A930-6700-D5AA1460036B}"/>
              </a:ext>
            </a:extLst>
          </p:cNvPr>
          <p:cNvCxnSpPr/>
          <p:nvPr/>
        </p:nvCxnSpPr>
        <p:spPr>
          <a:xfrm>
            <a:off x="30049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13" name="Straight Connector 12">
            <a:extLst>
              <a:ext uri="{FF2B5EF4-FFF2-40B4-BE49-F238E27FC236}">
                <a16:creationId xmlns:a16="http://schemas.microsoft.com/office/drawing/2014/main" id="{FCE0F769-F533-B7D0-1A55-C8CB2C6F917D}"/>
              </a:ext>
            </a:extLst>
          </p:cNvPr>
          <p:cNvCxnSpPr/>
          <p:nvPr/>
        </p:nvCxnSpPr>
        <p:spPr>
          <a:xfrm>
            <a:off x="31573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2" name="Straight Connector 21">
            <a:extLst>
              <a:ext uri="{FF2B5EF4-FFF2-40B4-BE49-F238E27FC236}">
                <a16:creationId xmlns:a16="http://schemas.microsoft.com/office/drawing/2014/main" id="{3E346988-E2DA-C3A5-4A2A-96FAFFAF33C8}"/>
              </a:ext>
            </a:extLst>
          </p:cNvPr>
          <p:cNvCxnSpPr/>
          <p:nvPr/>
        </p:nvCxnSpPr>
        <p:spPr>
          <a:xfrm>
            <a:off x="33097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5" name="Straight Connector 24">
            <a:extLst>
              <a:ext uri="{FF2B5EF4-FFF2-40B4-BE49-F238E27FC236}">
                <a16:creationId xmlns:a16="http://schemas.microsoft.com/office/drawing/2014/main" id="{8F2D0266-BC78-28E0-147E-06273090AE28}"/>
              </a:ext>
            </a:extLst>
          </p:cNvPr>
          <p:cNvCxnSpPr/>
          <p:nvPr/>
        </p:nvCxnSpPr>
        <p:spPr>
          <a:xfrm>
            <a:off x="34621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7" name="Straight Connector 26">
            <a:extLst>
              <a:ext uri="{FF2B5EF4-FFF2-40B4-BE49-F238E27FC236}">
                <a16:creationId xmlns:a16="http://schemas.microsoft.com/office/drawing/2014/main" id="{635A8FD0-BB24-B595-37D2-D2E70C794F72}"/>
              </a:ext>
            </a:extLst>
          </p:cNvPr>
          <p:cNvCxnSpPr/>
          <p:nvPr/>
        </p:nvCxnSpPr>
        <p:spPr>
          <a:xfrm>
            <a:off x="36145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8" name="Straight Connector 27">
            <a:extLst>
              <a:ext uri="{FF2B5EF4-FFF2-40B4-BE49-F238E27FC236}">
                <a16:creationId xmlns:a16="http://schemas.microsoft.com/office/drawing/2014/main" id="{C6709CB7-1F27-E4EA-C959-AF28878D9A31}"/>
              </a:ext>
            </a:extLst>
          </p:cNvPr>
          <p:cNvCxnSpPr/>
          <p:nvPr/>
        </p:nvCxnSpPr>
        <p:spPr>
          <a:xfrm>
            <a:off x="37669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9" name="Straight Connector 28">
            <a:extLst>
              <a:ext uri="{FF2B5EF4-FFF2-40B4-BE49-F238E27FC236}">
                <a16:creationId xmlns:a16="http://schemas.microsoft.com/office/drawing/2014/main" id="{0E5DFFB2-6541-C376-395B-E49A341FBFDC}"/>
              </a:ext>
            </a:extLst>
          </p:cNvPr>
          <p:cNvCxnSpPr/>
          <p:nvPr/>
        </p:nvCxnSpPr>
        <p:spPr>
          <a:xfrm>
            <a:off x="39193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0" name="Straight Connector 29">
            <a:extLst>
              <a:ext uri="{FF2B5EF4-FFF2-40B4-BE49-F238E27FC236}">
                <a16:creationId xmlns:a16="http://schemas.microsoft.com/office/drawing/2014/main" id="{09AD2295-51B1-DC61-EB27-73DFB13A6648}"/>
              </a:ext>
            </a:extLst>
          </p:cNvPr>
          <p:cNvCxnSpPr/>
          <p:nvPr/>
        </p:nvCxnSpPr>
        <p:spPr>
          <a:xfrm>
            <a:off x="40717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1" name="Straight Connector 30">
            <a:extLst>
              <a:ext uri="{FF2B5EF4-FFF2-40B4-BE49-F238E27FC236}">
                <a16:creationId xmlns:a16="http://schemas.microsoft.com/office/drawing/2014/main" id="{252D363F-23D0-AAF7-381C-8FA894A1AA68}"/>
              </a:ext>
            </a:extLst>
          </p:cNvPr>
          <p:cNvCxnSpPr/>
          <p:nvPr/>
        </p:nvCxnSpPr>
        <p:spPr>
          <a:xfrm>
            <a:off x="42241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2" name="Straight Connector 31">
            <a:extLst>
              <a:ext uri="{FF2B5EF4-FFF2-40B4-BE49-F238E27FC236}">
                <a16:creationId xmlns:a16="http://schemas.microsoft.com/office/drawing/2014/main" id="{0DD6ED0E-F8A8-8AC3-4D7A-7943FCB4DCAF}"/>
              </a:ext>
            </a:extLst>
          </p:cNvPr>
          <p:cNvCxnSpPr/>
          <p:nvPr/>
        </p:nvCxnSpPr>
        <p:spPr>
          <a:xfrm>
            <a:off x="43765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3" name="Straight Connector 32">
            <a:extLst>
              <a:ext uri="{FF2B5EF4-FFF2-40B4-BE49-F238E27FC236}">
                <a16:creationId xmlns:a16="http://schemas.microsoft.com/office/drawing/2014/main" id="{7978D931-07F0-1072-103A-22408E2074B9}"/>
              </a:ext>
            </a:extLst>
          </p:cNvPr>
          <p:cNvCxnSpPr/>
          <p:nvPr/>
        </p:nvCxnSpPr>
        <p:spPr>
          <a:xfrm>
            <a:off x="45289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4" name="Straight Connector 33">
            <a:extLst>
              <a:ext uri="{FF2B5EF4-FFF2-40B4-BE49-F238E27FC236}">
                <a16:creationId xmlns:a16="http://schemas.microsoft.com/office/drawing/2014/main" id="{DCE13FDF-AF45-690B-BB9E-02CC09D0C161}"/>
              </a:ext>
            </a:extLst>
          </p:cNvPr>
          <p:cNvCxnSpPr/>
          <p:nvPr/>
        </p:nvCxnSpPr>
        <p:spPr>
          <a:xfrm>
            <a:off x="46813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5" name="Straight Connector 34">
            <a:extLst>
              <a:ext uri="{FF2B5EF4-FFF2-40B4-BE49-F238E27FC236}">
                <a16:creationId xmlns:a16="http://schemas.microsoft.com/office/drawing/2014/main" id="{FD0DE621-7A01-DC05-4E68-4B1F2A940535}"/>
              </a:ext>
            </a:extLst>
          </p:cNvPr>
          <p:cNvCxnSpPr/>
          <p:nvPr/>
        </p:nvCxnSpPr>
        <p:spPr>
          <a:xfrm>
            <a:off x="48337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6" name="Straight Connector 35">
            <a:extLst>
              <a:ext uri="{FF2B5EF4-FFF2-40B4-BE49-F238E27FC236}">
                <a16:creationId xmlns:a16="http://schemas.microsoft.com/office/drawing/2014/main" id="{624F7771-6DDC-270E-B71D-EF511AFDD79C}"/>
              </a:ext>
            </a:extLst>
          </p:cNvPr>
          <p:cNvCxnSpPr/>
          <p:nvPr/>
        </p:nvCxnSpPr>
        <p:spPr>
          <a:xfrm>
            <a:off x="49861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7" name="Straight Connector 36">
            <a:extLst>
              <a:ext uri="{FF2B5EF4-FFF2-40B4-BE49-F238E27FC236}">
                <a16:creationId xmlns:a16="http://schemas.microsoft.com/office/drawing/2014/main" id="{A3727C35-FD4B-DD16-C4E7-5883B6252791}"/>
              </a:ext>
            </a:extLst>
          </p:cNvPr>
          <p:cNvCxnSpPr/>
          <p:nvPr/>
        </p:nvCxnSpPr>
        <p:spPr>
          <a:xfrm>
            <a:off x="51385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8" name="Straight Connector 37">
            <a:extLst>
              <a:ext uri="{FF2B5EF4-FFF2-40B4-BE49-F238E27FC236}">
                <a16:creationId xmlns:a16="http://schemas.microsoft.com/office/drawing/2014/main" id="{67EB6BA1-A598-A079-7744-FEB0C2E60E3D}"/>
              </a:ext>
            </a:extLst>
          </p:cNvPr>
          <p:cNvCxnSpPr/>
          <p:nvPr/>
        </p:nvCxnSpPr>
        <p:spPr>
          <a:xfrm>
            <a:off x="52909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9" name="Straight Connector 38">
            <a:extLst>
              <a:ext uri="{FF2B5EF4-FFF2-40B4-BE49-F238E27FC236}">
                <a16:creationId xmlns:a16="http://schemas.microsoft.com/office/drawing/2014/main" id="{1C394FB8-1132-5137-F0D4-B2A873E1C99B}"/>
              </a:ext>
            </a:extLst>
          </p:cNvPr>
          <p:cNvCxnSpPr/>
          <p:nvPr/>
        </p:nvCxnSpPr>
        <p:spPr>
          <a:xfrm>
            <a:off x="544822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0" name="Straight Connector 39">
            <a:extLst>
              <a:ext uri="{FF2B5EF4-FFF2-40B4-BE49-F238E27FC236}">
                <a16:creationId xmlns:a16="http://schemas.microsoft.com/office/drawing/2014/main" id="{2B28D1DD-FA50-7FC1-827F-1C1E7FFB9F73}"/>
              </a:ext>
            </a:extLst>
          </p:cNvPr>
          <p:cNvCxnSpPr/>
          <p:nvPr/>
        </p:nvCxnSpPr>
        <p:spPr>
          <a:xfrm>
            <a:off x="560551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1" name="Straight Connector 40">
            <a:extLst>
              <a:ext uri="{FF2B5EF4-FFF2-40B4-BE49-F238E27FC236}">
                <a16:creationId xmlns:a16="http://schemas.microsoft.com/office/drawing/2014/main" id="{03E8BE84-FA5C-E817-791A-1CB9D3D36B02}"/>
              </a:ext>
            </a:extLst>
          </p:cNvPr>
          <p:cNvCxnSpPr/>
          <p:nvPr/>
        </p:nvCxnSpPr>
        <p:spPr>
          <a:xfrm>
            <a:off x="576280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2" name="Straight Connector 41">
            <a:extLst>
              <a:ext uri="{FF2B5EF4-FFF2-40B4-BE49-F238E27FC236}">
                <a16:creationId xmlns:a16="http://schemas.microsoft.com/office/drawing/2014/main" id="{00AC4033-57D9-00FD-73E0-E2940BC2E236}"/>
              </a:ext>
            </a:extLst>
          </p:cNvPr>
          <p:cNvCxnSpPr/>
          <p:nvPr/>
        </p:nvCxnSpPr>
        <p:spPr>
          <a:xfrm>
            <a:off x="592009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3" name="Straight Connector 42">
            <a:extLst>
              <a:ext uri="{FF2B5EF4-FFF2-40B4-BE49-F238E27FC236}">
                <a16:creationId xmlns:a16="http://schemas.microsoft.com/office/drawing/2014/main" id="{2A54864C-3E54-9C5C-6EA8-984454C76EB6}"/>
              </a:ext>
            </a:extLst>
          </p:cNvPr>
          <p:cNvCxnSpPr/>
          <p:nvPr/>
        </p:nvCxnSpPr>
        <p:spPr>
          <a:xfrm>
            <a:off x="607738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4" name="Straight Connector 43">
            <a:extLst>
              <a:ext uri="{FF2B5EF4-FFF2-40B4-BE49-F238E27FC236}">
                <a16:creationId xmlns:a16="http://schemas.microsoft.com/office/drawing/2014/main" id="{DE3DC99F-A8DD-F5CA-8FA8-5ECEF7C26408}"/>
              </a:ext>
            </a:extLst>
          </p:cNvPr>
          <p:cNvCxnSpPr/>
          <p:nvPr/>
        </p:nvCxnSpPr>
        <p:spPr>
          <a:xfrm>
            <a:off x="623467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5" name="Straight Connector 44">
            <a:extLst>
              <a:ext uri="{FF2B5EF4-FFF2-40B4-BE49-F238E27FC236}">
                <a16:creationId xmlns:a16="http://schemas.microsoft.com/office/drawing/2014/main" id="{57C99952-3699-317B-8687-E3DBAB14D862}"/>
              </a:ext>
            </a:extLst>
          </p:cNvPr>
          <p:cNvCxnSpPr/>
          <p:nvPr/>
        </p:nvCxnSpPr>
        <p:spPr>
          <a:xfrm>
            <a:off x="639196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6" name="Straight Connector 45">
            <a:extLst>
              <a:ext uri="{FF2B5EF4-FFF2-40B4-BE49-F238E27FC236}">
                <a16:creationId xmlns:a16="http://schemas.microsoft.com/office/drawing/2014/main" id="{EC23D773-C1AE-6300-E194-F25F20B43157}"/>
              </a:ext>
            </a:extLst>
          </p:cNvPr>
          <p:cNvCxnSpPr/>
          <p:nvPr/>
        </p:nvCxnSpPr>
        <p:spPr>
          <a:xfrm>
            <a:off x="654925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7" name="Straight Connector 46">
            <a:extLst>
              <a:ext uri="{FF2B5EF4-FFF2-40B4-BE49-F238E27FC236}">
                <a16:creationId xmlns:a16="http://schemas.microsoft.com/office/drawing/2014/main" id="{FDA1C618-39D7-CD85-85C7-562492162190}"/>
              </a:ext>
            </a:extLst>
          </p:cNvPr>
          <p:cNvCxnSpPr/>
          <p:nvPr/>
        </p:nvCxnSpPr>
        <p:spPr>
          <a:xfrm>
            <a:off x="670654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8" name="Straight Connector 47">
            <a:extLst>
              <a:ext uri="{FF2B5EF4-FFF2-40B4-BE49-F238E27FC236}">
                <a16:creationId xmlns:a16="http://schemas.microsoft.com/office/drawing/2014/main" id="{2EF37E44-4889-3C04-CE1A-6BE766DA7E1E}"/>
              </a:ext>
            </a:extLst>
          </p:cNvPr>
          <p:cNvCxnSpPr/>
          <p:nvPr/>
        </p:nvCxnSpPr>
        <p:spPr>
          <a:xfrm>
            <a:off x="68638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9" name="Straight Connector 48">
            <a:extLst>
              <a:ext uri="{FF2B5EF4-FFF2-40B4-BE49-F238E27FC236}">
                <a16:creationId xmlns:a16="http://schemas.microsoft.com/office/drawing/2014/main" id="{06A77B21-C059-662B-6125-507DDCFB2D95}"/>
              </a:ext>
            </a:extLst>
          </p:cNvPr>
          <p:cNvCxnSpPr/>
          <p:nvPr/>
        </p:nvCxnSpPr>
        <p:spPr>
          <a:xfrm>
            <a:off x="7021121" y="5873039"/>
            <a:ext cx="0" cy="248479"/>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40059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000"/>
                                        <p:tgtEl>
                                          <p:spTgt spid="33"/>
                                        </p:tgtEl>
                                      </p:cBhvr>
                                    </p:animEffect>
                                    <p:anim calcmode="lin" valueType="num">
                                      <p:cBhvr>
                                        <p:cTn id="68" dur="1000" fill="hold"/>
                                        <p:tgtEl>
                                          <p:spTgt spid="33"/>
                                        </p:tgtEl>
                                        <p:attrNameLst>
                                          <p:attrName>ppt_x</p:attrName>
                                        </p:attrNameLst>
                                      </p:cBhvr>
                                      <p:tavLst>
                                        <p:tav tm="0">
                                          <p:val>
                                            <p:strVal val="#ppt_x"/>
                                          </p:val>
                                        </p:tav>
                                        <p:tav tm="100000">
                                          <p:val>
                                            <p:strVal val="#ppt_x"/>
                                          </p:val>
                                        </p:tav>
                                      </p:tavLst>
                                    </p:anim>
                                    <p:anim calcmode="lin" valueType="num">
                                      <p:cBhvr>
                                        <p:cTn id="69" dur="1000" fill="hold"/>
                                        <p:tgtEl>
                                          <p:spTgt spid="33"/>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1000"/>
                                        <p:tgtEl>
                                          <p:spTgt spid="34"/>
                                        </p:tgtEl>
                                      </p:cBhvr>
                                    </p:animEffect>
                                    <p:anim calcmode="lin" valueType="num">
                                      <p:cBhvr>
                                        <p:cTn id="73" dur="1000" fill="hold"/>
                                        <p:tgtEl>
                                          <p:spTgt spid="34"/>
                                        </p:tgtEl>
                                        <p:attrNameLst>
                                          <p:attrName>ppt_x</p:attrName>
                                        </p:attrNameLst>
                                      </p:cBhvr>
                                      <p:tavLst>
                                        <p:tav tm="0">
                                          <p:val>
                                            <p:strVal val="#ppt_x"/>
                                          </p:val>
                                        </p:tav>
                                        <p:tav tm="100000">
                                          <p:val>
                                            <p:strVal val="#ppt_x"/>
                                          </p:val>
                                        </p:tav>
                                      </p:tavLst>
                                    </p:anim>
                                    <p:anim calcmode="lin" valueType="num">
                                      <p:cBhvr>
                                        <p:cTn id="74" dur="1000" fill="hold"/>
                                        <p:tgtEl>
                                          <p:spTgt spid="3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fade">
                                      <p:cBhvr>
                                        <p:cTn id="77" dur="1000"/>
                                        <p:tgtEl>
                                          <p:spTgt spid="35"/>
                                        </p:tgtEl>
                                      </p:cBhvr>
                                    </p:animEffect>
                                    <p:anim calcmode="lin" valueType="num">
                                      <p:cBhvr>
                                        <p:cTn id="78" dur="1000" fill="hold"/>
                                        <p:tgtEl>
                                          <p:spTgt spid="35"/>
                                        </p:tgtEl>
                                        <p:attrNameLst>
                                          <p:attrName>ppt_x</p:attrName>
                                        </p:attrNameLst>
                                      </p:cBhvr>
                                      <p:tavLst>
                                        <p:tav tm="0">
                                          <p:val>
                                            <p:strVal val="#ppt_x"/>
                                          </p:val>
                                        </p:tav>
                                        <p:tav tm="100000">
                                          <p:val>
                                            <p:strVal val="#ppt_x"/>
                                          </p:val>
                                        </p:tav>
                                      </p:tavLst>
                                    </p:anim>
                                    <p:anim calcmode="lin" valueType="num">
                                      <p:cBhvr>
                                        <p:cTn id="79" dur="1000" fill="hold"/>
                                        <p:tgtEl>
                                          <p:spTgt spid="3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1000"/>
                                        <p:tgtEl>
                                          <p:spTgt spid="36"/>
                                        </p:tgtEl>
                                      </p:cBhvr>
                                    </p:animEffect>
                                    <p:anim calcmode="lin" valueType="num">
                                      <p:cBhvr>
                                        <p:cTn id="83" dur="1000" fill="hold"/>
                                        <p:tgtEl>
                                          <p:spTgt spid="36"/>
                                        </p:tgtEl>
                                        <p:attrNameLst>
                                          <p:attrName>ppt_x</p:attrName>
                                        </p:attrNameLst>
                                      </p:cBhvr>
                                      <p:tavLst>
                                        <p:tav tm="0">
                                          <p:val>
                                            <p:strVal val="#ppt_x"/>
                                          </p:val>
                                        </p:tav>
                                        <p:tav tm="100000">
                                          <p:val>
                                            <p:strVal val="#ppt_x"/>
                                          </p:val>
                                        </p:tav>
                                      </p:tavLst>
                                    </p:anim>
                                    <p:anim calcmode="lin" valueType="num">
                                      <p:cBhvr>
                                        <p:cTn id="84" dur="1000" fill="hold"/>
                                        <p:tgtEl>
                                          <p:spTgt spid="36"/>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1000"/>
                                        <p:tgtEl>
                                          <p:spTgt spid="37"/>
                                        </p:tgtEl>
                                      </p:cBhvr>
                                    </p:animEffect>
                                    <p:anim calcmode="lin" valueType="num">
                                      <p:cBhvr>
                                        <p:cTn id="88" dur="1000" fill="hold"/>
                                        <p:tgtEl>
                                          <p:spTgt spid="37"/>
                                        </p:tgtEl>
                                        <p:attrNameLst>
                                          <p:attrName>ppt_x</p:attrName>
                                        </p:attrNameLst>
                                      </p:cBhvr>
                                      <p:tavLst>
                                        <p:tav tm="0">
                                          <p:val>
                                            <p:strVal val="#ppt_x"/>
                                          </p:val>
                                        </p:tav>
                                        <p:tav tm="100000">
                                          <p:val>
                                            <p:strVal val="#ppt_x"/>
                                          </p:val>
                                        </p:tav>
                                      </p:tavLst>
                                    </p:anim>
                                    <p:anim calcmode="lin" valueType="num">
                                      <p:cBhvr>
                                        <p:cTn id="89" dur="1000" fill="hold"/>
                                        <p:tgtEl>
                                          <p:spTgt spid="3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1000"/>
                                        <p:tgtEl>
                                          <p:spTgt spid="38"/>
                                        </p:tgtEl>
                                      </p:cBhvr>
                                    </p:animEffect>
                                    <p:anim calcmode="lin" valueType="num">
                                      <p:cBhvr>
                                        <p:cTn id="93" dur="1000" fill="hold"/>
                                        <p:tgtEl>
                                          <p:spTgt spid="38"/>
                                        </p:tgtEl>
                                        <p:attrNameLst>
                                          <p:attrName>ppt_x</p:attrName>
                                        </p:attrNameLst>
                                      </p:cBhvr>
                                      <p:tavLst>
                                        <p:tav tm="0">
                                          <p:val>
                                            <p:strVal val="#ppt_x"/>
                                          </p:val>
                                        </p:tav>
                                        <p:tav tm="100000">
                                          <p:val>
                                            <p:strVal val="#ppt_x"/>
                                          </p:val>
                                        </p:tav>
                                      </p:tavLst>
                                    </p:anim>
                                    <p:anim calcmode="lin" valueType="num">
                                      <p:cBhvr>
                                        <p:cTn id="94" dur="1000" fill="hold"/>
                                        <p:tgtEl>
                                          <p:spTgt spid="38"/>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1000"/>
                                        <p:tgtEl>
                                          <p:spTgt spid="39"/>
                                        </p:tgtEl>
                                      </p:cBhvr>
                                    </p:animEffect>
                                    <p:anim calcmode="lin" valueType="num">
                                      <p:cBhvr>
                                        <p:cTn id="98" dur="1000" fill="hold"/>
                                        <p:tgtEl>
                                          <p:spTgt spid="39"/>
                                        </p:tgtEl>
                                        <p:attrNameLst>
                                          <p:attrName>ppt_x</p:attrName>
                                        </p:attrNameLst>
                                      </p:cBhvr>
                                      <p:tavLst>
                                        <p:tav tm="0">
                                          <p:val>
                                            <p:strVal val="#ppt_x"/>
                                          </p:val>
                                        </p:tav>
                                        <p:tav tm="100000">
                                          <p:val>
                                            <p:strVal val="#ppt_x"/>
                                          </p:val>
                                        </p:tav>
                                      </p:tavLst>
                                    </p:anim>
                                    <p:anim calcmode="lin" valueType="num">
                                      <p:cBhvr>
                                        <p:cTn id="99" dur="1000" fill="hold"/>
                                        <p:tgtEl>
                                          <p:spTgt spid="39"/>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1000"/>
                                        <p:tgtEl>
                                          <p:spTgt spid="40"/>
                                        </p:tgtEl>
                                      </p:cBhvr>
                                    </p:animEffect>
                                    <p:anim calcmode="lin" valueType="num">
                                      <p:cBhvr>
                                        <p:cTn id="103" dur="1000" fill="hold"/>
                                        <p:tgtEl>
                                          <p:spTgt spid="40"/>
                                        </p:tgtEl>
                                        <p:attrNameLst>
                                          <p:attrName>ppt_x</p:attrName>
                                        </p:attrNameLst>
                                      </p:cBhvr>
                                      <p:tavLst>
                                        <p:tav tm="0">
                                          <p:val>
                                            <p:strVal val="#ppt_x"/>
                                          </p:val>
                                        </p:tav>
                                        <p:tav tm="100000">
                                          <p:val>
                                            <p:strVal val="#ppt_x"/>
                                          </p:val>
                                        </p:tav>
                                      </p:tavLst>
                                    </p:anim>
                                    <p:anim calcmode="lin" valueType="num">
                                      <p:cBhvr>
                                        <p:cTn id="104" dur="1000" fill="hold"/>
                                        <p:tgtEl>
                                          <p:spTgt spid="40"/>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1000"/>
                                        <p:tgtEl>
                                          <p:spTgt spid="41"/>
                                        </p:tgtEl>
                                      </p:cBhvr>
                                    </p:animEffect>
                                    <p:anim calcmode="lin" valueType="num">
                                      <p:cBhvr>
                                        <p:cTn id="108" dur="1000" fill="hold"/>
                                        <p:tgtEl>
                                          <p:spTgt spid="41"/>
                                        </p:tgtEl>
                                        <p:attrNameLst>
                                          <p:attrName>ppt_x</p:attrName>
                                        </p:attrNameLst>
                                      </p:cBhvr>
                                      <p:tavLst>
                                        <p:tav tm="0">
                                          <p:val>
                                            <p:strVal val="#ppt_x"/>
                                          </p:val>
                                        </p:tav>
                                        <p:tav tm="100000">
                                          <p:val>
                                            <p:strVal val="#ppt_x"/>
                                          </p:val>
                                        </p:tav>
                                      </p:tavLst>
                                    </p:anim>
                                    <p:anim calcmode="lin" valueType="num">
                                      <p:cBhvr>
                                        <p:cTn id="109" dur="1000" fill="hold"/>
                                        <p:tgtEl>
                                          <p:spTgt spid="41"/>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fade">
                                      <p:cBhvr>
                                        <p:cTn id="112" dur="1000"/>
                                        <p:tgtEl>
                                          <p:spTgt spid="42"/>
                                        </p:tgtEl>
                                      </p:cBhvr>
                                    </p:animEffect>
                                    <p:anim calcmode="lin" valueType="num">
                                      <p:cBhvr>
                                        <p:cTn id="113" dur="1000" fill="hold"/>
                                        <p:tgtEl>
                                          <p:spTgt spid="42"/>
                                        </p:tgtEl>
                                        <p:attrNameLst>
                                          <p:attrName>ppt_x</p:attrName>
                                        </p:attrNameLst>
                                      </p:cBhvr>
                                      <p:tavLst>
                                        <p:tav tm="0">
                                          <p:val>
                                            <p:strVal val="#ppt_x"/>
                                          </p:val>
                                        </p:tav>
                                        <p:tav tm="100000">
                                          <p:val>
                                            <p:strVal val="#ppt_x"/>
                                          </p:val>
                                        </p:tav>
                                      </p:tavLst>
                                    </p:anim>
                                    <p:anim calcmode="lin" valueType="num">
                                      <p:cBhvr>
                                        <p:cTn id="114" dur="1000" fill="hold"/>
                                        <p:tgtEl>
                                          <p:spTgt spid="42"/>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fade">
                                      <p:cBhvr>
                                        <p:cTn id="117" dur="1000"/>
                                        <p:tgtEl>
                                          <p:spTgt spid="43"/>
                                        </p:tgtEl>
                                      </p:cBhvr>
                                    </p:animEffect>
                                    <p:anim calcmode="lin" valueType="num">
                                      <p:cBhvr>
                                        <p:cTn id="118" dur="1000" fill="hold"/>
                                        <p:tgtEl>
                                          <p:spTgt spid="43"/>
                                        </p:tgtEl>
                                        <p:attrNameLst>
                                          <p:attrName>ppt_x</p:attrName>
                                        </p:attrNameLst>
                                      </p:cBhvr>
                                      <p:tavLst>
                                        <p:tav tm="0">
                                          <p:val>
                                            <p:strVal val="#ppt_x"/>
                                          </p:val>
                                        </p:tav>
                                        <p:tav tm="100000">
                                          <p:val>
                                            <p:strVal val="#ppt_x"/>
                                          </p:val>
                                        </p:tav>
                                      </p:tavLst>
                                    </p:anim>
                                    <p:anim calcmode="lin" valueType="num">
                                      <p:cBhvr>
                                        <p:cTn id="119" dur="1000" fill="hold"/>
                                        <p:tgtEl>
                                          <p:spTgt spid="43"/>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44"/>
                                        </p:tgtEl>
                                        <p:attrNameLst>
                                          <p:attrName>style.visibility</p:attrName>
                                        </p:attrNameLst>
                                      </p:cBhvr>
                                      <p:to>
                                        <p:strVal val="visible"/>
                                      </p:to>
                                    </p:set>
                                    <p:animEffect transition="in" filter="fade">
                                      <p:cBhvr>
                                        <p:cTn id="122" dur="1000"/>
                                        <p:tgtEl>
                                          <p:spTgt spid="44"/>
                                        </p:tgtEl>
                                      </p:cBhvr>
                                    </p:animEffect>
                                    <p:anim calcmode="lin" valueType="num">
                                      <p:cBhvr>
                                        <p:cTn id="123" dur="1000" fill="hold"/>
                                        <p:tgtEl>
                                          <p:spTgt spid="44"/>
                                        </p:tgtEl>
                                        <p:attrNameLst>
                                          <p:attrName>ppt_x</p:attrName>
                                        </p:attrNameLst>
                                      </p:cBhvr>
                                      <p:tavLst>
                                        <p:tav tm="0">
                                          <p:val>
                                            <p:strVal val="#ppt_x"/>
                                          </p:val>
                                        </p:tav>
                                        <p:tav tm="100000">
                                          <p:val>
                                            <p:strVal val="#ppt_x"/>
                                          </p:val>
                                        </p:tav>
                                      </p:tavLst>
                                    </p:anim>
                                    <p:anim calcmode="lin" valueType="num">
                                      <p:cBhvr>
                                        <p:cTn id="124" dur="1000" fill="hold"/>
                                        <p:tgtEl>
                                          <p:spTgt spid="44"/>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45"/>
                                        </p:tgtEl>
                                        <p:attrNameLst>
                                          <p:attrName>style.visibility</p:attrName>
                                        </p:attrNameLst>
                                      </p:cBhvr>
                                      <p:to>
                                        <p:strVal val="visible"/>
                                      </p:to>
                                    </p:set>
                                    <p:animEffect transition="in" filter="fade">
                                      <p:cBhvr>
                                        <p:cTn id="127" dur="1000"/>
                                        <p:tgtEl>
                                          <p:spTgt spid="45"/>
                                        </p:tgtEl>
                                      </p:cBhvr>
                                    </p:animEffect>
                                    <p:anim calcmode="lin" valueType="num">
                                      <p:cBhvr>
                                        <p:cTn id="128" dur="1000" fill="hold"/>
                                        <p:tgtEl>
                                          <p:spTgt spid="45"/>
                                        </p:tgtEl>
                                        <p:attrNameLst>
                                          <p:attrName>ppt_x</p:attrName>
                                        </p:attrNameLst>
                                      </p:cBhvr>
                                      <p:tavLst>
                                        <p:tav tm="0">
                                          <p:val>
                                            <p:strVal val="#ppt_x"/>
                                          </p:val>
                                        </p:tav>
                                        <p:tav tm="100000">
                                          <p:val>
                                            <p:strVal val="#ppt_x"/>
                                          </p:val>
                                        </p:tav>
                                      </p:tavLst>
                                    </p:anim>
                                    <p:anim calcmode="lin" valueType="num">
                                      <p:cBhvr>
                                        <p:cTn id="129" dur="1000" fill="hold"/>
                                        <p:tgtEl>
                                          <p:spTgt spid="45"/>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fade">
                                      <p:cBhvr>
                                        <p:cTn id="132" dur="1000"/>
                                        <p:tgtEl>
                                          <p:spTgt spid="46"/>
                                        </p:tgtEl>
                                      </p:cBhvr>
                                    </p:animEffect>
                                    <p:anim calcmode="lin" valueType="num">
                                      <p:cBhvr>
                                        <p:cTn id="133" dur="1000" fill="hold"/>
                                        <p:tgtEl>
                                          <p:spTgt spid="46"/>
                                        </p:tgtEl>
                                        <p:attrNameLst>
                                          <p:attrName>ppt_x</p:attrName>
                                        </p:attrNameLst>
                                      </p:cBhvr>
                                      <p:tavLst>
                                        <p:tav tm="0">
                                          <p:val>
                                            <p:strVal val="#ppt_x"/>
                                          </p:val>
                                        </p:tav>
                                        <p:tav tm="100000">
                                          <p:val>
                                            <p:strVal val="#ppt_x"/>
                                          </p:val>
                                        </p:tav>
                                      </p:tavLst>
                                    </p:anim>
                                    <p:anim calcmode="lin" valueType="num">
                                      <p:cBhvr>
                                        <p:cTn id="134" dur="1000" fill="hold"/>
                                        <p:tgtEl>
                                          <p:spTgt spid="46"/>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47"/>
                                        </p:tgtEl>
                                        <p:attrNameLst>
                                          <p:attrName>style.visibility</p:attrName>
                                        </p:attrNameLst>
                                      </p:cBhvr>
                                      <p:to>
                                        <p:strVal val="visible"/>
                                      </p:to>
                                    </p:set>
                                    <p:animEffect transition="in" filter="fade">
                                      <p:cBhvr>
                                        <p:cTn id="137" dur="1000"/>
                                        <p:tgtEl>
                                          <p:spTgt spid="47"/>
                                        </p:tgtEl>
                                      </p:cBhvr>
                                    </p:animEffect>
                                    <p:anim calcmode="lin" valueType="num">
                                      <p:cBhvr>
                                        <p:cTn id="138" dur="1000" fill="hold"/>
                                        <p:tgtEl>
                                          <p:spTgt spid="47"/>
                                        </p:tgtEl>
                                        <p:attrNameLst>
                                          <p:attrName>ppt_x</p:attrName>
                                        </p:attrNameLst>
                                      </p:cBhvr>
                                      <p:tavLst>
                                        <p:tav tm="0">
                                          <p:val>
                                            <p:strVal val="#ppt_x"/>
                                          </p:val>
                                        </p:tav>
                                        <p:tav tm="100000">
                                          <p:val>
                                            <p:strVal val="#ppt_x"/>
                                          </p:val>
                                        </p:tav>
                                      </p:tavLst>
                                    </p:anim>
                                    <p:anim calcmode="lin" valueType="num">
                                      <p:cBhvr>
                                        <p:cTn id="139" dur="1000" fill="hold"/>
                                        <p:tgtEl>
                                          <p:spTgt spid="47"/>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48"/>
                                        </p:tgtEl>
                                        <p:attrNameLst>
                                          <p:attrName>style.visibility</p:attrName>
                                        </p:attrNameLst>
                                      </p:cBhvr>
                                      <p:to>
                                        <p:strVal val="visible"/>
                                      </p:to>
                                    </p:set>
                                    <p:animEffect transition="in" filter="fade">
                                      <p:cBhvr>
                                        <p:cTn id="142" dur="1000"/>
                                        <p:tgtEl>
                                          <p:spTgt spid="48"/>
                                        </p:tgtEl>
                                      </p:cBhvr>
                                    </p:animEffect>
                                    <p:anim calcmode="lin" valueType="num">
                                      <p:cBhvr>
                                        <p:cTn id="143" dur="1000" fill="hold"/>
                                        <p:tgtEl>
                                          <p:spTgt spid="48"/>
                                        </p:tgtEl>
                                        <p:attrNameLst>
                                          <p:attrName>ppt_x</p:attrName>
                                        </p:attrNameLst>
                                      </p:cBhvr>
                                      <p:tavLst>
                                        <p:tav tm="0">
                                          <p:val>
                                            <p:strVal val="#ppt_x"/>
                                          </p:val>
                                        </p:tav>
                                        <p:tav tm="100000">
                                          <p:val>
                                            <p:strVal val="#ppt_x"/>
                                          </p:val>
                                        </p:tav>
                                      </p:tavLst>
                                    </p:anim>
                                    <p:anim calcmode="lin" valueType="num">
                                      <p:cBhvr>
                                        <p:cTn id="144" dur="1000" fill="hold"/>
                                        <p:tgtEl>
                                          <p:spTgt spid="48"/>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49"/>
                                        </p:tgtEl>
                                        <p:attrNameLst>
                                          <p:attrName>style.visibility</p:attrName>
                                        </p:attrNameLst>
                                      </p:cBhvr>
                                      <p:to>
                                        <p:strVal val="visible"/>
                                      </p:to>
                                    </p:set>
                                    <p:animEffect transition="in" filter="fade">
                                      <p:cBhvr>
                                        <p:cTn id="147" dur="1000"/>
                                        <p:tgtEl>
                                          <p:spTgt spid="49"/>
                                        </p:tgtEl>
                                      </p:cBhvr>
                                    </p:animEffect>
                                    <p:anim calcmode="lin" valueType="num">
                                      <p:cBhvr>
                                        <p:cTn id="148" dur="1000" fill="hold"/>
                                        <p:tgtEl>
                                          <p:spTgt spid="49"/>
                                        </p:tgtEl>
                                        <p:attrNameLst>
                                          <p:attrName>ppt_x</p:attrName>
                                        </p:attrNameLst>
                                      </p:cBhvr>
                                      <p:tavLst>
                                        <p:tav tm="0">
                                          <p:val>
                                            <p:strVal val="#ppt_x"/>
                                          </p:val>
                                        </p:tav>
                                        <p:tav tm="100000">
                                          <p:val>
                                            <p:strVal val="#ppt_x"/>
                                          </p:val>
                                        </p:tav>
                                      </p:tavLst>
                                    </p:anim>
                                    <p:anim calcmode="lin" valueType="num">
                                      <p:cBhvr>
                                        <p:cTn id="14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Turning event rates into probabilities</a:t>
            </a:r>
            <a:endParaRPr dirty="0"/>
          </a:p>
        </p:txBody>
      </p:sp>
      <p:sp>
        <p:nvSpPr>
          <p:cNvPr id="3" name="Content Placeholder 2"/>
          <p:cNvSpPr>
            <a:spLocks noGrp="1"/>
          </p:cNvSpPr>
          <p:nvPr>
            <p:ph idx="1" hasCustomPrompt="1"/>
          </p:nvPr>
        </p:nvSpPr>
        <p:spPr>
          <a:xfrm>
            <a:off x="3969031" y="2147356"/>
            <a:ext cx="1663142" cy="623237"/>
          </a:xfrm>
        </p:spPr>
        <p:txBody>
          <a:bodyPr/>
          <a:lstStyle/>
          <a:p>
            <a:r>
              <a:rPr lang="en-GB" sz="2100" dirty="0">
                <a:latin typeface="+mn-lt"/>
              </a:rPr>
              <a:t>∆</a:t>
            </a:r>
            <a:r>
              <a:rPr lang="en-GB" sz="2100" i="1" dirty="0">
                <a:latin typeface="+mn-lt"/>
              </a:rPr>
              <a:t>t</a:t>
            </a:r>
            <a:r>
              <a:rPr lang="en-GB" sz="2100" dirty="0">
                <a:latin typeface="+mn-lt"/>
              </a:rPr>
              <a:t>/</a:t>
            </a:r>
            <a:r>
              <a:rPr lang="en-GB" sz="2100" i="1" dirty="0">
                <a:latin typeface="+mn-lt"/>
              </a:rPr>
              <a:t>n</a:t>
            </a:r>
          </a:p>
        </p:txBody>
      </p:sp>
      <p:sp>
        <p:nvSpPr>
          <p:cNvPr id="23" name="Right Brace 22">
            <a:extLst>
              <a:ext uri="{FF2B5EF4-FFF2-40B4-BE49-F238E27FC236}">
                <a16:creationId xmlns:a16="http://schemas.microsoft.com/office/drawing/2014/main" id="{71334D27-2025-1E99-73D7-7885D9E12AAE}"/>
              </a:ext>
            </a:extLst>
          </p:cNvPr>
          <p:cNvSpPr/>
          <p:nvPr/>
        </p:nvSpPr>
        <p:spPr>
          <a:xfrm rot="5400000">
            <a:off x="4073477" y="1812846"/>
            <a:ext cx="521605" cy="147414"/>
          </a:xfrm>
          <a:prstGeom prst="rightBrace">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grpSp>
        <p:nvGrpSpPr>
          <p:cNvPr id="24" name="Group 23">
            <a:extLst>
              <a:ext uri="{FF2B5EF4-FFF2-40B4-BE49-F238E27FC236}">
                <a16:creationId xmlns:a16="http://schemas.microsoft.com/office/drawing/2014/main" id="{D8937FA2-898A-FEBE-9923-9AD5AA846242}"/>
              </a:ext>
            </a:extLst>
          </p:cNvPr>
          <p:cNvGrpSpPr/>
          <p:nvPr/>
        </p:nvGrpSpPr>
        <p:grpSpPr>
          <a:xfrm>
            <a:off x="2425146" y="1291458"/>
            <a:ext cx="4273827" cy="248479"/>
            <a:chOff x="2693504" y="5852491"/>
            <a:chExt cx="4273827" cy="248479"/>
          </a:xfrm>
        </p:grpSpPr>
        <p:cxnSp>
          <p:nvCxnSpPr>
            <p:cNvPr id="26" name="Straight Connector 25">
              <a:extLst>
                <a:ext uri="{FF2B5EF4-FFF2-40B4-BE49-F238E27FC236}">
                  <a16:creationId xmlns:a16="http://schemas.microsoft.com/office/drawing/2014/main" id="{6DBD55C5-1B3D-00F4-F753-64F7C688E36D}"/>
                </a:ext>
              </a:extLst>
            </p:cNvPr>
            <p:cNvCxnSpPr>
              <a:cxnSpLocks/>
            </p:cNvCxnSpPr>
            <p:nvPr/>
          </p:nvCxnSpPr>
          <p:spPr>
            <a:xfrm>
              <a:off x="2693504" y="5976731"/>
              <a:ext cx="4273827" cy="0"/>
            </a:xfrm>
            <a:prstGeom prst="line">
              <a:avLst/>
            </a:prstGeom>
            <a:ln w="381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0EE87A48-892A-2A52-B37C-71291830DEE4}"/>
                </a:ext>
              </a:extLst>
            </p:cNvPr>
            <p:cNvCxnSpPr/>
            <p:nvPr/>
          </p:nvCxnSpPr>
          <p:spPr>
            <a:xfrm>
              <a:off x="27001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6" name="Straight Connector 5">
              <a:extLst>
                <a:ext uri="{FF2B5EF4-FFF2-40B4-BE49-F238E27FC236}">
                  <a16:creationId xmlns:a16="http://schemas.microsoft.com/office/drawing/2014/main" id="{D27C876F-733F-0C7A-FB94-C922E1FD46B4}"/>
                </a:ext>
              </a:extLst>
            </p:cNvPr>
            <p:cNvCxnSpPr/>
            <p:nvPr/>
          </p:nvCxnSpPr>
          <p:spPr>
            <a:xfrm>
              <a:off x="28525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7" name="Straight Connector 6">
              <a:extLst>
                <a:ext uri="{FF2B5EF4-FFF2-40B4-BE49-F238E27FC236}">
                  <a16:creationId xmlns:a16="http://schemas.microsoft.com/office/drawing/2014/main" id="{E1DBD7DF-2409-A930-6700-D5AA1460036B}"/>
                </a:ext>
              </a:extLst>
            </p:cNvPr>
            <p:cNvCxnSpPr/>
            <p:nvPr/>
          </p:nvCxnSpPr>
          <p:spPr>
            <a:xfrm>
              <a:off x="30049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13" name="Straight Connector 12">
              <a:extLst>
                <a:ext uri="{FF2B5EF4-FFF2-40B4-BE49-F238E27FC236}">
                  <a16:creationId xmlns:a16="http://schemas.microsoft.com/office/drawing/2014/main" id="{FCE0F769-F533-B7D0-1A55-C8CB2C6F917D}"/>
                </a:ext>
              </a:extLst>
            </p:cNvPr>
            <p:cNvCxnSpPr/>
            <p:nvPr/>
          </p:nvCxnSpPr>
          <p:spPr>
            <a:xfrm>
              <a:off x="31573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2" name="Straight Connector 21">
              <a:extLst>
                <a:ext uri="{FF2B5EF4-FFF2-40B4-BE49-F238E27FC236}">
                  <a16:creationId xmlns:a16="http://schemas.microsoft.com/office/drawing/2014/main" id="{3E346988-E2DA-C3A5-4A2A-96FAFFAF33C8}"/>
                </a:ext>
              </a:extLst>
            </p:cNvPr>
            <p:cNvCxnSpPr/>
            <p:nvPr/>
          </p:nvCxnSpPr>
          <p:spPr>
            <a:xfrm>
              <a:off x="33097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5" name="Straight Connector 24">
              <a:extLst>
                <a:ext uri="{FF2B5EF4-FFF2-40B4-BE49-F238E27FC236}">
                  <a16:creationId xmlns:a16="http://schemas.microsoft.com/office/drawing/2014/main" id="{8F2D0266-BC78-28E0-147E-06273090AE28}"/>
                </a:ext>
              </a:extLst>
            </p:cNvPr>
            <p:cNvCxnSpPr/>
            <p:nvPr/>
          </p:nvCxnSpPr>
          <p:spPr>
            <a:xfrm>
              <a:off x="34621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7" name="Straight Connector 26">
              <a:extLst>
                <a:ext uri="{FF2B5EF4-FFF2-40B4-BE49-F238E27FC236}">
                  <a16:creationId xmlns:a16="http://schemas.microsoft.com/office/drawing/2014/main" id="{635A8FD0-BB24-B595-37D2-D2E70C794F72}"/>
                </a:ext>
              </a:extLst>
            </p:cNvPr>
            <p:cNvCxnSpPr/>
            <p:nvPr/>
          </p:nvCxnSpPr>
          <p:spPr>
            <a:xfrm>
              <a:off x="36145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8" name="Straight Connector 27">
              <a:extLst>
                <a:ext uri="{FF2B5EF4-FFF2-40B4-BE49-F238E27FC236}">
                  <a16:creationId xmlns:a16="http://schemas.microsoft.com/office/drawing/2014/main" id="{C6709CB7-1F27-E4EA-C959-AF28878D9A31}"/>
                </a:ext>
              </a:extLst>
            </p:cNvPr>
            <p:cNvCxnSpPr/>
            <p:nvPr/>
          </p:nvCxnSpPr>
          <p:spPr>
            <a:xfrm>
              <a:off x="37669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9" name="Straight Connector 28">
              <a:extLst>
                <a:ext uri="{FF2B5EF4-FFF2-40B4-BE49-F238E27FC236}">
                  <a16:creationId xmlns:a16="http://schemas.microsoft.com/office/drawing/2014/main" id="{0E5DFFB2-6541-C376-395B-E49A341FBFDC}"/>
                </a:ext>
              </a:extLst>
            </p:cNvPr>
            <p:cNvCxnSpPr/>
            <p:nvPr/>
          </p:nvCxnSpPr>
          <p:spPr>
            <a:xfrm>
              <a:off x="39193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0" name="Straight Connector 29">
              <a:extLst>
                <a:ext uri="{FF2B5EF4-FFF2-40B4-BE49-F238E27FC236}">
                  <a16:creationId xmlns:a16="http://schemas.microsoft.com/office/drawing/2014/main" id="{09AD2295-51B1-DC61-EB27-73DFB13A6648}"/>
                </a:ext>
              </a:extLst>
            </p:cNvPr>
            <p:cNvCxnSpPr/>
            <p:nvPr/>
          </p:nvCxnSpPr>
          <p:spPr>
            <a:xfrm>
              <a:off x="40717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1" name="Straight Connector 30">
              <a:extLst>
                <a:ext uri="{FF2B5EF4-FFF2-40B4-BE49-F238E27FC236}">
                  <a16:creationId xmlns:a16="http://schemas.microsoft.com/office/drawing/2014/main" id="{252D363F-23D0-AAF7-381C-8FA894A1AA68}"/>
                </a:ext>
              </a:extLst>
            </p:cNvPr>
            <p:cNvCxnSpPr/>
            <p:nvPr/>
          </p:nvCxnSpPr>
          <p:spPr>
            <a:xfrm>
              <a:off x="42241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2" name="Straight Connector 31">
              <a:extLst>
                <a:ext uri="{FF2B5EF4-FFF2-40B4-BE49-F238E27FC236}">
                  <a16:creationId xmlns:a16="http://schemas.microsoft.com/office/drawing/2014/main" id="{0DD6ED0E-F8A8-8AC3-4D7A-7943FCB4DCAF}"/>
                </a:ext>
              </a:extLst>
            </p:cNvPr>
            <p:cNvCxnSpPr/>
            <p:nvPr/>
          </p:nvCxnSpPr>
          <p:spPr>
            <a:xfrm>
              <a:off x="43765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3" name="Straight Connector 32">
              <a:extLst>
                <a:ext uri="{FF2B5EF4-FFF2-40B4-BE49-F238E27FC236}">
                  <a16:creationId xmlns:a16="http://schemas.microsoft.com/office/drawing/2014/main" id="{7978D931-07F0-1072-103A-22408E2074B9}"/>
                </a:ext>
              </a:extLst>
            </p:cNvPr>
            <p:cNvCxnSpPr/>
            <p:nvPr/>
          </p:nvCxnSpPr>
          <p:spPr>
            <a:xfrm>
              <a:off x="45289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4" name="Straight Connector 33">
              <a:extLst>
                <a:ext uri="{FF2B5EF4-FFF2-40B4-BE49-F238E27FC236}">
                  <a16:creationId xmlns:a16="http://schemas.microsoft.com/office/drawing/2014/main" id="{DCE13FDF-AF45-690B-BB9E-02CC09D0C161}"/>
                </a:ext>
              </a:extLst>
            </p:cNvPr>
            <p:cNvCxnSpPr/>
            <p:nvPr/>
          </p:nvCxnSpPr>
          <p:spPr>
            <a:xfrm>
              <a:off x="46813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5" name="Straight Connector 34">
              <a:extLst>
                <a:ext uri="{FF2B5EF4-FFF2-40B4-BE49-F238E27FC236}">
                  <a16:creationId xmlns:a16="http://schemas.microsoft.com/office/drawing/2014/main" id="{FD0DE621-7A01-DC05-4E68-4B1F2A940535}"/>
                </a:ext>
              </a:extLst>
            </p:cNvPr>
            <p:cNvCxnSpPr/>
            <p:nvPr/>
          </p:nvCxnSpPr>
          <p:spPr>
            <a:xfrm>
              <a:off x="48337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6" name="Straight Connector 35">
              <a:extLst>
                <a:ext uri="{FF2B5EF4-FFF2-40B4-BE49-F238E27FC236}">
                  <a16:creationId xmlns:a16="http://schemas.microsoft.com/office/drawing/2014/main" id="{624F7771-6DDC-270E-B71D-EF511AFDD79C}"/>
                </a:ext>
              </a:extLst>
            </p:cNvPr>
            <p:cNvCxnSpPr/>
            <p:nvPr/>
          </p:nvCxnSpPr>
          <p:spPr>
            <a:xfrm>
              <a:off x="49861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7" name="Straight Connector 36">
              <a:extLst>
                <a:ext uri="{FF2B5EF4-FFF2-40B4-BE49-F238E27FC236}">
                  <a16:creationId xmlns:a16="http://schemas.microsoft.com/office/drawing/2014/main" id="{A3727C35-FD4B-DD16-C4E7-5883B6252791}"/>
                </a:ext>
              </a:extLst>
            </p:cNvPr>
            <p:cNvCxnSpPr/>
            <p:nvPr/>
          </p:nvCxnSpPr>
          <p:spPr>
            <a:xfrm>
              <a:off x="51385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8" name="Straight Connector 37">
              <a:extLst>
                <a:ext uri="{FF2B5EF4-FFF2-40B4-BE49-F238E27FC236}">
                  <a16:creationId xmlns:a16="http://schemas.microsoft.com/office/drawing/2014/main" id="{67EB6BA1-A598-A079-7744-FEB0C2E60E3D}"/>
                </a:ext>
              </a:extLst>
            </p:cNvPr>
            <p:cNvCxnSpPr/>
            <p:nvPr/>
          </p:nvCxnSpPr>
          <p:spPr>
            <a:xfrm>
              <a:off x="52909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9" name="Straight Connector 38">
              <a:extLst>
                <a:ext uri="{FF2B5EF4-FFF2-40B4-BE49-F238E27FC236}">
                  <a16:creationId xmlns:a16="http://schemas.microsoft.com/office/drawing/2014/main" id="{1C394FB8-1132-5137-F0D4-B2A873E1C99B}"/>
                </a:ext>
              </a:extLst>
            </p:cNvPr>
            <p:cNvCxnSpPr/>
            <p:nvPr/>
          </p:nvCxnSpPr>
          <p:spPr>
            <a:xfrm>
              <a:off x="54433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0" name="Straight Connector 39">
              <a:extLst>
                <a:ext uri="{FF2B5EF4-FFF2-40B4-BE49-F238E27FC236}">
                  <a16:creationId xmlns:a16="http://schemas.microsoft.com/office/drawing/2014/main" id="{2B28D1DD-FA50-7FC1-827F-1C1E7FFB9F73}"/>
                </a:ext>
              </a:extLst>
            </p:cNvPr>
            <p:cNvCxnSpPr/>
            <p:nvPr/>
          </p:nvCxnSpPr>
          <p:spPr>
            <a:xfrm>
              <a:off x="55957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1" name="Straight Connector 40">
              <a:extLst>
                <a:ext uri="{FF2B5EF4-FFF2-40B4-BE49-F238E27FC236}">
                  <a16:creationId xmlns:a16="http://schemas.microsoft.com/office/drawing/2014/main" id="{03E8BE84-FA5C-E817-791A-1CB9D3D36B02}"/>
                </a:ext>
              </a:extLst>
            </p:cNvPr>
            <p:cNvCxnSpPr/>
            <p:nvPr/>
          </p:nvCxnSpPr>
          <p:spPr>
            <a:xfrm>
              <a:off x="57481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2" name="Straight Connector 41">
              <a:extLst>
                <a:ext uri="{FF2B5EF4-FFF2-40B4-BE49-F238E27FC236}">
                  <a16:creationId xmlns:a16="http://schemas.microsoft.com/office/drawing/2014/main" id="{00AC4033-57D9-00FD-73E0-E2940BC2E236}"/>
                </a:ext>
              </a:extLst>
            </p:cNvPr>
            <p:cNvCxnSpPr/>
            <p:nvPr/>
          </p:nvCxnSpPr>
          <p:spPr>
            <a:xfrm>
              <a:off x="59005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3" name="Straight Connector 42">
              <a:extLst>
                <a:ext uri="{FF2B5EF4-FFF2-40B4-BE49-F238E27FC236}">
                  <a16:creationId xmlns:a16="http://schemas.microsoft.com/office/drawing/2014/main" id="{2A54864C-3E54-9C5C-6EA8-984454C76EB6}"/>
                </a:ext>
              </a:extLst>
            </p:cNvPr>
            <p:cNvCxnSpPr/>
            <p:nvPr/>
          </p:nvCxnSpPr>
          <p:spPr>
            <a:xfrm>
              <a:off x="60529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4" name="Straight Connector 43">
              <a:extLst>
                <a:ext uri="{FF2B5EF4-FFF2-40B4-BE49-F238E27FC236}">
                  <a16:creationId xmlns:a16="http://schemas.microsoft.com/office/drawing/2014/main" id="{DE3DC99F-A8DD-F5CA-8FA8-5ECEF7C26408}"/>
                </a:ext>
              </a:extLst>
            </p:cNvPr>
            <p:cNvCxnSpPr/>
            <p:nvPr/>
          </p:nvCxnSpPr>
          <p:spPr>
            <a:xfrm>
              <a:off x="62053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5" name="Straight Connector 44">
              <a:extLst>
                <a:ext uri="{FF2B5EF4-FFF2-40B4-BE49-F238E27FC236}">
                  <a16:creationId xmlns:a16="http://schemas.microsoft.com/office/drawing/2014/main" id="{57C99952-3699-317B-8687-E3DBAB14D862}"/>
                </a:ext>
              </a:extLst>
            </p:cNvPr>
            <p:cNvCxnSpPr/>
            <p:nvPr/>
          </p:nvCxnSpPr>
          <p:spPr>
            <a:xfrm>
              <a:off x="63577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6" name="Straight Connector 45">
              <a:extLst>
                <a:ext uri="{FF2B5EF4-FFF2-40B4-BE49-F238E27FC236}">
                  <a16:creationId xmlns:a16="http://schemas.microsoft.com/office/drawing/2014/main" id="{EC23D773-C1AE-6300-E194-F25F20B43157}"/>
                </a:ext>
              </a:extLst>
            </p:cNvPr>
            <p:cNvCxnSpPr/>
            <p:nvPr/>
          </p:nvCxnSpPr>
          <p:spPr>
            <a:xfrm>
              <a:off x="65101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7" name="Straight Connector 46">
              <a:extLst>
                <a:ext uri="{FF2B5EF4-FFF2-40B4-BE49-F238E27FC236}">
                  <a16:creationId xmlns:a16="http://schemas.microsoft.com/office/drawing/2014/main" id="{FDA1C618-39D7-CD85-85C7-562492162190}"/>
                </a:ext>
              </a:extLst>
            </p:cNvPr>
            <p:cNvCxnSpPr/>
            <p:nvPr/>
          </p:nvCxnSpPr>
          <p:spPr>
            <a:xfrm>
              <a:off x="66625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8" name="Straight Connector 47">
              <a:extLst>
                <a:ext uri="{FF2B5EF4-FFF2-40B4-BE49-F238E27FC236}">
                  <a16:creationId xmlns:a16="http://schemas.microsoft.com/office/drawing/2014/main" id="{2EF37E44-4889-3C04-CE1A-6BE766DA7E1E}"/>
                </a:ext>
              </a:extLst>
            </p:cNvPr>
            <p:cNvCxnSpPr/>
            <p:nvPr/>
          </p:nvCxnSpPr>
          <p:spPr>
            <a:xfrm>
              <a:off x="68149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9" name="Straight Connector 48">
              <a:extLst>
                <a:ext uri="{FF2B5EF4-FFF2-40B4-BE49-F238E27FC236}">
                  <a16:creationId xmlns:a16="http://schemas.microsoft.com/office/drawing/2014/main" id="{06A77B21-C059-662B-6125-507DDCFB2D95}"/>
                </a:ext>
              </a:extLst>
            </p:cNvPr>
            <p:cNvCxnSpPr/>
            <p:nvPr/>
          </p:nvCxnSpPr>
          <p:spPr>
            <a:xfrm>
              <a:off x="69673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grpSp>
      <p:cxnSp>
        <p:nvCxnSpPr>
          <p:cNvPr id="51" name="Straight Connector 50">
            <a:extLst>
              <a:ext uri="{FF2B5EF4-FFF2-40B4-BE49-F238E27FC236}">
                <a16:creationId xmlns:a16="http://schemas.microsoft.com/office/drawing/2014/main" id="{676AC9E9-049F-F79A-10C9-05C8CAB9FE6B}"/>
              </a:ext>
            </a:extLst>
          </p:cNvPr>
          <p:cNvCxnSpPr/>
          <p:nvPr/>
        </p:nvCxnSpPr>
        <p:spPr>
          <a:xfrm>
            <a:off x="2517913" y="1625750"/>
            <a:ext cx="152400" cy="639543"/>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D1A8E2B5-40F0-2541-494A-8BDB426BF371}"/>
              </a:ext>
            </a:extLst>
          </p:cNvPr>
          <p:cNvCxnSpPr>
            <a:cxnSpLocks/>
          </p:cNvCxnSpPr>
          <p:nvPr/>
        </p:nvCxnSpPr>
        <p:spPr>
          <a:xfrm>
            <a:off x="2657061" y="1619126"/>
            <a:ext cx="98570" cy="646167"/>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4729F96A-EDFC-76F6-3297-93BBA37FCAA2}"/>
              </a:ext>
            </a:extLst>
          </p:cNvPr>
          <p:cNvCxnSpPr>
            <a:cxnSpLocks/>
          </p:cNvCxnSpPr>
          <p:nvPr/>
        </p:nvCxnSpPr>
        <p:spPr>
          <a:xfrm>
            <a:off x="2796209" y="1612502"/>
            <a:ext cx="13252" cy="652791"/>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F03E411C-4DBE-D923-3C04-9739B088C85F}"/>
              </a:ext>
            </a:extLst>
          </p:cNvPr>
          <p:cNvCxnSpPr>
            <a:cxnSpLocks/>
          </p:cNvCxnSpPr>
          <p:nvPr/>
        </p:nvCxnSpPr>
        <p:spPr>
          <a:xfrm flipH="1">
            <a:off x="2888973" y="1605878"/>
            <a:ext cx="46384" cy="659415"/>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8EA4075-C168-ADC9-E37E-D180E3692AEC}"/>
              </a:ext>
            </a:extLst>
          </p:cNvPr>
          <p:cNvCxnSpPr>
            <a:cxnSpLocks/>
          </p:cNvCxnSpPr>
          <p:nvPr/>
        </p:nvCxnSpPr>
        <p:spPr>
          <a:xfrm flipH="1">
            <a:off x="2981737" y="1625750"/>
            <a:ext cx="119265" cy="632919"/>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B81B6DFB-300B-534B-07D1-4606B057635C}"/>
              </a:ext>
            </a:extLst>
          </p:cNvPr>
          <p:cNvCxnSpPr>
            <a:cxnSpLocks/>
          </p:cNvCxnSpPr>
          <p:nvPr/>
        </p:nvCxnSpPr>
        <p:spPr>
          <a:xfrm flipH="1">
            <a:off x="3055032" y="1625750"/>
            <a:ext cx="195066" cy="639543"/>
          </a:xfrm>
          <a:prstGeom prst="line">
            <a:avLst/>
          </a:prstGeom>
        </p:spPr>
        <p:style>
          <a:lnRef idx="1">
            <a:schemeClr val="dk1"/>
          </a:lnRef>
          <a:fillRef idx="0">
            <a:schemeClr val="dk1"/>
          </a:fillRef>
          <a:effectRef idx="0">
            <a:schemeClr val="dk1"/>
          </a:effectRef>
          <a:fontRef idx="minor">
            <a:schemeClr val="tx1"/>
          </a:fontRef>
        </p:style>
      </p:cxnSp>
      <p:sp>
        <p:nvSpPr>
          <p:cNvPr id="62" name="Content Placeholder 2">
            <a:extLst>
              <a:ext uri="{FF2B5EF4-FFF2-40B4-BE49-F238E27FC236}">
                <a16:creationId xmlns:a16="http://schemas.microsoft.com/office/drawing/2014/main" id="{EC14555D-3538-F265-DD76-91DD19348CE6}"/>
              </a:ext>
            </a:extLst>
          </p:cNvPr>
          <p:cNvSpPr txBox="1">
            <a:spLocks/>
          </p:cNvSpPr>
          <p:nvPr/>
        </p:nvSpPr>
        <p:spPr>
          <a:xfrm>
            <a:off x="2332394" y="2258669"/>
            <a:ext cx="1477607" cy="623237"/>
          </a:xfrm>
          <a:prstGeom prst="rect">
            <a:avLst/>
          </a:prstGeom>
        </p:spPr>
        <p:txBody>
          <a:bodyPr/>
          <a:lstStyle>
            <a:lvl1pPr marL="0" indent="0" algn="l" defTabSz="342991" rtl="0" eaLnBrk="1" latinLnBrk="0" hangingPunct="1">
              <a:spcBef>
                <a:spcPct val="20000"/>
              </a:spcBef>
              <a:buFont typeface="Arial"/>
              <a:buNone/>
              <a:defRPr sz="1800" b="0" i="0" kern="1200" baseline="0">
                <a:solidFill>
                  <a:schemeClr val="tx1"/>
                </a:solidFill>
                <a:latin typeface="open sans" charset="0"/>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a:lstStyle>
          <a:p>
            <a:r>
              <a:rPr lang="en-GB" sz="2100" i="1" dirty="0">
                <a:latin typeface="+mn-lt"/>
              </a:rPr>
              <a:t>n</a:t>
            </a:r>
            <a:r>
              <a:rPr lang="en-GB" sz="2100" dirty="0">
                <a:latin typeface="+mn-lt"/>
              </a:rPr>
              <a:t> pieces</a:t>
            </a:r>
          </a:p>
        </p:txBody>
      </p:sp>
      <p:sp>
        <p:nvSpPr>
          <p:cNvPr id="63" name="Content Placeholder 2">
            <a:extLst>
              <a:ext uri="{FF2B5EF4-FFF2-40B4-BE49-F238E27FC236}">
                <a16:creationId xmlns:a16="http://schemas.microsoft.com/office/drawing/2014/main" id="{6824AD65-436B-EB5F-0D1D-B668925B07C4}"/>
              </a:ext>
            </a:extLst>
          </p:cNvPr>
          <p:cNvSpPr txBox="1">
            <a:spLocks/>
          </p:cNvSpPr>
          <p:nvPr/>
        </p:nvSpPr>
        <p:spPr>
          <a:xfrm>
            <a:off x="3664228" y="1445253"/>
            <a:ext cx="1477607" cy="623237"/>
          </a:xfrm>
          <a:prstGeom prst="rect">
            <a:avLst/>
          </a:prstGeom>
        </p:spPr>
        <p:txBody>
          <a:bodyPr/>
          <a:lstStyle>
            <a:lvl1pPr marL="0" indent="0" algn="l" defTabSz="342991" rtl="0" eaLnBrk="1" latinLnBrk="0" hangingPunct="1">
              <a:spcBef>
                <a:spcPct val="20000"/>
              </a:spcBef>
              <a:buFont typeface="Arial"/>
              <a:buNone/>
              <a:defRPr sz="1800" b="0" i="0" kern="1200" baseline="0">
                <a:solidFill>
                  <a:schemeClr val="tx1"/>
                </a:solidFill>
                <a:latin typeface="open sans" charset="0"/>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a:lstStyle>
          <a:p>
            <a:r>
              <a:rPr lang="en-GB" sz="2100" i="1" dirty="0">
                <a:latin typeface="+mn-lt"/>
              </a:rPr>
              <a:t>…</a:t>
            </a:r>
            <a:endParaRPr lang="en-GB" sz="2100" dirty="0">
              <a:latin typeface="+mn-lt"/>
            </a:endParaRPr>
          </a:p>
        </p:txBody>
      </p:sp>
      <p:cxnSp>
        <p:nvCxnSpPr>
          <p:cNvPr id="64" name="Straight Connector 63">
            <a:extLst>
              <a:ext uri="{FF2B5EF4-FFF2-40B4-BE49-F238E27FC236}">
                <a16:creationId xmlns:a16="http://schemas.microsoft.com/office/drawing/2014/main" id="{7923EDB6-CD2E-46EB-D356-239ECF0A3EF8}"/>
              </a:ext>
            </a:extLst>
          </p:cNvPr>
          <p:cNvCxnSpPr>
            <a:cxnSpLocks/>
          </p:cNvCxnSpPr>
          <p:nvPr/>
        </p:nvCxnSpPr>
        <p:spPr>
          <a:xfrm flipH="1">
            <a:off x="3183842" y="1619126"/>
            <a:ext cx="220512" cy="646167"/>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0844A2B-2614-3D86-9519-21002668B97A}"/>
              </a:ext>
            </a:extLst>
          </p:cNvPr>
          <p:cNvCxnSpPr>
            <a:cxnSpLocks/>
          </p:cNvCxnSpPr>
          <p:nvPr/>
        </p:nvCxnSpPr>
        <p:spPr>
          <a:xfrm flipH="1">
            <a:off x="3294098" y="1612502"/>
            <a:ext cx="265781" cy="652791"/>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2274678F-FA22-1825-27E5-7B103E564A56}"/>
              </a:ext>
            </a:extLst>
          </p:cNvPr>
          <p:cNvCxnSpPr>
            <a:cxnSpLocks/>
          </p:cNvCxnSpPr>
          <p:nvPr/>
        </p:nvCxnSpPr>
        <p:spPr>
          <a:xfrm flipH="1">
            <a:off x="3355745" y="1612502"/>
            <a:ext cx="375489" cy="64616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4BC4ED7-4A2A-0CC0-525D-7E4665DCFDAE}"/>
                  </a:ext>
                </a:extLst>
              </p:cNvPr>
              <p:cNvSpPr txBox="1"/>
              <p:nvPr/>
            </p:nvSpPr>
            <p:spPr>
              <a:xfrm>
                <a:off x="218659" y="2996951"/>
                <a:ext cx="8686799" cy="3767185"/>
              </a:xfrm>
              <a:prstGeom prst="rect">
                <a:avLst/>
              </a:prstGeom>
              <a:noFill/>
            </p:spPr>
            <p:txBody>
              <a:bodyPr wrap="square" rtlCol="0">
                <a:spAutoFit/>
              </a:bodyPr>
              <a:lstStyle/>
              <a:p>
                <a:r>
                  <a:rPr lang="en-GB" sz="2100" dirty="0"/>
                  <a:t>There are </a:t>
                </a:r>
                <a14:m>
                  <m:oMath xmlns:m="http://schemas.openxmlformats.org/officeDocument/2006/math">
                    <m:r>
                      <a:rPr lang="en-GB" sz="2100" i="1">
                        <a:latin typeface="Cambria Math" panose="02040503050406030204" pitchFamily="18" charset="0"/>
                      </a:rPr>
                      <m:t>𝑛</m:t>
                    </m:r>
                  </m:oMath>
                </a14:m>
                <a:r>
                  <a:rPr lang="en-GB" sz="2100" dirty="0"/>
                  <a:t> pieces, each of length </a:t>
                </a:r>
                <a14:m>
                  <m:oMath xmlns:m="http://schemas.openxmlformats.org/officeDocument/2006/math">
                    <m:r>
                      <m:rPr>
                        <m:sty m:val="p"/>
                      </m:rPr>
                      <a:rPr lang="en-GB" sz="2100" b="0" i="0" smtClean="0">
                        <a:latin typeface="Cambria Math" panose="02040503050406030204" pitchFamily="18" charset="0"/>
                      </a:rPr>
                      <m:t>Δ</m:t>
                    </m:r>
                    <m:r>
                      <a:rPr lang="en-GB" sz="2100" b="0" i="1" smtClean="0">
                        <a:latin typeface="Cambria Math" panose="02040503050406030204" pitchFamily="18" charset="0"/>
                      </a:rPr>
                      <m:t>𝑡</m:t>
                    </m:r>
                    <m:r>
                      <a:rPr lang="en-GB" sz="2100" b="0" i="1" smtClean="0">
                        <a:latin typeface="Cambria Math" panose="02040503050406030204" pitchFamily="18" charset="0"/>
                      </a:rPr>
                      <m:t>/</m:t>
                    </m:r>
                    <m:r>
                      <a:rPr lang="en-GB" sz="2100" b="0" i="1" smtClean="0">
                        <a:latin typeface="Cambria Math" panose="02040503050406030204" pitchFamily="18" charset="0"/>
                      </a:rPr>
                      <m:t>𝑛</m:t>
                    </m:r>
                  </m:oMath>
                </a14:m>
                <a:r>
                  <a:rPr lang="en-GB" sz="2100" i="1" dirty="0"/>
                  <a:t>.</a:t>
                </a:r>
              </a:p>
              <a:p>
                <a:r>
                  <a:rPr lang="en-GB" sz="2100" dirty="0"/>
                  <a:t>The probability of the event, whose rate is </a:t>
                </a:r>
                <a14:m>
                  <m:oMath xmlns:m="http://schemas.openxmlformats.org/officeDocument/2006/math">
                    <m:r>
                      <a:rPr lang="en-GB" sz="2100" b="0" i="1" smtClean="0">
                        <a:latin typeface="Cambria Math" panose="02040503050406030204" pitchFamily="18" charset="0"/>
                      </a:rPr>
                      <m:t>𝜆</m:t>
                    </m:r>
                  </m:oMath>
                </a14:m>
                <a:r>
                  <a:rPr lang="en-GB" sz="2100" dirty="0"/>
                  <a:t>, occurring during any given time-step piece is </a:t>
                </a:r>
                <a14:m>
                  <m:oMath xmlns:m="http://schemas.openxmlformats.org/officeDocument/2006/math">
                    <m:r>
                      <a:rPr lang="en-GB" sz="2100" b="0" i="1" smtClean="0">
                        <a:latin typeface="Cambria Math" panose="02040503050406030204" pitchFamily="18" charset="0"/>
                      </a:rPr>
                      <m:t>𝜆</m:t>
                    </m:r>
                    <m:r>
                      <a:rPr lang="en-GB" sz="2100" b="0" i="1" smtClean="0">
                        <a:latin typeface="Cambria Math" panose="02040503050406030204" pitchFamily="18" charset="0"/>
                      </a:rPr>
                      <m:t> × </m:t>
                    </m:r>
                    <m:r>
                      <m:rPr>
                        <m:sty m:val="p"/>
                      </m:rPr>
                      <a:rPr lang="en-GB" sz="2100" b="0" i="0" smtClean="0">
                        <a:latin typeface="Cambria Math" panose="02040503050406030204" pitchFamily="18" charset="0"/>
                      </a:rPr>
                      <m:t>Δ</m:t>
                    </m:r>
                    <m:r>
                      <a:rPr lang="en-GB" sz="2100" b="0" i="1" smtClean="0">
                        <a:latin typeface="Cambria Math" panose="02040503050406030204" pitchFamily="18" charset="0"/>
                      </a:rPr>
                      <m:t>𝑡</m:t>
                    </m:r>
                    <m:r>
                      <a:rPr lang="en-GB" sz="2100" b="0" i="1" smtClean="0">
                        <a:latin typeface="Cambria Math" panose="02040503050406030204" pitchFamily="18" charset="0"/>
                      </a:rPr>
                      <m:t>/</m:t>
                    </m:r>
                    <m:r>
                      <a:rPr lang="en-GB" sz="2100" b="0" i="1" smtClean="0">
                        <a:latin typeface="Cambria Math" panose="02040503050406030204" pitchFamily="18" charset="0"/>
                      </a:rPr>
                      <m:t>𝑛</m:t>
                    </m:r>
                  </m:oMath>
                </a14:m>
                <a:r>
                  <a:rPr lang="en-GB" sz="2100" dirty="0"/>
                  <a:t>.</a:t>
                </a:r>
              </a:p>
              <a:p>
                <a:endParaRPr lang="en-GB" sz="2100" dirty="0"/>
              </a:p>
              <a:p>
                <a:r>
                  <a:rPr lang="en-GB" sz="2100" dirty="0"/>
                  <a:t>Now we can calculate the probability that 0, 1, 2, 3, … events happen in </a:t>
                </a:r>
                <a14:m>
                  <m:oMath xmlns:m="http://schemas.openxmlformats.org/officeDocument/2006/math">
                    <m:r>
                      <m:rPr>
                        <m:sty m:val="p"/>
                      </m:rPr>
                      <a:rPr lang="en-GB" sz="2100" b="0" i="0" smtClean="0">
                        <a:latin typeface="Cambria Math" panose="02040503050406030204" pitchFamily="18" charset="0"/>
                      </a:rPr>
                      <m:t>Δ</m:t>
                    </m:r>
                    <m:r>
                      <a:rPr lang="en-GB" sz="2100" b="0" i="1" smtClean="0">
                        <a:latin typeface="Cambria Math" panose="02040503050406030204" pitchFamily="18" charset="0"/>
                      </a:rPr>
                      <m:t>𝑡</m:t>
                    </m:r>
                  </m:oMath>
                </a14:m>
                <a:r>
                  <a:rPr lang="en-GB" sz="2100" dirty="0"/>
                  <a:t>.</a:t>
                </a:r>
              </a:p>
              <a:p>
                <a:endParaRPr lang="en-GB" sz="2100" dirty="0"/>
              </a:p>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𝑃</m:t>
                      </m:r>
                      <m:d>
                        <m:dPr>
                          <m:ctrlPr>
                            <a:rPr lang="en-GB" sz="2100" b="0" i="1" smtClean="0">
                              <a:latin typeface="Cambria Math" panose="02040503050406030204" pitchFamily="18" charset="0"/>
                            </a:rPr>
                          </m:ctrlPr>
                        </m:dPr>
                        <m:e>
                          <m:r>
                            <a:rPr lang="en-GB" sz="2100" b="0" i="1" smtClean="0">
                              <a:latin typeface="Cambria Math" panose="02040503050406030204" pitchFamily="18" charset="0"/>
                            </a:rPr>
                            <m:t>0 </m:t>
                          </m:r>
                          <m:r>
                            <m:rPr>
                              <m:sty m:val="p"/>
                            </m:rPr>
                            <a:rPr lang="en-GB" sz="2100" b="0" i="0" smtClean="0">
                              <a:latin typeface="Cambria Math" panose="02040503050406030204" pitchFamily="18" charset="0"/>
                            </a:rPr>
                            <m:t>events</m:t>
                          </m:r>
                        </m:e>
                      </m:d>
                      <m:r>
                        <a:rPr lang="en-GB" sz="2100" b="0" i="1" smtClean="0">
                          <a:latin typeface="Cambria Math" panose="02040503050406030204" pitchFamily="18" charset="0"/>
                        </a:rPr>
                        <m:t>=</m:t>
                      </m:r>
                      <m:sSup>
                        <m:sSupPr>
                          <m:ctrlPr>
                            <a:rPr lang="en-GB" sz="2100" b="0" i="1" smtClean="0">
                              <a:latin typeface="Cambria Math" panose="02040503050406030204" pitchFamily="18" charset="0"/>
                            </a:rPr>
                          </m:ctrlPr>
                        </m:sSupPr>
                        <m:e>
                          <m:d>
                            <m:dPr>
                              <m:ctrlPr>
                                <a:rPr lang="en-GB" sz="2100" b="0" i="1" smtClean="0">
                                  <a:latin typeface="Cambria Math" panose="02040503050406030204" pitchFamily="18" charset="0"/>
                                </a:rPr>
                              </m:ctrlPr>
                            </m:dPr>
                            <m:e>
                              <m:r>
                                <a:rPr lang="en-GB" sz="2100" b="0" i="1" smtClean="0">
                                  <a:latin typeface="Cambria Math" panose="02040503050406030204" pitchFamily="18" charset="0"/>
                                </a:rPr>
                                <m:t>1−</m:t>
                              </m:r>
                              <m:r>
                                <a:rPr lang="en-GB" sz="2100" i="1">
                                  <a:latin typeface="Cambria Math" panose="02040503050406030204" pitchFamily="18" charset="0"/>
                                </a:rPr>
                                <m:t>𝜆</m:t>
                              </m:r>
                              <m:f>
                                <m:fPr>
                                  <m:type m:val="lin"/>
                                  <m:ctrlPr>
                                    <a:rPr lang="en-GB" sz="2100" i="1">
                                      <a:latin typeface="Cambria Math" panose="02040503050406030204" pitchFamily="18" charset="0"/>
                                    </a:rPr>
                                  </m:ctrlPr>
                                </m:fPr>
                                <m:num>
                                  <m:r>
                                    <m:rPr>
                                      <m:sty m:val="p"/>
                                    </m:rPr>
                                    <a:rPr lang="en-GB" sz="2100">
                                      <a:latin typeface="Cambria Math" panose="02040503050406030204" pitchFamily="18" charset="0"/>
                                    </a:rPr>
                                    <m:t>Δ</m:t>
                                  </m:r>
                                  <m:r>
                                    <a:rPr lang="en-GB" sz="2100" i="1">
                                      <a:latin typeface="Cambria Math" panose="02040503050406030204" pitchFamily="18" charset="0"/>
                                    </a:rPr>
                                    <m:t>𝑡</m:t>
                                  </m:r>
                                </m:num>
                                <m:den>
                                  <m:r>
                                    <a:rPr lang="en-GB" sz="2100" i="1">
                                      <a:latin typeface="Cambria Math" panose="02040503050406030204" pitchFamily="18" charset="0"/>
                                    </a:rPr>
                                    <m:t>𝑛</m:t>
                                  </m:r>
                                </m:den>
                              </m:f>
                            </m:e>
                          </m:d>
                        </m:e>
                        <m:sup>
                          <m:r>
                            <a:rPr lang="en-GB" sz="2100" b="0" i="1" smtClean="0">
                              <a:latin typeface="Cambria Math" panose="02040503050406030204" pitchFamily="18" charset="0"/>
                            </a:rPr>
                            <m:t>𝑛</m:t>
                          </m:r>
                        </m:sup>
                      </m:sSup>
                    </m:oMath>
                  </m:oMathPara>
                </a14:m>
                <a:endParaRPr lang="en-GB" sz="2100" b="0" dirty="0"/>
              </a:p>
              <a:p>
                <a:endParaRPr lang="en-GB" sz="2100" b="0" dirty="0"/>
              </a:p>
              <a:p>
                <a:pPr/>
                <a14:m>
                  <m:oMathPara xmlns:m="http://schemas.openxmlformats.org/officeDocument/2006/math">
                    <m:oMathParaPr>
                      <m:jc m:val="centerGroup"/>
                    </m:oMathParaPr>
                    <m:oMath xmlns:m="http://schemas.openxmlformats.org/officeDocument/2006/math">
                      <m:func>
                        <m:funcPr>
                          <m:ctrlPr>
                            <a:rPr lang="en-GB" sz="2100" i="1" smtClean="0">
                              <a:latin typeface="Cambria Math" panose="02040503050406030204" pitchFamily="18" charset="0"/>
                            </a:rPr>
                          </m:ctrlPr>
                        </m:funcPr>
                        <m:fName>
                          <m:limLow>
                            <m:limLowPr>
                              <m:ctrlPr>
                                <a:rPr lang="en-GB" sz="2100" i="1" smtClean="0">
                                  <a:latin typeface="Cambria Math" panose="02040503050406030204" pitchFamily="18" charset="0"/>
                                </a:rPr>
                              </m:ctrlPr>
                            </m:limLowPr>
                            <m:e>
                              <m:r>
                                <m:rPr>
                                  <m:sty m:val="p"/>
                                </m:rPr>
                                <a:rPr lang="en-GB" sz="2100" i="0" smtClean="0">
                                  <a:latin typeface="Cambria Math" panose="02040503050406030204" pitchFamily="18" charset="0"/>
                                </a:rPr>
                                <m:t>lim</m:t>
                              </m:r>
                            </m:e>
                            <m:lim>
                              <m:r>
                                <a:rPr lang="en-GB" sz="2100" i="1" smtClean="0">
                                  <a:latin typeface="Cambria Math" panose="02040503050406030204" pitchFamily="18" charset="0"/>
                                </a:rPr>
                                <m:t>𝑛</m:t>
                              </m:r>
                              <m:r>
                                <a:rPr lang="en-GB" sz="2100" i="1" smtClean="0">
                                  <a:latin typeface="Cambria Math" panose="02040503050406030204" pitchFamily="18" charset="0"/>
                                </a:rPr>
                                <m:t>→∞</m:t>
                              </m:r>
                            </m:lim>
                          </m:limLow>
                        </m:fName>
                        <m:e>
                          <m:sSup>
                            <m:sSupPr>
                              <m:ctrlPr>
                                <a:rPr lang="en-GB" sz="2100" i="1" smtClean="0">
                                  <a:latin typeface="Cambria Math" panose="02040503050406030204" pitchFamily="18" charset="0"/>
                                </a:rPr>
                              </m:ctrlPr>
                            </m:sSupPr>
                            <m:e>
                              <m:d>
                                <m:dPr>
                                  <m:ctrlPr>
                                    <a:rPr lang="en-GB" sz="2100" i="1" smtClean="0">
                                      <a:latin typeface="Cambria Math" panose="02040503050406030204" pitchFamily="18" charset="0"/>
                                    </a:rPr>
                                  </m:ctrlPr>
                                </m:dPr>
                                <m:e>
                                  <m:r>
                                    <a:rPr lang="en-GB" sz="2100" i="1">
                                      <a:latin typeface="Cambria Math" panose="02040503050406030204" pitchFamily="18" charset="0"/>
                                    </a:rPr>
                                    <m:t>1−</m:t>
                                  </m:r>
                                  <m:r>
                                    <a:rPr lang="en-GB" sz="2100" i="1">
                                      <a:latin typeface="Cambria Math" panose="02040503050406030204" pitchFamily="18" charset="0"/>
                                    </a:rPr>
                                    <m:t>𝜆</m:t>
                                  </m:r>
                                  <m:f>
                                    <m:fPr>
                                      <m:type m:val="lin"/>
                                      <m:ctrlPr>
                                        <a:rPr lang="en-GB" sz="2100" i="1">
                                          <a:latin typeface="Cambria Math" panose="02040503050406030204" pitchFamily="18" charset="0"/>
                                        </a:rPr>
                                      </m:ctrlPr>
                                    </m:fPr>
                                    <m:num>
                                      <m:r>
                                        <m:rPr>
                                          <m:sty m:val="p"/>
                                        </m:rPr>
                                        <a:rPr lang="en-GB" sz="2100">
                                          <a:latin typeface="Cambria Math" panose="02040503050406030204" pitchFamily="18" charset="0"/>
                                        </a:rPr>
                                        <m:t>Δ</m:t>
                                      </m:r>
                                      <m:r>
                                        <a:rPr lang="en-GB" sz="2100" i="1">
                                          <a:latin typeface="Cambria Math" panose="02040503050406030204" pitchFamily="18" charset="0"/>
                                        </a:rPr>
                                        <m:t>𝑡</m:t>
                                      </m:r>
                                    </m:num>
                                    <m:den>
                                      <m:r>
                                        <a:rPr lang="en-GB" sz="2100" i="1">
                                          <a:latin typeface="Cambria Math" panose="02040503050406030204" pitchFamily="18" charset="0"/>
                                        </a:rPr>
                                        <m:t>𝑛</m:t>
                                      </m:r>
                                    </m:den>
                                  </m:f>
                                </m:e>
                              </m:d>
                            </m:e>
                            <m:sup>
                              <m:r>
                                <a:rPr lang="en-GB" sz="2100" i="1" smtClean="0">
                                  <a:latin typeface="Cambria Math" panose="02040503050406030204" pitchFamily="18" charset="0"/>
                                </a:rPr>
                                <m:t>𝑛</m:t>
                              </m:r>
                            </m:sup>
                          </m:sSup>
                          <m:r>
                            <a:rPr lang="en-GB" sz="2100" b="0" i="1" smtClean="0">
                              <a:latin typeface="Cambria Math" panose="02040503050406030204" pitchFamily="18" charset="0"/>
                            </a:rPr>
                            <m:t>=</m:t>
                          </m:r>
                          <m:sSup>
                            <m:sSupPr>
                              <m:ctrlPr>
                                <a:rPr lang="en-GB" sz="2100" b="0" i="1" smtClean="0">
                                  <a:latin typeface="Cambria Math" panose="02040503050406030204" pitchFamily="18" charset="0"/>
                                </a:rPr>
                              </m:ctrlPr>
                            </m:sSupPr>
                            <m:e>
                              <m:r>
                                <a:rPr lang="en-GB" sz="2100" b="0" i="1" smtClean="0">
                                  <a:latin typeface="Cambria Math" panose="02040503050406030204" pitchFamily="18" charset="0"/>
                                </a:rPr>
                                <m:t>𝑒</m:t>
                              </m:r>
                            </m:e>
                            <m:sup>
                              <m:r>
                                <a:rPr lang="en-GB" sz="2100" b="0" i="1" smtClean="0">
                                  <a:latin typeface="Cambria Math" panose="02040503050406030204" pitchFamily="18" charset="0"/>
                                </a:rPr>
                                <m:t>−</m:t>
                              </m:r>
                              <m:r>
                                <a:rPr lang="en-GB" sz="2100" b="0" i="1" smtClean="0">
                                  <a:latin typeface="Cambria Math" panose="02040503050406030204" pitchFamily="18" charset="0"/>
                                </a:rPr>
                                <m:t>𝜆</m:t>
                              </m:r>
                              <m:r>
                                <m:rPr>
                                  <m:sty m:val="p"/>
                                </m:rPr>
                                <a:rPr lang="en-GB" sz="2100" b="0" i="0" smtClean="0">
                                  <a:latin typeface="Cambria Math" panose="02040503050406030204" pitchFamily="18" charset="0"/>
                                </a:rPr>
                                <m:t>Δ</m:t>
                              </m:r>
                              <m:r>
                                <a:rPr lang="en-GB" sz="2100" b="0" i="1" smtClean="0">
                                  <a:latin typeface="Cambria Math" panose="02040503050406030204" pitchFamily="18" charset="0"/>
                                </a:rPr>
                                <m:t>𝑡</m:t>
                              </m:r>
                            </m:sup>
                          </m:sSup>
                        </m:e>
                      </m:func>
                    </m:oMath>
                  </m:oMathPara>
                </a14:m>
                <a:endParaRPr lang="en-GB" sz="2100" dirty="0"/>
              </a:p>
              <a:p>
                <a:endParaRPr lang="en-GB" sz="2100" dirty="0"/>
              </a:p>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𝑃</m:t>
                      </m:r>
                      <m:d>
                        <m:dPr>
                          <m:ctrlPr>
                            <a:rPr lang="en-GB" sz="2100" b="0" i="1" smtClean="0">
                              <a:latin typeface="Cambria Math" panose="02040503050406030204" pitchFamily="18" charset="0"/>
                            </a:rPr>
                          </m:ctrlPr>
                        </m:dPr>
                        <m:e>
                          <m:r>
                            <a:rPr lang="en-GB" sz="2100" b="0" i="1" smtClean="0">
                              <a:latin typeface="Cambria Math" panose="02040503050406030204" pitchFamily="18" charset="0"/>
                            </a:rPr>
                            <m:t>0 </m:t>
                          </m:r>
                          <m:r>
                            <m:rPr>
                              <m:sty m:val="p"/>
                            </m:rPr>
                            <a:rPr lang="en-GB" sz="2100" b="0" i="0" smtClean="0">
                              <a:latin typeface="Cambria Math" panose="02040503050406030204" pitchFamily="18" charset="0"/>
                            </a:rPr>
                            <m:t>events</m:t>
                          </m:r>
                        </m:e>
                      </m:d>
                      <m:r>
                        <a:rPr lang="en-GB" sz="2100" b="0" i="0" smtClean="0">
                          <a:latin typeface="Cambria Math" panose="02040503050406030204" pitchFamily="18" charset="0"/>
                        </a:rPr>
                        <m:t>=</m:t>
                      </m:r>
                      <m:sSup>
                        <m:sSupPr>
                          <m:ctrlPr>
                            <a:rPr lang="en-GB" sz="2100" b="0" i="1" smtClean="0">
                              <a:latin typeface="Cambria Math" panose="02040503050406030204" pitchFamily="18" charset="0"/>
                            </a:rPr>
                          </m:ctrlPr>
                        </m:sSupPr>
                        <m:e>
                          <m:r>
                            <a:rPr lang="en-GB" sz="2100" b="0" i="1" smtClean="0">
                              <a:latin typeface="Cambria Math" panose="02040503050406030204" pitchFamily="18" charset="0"/>
                            </a:rPr>
                            <m:t>𝑒</m:t>
                          </m:r>
                        </m:e>
                        <m:sup>
                          <m:r>
                            <a:rPr lang="en-GB" sz="2100" b="0" i="0" smtClean="0">
                              <a:latin typeface="Cambria Math" panose="02040503050406030204" pitchFamily="18" charset="0"/>
                            </a:rPr>
                            <m:t>−</m:t>
                          </m:r>
                          <m:r>
                            <a:rPr lang="en-GB" sz="2100" b="0" i="1" smtClean="0">
                              <a:latin typeface="Cambria Math" panose="02040503050406030204" pitchFamily="18" charset="0"/>
                            </a:rPr>
                            <m:t>𝜆</m:t>
                          </m:r>
                          <m:r>
                            <m:rPr>
                              <m:sty m:val="p"/>
                            </m:rPr>
                            <a:rPr lang="en-GB" sz="2100" b="0" i="0" smtClean="0">
                              <a:latin typeface="Cambria Math" panose="02040503050406030204" pitchFamily="18" charset="0"/>
                            </a:rPr>
                            <m:t>Δ</m:t>
                          </m:r>
                          <m:r>
                            <a:rPr lang="en-GB" sz="2100" b="0" i="1" smtClean="0">
                              <a:latin typeface="Cambria Math" panose="02040503050406030204" pitchFamily="18" charset="0"/>
                            </a:rPr>
                            <m:t>𝑡</m:t>
                          </m:r>
                        </m:sup>
                      </m:sSup>
                      <m:r>
                        <a:rPr lang="en-GB" sz="2100" b="0" i="1" smtClean="0">
                          <a:latin typeface="Cambria Math" panose="02040503050406030204" pitchFamily="18" charset="0"/>
                        </a:rPr>
                        <m:t> ;  </m:t>
                      </m:r>
                      <m:r>
                        <a:rPr lang="en-GB" sz="2100" b="0" i="1" smtClean="0">
                          <a:latin typeface="Cambria Math" panose="02040503050406030204" pitchFamily="18" charset="0"/>
                        </a:rPr>
                        <m:t>𝑃</m:t>
                      </m:r>
                      <m:d>
                        <m:dPr>
                          <m:ctrlPr>
                            <a:rPr lang="en-GB" sz="2100" b="0" i="1" smtClean="0">
                              <a:latin typeface="Cambria Math" panose="02040503050406030204" pitchFamily="18" charset="0"/>
                            </a:rPr>
                          </m:ctrlPr>
                        </m:dPr>
                        <m:e>
                          <m:r>
                            <a:rPr lang="en-GB" sz="2100" b="0" i="1" smtClean="0">
                              <a:latin typeface="Cambria Math" panose="02040503050406030204" pitchFamily="18" charset="0"/>
                              <a:ea typeface="Cambria Math" panose="02040503050406030204" pitchFamily="18" charset="0"/>
                            </a:rPr>
                            <m:t>≥1 </m:t>
                          </m:r>
                          <m:r>
                            <m:rPr>
                              <m:sty m:val="p"/>
                            </m:rPr>
                            <a:rPr lang="en-GB" sz="2100" b="0" i="0" smtClean="0">
                              <a:latin typeface="Cambria Math" panose="02040503050406030204" pitchFamily="18" charset="0"/>
                              <a:ea typeface="Cambria Math" panose="02040503050406030204" pitchFamily="18" charset="0"/>
                            </a:rPr>
                            <m:t>events</m:t>
                          </m:r>
                        </m:e>
                      </m:d>
                      <m:r>
                        <a:rPr lang="en-GB" sz="2100" b="0" i="1" smtClean="0">
                          <a:latin typeface="Cambria Math" panose="02040503050406030204" pitchFamily="18" charset="0"/>
                          <a:ea typeface="Cambria Math" panose="02040503050406030204" pitchFamily="18" charset="0"/>
                        </a:rPr>
                        <m:t>=1−</m:t>
                      </m:r>
                      <m:sSup>
                        <m:sSupPr>
                          <m:ctrlPr>
                            <a:rPr lang="en-GB" sz="2100" i="1">
                              <a:latin typeface="Cambria Math" panose="02040503050406030204" pitchFamily="18" charset="0"/>
                            </a:rPr>
                          </m:ctrlPr>
                        </m:sSupPr>
                        <m:e>
                          <m:r>
                            <a:rPr lang="en-GB" sz="2100" i="1">
                              <a:latin typeface="Cambria Math" panose="02040503050406030204" pitchFamily="18" charset="0"/>
                            </a:rPr>
                            <m:t>𝑒</m:t>
                          </m:r>
                        </m:e>
                        <m:sup>
                          <m:r>
                            <a:rPr lang="en-GB" sz="2100">
                              <a:latin typeface="Cambria Math" panose="02040503050406030204" pitchFamily="18" charset="0"/>
                            </a:rPr>
                            <m:t>−</m:t>
                          </m:r>
                          <m:r>
                            <a:rPr lang="en-GB" sz="2100" i="1">
                              <a:latin typeface="Cambria Math" panose="02040503050406030204" pitchFamily="18" charset="0"/>
                            </a:rPr>
                            <m:t>𝜆</m:t>
                          </m:r>
                          <m:r>
                            <m:rPr>
                              <m:sty m:val="p"/>
                            </m:rPr>
                            <a:rPr lang="en-GB" sz="2100">
                              <a:latin typeface="Cambria Math" panose="02040503050406030204" pitchFamily="18" charset="0"/>
                            </a:rPr>
                            <m:t>Δ</m:t>
                          </m:r>
                          <m:r>
                            <a:rPr lang="en-GB" sz="2100" i="1">
                              <a:latin typeface="Cambria Math" panose="02040503050406030204" pitchFamily="18" charset="0"/>
                            </a:rPr>
                            <m:t>𝑡</m:t>
                          </m:r>
                        </m:sup>
                      </m:sSup>
                    </m:oMath>
                  </m:oMathPara>
                </a14:m>
                <a:endParaRPr lang="en-GB" sz="2100" i="1" dirty="0"/>
              </a:p>
            </p:txBody>
          </p:sp>
        </mc:Choice>
        <mc:Fallback xmlns="">
          <p:sp>
            <p:nvSpPr>
              <p:cNvPr id="72" name="TextBox 71">
                <a:extLst>
                  <a:ext uri="{FF2B5EF4-FFF2-40B4-BE49-F238E27FC236}">
                    <a16:creationId xmlns:a16="http://schemas.microsoft.com/office/drawing/2014/main" id="{94BC4ED7-4A2A-0CC0-525D-7E4665DCFDAE}"/>
                  </a:ext>
                </a:extLst>
              </p:cNvPr>
              <p:cNvSpPr txBox="1">
                <a:spLocks noRot="1" noChangeAspect="1" noMove="1" noResize="1" noEditPoints="1" noAdjustHandles="1" noChangeArrowheads="1" noChangeShapeType="1" noTextEdit="1"/>
              </p:cNvSpPr>
              <p:nvPr/>
            </p:nvSpPr>
            <p:spPr>
              <a:xfrm>
                <a:off x="218659" y="2996951"/>
                <a:ext cx="8686799" cy="3767185"/>
              </a:xfrm>
              <a:prstGeom prst="rect">
                <a:avLst/>
              </a:prstGeom>
              <a:blipFill>
                <a:blip r:embed="rId2"/>
                <a:stretch>
                  <a:fillRect l="-876" t="-1010" b="-1684"/>
                </a:stretch>
              </a:blipFill>
            </p:spPr>
            <p:txBody>
              <a:bodyPr/>
              <a:lstStyle/>
              <a:p>
                <a:r>
                  <a:rPr lang="en-GB">
                    <a:noFill/>
                  </a:rPr>
                  <a:t> </a:t>
                </a:r>
              </a:p>
            </p:txBody>
          </p:sp>
        </mc:Fallback>
      </mc:AlternateContent>
    </p:spTree>
    <p:extLst>
      <p:ext uri="{BB962C8B-B14F-4D97-AF65-F5344CB8AC3E}">
        <p14:creationId xmlns:p14="http://schemas.microsoft.com/office/powerpoint/2010/main" val="391829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Turning event rates into probabilities</a:t>
            </a:r>
            <a:endParaRPr dirty="0"/>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p:txBody>
              <a:bodyPr/>
              <a:lstStyle/>
              <a:p>
                <a:pPr lvl="1"/>
                <a:r>
                  <a:rPr lang="en-GB" dirty="0"/>
                  <a:t>If some event happens at per-individual rate </a:t>
                </a:r>
                <a14:m>
                  <m:oMath xmlns:m="http://schemas.openxmlformats.org/officeDocument/2006/math">
                    <m:r>
                      <a:rPr lang="en-GB" b="0" i="1" smtClean="0">
                        <a:latin typeface="Cambria Math" panose="02040503050406030204" pitchFamily="18" charset="0"/>
                      </a:rPr>
                      <m:t>𝜆</m:t>
                    </m:r>
                  </m:oMath>
                </a14:m>
                <a:r>
                  <a:rPr lang="en-GB" dirty="0"/>
                  <a:t>, the probability of it happening at least once to a given individual in a given time step of duration </a:t>
                </a:r>
                <a14:m>
                  <m:oMath xmlns:m="http://schemas.openxmlformats.org/officeDocument/2006/math">
                    <m:r>
                      <m:rPr>
                        <m:sty m:val="p"/>
                      </m:rPr>
                      <a:rPr lang="en-GB">
                        <a:latin typeface="Cambria Math" panose="02040503050406030204" pitchFamily="18" charset="0"/>
                      </a:rPr>
                      <m:t>Δ</m:t>
                    </m:r>
                    <m:r>
                      <a:rPr lang="en-GB" i="1">
                        <a:latin typeface="Cambria Math" panose="02040503050406030204" pitchFamily="18" charset="0"/>
                      </a:rPr>
                      <m:t>𝑡</m:t>
                    </m:r>
                  </m:oMath>
                </a14:m>
                <a:r>
                  <a:rPr lang="en-GB" dirty="0"/>
                  <a:t> is</a:t>
                </a:r>
              </a:p>
              <a:p>
                <a:pPr lvl="1"/>
                <a:endParaRPr lang="en-GB" dirty="0"/>
              </a:p>
              <a:p>
                <a:pPr marL="342991" lvl="1"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GB" sz="2800" b="0" i="1" smtClean="0">
                              <a:latin typeface="Cambria Math" panose="02040503050406030204" pitchFamily="18" charset="0"/>
                            </a:rPr>
                          </m:ctrlPr>
                        </m:mPr>
                        <m:mr>
                          <m:e>
                            <m:r>
                              <m:rPr>
                                <m:brk m:alnAt="7"/>
                              </m:rP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m:rPr>
                                    <m:brk m:alnAt="7"/>
                                  </m:rP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1 </m:t>
                                </m:r>
                                <m:r>
                                  <m:rPr>
                                    <m:sty m:val="p"/>
                                    <m:brk m:alnAt="7"/>
                                  </m:rPr>
                                  <a:rPr lang="en-GB" sz="2800" b="0" i="0" smtClean="0">
                                    <a:latin typeface="Cambria Math" panose="02040503050406030204" pitchFamily="18" charset="0"/>
                                    <a:ea typeface="Cambria Math" panose="02040503050406030204" pitchFamily="18" charset="0"/>
                                  </a:rPr>
                                  <m:t>e</m:t>
                                </m:r>
                                <m:r>
                                  <m:rPr>
                                    <m:sty m:val="p"/>
                                  </m:rPr>
                                  <a:rPr lang="en-GB" sz="2800" b="0" i="0" smtClean="0">
                                    <a:latin typeface="Cambria Math" panose="02040503050406030204" pitchFamily="18" charset="0"/>
                                    <a:ea typeface="Cambria Math" panose="02040503050406030204" pitchFamily="18" charset="0"/>
                                  </a:rPr>
                                  <m:t>vents</m:t>
                                </m:r>
                              </m:e>
                            </m:d>
                          </m:e>
                          <m:e>
                            <m:r>
                              <a:rPr lang="en-GB" sz="2800" b="0" i="1" smtClean="0">
                                <a:latin typeface="Cambria Math" panose="02040503050406030204" pitchFamily="18" charset="0"/>
                              </a:rPr>
                              <m:t>=</m:t>
                            </m:r>
                          </m:e>
                          <m:e>
                            <m:r>
                              <a:rPr lang="en-GB" sz="2800" b="0" i="1" smtClean="0">
                                <a:latin typeface="Cambria Math" panose="02040503050406030204" pitchFamily="18" charset="0"/>
                              </a:rPr>
                              <m:t>1−</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𝑒</m:t>
                                </m:r>
                              </m:e>
                              <m:sup>
                                <m:r>
                                  <a:rPr lang="en-GB" sz="2800" b="0" i="1" smtClean="0">
                                    <a:latin typeface="Cambria Math" panose="02040503050406030204" pitchFamily="18" charset="0"/>
                                  </a:rPr>
                                  <m:t>−</m:t>
                                </m:r>
                                <m:r>
                                  <a:rPr lang="en-GB" sz="2800" b="0" i="1" smtClean="0">
                                    <a:latin typeface="Cambria Math" panose="02040503050406030204" pitchFamily="18" charset="0"/>
                                  </a:rPr>
                                  <m:t>𝜆</m:t>
                                </m:r>
                                <m:r>
                                  <m:rPr>
                                    <m:sty m:val="p"/>
                                  </m:rPr>
                                  <a:rPr lang="en-GB" sz="2800" b="0" i="0" smtClean="0">
                                    <a:latin typeface="Cambria Math" panose="02040503050406030204" pitchFamily="18" charset="0"/>
                                  </a:rPr>
                                  <m:t>Δ</m:t>
                                </m:r>
                                <m:r>
                                  <a:rPr lang="en-GB" sz="2800" b="0" i="1" smtClean="0">
                                    <a:latin typeface="Cambria Math" panose="02040503050406030204" pitchFamily="18" charset="0"/>
                                  </a:rPr>
                                  <m:t>𝑡</m:t>
                                </m:r>
                              </m:sup>
                            </m:sSup>
                          </m:e>
                        </m:mr>
                      </m:m>
                    </m:oMath>
                  </m:oMathPara>
                </a14:m>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t="-789"/>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4E1F477B-6447-1444-2F88-3E4E6365BE18}"/>
              </a:ext>
            </a:extLst>
          </p:cNvPr>
          <p:cNvPicPr>
            <a:picLocks noChangeAspect="1"/>
          </p:cNvPicPr>
          <p:nvPr/>
        </p:nvPicPr>
        <p:blipFill>
          <a:blip r:embed="rId3"/>
          <a:stretch>
            <a:fillRect/>
          </a:stretch>
        </p:blipFill>
        <p:spPr>
          <a:xfrm>
            <a:off x="1360170" y="3646170"/>
            <a:ext cx="6423660" cy="321183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C43EC-C278-1C29-8F21-F7412FB91531}"/>
                  </a:ext>
                </a:extLst>
              </p:cNvPr>
              <p:cNvSpPr txBox="1"/>
              <p:nvPr/>
            </p:nvSpPr>
            <p:spPr>
              <a:xfrm rot="16200000">
                <a:off x="-131737" y="4757979"/>
                <a:ext cx="230924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brk m:alnAt="7"/>
                        </m:rPr>
                        <a:rPr lang="en-GB" sz="2400" b="0" i="1" smtClean="0">
                          <a:latin typeface="Cambria Math" panose="02040503050406030204" pitchFamily="18" charset="0"/>
                        </a:rPr>
                        <m:t>𝑃</m:t>
                      </m:r>
                      <m:d>
                        <m:dPr>
                          <m:ctrlPr>
                            <a:rPr lang="en-GB" sz="2400" b="0" i="1" smtClean="0">
                              <a:latin typeface="Cambria Math" panose="02040503050406030204" pitchFamily="18" charset="0"/>
                            </a:rPr>
                          </m:ctrlPr>
                        </m:dPr>
                        <m:e>
                          <m:r>
                            <m:rPr>
                              <m:brk m:alnAt="7"/>
                            </m:rP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1 </m:t>
                          </m:r>
                          <m:r>
                            <m:rPr>
                              <m:sty m:val="p"/>
                              <m:brk m:alnAt="7"/>
                            </m:rPr>
                            <a:rPr lang="en-GB" sz="2400" b="0" i="0" smtClean="0">
                              <a:latin typeface="Cambria Math" panose="02040503050406030204" pitchFamily="18" charset="0"/>
                              <a:ea typeface="Cambria Math" panose="02040503050406030204" pitchFamily="18" charset="0"/>
                            </a:rPr>
                            <m:t>e</m:t>
                          </m:r>
                          <m:r>
                            <m:rPr>
                              <m:sty m:val="p"/>
                            </m:rPr>
                            <a:rPr lang="en-GB" sz="2400" b="0" i="0" smtClean="0">
                              <a:latin typeface="Cambria Math" panose="02040503050406030204" pitchFamily="18" charset="0"/>
                              <a:ea typeface="Cambria Math" panose="02040503050406030204" pitchFamily="18" charset="0"/>
                            </a:rPr>
                            <m:t>vents</m:t>
                          </m:r>
                        </m:e>
                      </m:d>
                    </m:oMath>
                  </m:oMathPara>
                </a14:m>
                <a:endParaRPr lang="en-GB" sz="2400" dirty="0"/>
              </a:p>
            </p:txBody>
          </p:sp>
        </mc:Choice>
        <mc:Fallback xmlns="">
          <p:sp>
            <p:nvSpPr>
              <p:cNvPr id="2" name="TextBox 1">
                <a:extLst>
                  <a:ext uri="{FF2B5EF4-FFF2-40B4-BE49-F238E27FC236}">
                    <a16:creationId xmlns:a16="http://schemas.microsoft.com/office/drawing/2014/main" id="{C0EC43EC-C278-1C29-8F21-F7412FB91531}"/>
                  </a:ext>
                </a:extLst>
              </p:cNvPr>
              <p:cNvSpPr txBox="1">
                <a:spLocks noRot="1" noChangeAspect="1" noMove="1" noResize="1" noEditPoints="1" noAdjustHandles="1" noChangeArrowheads="1" noChangeShapeType="1" noTextEdit="1"/>
              </p:cNvSpPr>
              <p:nvPr/>
            </p:nvSpPr>
            <p:spPr>
              <a:xfrm rot="16200000">
                <a:off x="-131737" y="4757979"/>
                <a:ext cx="2309247" cy="461665"/>
              </a:xfrm>
              <a:prstGeom prst="rect">
                <a:avLst/>
              </a:prstGeom>
              <a:blipFill>
                <a:blip r:embed="rId4"/>
                <a:stretch>
                  <a:fillRect r="-21622"/>
                </a:stretch>
              </a:blipFill>
            </p:spPr>
            <p:txBody>
              <a:bodyPr/>
              <a:lstStyle/>
              <a:p>
                <a:r>
                  <a:rPr lang="en-GB">
                    <a:noFill/>
                  </a:rPr>
                  <a:t> </a:t>
                </a:r>
              </a:p>
            </p:txBody>
          </p:sp>
        </mc:Fallback>
      </mc:AlternateContent>
    </p:spTree>
    <p:extLst>
      <p:ext uri="{BB962C8B-B14F-4D97-AF65-F5344CB8AC3E}">
        <p14:creationId xmlns:p14="http://schemas.microsoft.com/office/powerpoint/2010/main" val="3417275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fontScale="90000"/>
          </a:bodyPr>
          <a:lstStyle/>
          <a:p>
            <a:pPr marL="0" lvl="0" indent="0">
              <a:buNone/>
            </a:pPr>
            <a:r>
              <a:t>An example stochastic individual-based model</a:t>
            </a:r>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a:xfrm>
                <a:off x="457200" y="1283508"/>
                <a:ext cx="8229600" cy="4821382"/>
              </a:xfrm>
            </p:spPr>
            <p:txBody>
              <a:bodyPr/>
              <a:lstStyle/>
              <a:p>
                <a:pPr marL="0" lvl="0" indent="0">
                  <a:buNone/>
                </a:pPr>
                <a:r>
                  <a:rPr lang="en-GB" sz="2100" dirty="0">
                    <a:latin typeface="+mn-lt"/>
                  </a:rPr>
                  <a:t>Let’s say we have </a:t>
                </a:r>
                <a14:m>
                  <m:oMath xmlns:m="http://schemas.openxmlformats.org/officeDocument/2006/math">
                    <m:r>
                      <a:rPr lang="en-GB" sz="2100" b="0" i="1" smtClean="0">
                        <a:latin typeface="Cambria Math" panose="02040503050406030204" pitchFamily="18" charset="0"/>
                      </a:rPr>
                      <m:t>𝑁</m:t>
                    </m:r>
                  </m:oMath>
                </a14:m>
                <a:r>
                  <a:rPr lang="en-GB" sz="2100" dirty="0">
                    <a:latin typeface="+mn-lt"/>
                  </a:rPr>
                  <a:t> individuals who can be either susceptible or infected.</a:t>
                </a:r>
              </a:p>
              <a:p>
                <a:pPr lvl="0"/>
                <a:r>
                  <a:rPr lang="en-GB" sz="2100" dirty="0">
                    <a:latin typeface="+mn-lt"/>
                  </a:rPr>
                  <a:t>The force of infection is </a:t>
                </a:r>
                <a14:m>
                  <m:oMath xmlns:m="http://schemas.openxmlformats.org/officeDocument/2006/math">
                    <m:r>
                      <a:rPr lang="en-GB" sz="2100">
                        <a:latin typeface="Cambria Math" panose="02040503050406030204" pitchFamily="18" charset="0"/>
                      </a:rPr>
                      <m:t>𝜆</m:t>
                    </m:r>
                    <m:r>
                      <a:rPr lang="en-GB" sz="2100" b="0" i="0" smtClean="0">
                        <a:latin typeface="Cambria Math" panose="02040503050406030204" pitchFamily="18" charset="0"/>
                      </a:rPr>
                      <m:t>=</m:t>
                    </m:r>
                    <m:r>
                      <a:rPr lang="en-GB" sz="2100" b="0" i="1" smtClean="0">
                        <a:latin typeface="Cambria Math" panose="02040503050406030204" pitchFamily="18" charset="0"/>
                      </a:rPr>
                      <m:t>𝛽</m:t>
                    </m:r>
                    <m:r>
                      <a:rPr lang="en-GB" sz="2100" b="0" i="1" smtClean="0">
                        <a:latin typeface="Cambria Math" panose="02040503050406030204" pitchFamily="18" charset="0"/>
                      </a:rPr>
                      <m:t>𝐼</m:t>
                    </m:r>
                    <m:r>
                      <a:rPr lang="en-GB" sz="2100" b="0" i="1" smtClean="0">
                        <a:latin typeface="Cambria Math" panose="02040503050406030204" pitchFamily="18" charset="0"/>
                      </a:rPr>
                      <m:t>/</m:t>
                    </m:r>
                    <m:r>
                      <a:rPr lang="en-GB" sz="2100" b="0" i="1" smtClean="0">
                        <a:latin typeface="Cambria Math" panose="02040503050406030204" pitchFamily="18" charset="0"/>
                      </a:rPr>
                      <m:t>𝑁</m:t>
                    </m:r>
                  </m:oMath>
                </a14:m>
                <a:r>
                  <a:rPr lang="en-GB" sz="2100" dirty="0">
                    <a:latin typeface="+mn-lt"/>
                  </a:rPr>
                  <a:t> and the recovery rate is </a:t>
                </a:r>
                <a14:m>
                  <m:oMath xmlns:m="http://schemas.openxmlformats.org/officeDocument/2006/math">
                    <m:r>
                      <a:rPr lang="en-GB" sz="2100" b="0" i="1" smtClean="0">
                        <a:latin typeface="Cambria Math" panose="02040503050406030204" pitchFamily="18" charset="0"/>
                      </a:rPr>
                      <m:t>𝛾</m:t>
                    </m:r>
                  </m:oMath>
                </a14:m>
                <a:r>
                  <a:rPr lang="en-GB" sz="2100" dirty="0">
                    <a:latin typeface="+mn-lt"/>
                  </a:rPr>
                  <a:t>.</a:t>
                </a:r>
              </a:p>
              <a:p>
                <a:pPr lvl="0"/>
                <a:r>
                  <a:rPr lang="en-GB" sz="2100" dirty="0">
                    <a:latin typeface="+mn-lt"/>
                  </a:rPr>
                  <a:t>We loop over time steps 1 to </a:t>
                </a:r>
                <a14:m>
                  <m:oMath xmlns:m="http://schemas.openxmlformats.org/officeDocument/2006/math">
                    <m:r>
                      <a:rPr lang="en-US" sz="2100" b="0" i="1" smtClean="0">
                        <a:latin typeface="Cambria Math" panose="02040503050406030204" pitchFamily="18" charset="0"/>
                      </a:rPr>
                      <m:t>𝑇</m:t>
                    </m:r>
                  </m:oMath>
                </a14:m>
                <a:r>
                  <a:rPr lang="ar-AE" sz="2100" dirty="0">
                    <a:latin typeface="+mn-lt"/>
                  </a:rPr>
                  <a:t> </a:t>
                </a:r>
                <a:r>
                  <a:rPr lang="en-GB" sz="2100" dirty="0">
                    <a:latin typeface="+mn-lt"/>
                  </a:rPr>
                  <a:t>and our time step size is </a:t>
                </a:r>
                <a14:m>
                  <m:oMath xmlns:m="http://schemas.openxmlformats.org/officeDocument/2006/math">
                    <m:r>
                      <a:rPr lang="en-GB" sz="2100">
                        <a:latin typeface="Cambria Math" panose="02040503050406030204" pitchFamily="18" charset="0"/>
                      </a:rPr>
                      <m:t>𝛥</m:t>
                    </m:r>
                    <m:r>
                      <a:rPr lang="en-GB" sz="2100">
                        <a:latin typeface="Cambria Math" panose="02040503050406030204" pitchFamily="18" charset="0"/>
                      </a:rPr>
                      <m:t>𝑡</m:t>
                    </m:r>
                  </m:oMath>
                </a14:m>
                <a:r>
                  <a:rPr lang="en-GB" sz="2100" dirty="0">
                    <a:latin typeface="+mn-lt"/>
                  </a:rPr>
                  <a:t>.</a:t>
                </a:r>
              </a:p>
              <a:p>
                <a:pPr marL="0" lvl="0" indent="0">
                  <a:buNone/>
                </a:pPr>
                <a:endParaRPr lang="en-GB" sz="2100" dirty="0">
                  <a:latin typeface="+mn-lt"/>
                </a:endParaRPr>
              </a:p>
              <a:p>
                <a:pPr marL="0" lvl="0" indent="0">
                  <a:buNone/>
                </a:pPr>
                <a:r>
                  <a:rPr lang="en-GB" sz="1800" dirty="0">
                    <a:latin typeface="Courier"/>
                  </a:rPr>
                  <a:t>For each </a:t>
                </a:r>
                <a:r>
                  <a:rPr lang="en-GB" sz="1800" dirty="0" err="1">
                    <a:latin typeface="Courier"/>
                  </a:rPr>
                  <a:t>ts</a:t>
                </a:r>
                <a:r>
                  <a:rPr lang="en-GB" sz="1800" dirty="0">
                    <a:latin typeface="Courier"/>
                  </a:rPr>
                  <a:t> from 1 to T {
  </a:t>
                </a:r>
                <a:r>
                  <a:rPr lang="en-GB" sz="1800" dirty="0">
                    <a:latin typeface="Courier" pitchFamily="2" charset="0"/>
                  </a:rPr>
                  <a:t>lambda &lt;- beta * I/N</a:t>
                </a:r>
              </a:p>
              <a:p>
                <a:pPr marL="0" lvl="0" indent="0">
                  <a:buNone/>
                </a:pPr>
                <a:endParaRPr lang="en-GB" sz="1800" dirty="0">
                  <a:latin typeface="Courier"/>
                </a:endParaRPr>
              </a:p>
              <a:p>
                <a:pPr marL="0" lvl="0" indent="0">
                  <a:buNone/>
                </a:pPr>
                <a:r>
                  <a:rPr lang="en-GB" sz="1800" dirty="0">
                    <a:latin typeface="Courier"/>
                  </a:rPr>
                  <a:t>  For each </a:t>
                </a:r>
                <a:r>
                  <a:rPr lang="en-GB" sz="1800" dirty="0" err="1">
                    <a:latin typeface="Courier"/>
                  </a:rPr>
                  <a:t>i</a:t>
                </a:r>
                <a:r>
                  <a:rPr lang="en-GB" sz="1800" dirty="0">
                    <a:latin typeface="Courier"/>
                  </a:rPr>
                  <a:t> from 1 to N {
    If individual </a:t>
                </a:r>
                <a:r>
                  <a:rPr lang="en-GB" sz="1800" dirty="0" err="1">
                    <a:latin typeface="Courier"/>
                  </a:rPr>
                  <a:t>i</a:t>
                </a:r>
                <a:r>
                  <a:rPr lang="en-GB" sz="1800" dirty="0">
                    <a:latin typeface="Courier"/>
                  </a:rPr>
                  <a:t> is susceptible:
      with prob 1-exp(-lambda·∆t) make infected.
    Else-if individual </a:t>
                </a:r>
                <a:r>
                  <a:rPr lang="en-GB" sz="1800" dirty="0" err="1">
                    <a:latin typeface="Courier"/>
                  </a:rPr>
                  <a:t>i</a:t>
                </a:r>
                <a:r>
                  <a:rPr lang="en-GB" sz="1800" dirty="0">
                    <a:latin typeface="Courier"/>
                  </a:rPr>
                  <a:t> is infected:
      with prob 1-exp(-gamma·∆t) make susceptible.
  }</a:t>
                </a:r>
              </a:p>
              <a:p>
                <a:pPr marL="0" lvl="0" indent="0">
                  <a:buNone/>
                </a:pPr>
                <a:r>
                  <a:rPr lang="en-GB" sz="1800" dirty="0">
                    <a:latin typeface="Courier"/>
                  </a:rPr>
                  <a:t>
  Record population state
}</a:t>
                </a:r>
                <a:endParaRPr sz="1800" dirty="0">
                  <a:latin typeface="Courier"/>
                </a:endParaRP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xfrm>
                <a:off x="457200" y="1283508"/>
                <a:ext cx="8229600" cy="4821382"/>
              </a:xfrm>
              <a:blipFill>
                <a:blip r:embed="rId2"/>
                <a:stretch>
                  <a:fillRect l="-926" t="-789" b="-16316"/>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fontScale="90000"/>
          </a:bodyPr>
          <a:lstStyle/>
          <a:p>
            <a:pPr marL="0" lvl="0" indent="0">
              <a:buNone/>
            </a:pPr>
            <a:r>
              <a:t>An example stochastic individual-based model</a:t>
            </a:r>
          </a:p>
        </p:txBody>
      </p:sp>
      <p:sp>
        <p:nvSpPr>
          <p:cNvPr id="3" name="Content Placeholder 2"/>
          <p:cNvSpPr>
            <a:spLocks noGrp="1"/>
          </p:cNvSpPr>
          <p:nvPr>
            <p:ph idx="1" hasCustomPrompt="1"/>
          </p:nvPr>
        </p:nvSpPr>
        <p:spPr>
          <a:xfrm>
            <a:off x="91440" y="1018309"/>
            <a:ext cx="5566410" cy="4821382"/>
          </a:xfrm>
        </p:spPr>
        <p:txBody>
          <a:bodyPr/>
          <a:lstStyle/>
          <a:p>
            <a:pPr marL="0" lvl="0" indent="0">
              <a:buNone/>
            </a:pPr>
            <a:r>
              <a:rPr lang="en-GB" b="1" dirty="0">
                <a:latin typeface="+mj-lt"/>
              </a:rPr>
              <a:t>Pseudocode</a:t>
            </a:r>
          </a:p>
          <a:p>
            <a:pPr marL="0" lvl="0" indent="0">
              <a:buNone/>
            </a:pPr>
            <a:endParaRPr lang="en-GB" sz="1400" dirty="0">
              <a:latin typeface="Courier" pitchFamily="2" charset="0"/>
            </a:endParaRPr>
          </a:p>
          <a:p>
            <a:pPr marL="0" lvl="0" indent="0">
              <a:buNone/>
            </a:pPr>
            <a:r>
              <a:rPr lang="en-GB" sz="1400" dirty="0">
                <a:latin typeface="Courier" pitchFamily="2" charset="0"/>
              </a:rPr>
              <a:t>Initialize state</a:t>
            </a:r>
          </a:p>
          <a:p>
            <a:pPr marL="0" lvl="0" indent="0">
              <a:buNone/>
            </a:pPr>
            <a:endParaRPr lang="en-GB" sz="1400" dirty="0">
              <a:latin typeface="Courier" pitchFamily="2" charset="0"/>
            </a:endParaRPr>
          </a:p>
          <a:p>
            <a:pPr marL="0" lvl="0" indent="0">
              <a:buNone/>
            </a:pPr>
            <a:endParaRPr lang="en-GB" sz="1400" dirty="0">
              <a:latin typeface="Courier" pitchFamily="2" charset="0"/>
            </a:endParaRPr>
          </a:p>
          <a:p>
            <a:pPr marL="0" lvl="0" indent="0">
              <a:buNone/>
            </a:pPr>
            <a:r>
              <a:rPr lang="en-GB" sz="1400" dirty="0">
                <a:latin typeface="Courier" pitchFamily="2" charset="0"/>
              </a:rPr>
              <a:t>For each </a:t>
            </a:r>
            <a:r>
              <a:rPr lang="en-GB" sz="1400" dirty="0" err="1">
                <a:latin typeface="Courier" pitchFamily="2" charset="0"/>
              </a:rPr>
              <a:t>ts</a:t>
            </a:r>
            <a:r>
              <a:rPr lang="en-GB" sz="1400" dirty="0">
                <a:latin typeface="Courier" pitchFamily="2" charset="0"/>
              </a:rPr>
              <a:t> from 1 to T {</a:t>
            </a:r>
          </a:p>
          <a:p>
            <a:pPr marL="0" lvl="0" indent="0">
              <a:buNone/>
            </a:pPr>
            <a:r>
              <a:rPr lang="en-GB" sz="1400" dirty="0">
                <a:latin typeface="Courier" pitchFamily="2" charset="0"/>
              </a:rPr>
              <a:t>  lambda &lt;- beta * I/N</a:t>
            </a:r>
          </a:p>
          <a:p>
            <a:pPr marL="0" lvl="0" indent="0">
              <a:buNone/>
            </a:pPr>
            <a:r>
              <a:rPr lang="en-GB" sz="1400" dirty="0">
                <a:latin typeface="Courier" pitchFamily="2" charset="0"/>
              </a:rPr>
              <a:t>
  For each </a:t>
            </a:r>
            <a:r>
              <a:rPr lang="en-GB" sz="1400" dirty="0" err="1">
                <a:latin typeface="Courier" pitchFamily="2" charset="0"/>
              </a:rPr>
              <a:t>i</a:t>
            </a:r>
            <a:r>
              <a:rPr lang="en-GB" sz="1400" dirty="0">
                <a:latin typeface="Courier" pitchFamily="2" charset="0"/>
              </a:rPr>
              <a:t> from 1 to N {
    If individual </a:t>
            </a:r>
            <a:r>
              <a:rPr lang="en-GB" sz="1400" dirty="0" err="1">
                <a:latin typeface="Courier" pitchFamily="2" charset="0"/>
              </a:rPr>
              <a:t>i</a:t>
            </a:r>
            <a:r>
              <a:rPr lang="en-GB" sz="1400" dirty="0">
                <a:latin typeface="Courier" pitchFamily="2" charset="0"/>
              </a:rPr>
              <a:t> is susceptible:
      with prob 1-exp(-lambda·∆t),</a:t>
            </a:r>
          </a:p>
          <a:p>
            <a:pPr marL="0" lvl="0" indent="0">
              <a:buNone/>
            </a:pPr>
            <a:r>
              <a:rPr lang="en-GB" sz="1400" dirty="0">
                <a:latin typeface="Courier" pitchFamily="2" charset="0"/>
              </a:rPr>
              <a:t>        make infected.
</a:t>
            </a:r>
          </a:p>
          <a:p>
            <a:pPr marL="0" lvl="0" indent="0">
              <a:buNone/>
            </a:pPr>
            <a:r>
              <a:rPr lang="en-GB" sz="1400" dirty="0">
                <a:latin typeface="Courier" pitchFamily="2" charset="0"/>
              </a:rPr>
              <a:t>    Else-if individual </a:t>
            </a:r>
            <a:r>
              <a:rPr lang="en-GB" sz="1400" dirty="0" err="1">
                <a:latin typeface="Courier" pitchFamily="2" charset="0"/>
              </a:rPr>
              <a:t>i</a:t>
            </a:r>
            <a:r>
              <a:rPr lang="en-GB" sz="1400" dirty="0">
                <a:latin typeface="Courier" pitchFamily="2" charset="0"/>
              </a:rPr>
              <a:t> is infected:
      with prob 1-exp(-gamma·∆t),</a:t>
            </a:r>
          </a:p>
          <a:p>
            <a:pPr marL="0" lvl="0" indent="0">
              <a:buNone/>
            </a:pPr>
            <a:r>
              <a:rPr lang="en-GB" sz="1400" dirty="0">
                <a:latin typeface="Courier" pitchFamily="2" charset="0"/>
              </a:rPr>
              <a:t>        make susceptible.
  }
</a:t>
            </a:r>
          </a:p>
          <a:p>
            <a:pPr marL="0" lvl="0" indent="0">
              <a:buNone/>
            </a:pPr>
            <a:r>
              <a:rPr lang="en-GB" sz="1400" dirty="0">
                <a:latin typeface="Courier" pitchFamily="2" charset="0"/>
              </a:rPr>
              <a:t>  </a:t>
            </a:r>
          </a:p>
          <a:p>
            <a:pPr marL="0" lvl="0" indent="0">
              <a:buNone/>
            </a:pPr>
            <a:r>
              <a:rPr lang="en-GB" sz="1400" dirty="0">
                <a:latin typeface="Courier" pitchFamily="2" charset="0"/>
              </a:rPr>
              <a:t>  </a:t>
            </a:r>
          </a:p>
          <a:p>
            <a:pPr marL="0" lvl="0" indent="0">
              <a:buNone/>
            </a:pPr>
            <a:r>
              <a:rPr lang="en-GB" sz="1400" dirty="0">
                <a:latin typeface="Courier" pitchFamily="2" charset="0"/>
              </a:rPr>
              <a:t>  Record population state
}</a:t>
            </a:r>
            <a:endParaRPr sz="1400" dirty="0">
              <a:latin typeface="Courier" pitchFamily="2" charset="0"/>
            </a:endParaRPr>
          </a:p>
        </p:txBody>
      </p:sp>
      <p:sp>
        <p:nvSpPr>
          <p:cNvPr id="2" name="Content Placeholder 2">
            <a:extLst>
              <a:ext uri="{FF2B5EF4-FFF2-40B4-BE49-F238E27FC236}">
                <a16:creationId xmlns:a16="http://schemas.microsoft.com/office/drawing/2014/main" id="{4F256AFD-1626-DF16-08B5-2CA75C1EE065}"/>
              </a:ext>
            </a:extLst>
          </p:cNvPr>
          <p:cNvSpPr txBox="1">
            <a:spLocks/>
          </p:cNvSpPr>
          <p:nvPr/>
        </p:nvSpPr>
        <p:spPr>
          <a:xfrm>
            <a:off x="4126230" y="1018309"/>
            <a:ext cx="5768340" cy="4821382"/>
          </a:xfrm>
          <a:prstGeom prst="rect">
            <a:avLst/>
          </a:prstGeom>
        </p:spPr>
        <p:txBody>
          <a:bodyPr/>
          <a:lstStyle>
            <a:lvl1pPr marL="0" indent="0" algn="l" defTabSz="342991" rtl="0" eaLnBrk="1" latinLnBrk="0" hangingPunct="1">
              <a:spcBef>
                <a:spcPct val="20000"/>
              </a:spcBef>
              <a:buFont typeface="Arial"/>
              <a:buNone/>
              <a:defRPr sz="1800" b="0" i="0" kern="1200" baseline="0">
                <a:solidFill>
                  <a:schemeClr val="tx1"/>
                </a:solidFill>
                <a:latin typeface="open sans" charset="0"/>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a:lstStyle>
          <a:p>
            <a:r>
              <a:rPr lang="en-GB" b="1" dirty="0">
                <a:latin typeface="+mn-lt"/>
              </a:rPr>
              <a:t>R code</a:t>
            </a:r>
          </a:p>
          <a:p>
            <a:endParaRPr lang="en-GB" sz="1400" dirty="0">
              <a:solidFill>
                <a:srgbClr val="0070C0"/>
              </a:solidFill>
              <a:latin typeface="Courier"/>
            </a:endParaRPr>
          </a:p>
          <a:p>
            <a:r>
              <a:rPr lang="en-GB" sz="1400" dirty="0">
                <a:latin typeface="Courier"/>
              </a:rPr>
              <a:t>state</a:t>
            </a:r>
            <a:r>
              <a:rPr lang="en-GB" sz="1400" dirty="0">
                <a:solidFill>
                  <a:srgbClr val="0070C0"/>
                </a:solidFill>
                <a:latin typeface="Courier"/>
              </a:rPr>
              <a:t> </a:t>
            </a:r>
            <a:r>
              <a:rPr lang="en-GB" sz="1400" dirty="0">
                <a:solidFill>
                  <a:schemeClr val="bg1">
                    <a:lumMod val="50000"/>
                  </a:schemeClr>
                </a:solidFill>
                <a:latin typeface="Courier"/>
              </a:rPr>
              <a:t>&lt;-</a:t>
            </a:r>
            <a:r>
              <a:rPr lang="en-GB" sz="1400" dirty="0">
                <a:solidFill>
                  <a:srgbClr val="0070C0"/>
                </a:solidFill>
                <a:latin typeface="Courier"/>
              </a:rPr>
              <a:t> </a:t>
            </a:r>
            <a:r>
              <a:rPr lang="en-GB" sz="1400" dirty="0">
                <a:latin typeface="Courier"/>
              </a:rPr>
              <a:t>rep</a:t>
            </a:r>
            <a:r>
              <a:rPr lang="en-GB" sz="1400" dirty="0">
                <a:solidFill>
                  <a:schemeClr val="bg1">
                    <a:lumMod val="50000"/>
                  </a:schemeClr>
                </a:solidFill>
                <a:latin typeface="Courier"/>
              </a:rPr>
              <a:t>(</a:t>
            </a:r>
            <a:r>
              <a:rPr lang="en-GB" sz="1400" dirty="0">
                <a:solidFill>
                  <a:srgbClr val="00B050"/>
                </a:solidFill>
                <a:latin typeface="Courier"/>
              </a:rPr>
              <a:t>"S"</a:t>
            </a:r>
            <a:r>
              <a:rPr lang="en-GB" sz="1400" dirty="0">
                <a:solidFill>
                  <a:schemeClr val="bg1">
                    <a:lumMod val="50000"/>
                  </a:schemeClr>
                </a:solidFill>
                <a:latin typeface="Courier"/>
              </a:rPr>
              <a:t>,</a:t>
            </a:r>
            <a:r>
              <a:rPr lang="en-GB" sz="1400" dirty="0">
                <a:solidFill>
                  <a:srgbClr val="00B050"/>
                </a:solidFill>
                <a:latin typeface="Courier"/>
              </a:rPr>
              <a:t> </a:t>
            </a:r>
            <a:r>
              <a:rPr lang="en-GB" sz="1400" dirty="0">
                <a:latin typeface="Courier"/>
              </a:rPr>
              <a:t>n</a:t>
            </a:r>
            <a:r>
              <a:rPr lang="en-GB" sz="1400" dirty="0">
                <a:solidFill>
                  <a:schemeClr val="bg1">
                    <a:lumMod val="50000"/>
                  </a:schemeClr>
                </a:solidFill>
                <a:latin typeface="Courier"/>
              </a:rPr>
              <a:t>)</a:t>
            </a:r>
          </a:p>
          <a:p>
            <a:r>
              <a:rPr lang="en-GB" sz="1400">
                <a:latin typeface="Courier"/>
              </a:rPr>
              <a:t>state</a:t>
            </a:r>
            <a:r>
              <a:rPr lang="en-GB" sz="1400">
                <a:solidFill>
                  <a:schemeClr val="bg1">
                    <a:lumMod val="50000"/>
                  </a:schemeClr>
                </a:solidFill>
                <a:latin typeface="Courier"/>
              </a:rPr>
              <a:t>[</a:t>
            </a:r>
            <a:r>
              <a:rPr lang="en-GB" sz="1400" dirty="0">
                <a:solidFill>
                  <a:srgbClr val="0070C0"/>
                </a:solidFill>
                <a:latin typeface="Courier"/>
              </a:rPr>
              <a:t>1</a:t>
            </a:r>
            <a:r>
              <a:rPr lang="en-GB" sz="1400" dirty="0">
                <a:solidFill>
                  <a:schemeClr val="bg1">
                    <a:lumMod val="50000"/>
                  </a:schemeClr>
                </a:solidFill>
                <a:latin typeface="Courier"/>
              </a:rPr>
              <a:t>:</a:t>
            </a:r>
            <a:r>
              <a:rPr lang="en-GB" sz="1400" dirty="0">
                <a:solidFill>
                  <a:srgbClr val="0070C0"/>
                </a:solidFill>
                <a:latin typeface="Courier"/>
              </a:rPr>
              <a:t>10</a:t>
            </a:r>
            <a:r>
              <a:rPr lang="en-GB" sz="1400" dirty="0">
                <a:solidFill>
                  <a:schemeClr val="bg1">
                    <a:lumMod val="50000"/>
                  </a:schemeClr>
                </a:solidFill>
                <a:latin typeface="Courier"/>
              </a:rPr>
              <a:t>] &lt;- </a:t>
            </a:r>
            <a:r>
              <a:rPr lang="en-GB" sz="1400" dirty="0">
                <a:solidFill>
                  <a:srgbClr val="00B050"/>
                </a:solidFill>
                <a:latin typeface="Courier"/>
              </a:rPr>
              <a:t>"I"</a:t>
            </a:r>
          </a:p>
          <a:p>
            <a:endParaRPr lang="en-GB" sz="1400" dirty="0">
              <a:solidFill>
                <a:srgbClr val="0070C0"/>
              </a:solidFill>
              <a:latin typeface="Courier"/>
            </a:endParaRPr>
          </a:p>
          <a:p>
            <a:r>
              <a:rPr lang="en-GB" sz="1400" dirty="0">
                <a:solidFill>
                  <a:srgbClr val="0070C0"/>
                </a:solidFill>
                <a:latin typeface="Courier"/>
              </a:rPr>
              <a:t>for</a:t>
            </a:r>
            <a:r>
              <a:rPr lang="en-GB" sz="1400" dirty="0">
                <a:latin typeface="Courier"/>
              </a:rPr>
              <a:t> </a:t>
            </a:r>
            <a:r>
              <a:rPr lang="en-GB" sz="1400" dirty="0">
                <a:solidFill>
                  <a:schemeClr val="bg1">
                    <a:lumMod val="50000"/>
                  </a:schemeClr>
                </a:solidFill>
                <a:latin typeface="Courier"/>
              </a:rPr>
              <a:t>(</a:t>
            </a:r>
            <a:r>
              <a:rPr lang="en-GB" sz="1400" dirty="0" err="1">
                <a:latin typeface="Courier"/>
              </a:rPr>
              <a:t>ts</a:t>
            </a:r>
            <a:r>
              <a:rPr lang="en-GB" sz="1400" dirty="0">
                <a:latin typeface="Courier"/>
              </a:rPr>
              <a:t> </a:t>
            </a:r>
            <a:r>
              <a:rPr lang="en-GB" sz="1400" dirty="0">
                <a:solidFill>
                  <a:srgbClr val="0070C0"/>
                </a:solidFill>
                <a:latin typeface="Courier"/>
              </a:rPr>
              <a:t>in</a:t>
            </a:r>
            <a:r>
              <a:rPr lang="en-GB" sz="1400" dirty="0">
                <a:latin typeface="Courier"/>
              </a:rPr>
              <a:t> </a:t>
            </a:r>
            <a:r>
              <a:rPr lang="en-GB" sz="1400" dirty="0">
                <a:solidFill>
                  <a:srgbClr val="0070C0"/>
                </a:solidFill>
                <a:latin typeface="Courier"/>
              </a:rPr>
              <a:t>1</a:t>
            </a:r>
            <a:r>
              <a:rPr lang="en-GB" sz="1400" dirty="0">
                <a:solidFill>
                  <a:schemeClr val="bg1">
                    <a:lumMod val="50000"/>
                  </a:schemeClr>
                </a:solidFill>
                <a:latin typeface="Courier"/>
              </a:rPr>
              <a:t>:</a:t>
            </a:r>
            <a:r>
              <a:rPr lang="en-GB" sz="1400" dirty="0">
                <a:latin typeface="Courier"/>
              </a:rPr>
              <a:t>steps</a:t>
            </a:r>
            <a:r>
              <a:rPr lang="en-GB" sz="1400" dirty="0">
                <a:solidFill>
                  <a:schemeClr val="bg1">
                    <a:lumMod val="50000"/>
                  </a:schemeClr>
                </a:solidFill>
                <a:latin typeface="Courier"/>
              </a:rPr>
              <a:t>) {</a:t>
            </a:r>
          </a:p>
          <a:p>
            <a:r>
              <a:rPr lang="en-GB" sz="1400" dirty="0">
                <a:latin typeface="Courier"/>
              </a:rPr>
              <a:t>  lambda </a:t>
            </a:r>
            <a:r>
              <a:rPr lang="en-GB" sz="1400" dirty="0">
                <a:solidFill>
                  <a:schemeClr val="bg1">
                    <a:lumMod val="50000"/>
                  </a:schemeClr>
                </a:solidFill>
                <a:latin typeface="Courier"/>
              </a:rPr>
              <a:t>&lt;-</a:t>
            </a:r>
            <a:r>
              <a:rPr lang="en-GB" sz="1400" dirty="0">
                <a:latin typeface="Courier"/>
              </a:rPr>
              <a:t> beta </a:t>
            </a:r>
            <a:r>
              <a:rPr lang="en-GB" sz="1400" dirty="0">
                <a:solidFill>
                  <a:schemeClr val="bg1">
                    <a:lumMod val="50000"/>
                  </a:schemeClr>
                </a:solidFill>
                <a:latin typeface="Courier"/>
              </a:rPr>
              <a:t>*</a:t>
            </a:r>
            <a:r>
              <a:rPr lang="en-GB" sz="1400" dirty="0">
                <a:latin typeface="Courier"/>
              </a:rPr>
              <a:t> sum</a:t>
            </a:r>
            <a:r>
              <a:rPr lang="en-GB" sz="1400" dirty="0">
                <a:solidFill>
                  <a:schemeClr val="bg1">
                    <a:lumMod val="50000"/>
                  </a:schemeClr>
                </a:solidFill>
                <a:latin typeface="Courier"/>
              </a:rPr>
              <a:t>(</a:t>
            </a:r>
            <a:r>
              <a:rPr lang="en-GB" sz="1400" dirty="0">
                <a:latin typeface="Courier"/>
              </a:rPr>
              <a:t>state </a:t>
            </a:r>
            <a:r>
              <a:rPr lang="en-GB" sz="1400" dirty="0">
                <a:solidFill>
                  <a:schemeClr val="bg1">
                    <a:lumMod val="50000"/>
                  </a:schemeClr>
                </a:solidFill>
                <a:latin typeface="Courier"/>
              </a:rPr>
              <a:t>==</a:t>
            </a:r>
            <a:r>
              <a:rPr lang="en-GB" sz="1400" dirty="0">
                <a:latin typeface="Courier"/>
              </a:rPr>
              <a:t> </a:t>
            </a:r>
            <a:r>
              <a:rPr lang="en-GB" sz="1400" dirty="0">
                <a:solidFill>
                  <a:srgbClr val="00B050"/>
                </a:solidFill>
                <a:latin typeface="Courier"/>
              </a:rPr>
              <a:t>"I"</a:t>
            </a:r>
            <a:r>
              <a:rPr lang="en-GB" sz="1400" dirty="0">
                <a:solidFill>
                  <a:schemeClr val="bg1">
                    <a:lumMod val="50000"/>
                  </a:schemeClr>
                </a:solidFill>
                <a:latin typeface="Courier"/>
              </a:rPr>
              <a:t>)</a:t>
            </a:r>
            <a:r>
              <a:rPr lang="en-GB" sz="1400" dirty="0">
                <a:latin typeface="Courier"/>
              </a:rPr>
              <a:t> </a:t>
            </a:r>
            <a:r>
              <a:rPr lang="en-GB" sz="1400" dirty="0">
                <a:solidFill>
                  <a:schemeClr val="bg1">
                    <a:lumMod val="50000"/>
                  </a:schemeClr>
                </a:solidFill>
                <a:latin typeface="Courier"/>
              </a:rPr>
              <a:t>/</a:t>
            </a:r>
            <a:r>
              <a:rPr lang="en-GB" sz="1400" dirty="0">
                <a:latin typeface="Courier"/>
              </a:rPr>
              <a:t> n</a:t>
            </a:r>
          </a:p>
          <a:p>
            <a:endParaRPr lang="en-GB" sz="1400" dirty="0">
              <a:latin typeface="Courier"/>
            </a:endParaRPr>
          </a:p>
          <a:p>
            <a:r>
              <a:rPr lang="en-GB" sz="1400" dirty="0">
                <a:latin typeface="Courier"/>
              </a:rPr>
              <a:t>  </a:t>
            </a:r>
            <a:r>
              <a:rPr lang="en-GB" sz="1400" dirty="0">
                <a:solidFill>
                  <a:srgbClr val="0070C0"/>
                </a:solidFill>
                <a:latin typeface="Courier"/>
              </a:rPr>
              <a:t>for</a:t>
            </a:r>
            <a:r>
              <a:rPr lang="en-GB" sz="1400" dirty="0">
                <a:latin typeface="Courier"/>
              </a:rPr>
              <a:t> </a:t>
            </a:r>
            <a:r>
              <a:rPr lang="en-GB" sz="1400" dirty="0">
                <a:solidFill>
                  <a:schemeClr val="bg1">
                    <a:lumMod val="50000"/>
                  </a:schemeClr>
                </a:solidFill>
                <a:latin typeface="Courier"/>
              </a:rPr>
              <a:t>(</a:t>
            </a:r>
            <a:r>
              <a:rPr lang="en-GB" sz="1400" dirty="0" err="1">
                <a:latin typeface="Courier"/>
              </a:rPr>
              <a:t>i</a:t>
            </a:r>
            <a:r>
              <a:rPr lang="en-GB" sz="1400" dirty="0">
                <a:latin typeface="Courier"/>
              </a:rPr>
              <a:t> </a:t>
            </a:r>
            <a:r>
              <a:rPr lang="en-GB" sz="1400" dirty="0">
                <a:solidFill>
                  <a:srgbClr val="0070C0"/>
                </a:solidFill>
                <a:latin typeface="Courier"/>
              </a:rPr>
              <a:t>in</a:t>
            </a:r>
            <a:r>
              <a:rPr lang="en-GB" sz="1400" dirty="0">
                <a:latin typeface="Courier"/>
              </a:rPr>
              <a:t> </a:t>
            </a:r>
            <a:r>
              <a:rPr lang="en-GB" sz="1400" dirty="0">
                <a:solidFill>
                  <a:srgbClr val="0070C0"/>
                </a:solidFill>
                <a:latin typeface="Courier"/>
              </a:rPr>
              <a:t>1</a:t>
            </a:r>
            <a:r>
              <a:rPr lang="en-GB" sz="1400" dirty="0">
                <a:solidFill>
                  <a:schemeClr val="bg1">
                    <a:lumMod val="50000"/>
                  </a:schemeClr>
                </a:solidFill>
                <a:latin typeface="Courier"/>
              </a:rPr>
              <a:t>:</a:t>
            </a:r>
            <a:r>
              <a:rPr lang="en-GB" sz="1400" dirty="0">
                <a:latin typeface="Courier"/>
              </a:rPr>
              <a:t>n</a:t>
            </a:r>
            <a:r>
              <a:rPr lang="en-GB" sz="1400" dirty="0">
                <a:solidFill>
                  <a:schemeClr val="bg1">
                    <a:lumMod val="50000"/>
                  </a:schemeClr>
                </a:solidFill>
                <a:latin typeface="Courier"/>
              </a:rPr>
              <a:t>) {</a:t>
            </a:r>
          </a:p>
          <a:p>
            <a:r>
              <a:rPr lang="en-GB" sz="1400" dirty="0">
                <a:latin typeface="Courier"/>
              </a:rPr>
              <a:t>    </a:t>
            </a:r>
            <a:r>
              <a:rPr lang="en-GB" sz="1400" dirty="0">
                <a:solidFill>
                  <a:srgbClr val="0070C0"/>
                </a:solidFill>
                <a:latin typeface="Courier"/>
              </a:rPr>
              <a:t>if</a:t>
            </a:r>
            <a:r>
              <a:rPr lang="en-GB" sz="1400" dirty="0">
                <a:latin typeface="Courier"/>
              </a:rPr>
              <a:t> </a:t>
            </a:r>
            <a:r>
              <a:rPr lang="en-GB" sz="1400" dirty="0">
                <a:solidFill>
                  <a:schemeClr val="bg1">
                    <a:lumMod val="50000"/>
                  </a:schemeClr>
                </a:solidFill>
                <a:latin typeface="Courier"/>
              </a:rPr>
              <a:t>(</a:t>
            </a:r>
            <a:r>
              <a:rPr lang="en-GB" sz="1400" dirty="0">
                <a:latin typeface="Courier"/>
              </a:rPr>
              <a:t>state</a:t>
            </a:r>
            <a:r>
              <a:rPr lang="en-GB" sz="1400" dirty="0">
                <a:solidFill>
                  <a:schemeClr val="bg1">
                    <a:lumMod val="50000"/>
                  </a:schemeClr>
                </a:solidFill>
                <a:latin typeface="Courier"/>
              </a:rPr>
              <a:t>[</a:t>
            </a:r>
            <a:r>
              <a:rPr lang="en-GB" sz="1400" dirty="0" err="1">
                <a:latin typeface="Courier"/>
              </a:rPr>
              <a:t>i</a:t>
            </a:r>
            <a:r>
              <a:rPr lang="en-GB" sz="1400" dirty="0">
                <a:solidFill>
                  <a:schemeClr val="bg1">
                    <a:lumMod val="50000"/>
                  </a:schemeClr>
                </a:solidFill>
                <a:latin typeface="Courier"/>
              </a:rPr>
              <a:t>]</a:t>
            </a:r>
            <a:r>
              <a:rPr lang="en-GB" sz="1400" dirty="0">
                <a:latin typeface="Courier"/>
              </a:rPr>
              <a:t> </a:t>
            </a:r>
            <a:r>
              <a:rPr lang="en-GB" sz="1400" dirty="0">
                <a:solidFill>
                  <a:schemeClr val="bg1">
                    <a:lumMod val="50000"/>
                  </a:schemeClr>
                </a:solidFill>
                <a:latin typeface="Courier"/>
              </a:rPr>
              <a:t>==</a:t>
            </a:r>
            <a:r>
              <a:rPr lang="en-GB" sz="1400" dirty="0">
                <a:latin typeface="Courier"/>
              </a:rPr>
              <a:t> </a:t>
            </a:r>
            <a:r>
              <a:rPr lang="en-GB" sz="1400" dirty="0">
                <a:solidFill>
                  <a:srgbClr val="00B050"/>
                </a:solidFill>
                <a:latin typeface="Courier"/>
              </a:rPr>
              <a:t>"S"</a:t>
            </a:r>
            <a:r>
              <a:rPr lang="en-GB" sz="1400" dirty="0">
                <a:solidFill>
                  <a:schemeClr val="bg1">
                    <a:lumMod val="50000"/>
                  </a:schemeClr>
                </a:solidFill>
                <a:latin typeface="Courier"/>
              </a:rPr>
              <a:t>) {</a:t>
            </a:r>
          </a:p>
          <a:p>
            <a:r>
              <a:rPr lang="en-GB" sz="1400" dirty="0">
                <a:latin typeface="Courier"/>
              </a:rPr>
              <a:t>      </a:t>
            </a:r>
            <a:r>
              <a:rPr lang="en-GB" sz="1400" dirty="0">
                <a:solidFill>
                  <a:srgbClr val="0070C0"/>
                </a:solidFill>
                <a:latin typeface="Courier"/>
              </a:rPr>
              <a:t>if</a:t>
            </a:r>
            <a:r>
              <a:rPr lang="en-GB" sz="1400" dirty="0">
                <a:latin typeface="Courier"/>
              </a:rPr>
              <a:t> </a:t>
            </a:r>
            <a:r>
              <a:rPr lang="en-GB" sz="1400" dirty="0">
                <a:solidFill>
                  <a:schemeClr val="bg1">
                    <a:lumMod val="50000"/>
                  </a:schemeClr>
                </a:solidFill>
                <a:latin typeface="Courier"/>
              </a:rPr>
              <a:t>(</a:t>
            </a:r>
            <a:r>
              <a:rPr lang="en-GB" sz="1400" dirty="0" err="1">
                <a:latin typeface="Courier"/>
              </a:rPr>
              <a:t>runif</a:t>
            </a:r>
            <a:r>
              <a:rPr lang="en-GB" sz="1400" dirty="0">
                <a:solidFill>
                  <a:schemeClr val="bg1">
                    <a:lumMod val="50000"/>
                  </a:schemeClr>
                </a:solidFill>
                <a:latin typeface="Courier"/>
              </a:rPr>
              <a:t>(</a:t>
            </a:r>
            <a:r>
              <a:rPr lang="en-GB" sz="1400" dirty="0">
                <a:solidFill>
                  <a:srgbClr val="0070C0"/>
                </a:solidFill>
                <a:latin typeface="Courier"/>
              </a:rPr>
              <a:t>1</a:t>
            </a:r>
            <a:r>
              <a:rPr lang="en-GB" sz="1400" dirty="0">
                <a:solidFill>
                  <a:schemeClr val="bg1">
                    <a:lumMod val="50000"/>
                  </a:schemeClr>
                </a:solidFill>
                <a:latin typeface="Courier"/>
              </a:rPr>
              <a:t>)</a:t>
            </a:r>
            <a:r>
              <a:rPr lang="en-GB" sz="1400" dirty="0">
                <a:latin typeface="Courier"/>
              </a:rPr>
              <a:t> </a:t>
            </a:r>
            <a:r>
              <a:rPr lang="en-GB" sz="1400" dirty="0">
                <a:solidFill>
                  <a:schemeClr val="bg1">
                    <a:lumMod val="50000"/>
                  </a:schemeClr>
                </a:solidFill>
                <a:latin typeface="Courier"/>
              </a:rPr>
              <a:t>&lt;</a:t>
            </a:r>
            <a:r>
              <a:rPr lang="en-GB" sz="1400" dirty="0">
                <a:latin typeface="Courier"/>
              </a:rPr>
              <a:t> </a:t>
            </a:r>
            <a:r>
              <a:rPr lang="en-GB" sz="1400" dirty="0">
                <a:solidFill>
                  <a:srgbClr val="0070C0"/>
                </a:solidFill>
                <a:latin typeface="Courier"/>
              </a:rPr>
              <a:t>1</a:t>
            </a:r>
            <a:r>
              <a:rPr lang="en-GB" sz="1400" dirty="0">
                <a:latin typeface="Courier"/>
              </a:rPr>
              <a:t> </a:t>
            </a:r>
            <a:r>
              <a:rPr lang="en-GB" sz="1400" dirty="0">
                <a:solidFill>
                  <a:schemeClr val="bg1">
                    <a:lumMod val="50000"/>
                  </a:schemeClr>
                </a:solidFill>
                <a:latin typeface="Courier"/>
              </a:rPr>
              <a:t>-</a:t>
            </a:r>
            <a:r>
              <a:rPr lang="en-GB" sz="1400" dirty="0">
                <a:latin typeface="Courier"/>
              </a:rPr>
              <a:t> exp</a:t>
            </a:r>
            <a:r>
              <a:rPr lang="en-GB" sz="1400" dirty="0">
                <a:solidFill>
                  <a:schemeClr val="bg1">
                    <a:lumMod val="50000"/>
                  </a:schemeClr>
                </a:solidFill>
                <a:latin typeface="Courier"/>
              </a:rPr>
              <a:t>(-</a:t>
            </a:r>
            <a:r>
              <a:rPr lang="en-GB" sz="1400" dirty="0">
                <a:latin typeface="Courier"/>
              </a:rPr>
              <a:t>lambda </a:t>
            </a:r>
            <a:r>
              <a:rPr lang="en-GB" sz="1400" dirty="0">
                <a:solidFill>
                  <a:schemeClr val="bg1">
                    <a:lumMod val="50000"/>
                  </a:schemeClr>
                </a:solidFill>
                <a:latin typeface="Courier"/>
              </a:rPr>
              <a:t>*</a:t>
            </a:r>
            <a:r>
              <a:rPr lang="en-GB" sz="1400" dirty="0">
                <a:latin typeface="Courier"/>
              </a:rPr>
              <a:t> dt</a:t>
            </a:r>
            <a:r>
              <a:rPr lang="en-GB" sz="1400" dirty="0">
                <a:solidFill>
                  <a:schemeClr val="bg1">
                    <a:lumMod val="50000"/>
                  </a:schemeClr>
                </a:solidFill>
                <a:latin typeface="Courier"/>
              </a:rPr>
              <a:t>)) {</a:t>
            </a:r>
          </a:p>
          <a:p>
            <a:r>
              <a:rPr lang="en-GB" sz="1400" dirty="0">
                <a:latin typeface="Courier"/>
              </a:rPr>
              <a:t>        state</a:t>
            </a:r>
            <a:r>
              <a:rPr lang="en-GB" sz="1400" dirty="0">
                <a:solidFill>
                  <a:schemeClr val="bg1">
                    <a:lumMod val="50000"/>
                  </a:schemeClr>
                </a:solidFill>
                <a:latin typeface="Courier"/>
              </a:rPr>
              <a:t>[</a:t>
            </a:r>
            <a:r>
              <a:rPr lang="en-GB" sz="1400" dirty="0" err="1">
                <a:latin typeface="Courier"/>
              </a:rPr>
              <a:t>i</a:t>
            </a:r>
            <a:r>
              <a:rPr lang="en-GB" sz="1400" dirty="0">
                <a:solidFill>
                  <a:schemeClr val="bg1">
                    <a:lumMod val="50000"/>
                  </a:schemeClr>
                </a:solidFill>
                <a:latin typeface="Courier"/>
              </a:rPr>
              <a:t>] &lt;-</a:t>
            </a:r>
            <a:r>
              <a:rPr lang="en-GB" sz="1400" dirty="0">
                <a:latin typeface="Courier"/>
              </a:rPr>
              <a:t> </a:t>
            </a:r>
            <a:r>
              <a:rPr lang="en-GB" sz="1400" dirty="0">
                <a:solidFill>
                  <a:srgbClr val="00B050"/>
                </a:solidFill>
                <a:latin typeface="Courier"/>
              </a:rPr>
              <a:t>"I"</a:t>
            </a:r>
            <a:endParaRPr lang="en-GB" sz="1400" dirty="0">
              <a:solidFill>
                <a:schemeClr val="bg1">
                  <a:lumMod val="50000"/>
                </a:schemeClr>
              </a:solidFill>
              <a:latin typeface="Courier"/>
            </a:endParaRPr>
          </a:p>
          <a:p>
            <a:r>
              <a:rPr lang="en-GB" sz="1400" dirty="0">
                <a:latin typeface="Courier"/>
              </a:rPr>
              <a:t>      </a:t>
            </a:r>
            <a:r>
              <a:rPr lang="en-GB" sz="1400" dirty="0">
                <a:solidFill>
                  <a:schemeClr val="bg1">
                    <a:lumMod val="50000"/>
                  </a:schemeClr>
                </a:solidFill>
                <a:latin typeface="Courier"/>
              </a:rPr>
              <a:t>}</a:t>
            </a:r>
          </a:p>
          <a:p>
            <a:r>
              <a:rPr lang="en-GB" sz="1400" dirty="0">
                <a:latin typeface="Courier"/>
              </a:rPr>
              <a:t>    </a:t>
            </a:r>
            <a:r>
              <a:rPr lang="en-GB" sz="1400" dirty="0">
                <a:solidFill>
                  <a:schemeClr val="bg1">
                    <a:lumMod val="50000"/>
                  </a:schemeClr>
                </a:solidFill>
                <a:latin typeface="Courier"/>
              </a:rPr>
              <a:t>}</a:t>
            </a:r>
            <a:r>
              <a:rPr lang="en-GB" sz="1400" dirty="0">
                <a:latin typeface="Courier"/>
              </a:rPr>
              <a:t> </a:t>
            </a:r>
            <a:r>
              <a:rPr lang="en-GB" sz="1400" dirty="0">
                <a:solidFill>
                  <a:srgbClr val="0070C0"/>
                </a:solidFill>
                <a:latin typeface="Courier"/>
              </a:rPr>
              <a:t>else if</a:t>
            </a:r>
            <a:r>
              <a:rPr lang="en-GB" sz="1400" dirty="0">
                <a:latin typeface="Courier"/>
              </a:rPr>
              <a:t> </a:t>
            </a:r>
            <a:r>
              <a:rPr lang="en-GB" sz="1400" dirty="0">
                <a:solidFill>
                  <a:schemeClr val="bg1">
                    <a:lumMod val="50000"/>
                  </a:schemeClr>
                </a:solidFill>
                <a:latin typeface="Courier"/>
              </a:rPr>
              <a:t>(</a:t>
            </a:r>
            <a:r>
              <a:rPr lang="en-GB" sz="1400" dirty="0">
                <a:latin typeface="Courier"/>
              </a:rPr>
              <a:t>state</a:t>
            </a:r>
            <a:r>
              <a:rPr lang="en-GB" sz="1400" dirty="0">
                <a:solidFill>
                  <a:schemeClr val="bg1">
                    <a:lumMod val="50000"/>
                  </a:schemeClr>
                </a:solidFill>
                <a:latin typeface="Courier"/>
              </a:rPr>
              <a:t>[</a:t>
            </a:r>
            <a:r>
              <a:rPr lang="en-GB" sz="1400" dirty="0" err="1">
                <a:latin typeface="Courier"/>
              </a:rPr>
              <a:t>i</a:t>
            </a:r>
            <a:r>
              <a:rPr lang="en-GB" sz="1400" dirty="0">
                <a:solidFill>
                  <a:schemeClr val="bg1">
                    <a:lumMod val="50000"/>
                  </a:schemeClr>
                </a:solidFill>
                <a:latin typeface="Courier"/>
              </a:rPr>
              <a:t>] ==</a:t>
            </a:r>
            <a:r>
              <a:rPr lang="en-GB" sz="1400" dirty="0">
                <a:latin typeface="Courier"/>
              </a:rPr>
              <a:t> </a:t>
            </a:r>
            <a:r>
              <a:rPr lang="en-GB" sz="1400" dirty="0">
                <a:solidFill>
                  <a:srgbClr val="00B050"/>
                </a:solidFill>
                <a:latin typeface="Courier"/>
              </a:rPr>
              <a:t>"I"</a:t>
            </a:r>
            <a:r>
              <a:rPr lang="en-GB" sz="1400" dirty="0">
                <a:solidFill>
                  <a:schemeClr val="bg1">
                    <a:lumMod val="50000"/>
                  </a:schemeClr>
                </a:solidFill>
                <a:latin typeface="Courier"/>
              </a:rPr>
              <a:t>) {</a:t>
            </a:r>
          </a:p>
          <a:p>
            <a:r>
              <a:rPr lang="en-GB" sz="1400" dirty="0">
                <a:latin typeface="Courier"/>
              </a:rPr>
              <a:t>      </a:t>
            </a:r>
            <a:r>
              <a:rPr lang="en-GB" sz="1400" dirty="0">
                <a:solidFill>
                  <a:srgbClr val="0070C0"/>
                </a:solidFill>
                <a:latin typeface="Courier"/>
              </a:rPr>
              <a:t>if</a:t>
            </a:r>
            <a:r>
              <a:rPr lang="en-GB" sz="1400" dirty="0">
                <a:latin typeface="Courier"/>
              </a:rPr>
              <a:t> </a:t>
            </a:r>
            <a:r>
              <a:rPr lang="en-GB" sz="1400" dirty="0">
                <a:solidFill>
                  <a:schemeClr val="bg1">
                    <a:lumMod val="50000"/>
                  </a:schemeClr>
                </a:solidFill>
                <a:latin typeface="Courier"/>
              </a:rPr>
              <a:t>(</a:t>
            </a:r>
            <a:r>
              <a:rPr lang="en-GB" sz="1400" dirty="0" err="1">
                <a:latin typeface="Courier"/>
              </a:rPr>
              <a:t>runif</a:t>
            </a:r>
            <a:r>
              <a:rPr lang="en-GB" sz="1400" dirty="0">
                <a:solidFill>
                  <a:schemeClr val="bg1">
                    <a:lumMod val="50000"/>
                  </a:schemeClr>
                </a:solidFill>
                <a:latin typeface="Courier"/>
              </a:rPr>
              <a:t>(</a:t>
            </a:r>
            <a:r>
              <a:rPr lang="en-GB" sz="1400" dirty="0">
                <a:solidFill>
                  <a:srgbClr val="0070C0"/>
                </a:solidFill>
                <a:latin typeface="Courier"/>
              </a:rPr>
              <a:t>1</a:t>
            </a:r>
            <a:r>
              <a:rPr lang="en-GB" sz="1400" dirty="0">
                <a:solidFill>
                  <a:schemeClr val="bg1">
                    <a:lumMod val="50000"/>
                  </a:schemeClr>
                </a:solidFill>
                <a:latin typeface="Courier"/>
              </a:rPr>
              <a:t>) &lt;</a:t>
            </a:r>
            <a:r>
              <a:rPr lang="en-GB" sz="1400" dirty="0">
                <a:latin typeface="Courier"/>
              </a:rPr>
              <a:t> </a:t>
            </a:r>
            <a:r>
              <a:rPr lang="en-GB" sz="1400" dirty="0">
                <a:solidFill>
                  <a:srgbClr val="0070C0"/>
                </a:solidFill>
                <a:latin typeface="Courier"/>
              </a:rPr>
              <a:t>1</a:t>
            </a:r>
            <a:r>
              <a:rPr lang="en-GB" sz="1400" dirty="0">
                <a:latin typeface="Courier"/>
              </a:rPr>
              <a:t> </a:t>
            </a:r>
            <a:r>
              <a:rPr lang="en-GB" sz="1400" dirty="0">
                <a:solidFill>
                  <a:schemeClr val="bg1">
                    <a:lumMod val="50000"/>
                  </a:schemeClr>
                </a:solidFill>
                <a:latin typeface="Courier"/>
              </a:rPr>
              <a:t>-</a:t>
            </a:r>
            <a:r>
              <a:rPr lang="en-GB" sz="1400" dirty="0">
                <a:latin typeface="Courier"/>
              </a:rPr>
              <a:t> exp</a:t>
            </a:r>
            <a:r>
              <a:rPr lang="en-GB" sz="1400" dirty="0">
                <a:solidFill>
                  <a:schemeClr val="bg1">
                    <a:lumMod val="50000"/>
                  </a:schemeClr>
                </a:solidFill>
                <a:latin typeface="Courier"/>
              </a:rPr>
              <a:t>(-</a:t>
            </a:r>
            <a:r>
              <a:rPr lang="en-GB" sz="1400" dirty="0">
                <a:latin typeface="Courier"/>
              </a:rPr>
              <a:t>gamma </a:t>
            </a:r>
            <a:r>
              <a:rPr lang="en-GB" sz="1400" dirty="0">
                <a:solidFill>
                  <a:schemeClr val="bg1">
                    <a:lumMod val="50000"/>
                  </a:schemeClr>
                </a:solidFill>
                <a:latin typeface="Courier"/>
              </a:rPr>
              <a:t>*</a:t>
            </a:r>
            <a:r>
              <a:rPr lang="en-GB" sz="1400" dirty="0">
                <a:latin typeface="Courier"/>
              </a:rPr>
              <a:t> dt</a:t>
            </a:r>
            <a:r>
              <a:rPr lang="en-GB" sz="1400" dirty="0">
                <a:solidFill>
                  <a:schemeClr val="bg1">
                    <a:lumMod val="50000"/>
                  </a:schemeClr>
                </a:solidFill>
                <a:latin typeface="Courier"/>
              </a:rPr>
              <a:t>)) {</a:t>
            </a:r>
          </a:p>
          <a:p>
            <a:r>
              <a:rPr lang="en-GB" sz="1400" dirty="0">
                <a:latin typeface="Courier"/>
              </a:rPr>
              <a:t>        state</a:t>
            </a:r>
            <a:r>
              <a:rPr lang="en-GB" sz="1400" dirty="0">
                <a:solidFill>
                  <a:schemeClr val="bg1">
                    <a:lumMod val="50000"/>
                  </a:schemeClr>
                </a:solidFill>
                <a:latin typeface="Courier"/>
              </a:rPr>
              <a:t>[</a:t>
            </a:r>
            <a:r>
              <a:rPr lang="en-GB" sz="1400" dirty="0" err="1">
                <a:latin typeface="Courier"/>
              </a:rPr>
              <a:t>i</a:t>
            </a:r>
            <a:r>
              <a:rPr lang="en-GB" sz="1400" dirty="0">
                <a:solidFill>
                  <a:schemeClr val="bg1">
                    <a:lumMod val="50000"/>
                  </a:schemeClr>
                </a:solidFill>
                <a:latin typeface="Courier"/>
              </a:rPr>
              <a:t>]</a:t>
            </a:r>
            <a:r>
              <a:rPr lang="en-GB" sz="1400" dirty="0">
                <a:latin typeface="Courier"/>
              </a:rPr>
              <a:t> </a:t>
            </a:r>
            <a:r>
              <a:rPr lang="en-GB" sz="1400" dirty="0">
                <a:solidFill>
                  <a:schemeClr val="bg1">
                    <a:lumMod val="50000"/>
                  </a:schemeClr>
                </a:solidFill>
                <a:latin typeface="Courier"/>
              </a:rPr>
              <a:t>&lt;-</a:t>
            </a:r>
            <a:r>
              <a:rPr lang="en-GB" sz="1400" dirty="0">
                <a:latin typeface="Courier"/>
              </a:rPr>
              <a:t> </a:t>
            </a:r>
            <a:r>
              <a:rPr lang="en-GB" sz="1400" dirty="0">
                <a:solidFill>
                  <a:srgbClr val="00B050"/>
                </a:solidFill>
                <a:latin typeface="Courier"/>
              </a:rPr>
              <a:t>"S"</a:t>
            </a:r>
            <a:endParaRPr lang="en-GB" sz="1400" dirty="0">
              <a:latin typeface="Courier"/>
            </a:endParaRPr>
          </a:p>
          <a:p>
            <a:r>
              <a:rPr lang="en-GB" sz="1400" dirty="0">
                <a:latin typeface="Courier"/>
              </a:rPr>
              <a:t>      </a:t>
            </a:r>
            <a:r>
              <a:rPr lang="en-GB" sz="1400" dirty="0">
                <a:solidFill>
                  <a:schemeClr val="bg1">
                    <a:lumMod val="50000"/>
                  </a:schemeClr>
                </a:solidFill>
                <a:latin typeface="Courier"/>
              </a:rPr>
              <a:t>}</a:t>
            </a:r>
          </a:p>
          <a:p>
            <a:r>
              <a:rPr lang="en-GB" sz="1400" dirty="0">
                <a:latin typeface="Courier"/>
              </a:rPr>
              <a:t>    </a:t>
            </a:r>
            <a:r>
              <a:rPr lang="en-GB" sz="1400" dirty="0">
                <a:solidFill>
                  <a:schemeClr val="bg1">
                    <a:lumMod val="50000"/>
                  </a:schemeClr>
                </a:solidFill>
                <a:latin typeface="Courier"/>
              </a:rPr>
              <a:t>}</a:t>
            </a:r>
          </a:p>
          <a:p>
            <a:r>
              <a:rPr lang="en-GB" sz="1400" dirty="0">
                <a:solidFill>
                  <a:schemeClr val="bg1">
                    <a:lumMod val="50000"/>
                  </a:schemeClr>
                </a:solidFill>
                <a:latin typeface="Courier"/>
              </a:rPr>
              <a:t>  }</a:t>
            </a:r>
          </a:p>
          <a:p>
            <a:endParaRPr lang="en-GB" sz="1400" dirty="0">
              <a:latin typeface="Courier"/>
            </a:endParaRPr>
          </a:p>
          <a:p>
            <a:r>
              <a:rPr lang="en-GB" sz="1400" dirty="0">
                <a:latin typeface="Courier"/>
              </a:rPr>
              <a:t>  </a:t>
            </a:r>
            <a:r>
              <a:rPr lang="en-GB" sz="1400" dirty="0">
                <a:solidFill>
                  <a:srgbClr val="00B050"/>
                </a:solidFill>
                <a:latin typeface="Courier"/>
              </a:rPr>
              <a:t># Record population state . . .</a:t>
            </a:r>
          </a:p>
          <a:p>
            <a:r>
              <a:rPr lang="en-GB" sz="1400" dirty="0">
                <a:solidFill>
                  <a:schemeClr val="bg1">
                    <a:lumMod val="50000"/>
                  </a:schemeClr>
                </a:solidFill>
                <a:latin typeface="Courier"/>
              </a:rPr>
              <a:t>}</a:t>
            </a:r>
          </a:p>
        </p:txBody>
      </p:sp>
    </p:spTree>
    <p:extLst>
      <p:ext uri="{BB962C8B-B14F-4D97-AF65-F5344CB8AC3E}">
        <p14:creationId xmlns:p14="http://schemas.microsoft.com/office/powerpoint/2010/main" val="277145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Outline of the practical</a:t>
            </a:r>
          </a:p>
        </p:txBody>
      </p:sp>
      <p:sp>
        <p:nvSpPr>
          <p:cNvPr id="3" name="Content Placeholder 2"/>
          <p:cNvSpPr>
            <a:spLocks noGrp="1"/>
          </p:cNvSpPr>
          <p:nvPr>
            <p:ph idx="1" hasCustomPrompt="1"/>
          </p:nvPr>
        </p:nvSpPr>
        <p:spPr/>
        <p:txBody>
          <a:bodyPr/>
          <a:lstStyle/>
          <a:p>
            <a:pPr lvl="1">
              <a:buAutoNum type="arabicPeriod"/>
            </a:pPr>
            <a:r>
              <a:rPr lang="en-GB" dirty="0"/>
              <a:t> </a:t>
            </a:r>
            <a:r>
              <a:rPr dirty="0"/>
              <a:t>A</a:t>
            </a:r>
            <a:r>
              <a:rPr lang="en-GB" dirty="0"/>
              <a:t>n individual-based SEIR model of SARS-CoV-2 transmission.</a:t>
            </a:r>
          </a:p>
          <a:p>
            <a:pPr lvl="1">
              <a:buAutoNum type="arabicPeriod"/>
            </a:pPr>
            <a:r>
              <a:rPr lang="en-GB" dirty="0"/>
              <a:t> Adding more complex dynamics to the SEIR model.</a:t>
            </a:r>
            <a:endParaRPr dirty="0"/>
          </a:p>
          <a:p>
            <a:pPr lvl="1">
              <a:buAutoNum type="arabicPeriod"/>
            </a:pPr>
            <a:r>
              <a:rPr lang="en-GB" dirty="0"/>
              <a:t> </a:t>
            </a:r>
            <a:r>
              <a:rPr dirty="0"/>
              <a:t>Optimizing the model to run faster.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2811304"/>
            <a:ext cx="9144000" cy="1235392"/>
          </a:xfrm>
          <a:prstGeom prst="rect">
            <a:avLst/>
          </a:prstGeom>
        </p:spPr>
        <p:txBody>
          <a:bodyPr/>
          <a:lstStyle/>
          <a:p>
            <a:pPr marL="0" lvl="0" indent="0">
              <a:buNone/>
            </a:pPr>
            <a:r>
              <a:rPr sz="3600" dirty="0"/>
              <a:t>Practical 1. </a:t>
            </a:r>
            <a:r>
              <a:rPr lang="en-GB" sz="3600" dirty="0"/>
              <a:t>An individual-based SEIR model of SARS-CoV-2 transmission</a:t>
            </a:r>
            <a:endParaRPr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Practical 1: Individual-based SEIR model</a:t>
            </a:r>
            <a:endParaRPr dirty="0"/>
          </a:p>
        </p:txBody>
      </p:sp>
      <p:sp>
        <p:nvSpPr>
          <p:cNvPr id="3" name="Content Placeholder 2"/>
          <p:cNvSpPr>
            <a:spLocks noGrp="1"/>
          </p:cNvSpPr>
          <p:nvPr>
            <p:ph idx="1" hasCustomPrompt="1"/>
          </p:nvPr>
        </p:nvSpPr>
        <p:spPr/>
        <p:txBody>
          <a:bodyPr/>
          <a:lstStyle/>
          <a:p>
            <a:pPr marL="0" lvl="0" indent="0">
              <a:buNone/>
            </a:pPr>
            <a:r>
              <a:rPr lang="en-GB" sz="2100" dirty="0">
                <a:latin typeface="+mn-lt"/>
              </a:rPr>
              <a:t>In the first practical, you will be implementing an SEIR model with waning immunity as a stochastic individual-based model.</a:t>
            </a: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sz="1600" dirty="0">
              <a:latin typeface="+mn-lt"/>
            </a:endParaRPr>
          </a:p>
          <a:p>
            <a:pPr marL="0" lvl="0" indent="0">
              <a:buNone/>
            </a:pPr>
            <a:endParaRPr sz="1600" dirty="0">
              <a:latin typeface="+mn-lt"/>
            </a:endParaRPr>
          </a:p>
        </p:txBody>
      </p:sp>
      <p:sp>
        <p:nvSpPr>
          <p:cNvPr id="2" name="TextBox 1">
            <a:extLst>
              <a:ext uri="{FF2B5EF4-FFF2-40B4-BE49-F238E27FC236}">
                <a16:creationId xmlns:a16="http://schemas.microsoft.com/office/drawing/2014/main" id="{A1D1191A-A819-94FE-EE91-BCB0937215D9}"/>
              </a:ext>
            </a:extLst>
          </p:cNvPr>
          <p:cNvSpPr txBox="1"/>
          <p:nvPr/>
        </p:nvSpPr>
        <p:spPr>
          <a:xfrm>
            <a:off x="1544956" y="2999839"/>
            <a:ext cx="605790" cy="64633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GB" sz="3600" dirty="0"/>
              <a:t>S</a:t>
            </a:r>
          </a:p>
        </p:txBody>
      </p:sp>
      <p:sp>
        <p:nvSpPr>
          <p:cNvPr id="4" name="TextBox 3">
            <a:extLst>
              <a:ext uri="{FF2B5EF4-FFF2-40B4-BE49-F238E27FC236}">
                <a16:creationId xmlns:a16="http://schemas.microsoft.com/office/drawing/2014/main" id="{BA288CB9-0133-435B-9AA9-8FD00EBBAF96}"/>
              </a:ext>
            </a:extLst>
          </p:cNvPr>
          <p:cNvSpPr txBox="1"/>
          <p:nvPr/>
        </p:nvSpPr>
        <p:spPr>
          <a:xfrm>
            <a:off x="3316606" y="2999839"/>
            <a:ext cx="605790" cy="64633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GB" sz="3600" dirty="0"/>
              <a:t>E</a:t>
            </a:r>
          </a:p>
        </p:txBody>
      </p:sp>
      <p:sp>
        <p:nvSpPr>
          <p:cNvPr id="6" name="TextBox 5">
            <a:extLst>
              <a:ext uri="{FF2B5EF4-FFF2-40B4-BE49-F238E27FC236}">
                <a16:creationId xmlns:a16="http://schemas.microsoft.com/office/drawing/2014/main" id="{16BA02C8-2569-6B11-17C8-A1BF0BD6D0B1}"/>
              </a:ext>
            </a:extLst>
          </p:cNvPr>
          <p:cNvSpPr txBox="1"/>
          <p:nvPr/>
        </p:nvSpPr>
        <p:spPr>
          <a:xfrm>
            <a:off x="5088256" y="2999839"/>
            <a:ext cx="605790" cy="64633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GB" sz="3600" dirty="0"/>
              <a:t>I</a:t>
            </a:r>
          </a:p>
        </p:txBody>
      </p:sp>
      <p:sp>
        <p:nvSpPr>
          <p:cNvPr id="7" name="TextBox 6">
            <a:extLst>
              <a:ext uri="{FF2B5EF4-FFF2-40B4-BE49-F238E27FC236}">
                <a16:creationId xmlns:a16="http://schemas.microsoft.com/office/drawing/2014/main" id="{5A511E32-6A3D-6496-A637-7475F922771E}"/>
              </a:ext>
            </a:extLst>
          </p:cNvPr>
          <p:cNvSpPr txBox="1"/>
          <p:nvPr/>
        </p:nvSpPr>
        <p:spPr>
          <a:xfrm>
            <a:off x="6859906" y="2999839"/>
            <a:ext cx="605790" cy="64633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GB" sz="3600" dirty="0"/>
              <a:t>R</a:t>
            </a:r>
          </a:p>
        </p:txBody>
      </p:sp>
      <p:cxnSp>
        <p:nvCxnSpPr>
          <p:cNvPr id="9" name="Straight Arrow Connector 8">
            <a:extLst>
              <a:ext uri="{FF2B5EF4-FFF2-40B4-BE49-F238E27FC236}">
                <a16:creationId xmlns:a16="http://schemas.microsoft.com/office/drawing/2014/main" id="{FA4C4245-CAC9-1491-C032-98580B8D49ED}"/>
              </a:ext>
            </a:extLst>
          </p:cNvPr>
          <p:cNvCxnSpPr>
            <a:cxnSpLocks/>
          </p:cNvCxnSpPr>
          <p:nvPr/>
        </p:nvCxnSpPr>
        <p:spPr>
          <a:xfrm>
            <a:off x="2242186" y="3341370"/>
            <a:ext cx="994410"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6E300296-61EF-E3A7-1C07-AC4899CCB025}"/>
              </a:ext>
            </a:extLst>
          </p:cNvPr>
          <p:cNvCxnSpPr>
            <a:cxnSpLocks/>
          </p:cNvCxnSpPr>
          <p:nvPr/>
        </p:nvCxnSpPr>
        <p:spPr>
          <a:xfrm>
            <a:off x="4013836" y="3341370"/>
            <a:ext cx="994410"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085AE674-1197-6C0B-A936-61D3F43B78E6}"/>
              </a:ext>
            </a:extLst>
          </p:cNvPr>
          <p:cNvCxnSpPr>
            <a:cxnSpLocks/>
          </p:cNvCxnSpPr>
          <p:nvPr/>
        </p:nvCxnSpPr>
        <p:spPr>
          <a:xfrm>
            <a:off x="5785486" y="3341370"/>
            <a:ext cx="994410"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15E1AB8-0F0B-D6A0-F0D2-C7C1998221AD}"/>
                  </a:ext>
                </a:extLst>
              </p:cNvPr>
              <p:cNvSpPr txBox="1"/>
              <p:nvPr/>
            </p:nvSpPr>
            <p:spPr>
              <a:xfrm>
                <a:off x="2350771" y="2868979"/>
                <a:ext cx="7772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𝛽</m:t>
                      </m:r>
                      <m:f>
                        <m:fPr>
                          <m:type m:val="lin"/>
                          <m:ctrlPr>
                            <a:rPr lang="en-GB" b="0" i="1" smtClean="0">
                              <a:latin typeface="Cambria Math" panose="02040503050406030204" pitchFamily="18" charset="0"/>
                            </a:rPr>
                          </m:ctrlPr>
                        </m:fPr>
                        <m:num>
                          <m:r>
                            <a:rPr lang="en-GB" b="0" i="1" smtClean="0">
                              <a:latin typeface="Cambria Math" panose="02040503050406030204" pitchFamily="18" charset="0"/>
                            </a:rPr>
                            <m:t>𝐼</m:t>
                          </m:r>
                        </m:num>
                        <m:den>
                          <m:r>
                            <a:rPr lang="en-GB" b="0" i="1" smtClean="0">
                              <a:latin typeface="Cambria Math" panose="02040503050406030204" pitchFamily="18" charset="0"/>
                            </a:rPr>
                            <m:t>𝑁</m:t>
                          </m:r>
                        </m:den>
                      </m:f>
                    </m:oMath>
                  </m:oMathPara>
                </a14:m>
                <a:endParaRPr lang="en-GB" dirty="0"/>
              </a:p>
            </p:txBody>
          </p:sp>
        </mc:Choice>
        <mc:Fallback xmlns="">
          <p:sp>
            <p:nvSpPr>
              <p:cNvPr id="15" name="TextBox 14">
                <a:extLst>
                  <a:ext uri="{FF2B5EF4-FFF2-40B4-BE49-F238E27FC236}">
                    <a16:creationId xmlns:a16="http://schemas.microsoft.com/office/drawing/2014/main" id="{A15E1AB8-0F0B-D6A0-F0D2-C7C1998221AD}"/>
                  </a:ext>
                </a:extLst>
              </p:cNvPr>
              <p:cNvSpPr txBox="1">
                <a:spLocks noRot="1" noChangeAspect="1" noMove="1" noResize="1" noEditPoints="1" noAdjustHandles="1" noChangeArrowheads="1" noChangeShapeType="1" noTextEdit="1"/>
              </p:cNvSpPr>
              <p:nvPr/>
            </p:nvSpPr>
            <p:spPr>
              <a:xfrm>
                <a:off x="2350771" y="2868979"/>
                <a:ext cx="777240" cy="369332"/>
              </a:xfrm>
              <a:prstGeom prst="rect">
                <a:avLst/>
              </a:prstGeom>
              <a:blipFill>
                <a:blip r:embed="rId2"/>
                <a:stretch>
                  <a:fillRect l="-4839" t="-117241" r="-1613" b="-1724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52C451B-AD96-34E0-F4F8-3D416FA1134F}"/>
                  </a:ext>
                </a:extLst>
              </p:cNvPr>
              <p:cNvSpPr txBox="1"/>
              <p:nvPr/>
            </p:nvSpPr>
            <p:spPr>
              <a:xfrm>
                <a:off x="4111944" y="2874158"/>
                <a:ext cx="7772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𝛿</m:t>
                      </m:r>
                    </m:oMath>
                  </m:oMathPara>
                </a14:m>
                <a:endParaRPr lang="en-GB" dirty="0"/>
              </a:p>
            </p:txBody>
          </p:sp>
        </mc:Choice>
        <mc:Fallback xmlns="">
          <p:sp>
            <p:nvSpPr>
              <p:cNvPr id="16" name="TextBox 15">
                <a:extLst>
                  <a:ext uri="{FF2B5EF4-FFF2-40B4-BE49-F238E27FC236}">
                    <a16:creationId xmlns:a16="http://schemas.microsoft.com/office/drawing/2014/main" id="{A52C451B-AD96-34E0-F4F8-3D416FA1134F}"/>
                  </a:ext>
                </a:extLst>
              </p:cNvPr>
              <p:cNvSpPr txBox="1">
                <a:spLocks noRot="1" noChangeAspect="1" noMove="1" noResize="1" noEditPoints="1" noAdjustHandles="1" noChangeArrowheads="1" noChangeShapeType="1" noTextEdit="1"/>
              </p:cNvSpPr>
              <p:nvPr/>
            </p:nvSpPr>
            <p:spPr>
              <a:xfrm>
                <a:off x="4111944" y="2874158"/>
                <a:ext cx="777240"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0ABB72D-0A43-F9E9-EA8A-AB81CD898A16}"/>
                  </a:ext>
                </a:extLst>
              </p:cNvPr>
              <p:cNvSpPr txBox="1"/>
              <p:nvPr/>
            </p:nvSpPr>
            <p:spPr>
              <a:xfrm>
                <a:off x="5873117" y="2879337"/>
                <a:ext cx="7772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𝛾</m:t>
                      </m:r>
                    </m:oMath>
                  </m:oMathPara>
                </a14:m>
                <a:endParaRPr lang="en-GB" dirty="0"/>
              </a:p>
            </p:txBody>
          </p:sp>
        </mc:Choice>
        <mc:Fallback xmlns="">
          <p:sp>
            <p:nvSpPr>
              <p:cNvPr id="17" name="TextBox 16">
                <a:extLst>
                  <a:ext uri="{FF2B5EF4-FFF2-40B4-BE49-F238E27FC236}">
                    <a16:creationId xmlns:a16="http://schemas.microsoft.com/office/drawing/2014/main" id="{E0ABB72D-0A43-F9E9-EA8A-AB81CD898A16}"/>
                  </a:ext>
                </a:extLst>
              </p:cNvPr>
              <p:cNvSpPr txBox="1">
                <a:spLocks noRot="1" noChangeAspect="1" noMove="1" noResize="1" noEditPoints="1" noAdjustHandles="1" noChangeArrowheads="1" noChangeShapeType="1" noTextEdit="1"/>
              </p:cNvSpPr>
              <p:nvPr/>
            </p:nvSpPr>
            <p:spPr>
              <a:xfrm>
                <a:off x="5873117" y="2879337"/>
                <a:ext cx="777240" cy="369332"/>
              </a:xfrm>
              <a:prstGeom prst="rect">
                <a:avLst/>
              </a:prstGeom>
              <a:blipFill>
                <a:blip r:embed="rId4"/>
                <a:stretch>
                  <a:fillRect b="-10000"/>
                </a:stretch>
              </a:blipFill>
            </p:spPr>
            <p:txBody>
              <a:bodyPr/>
              <a:lstStyle/>
              <a:p>
                <a:r>
                  <a:rPr lang="en-GB">
                    <a:noFill/>
                  </a:rPr>
                  <a:t> </a:t>
                </a:r>
              </a:p>
            </p:txBody>
          </p:sp>
        </mc:Fallback>
      </mc:AlternateContent>
      <p:sp>
        <p:nvSpPr>
          <p:cNvPr id="32" name="Freeform 31">
            <a:extLst>
              <a:ext uri="{FF2B5EF4-FFF2-40B4-BE49-F238E27FC236}">
                <a16:creationId xmlns:a16="http://schemas.microsoft.com/office/drawing/2014/main" id="{899CC99A-519E-D889-87C4-394C7FCB479D}"/>
              </a:ext>
            </a:extLst>
          </p:cNvPr>
          <p:cNvSpPr/>
          <p:nvPr/>
        </p:nvSpPr>
        <p:spPr>
          <a:xfrm>
            <a:off x="1851659" y="3816252"/>
            <a:ext cx="5311141" cy="514350"/>
          </a:xfrm>
          <a:custGeom>
            <a:avLst/>
            <a:gdLst>
              <a:gd name="connsiteX0" fmla="*/ 5406390 w 5406390"/>
              <a:gd name="connsiteY0" fmla="*/ 0 h 525780"/>
              <a:gd name="connsiteX1" fmla="*/ 5406390 w 5406390"/>
              <a:gd name="connsiteY1" fmla="*/ 0 h 525780"/>
              <a:gd name="connsiteX2" fmla="*/ 5406390 w 5406390"/>
              <a:gd name="connsiteY2" fmla="*/ 502920 h 525780"/>
              <a:gd name="connsiteX3" fmla="*/ 0 w 5406390"/>
              <a:gd name="connsiteY3" fmla="*/ 525780 h 525780"/>
              <a:gd name="connsiteX0" fmla="*/ 5406390 w 5406390"/>
              <a:gd name="connsiteY0" fmla="*/ 0 h 514350"/>
              <a:gd name="connsiteX1" fmla="*/ 5406390 w 5406390"/>
              <a:gd name="connsiteY1" fmla="*/ 0 h 514350"/>
              <a:gd name="connsiteX2" fmla="*/ 5406390 w 5406390"/>
              <a:gd name="connsiteY2" fmla="*/ 502920 h 514350"/>
              <a:gd name="connsiteX3" fmla="*/ 0 w 5406390"/>
              <a:gd name="connsiteY3" fmla="*/ 514350 h 514350"/>
            </a:gdLst>
            <a:ahLst/>
            <a:cxnLst>
              <a:cxn ang="0">
                <a:pos x="connsiteX0" y="connsiteY0"/>
              </a:cxn>
              <a:cxn ang="0">
                <a:pos x="connsiteX1" y="connsiteY1"/>
              </a:cxn>
              <a:cxn ang="0">
                <a:pos x="connsiteX2" y="connsiteY2"/>
              </a:cxn>
              <a:cxn ang="0">
                <a:pos x="connsiteX3" y="connsiteY3"/>
              </a:cxn>
            </a:cxnLst>
            <a:rect l="l" t="t" r="r" b="b"/>
            <a:pathLst>
              <a:path w="5406390" h="514350">
                <a:moveTo>
                  <a:pt x="5406390" y="0"/>
                </a:moveTo>
                <a:lnTo>
                  <a:pt x="5406390" y="0"/>
                </a:lnTo>
                <a:lnTo>
                  <a:pt x="5406390" y="502920"/>
                </a:lnTo>
                <a:lnTo>
                  <a:pt x="0" y="514350"/>
                </a:lnTo>
              </a:path>
            </a:pathLst>
          </a:cu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3" name="Straight Arrow Connector 32">
            <a:extLst>
              <a:ext uri="{FF2B5EF4-FFF2-40B4-BE49-F238E27FC236}">
                <a16:creationId xmlns:a16="http://schemas.microsoft.com/office/drawing/2014/main" id="{A0868ADC-BB39-553C-ED88-234855AB3514}"/>
              </a:ext>
            </a:extLst>
          </p:cNvPr>
          <p:cNvCxnSpPr>
            <a:cxnSpLocks/>
          </p:cNvCxnSpPr>
          <p:nvPr/>
        </p:nvCxnSpPr>
        <p:spPr>
          <a:xfrm flipH="1" flipV="1">
            <a:off x="1847851" y="3751482"/>
            <a:ext cx="1907" cy="60198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B64ACF8-4A92-317A-604D-06CC12CD0811}"/>
                  </a:ext>
                </a:extLst>
              </p:cNvPr>
              <p:cNvSpPr txBox="1"/>
              <p:nvPr/>
            </p:nvSpPr>
            <p:spPr>
              <a:xfrm>
                <a:off x="4123376" y="3961270"/>
                <a:ext cx="7772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𝜔</m:t>
                      </m:r>
                    </m:oMath>
                  </m:oMathPara>
                </a14:m>
                <a:endParaRPr lang="en-GB" dirty="0"/>
              </a:p>
            </p:txBody>
          </p:sp>
        </mc:Choice>
        <mc:Fallback xmlns="">
          <p:sp>
            <p:nvSpPr>
              <p:cNvPr id="35" name="TextBox 34">
                <a:extLst>
                  <a:ext uri="{FF2B5EF4-FFF2-40B4-BE49-F238E27FC236}">
                    <a16:creationId xmlns:a16="http://schemas.microsoft.com/office/drawing/2014/main" id="{4B64ACF8-4A92-317A-604D-06CC12CD0811}"/>
                  </a:ext>
                </a:extLst>
              </p:cNvPr>
              <p:cNvSpPr txBox="1">
                <a:spLocks noRot="1" noChangeAspect="1" noMove="1" noResize="1" noEditPoints="1" noAdjustHandles="1" noChangeArrowheads="1" noChangeShapeType="1" noTextEdit="1"/>
              </p:cNvSpPr>
              <p:nvPr/>
            </p:nvSpPr>
            <p:spPr>
              <a:xfrm>
                <a:off x="4123376" y="3961270"/>
                <a:ext cx="777240" cy="369332"/>
              </a:xfrm>
              <a:prstGeom prst="rect">
                <a:avLst/>
              </a:prstGeom>
              <a:blipFill>
                <a:blip r:embed="rId5"/>
                <a:stretch>
                  <a:fillRect/>
                </a:stretch>
              </a:blipFill>
            </p:spPr>
            <p:txBody>
              <a:bodyPr/>
              <a:lstStyle/>
              <a:p>
                <a:r>
                  <a:rPr lang="en-GB">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a:bodyPr>
          <a:lstStyle/>
          <a:p>
            <a:pPr marL="0" lvl="0" indent="0">
              <a:buNone/>
            </a:pPr>
            <a:r>
              <a:rPr lang="en-GB" dirty="0"/>
              <a:t>Practical 1: Individual-based SEIR model</a:t>
            </a:r>
            <a:endParaRPr dirty="0"/>
          </a:p>
        </p:txBody>
      </p:sp>
      <p:pic>
        <p:nvPicPr>
          <p:cNvPr id="6" name="Picture 5">
            <a:extLst>
              <a:ext uri="{FF2B5EF4-FFF2-40B4-BE49-F238E27FC236}">
                <a16:creationId xmlns:a16="http://schemas.microsoft.com/office/drawing/2014/main" id="{9C4EDBA1-3B6D-5C7C-4736-1A7BFC46B5FB}"/>
              </a:ext>
            </a:extLst>
          </p:cNvPr>
          <p:cNvPicPr>
            <a:picLocks noChangeAspect="1"/>
          </p:cNvPicPr>
          <p:nvPr/>
        </p:nvPicPr>
        <p:blipFill>
          <a:blip r:embed="rId2"/>
          <a:stretch>
            <a:fillRect/>
          </a:stretch>
        </p:blipFill>
        <p:spPr>
          <a:xfrm>
            <a:off x="895249" y="1431417"/>
            <a:ext cx="7353501" cy="5147451"/>
          </a:xfrm>
          <a:prstGeom prst="rect">
            <a:avLst/>
          </a:prstGeom>
        </p:spPr>
      </p:pic>
    </p:spTree>
    <p:extLst>
      <p:ext uri="{BB962C8B-B14F-4D97-AF65-F5344CB8AC3E}">
        <p14:creationId xmlns:p14="http://schemas.microsoft.com/office/powerpoint/2010/main" val="124358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2862262"/>
            <a:ext cx="9144000" cy="1133475"/>
          </a:xfrm>
          <a:prstGeom prst="rect">
            <a:avLst/>
          </a:prstGeom>
        </p:spPr>
        <p:txBody>
          <a:bodyPr/>
          <a:lstStyle/>
          <a:p>
            <a:pPr marL="0" lvl="0" indent="0">
              <a:buNone/>
            </a:pPr>
            <a:r>
              <a:rPr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a:bodyPr>
          <a:lstStyle/>
          <a:p>
            <a:pPr marL="0" lvl="0" indent="0">
              <a:buNone/>
            </a:pPr>
            <a:r>
              <a:rPr lang="en-GB" dirty="0"/>
              <a:t>Practical 1: Individual-based SEIR model</a:t>
            </a:r>
            <a:endParaRPr dirty="0"/>
          </a:p>
        </p:txBody>
      </p:sp>
      <p:pic>
        <p:nvPicPr>
          <p:cNvPr id="6" name="Picture 5">
            <a:extLst>
              <a:ext uri="{FF2B5EF4-FFF2-40B4-BE49-F238E27FC236}">
                <a16:creationId xmlns:a16="http://schemas.microsoft.com/office/drawing/2014/main" id="{9C4EDBA1-3B6D-5C7C-4736-1A7BFC46B5FB}"/>
              </a:ext>
            </a:extLst>
          </p:cNvPr>
          <p:cNvPicPr>
            <a:picLocks noChangeAspect="1"/>
          </p:cNvPicPr>
          <p:nvPr/>
        </p:nvPicPr>
        <p:blipFill>
          <a:blip r:embed="rId2"/>
          <a:stretch>
            <a:fillRect/>
          </a:stretch>
        </p:blipFill>
        <p:spPr>
          <a:xfrm>
            <a:off x="1543150" y="2434038"/>
            <a:ext cx="5921186" cy="4144830"/>
          </a:xfrm>
          <a:prstGeom prst="rect">
            <a:avLst/>
          </a:prstGeom>
        </p:spPr>
      </p:pic>
      <p:sp>
        <p:nvSpPr>
          <p:cNvPr id="2" name="TextBox 1">
            <a:extLst>
              <a:ext uri="{FF2B5EF4-FFF2-40B4-BE49-F238E27FC236}">
                <a16:creationId xmlns:a16="http://schemas.microsoft.com/office/drawing/2014/main" id="{E1EAF036-84D4-4F83-5056-1C09726CD6D0}"/>
              </a:ext>
            </a:extLst>
          </p:cNvPr>
          <p:cNvSpPr txBox="1"/>
          <p:nvPr/>
        </p:nvSpPr>
        <p:spPr>
          <a:xfrm>
            <a:off x="173812" y="1209124"/>
            <a:ext cx="8834162" cy="369332"/>
          </a:xfrm>
          <a:prstGeom prst="rect">
            <a:avLst/>
          </a:prstGeom>
          <a:noFill/>
        </p:spPr>
        <p:txBody>
          <a:bodyPr wrap="square" rtlCol="0">
            <a:spAutoFit/>
          </a:bodyPr>
          <a:lstStyle/>
          <a:p>
            <a:r>
              <a:rPr lang="en-GB" dirty="0"/>
              <a:t>6. What happens if you use </a:t>
            </a:r>
            <a:r>
              <a:rPr lang="en-GB" dirty="0" err="1">
                <a:latin typeface="Courier" pitchFamily="2" charset="0"/>
              </a:rPr>
              <a:t>set.seed</a:t>
            </a:r>
            <a:r>
              <a:rPr lang="en-GB" dirty="0">
                <a:latin typeface="Courier" pitchFamily="2" charset="0"/>
              </a:rPr>
              <a:t>(123456)</a:t>
            </a:r>
            <a:r>
              <a:rPr lang="en-GB" dirty="0"/>
              <a:t> instead of </a:t>
            </a:r>
            <a:r>
              <a:rPr lang="en-GB" dirty="0">
                <a:latin typeface="Courier" pitchFamily="2" charset="0"/>
              </a:rPr>
              <a:t>12345</a:t>
            </a:r>
            <a:r>
              <a:rPr lang="en-GB" dirty="0"/>
              <a:t>?</a:t>
            </a:r>
            <a:endParaRPr lang="en-US" dirty="0"/>
          </a:p>
        </p:txBody>
      </p:sp>
    </p:spTree>
    <p:extLst>
      <p:ext uri="{BB962C8B-B14F-4D97-AF65-F5344CB8AC3E}">
        <p14:creationId xmlns:p14="http://schemas.microsoft.com/office/powerpoint/2010/main" val="1234848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a:bodyPr>
          <a:lstStyle/>
          <a:p>
            <a:pPr marL="0" lvl="0" indent="0">
              <a:buNone/>
            </a:pPr>
            <a:r>
              <a:rPr lang="en-GB" dirty="0"/>
              <a:t>Practical 1: Individual-based SEIR model</a:t>
            </a:r>
            <a:endParaRPr dirty="0"/>
          </a:p>
        </p:txBody>
      </p:sp>
      <p:pic>
        <p:nvPicPr>
          <p:cNvPr id="6" name="Picture 5">
            <a:extLst>
              <a:ext uri="{FF2B5EF4-FFF2-40B4-BE49-F238E27FC236}">
                <a16:creationId xmlns:a16="http://schemas.microsoft.com/office/drawing/2014/main" id="{9C4EDBA1-3B6D-5C7C-4736-1A7BFC46B5FB}"/>
              </a:ext>
            </a:extLst>
          </p:cNvPr>
          <p:cNvPicPr>
            <a:picLocks noChangeAspect="1"/>
          </p:cNvPicPr>
          <p:nvPr/>
        </p:nvPicPr>
        <p:blipFill>
          <a:blip r:embed="rId2"/>
          <a:srcRect/>
          <a:stretch/>
        </p:blipFill>
        <p:spPr>
          <a:xfrm>
            <a:off x="1543150" y="2434038"/>
            <a:ext cx="5921185" cy="4144830"/>
          </a:xfrm>
          <a:prstGeom prst="rect">
            <a:avLst/>
          </a:prstGeom>
        </p:spPr>
      </p:pic>
      <p:sp>
        <p:nvSpPr>
          <p:cNvPr id="2" name="TextBox 1">
            <a:extLst>
              <a:ext uri="{FF2B5EF4-FFF2-40B4-BE49-F238E27FC236}">
                <a16:creationId xmlns:a16="http://schemas.microsoft.com/office/drawing/2014/main" id="{E1EAF036-84D4-4F83-5056-1C09726CD6D0}"/>
              </a:ext>
            </a:extLst>
          </p:cNvPr>
          <p:cNvSpPr txBox="1"/>
          <p:nvPr/>
        </p:nvSpPr>
        <p:spPr>
          <a:xfrm>
            <a:off x="173812" y="1209124"/>
            <a:ext cx="8834162" cy="369332"/>
          </a:xfrm>
          <a:prstGeom prst="rect">
            <a:avLst/>
          </a:prstGeom>
          <a:noFill/>
        </p:spPr>
        <p:txBody>
          <a:bodyPr wrap="square" rtlCol="0">
            <a:spAutoFit/>
          </a:bodyPr>
          <a:lstStyle/>
          <a:p>
            <a:r>
              <a:rPr lang="en-GB" dirty="0"/>
              <a:t>6. What happens if you use </a:t>
            </a:r>
            <a:r>
              <a:rPr lang="en-GB" dirty="0" err="1">
                <a:latin typeface="Courier" pitchFamily="2" charset="0"/>
              </a:rPr>
              <a:t>set.seed</a:t>
            </a:r>
            <a:r>
              <a:rPr lang="en-GB" dirty="0">
                <a:latin typeface="Courier" pitchFamily="2" charset="0"/>
              </a:rPr>
              <a:t>(123456)</a:t>
            </a:r>
            <a:r>
              <a:rPr lang="en-GB" dirty="0"/>
              <a:t> instead of </a:t>
            </a:r>
            <a:r>
              <a:rPr lang="en-GB" dirty="0">
                <a:latin typeface="Courier" pitchFamily="2" charset="0"/>
              </a:rPr>
              <a:t>12345</a:t>
            </a:r>
            <a:r>
              <a:rPr lang="en-GB" dirty="0"/>
              <a:t>?</a:t>
            </a:r>
            <a:endParaRPr lang="en-US" dirty="0"/>
          </a:p>
        </p:txBody>
      </p:sp>
    </p:spTree>
    <p:extLst>
      <p:ext uri="{BB962C8B-B14F-4D97-AF65-F5344CB8AC3E}">
        <p14:creationId xmlns:p14="http://schemas.microsoft.com/office/powerpoint/2010/main" val="811042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Advantages of individual-based models</a:t>
            </a:r>
          </a:p>
        </p:txBody>
      </p:sp>
      <p:sp>
        <p:nvSpPr>
          <p:cNvPr id="3" name="Content Placeholder 2"/>
          <p:cNvSpPr>
            <a:spLocks noGrp="1"/>
          </p:cNvSpPr>
          <p:nvPr>
            <p:ph idx="1" hasCustomPrompt="1"/>
          </p:nvPr>
        </p:nvSpPr>
        <p:spPr/>
        <p:txBody>
          <a:bodyPr/>
          <a:lstStyle/>
          <a:p>
            <a:pPr lvl="1"/>
            <a:r>
              <a:t>Each individual can have properties (age, sex, physical location, network of contacts…) that do not need to be “grouped” as in a compartmental model, and which can change in precisely specified ways over time.</a:t>
            </a:r>
          </a:p>
          <a:p>
            <a:pPr marL="0" lvl="0" indent="0">
              <a:buNone/>
            </a:pPr>
            <a:endParaRPr/>
          </a:p>
          <a:p>
            <a:pPr lvl="1"/>
            <a:r>
              <a:t>Can be easier to think about.</a:t>
            </a:r>
          </a:p>
          <a:p>
            <a:pPr marL="0" lvl="0" indent="0">
              <a:buNone/>
            </a:pPr>
            <a:endParaRPr/>
          </a:p>
          <a:p>
            <a:pPr lvl="1"/>
            <a:r>
              <a:t>Can allow for more complex dynamics.</a:t>
            </a:r>
          </a:p>
          <a:p>
            <a:pPr marL="0" lvl="0" indent="0">
              <a:buNone/>
            </a:pPr>
            <a:endParaRPr/>
          </a:p>
          <a:p>
            <a:pPr lvl="1"/>
            <a:r>
              <a:t>Because rules are probabilistic, allows consideration of stochastic effects.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Disadvantages of individual-based models</a:t>
            </a:r>
          </a:p>
        </p:txBody>
      </p:sp>
      <p:sp>
        <p:nvSpPr>
          <p:cNvPr id="3" name="Content Placeholder 2"/>
          <p:cNvSpPr>
            <a:spLocks noGrp="1"/>
          </p:cNvSpPr>
          <p:nvPr>
            <p:ph idx="1" hasCustomPrompt="1"/>
          </p:nvPr>
        </p:nvSpPr>
        <p:spPr/>
        <p:txBody>
          <a:bodyPr/>
          <a:lstStyle/>
          <a:p>
            <a:pPr lvl="1"/>
            <a:r>
              <a:t>Usually hard to “prove” results. (</a:t>
            </a:r>
            <a:r>
              <a:rPr i="1"/>
              <a:t>i.e.</a:t>
            </a:r>
            <a:r>
              <a:t> not analytically tractable)</a:t>
            </a:r>
          </a:p>
          <a:p>
            <a:pPr marL="0" lvl="0" indent="0">
              <a:buNone/>
            </a:pPr>
            <a:endParaRPr/>
          </a:p>
          <a:p>
            <a:pPr lvl="1"/>
            <a:r>
              <a:t>Can be more complex to implement than compartmental models.</a:t>
            </a:r>
          </a:p>
          <a:p>
            <a:pPr marL="0" lvl="0" indent="0">
              <a:buNone/>
            </a:pPr>
            <a:endParaRPr/>
          </a:p>
          <a:p>
            <a:pPr lvl="1"/>
            <a:r>
              <a:t>Slower to run than compartmental models, especially in R, especially if not coded carefully.</a:t>
            </a:r>
          </a:p>
          <a:p>
            <a:pPr marL="0" lvl="0" indent="0">
              <a:buNone/>
            </a:pPr>
            <a:endParaRPr/>
          </a:p>
          <a:p>
            <a:pPr lvl="1"/>
            <a:r>
              <a:t>Stochastic effects introduce complications:</a:t>
            </a:r>
          </a:p>
          <a:p>
            <a:pPr lvl="2"/>
            <a:r>
              <a:t>Results may depend upon population size, time step size</a:t>
            </a:r>
          </a:p>
          <a:p>
            <a:pPr lvl="2"/>
            <a:r>
              <a:t>You have to average over multiple “runs” to have confidence in results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2822257"/>
            <a:ext cx="9144000" cy="1213485"/>
          </a:xfrm>
          <a:prstGeom prst="rect">
            <a:avLst/>
          </a:prstGeom>
        </p:spPr>
        <p:txBody>
          <a:bodyPr/>
          <a:lstStyle/>
          <a:p>
            <a:pPr marL="0" lvl="0" indent="0">
              <a:buNone/>
            </a:pPr>
            <a:r>
              <a:rPr sz="3600" dirty="0"/>
              <a:t>Practical 2. </a:t>
            </a:r>
            <a:r>
              <a:rPr lang="en-GB" sz="3600" dirty="0"/>
              <a:t>Adding more complex dynamics to the model</a:t>
            </a:r>
            <a:endParaRPr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a:bodyPr>
          <a:lstStyle/>
          <a:p>
            <a:pPr marL="0" lvl="0" indent="0">
              <a:buNone/>
            </a:pPr>
            <a:r>
              <a:rPr lang="en-GB" dirty="0"/>
              <a:t>More complex dynamics</a:t>
            </a:r>
            <a:endParaRPr dirty="0"/>
          </a:p>
        </p:txBody>
      </p:sp>
      <p:sp>
        <p:nvSpPr>
          <p:cNvPr id="3" name="Content Placeholder 2"/>
          <p:cNvSpPr>
            <a:spLocks noGrp="1"/>
          </p:cNvSpPr>
          <p:nvPr>
            <p:ph idx="1" hasCustomPrompt="1"/>
          </p:nvPr>
        </p:nvSpPr>
        <p:spPr/>
        <p:txBody>
          <a:bodyPr/>
          <a:lstStyle/>
          <a:p>
            <a:pPr indent="-214370"/>
            <a:r>
              <a:rPr lang="en-GB" sz="2100" dirty="0">
                <a:latin typeface="+mn-lt"/>
              </a:rPr>
              <a:t>Up until now, in our model we have only kept track of one “piece of information” for each individual, their state (S, E, I, or R).</a:t>
            </a:r>
          </a:p>
          <a:p>
            <a:pPr indent="-214370"/>
            <a:endParaRPr lang="en-GB" sz="2100" dirty="0">
              <a:latin typeface="+mn-lt"/>
            </a:endParaRPr>
          </a:p>
          <a:p>
            <a:pPr indent="-214370"/>
            <a:r>
              <a:rPr lang="en-GB" sz="2100" dirty="0">
                <a:latin typeface="+mn-lt"/>
              </a:rPr>
              <a:t>In an individual-based model, we can track as many different properties for each individual as we can think of – such as their age, viral load, antibody level, geographical location, household, etc…</a:t>
            </a:r>
          </a:p>
          <a:p>
            <a:pPr indent="-214370"/>
            <a:endParaRPr lang="en-GB" sz="2100" dirty="0">
              <a:latin typeface="+mn-lt"/>
            </a:endParaRPr>
          </a:p>
          <a:p>
            <a:pPr indent="-214370"/>
            <a:r>
              <a:rPr lang="en-GB" sz="2100" dirty="0">
                <a:latin typeface="+mn-lt"/>
              </a:rPr>
              <a:t>These properties are not limited to discrete states (such as S/E/I/R, old/young, etc) but can be values such as real numbers (1.234) or character strings (AGTAGCTAGGC…)</a:t>
            </a:r>
          </a:p>
          <a:p>
            <a:pPr indent="-214370"/>
            <a:endParaRPr lang="en-GB" sz="2100" dirty="0">
              <a:latin typeface="+mn-lt"/>
            </a:endParaRPr>
          </a:p>
          <a:p>
            <a:pPr indent="-214370"/>
            <a:r>
              <a:rPr lang="en-GB" sz="2100" dirty="0">
                <a:latin typeface="+mn-lt"/>
              </a:rPr>
              <a:t>We will now explore a few such examples.</a:t>
            </a:r>
            <a:endParaRPr sz="21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Example 1. Age</a:t>
            </a:r>
            <a:endParaRPr dirty="0"/>
          </a:p>
        </p:txBody>
      </p:sp>
      <p:sp>
        <p:nvSpPr>
          <p:cNvPr id="3" name="Content Placeholder 2"/>
          <p:cNvSpPr>
            <a:spLocks noGrp="1"/>
          </p:cNvSpPr>
          <p:nvPr>
            <p:ph idx="1" hasCustomPrompt="1"/>
          </p:nvPr>
        </p:nvSpPr>
        <p:spPr/>
        <p:txBody>
          <a:bodyPr/>
          <a:lstStyle/>
          <a:p>
            <a:pPr marL="0" lvl="0" indent="0">
              <a:buNone/>
            </a:pPr>
            <a:r>
              <a:rPr lang="en-GB" sz="2100" dirty="0">
                <a:latin typeface="+mn-lt"/>
              </a:rPr>
              <a:t>We can give each individual an age (in years) in addition to their state:</a:t>
            </a:r>
          </a:p>
          <a:p>
            <a:pPr marL="0" lvl="0" indent="0">
              <a:buNone/>
            </a:pPr>
            <a:endParaRPr lang="en-GB" sz="1600" dirty="0">
              <a:latin typeface="+mn-lt"/>
            </a:endParaRPr>
          </a:p>
          <a:p>
            <a:r>
              <a:rPr lang="en-GB" sz="1600" dirty="0">
                <a:latin typeface="Courier"/>
              </a:rPr>
              <a:t>state</a:t>
            </a:r>
            <a:r>
              <a:rPr lang="en-GB" sz="1600" dirty="0">
                <a:solidFill>
                  <a:srgbClr val="0070C0"/>
                </a:solidFill>
                <a:latin typeface="Courier"/>
              </a:rPr>
              <a:t> </a:t>
            </a:r>
            <a:r>
              <a:rPr lang="en-GB" sz="1600" dirty="0">
                <a:solidFill>
                  <a:schemeClr val="bg1">
                    <a:lumMod val="50000"/>
                  </a:schemeClr>
                </a:solidFill>
                <a:latin typeface="Courier"/>
              </a:rPr>
              <a:t>&lt;-</a:t>
            </a:r>
            <a:r>
              <a:rPr lang="en-GB" sz="1600" dirty="0">
                <a:solidFill>
                  <a:srgbClr val="0070C0"/>
                </a:solidFill>
                <a:latin typeface="Courier"/>
              </a:rPr>
              <a:t> </a:t>
            </a:r>
            <a:r>
              <a:rPr lang="en-GB" sz="1600" dirty="0">
                <a:latin typeface="Courier"/>
              </a:rPr>
              <a:t>rep</a:t>
            </a:r>
            <a:r>
              <a:rPr lang="en-GB" sz="1600" dirty="0">
                <a:solidFill>
                  <a:schemeClr val="bg1">
                    <a:lumMod val="50000"/>
                  </a:schemeClr>
                </a:solidFill>
                <a:latin typeface="Courier"/>
              </a:rPr>
              <a:t>(</a:t>
            </a:r>
            <a:r>
              <a:rPr lang="en-GB" sz="1600" dirty="0">
                <a:solidFill>
                  <a:srgbClr val="00B050"/>
                </a:solidFill>
                <a:latin typeface="Courier"/>
              </a:rPr>
              <a:t>"S"</a:t>
            </a:r>
            <a:r>
              <a:rPr lang="en-GB" sz="1600" dirty="0">
                <a:solidFill>
                  <a:schemeClr val="bg1">
                    <a:lumMod val="50000"/>
                  </a:schemeClr>
                </a:solidFill>
                <a:latin typeface="Courier"/>
              </a:rPr>
              <a:t>,</a:t>
            </a:r>
            <a:r>
              <a:rPr lang="en-GB" sz="1600" dirty="0">
                <a:solidFill>
                  <a:srgbClr val="00B050"/>
                </a:solidFill>
                <a:latin typeface="Courier"/>
              </a:rPr>
              <a:t> </a:t>
            </a:r>
            <a:r>
              <a:rPr lang="en-GB" sz="1600" dirty="0">
                <a:latin typeface="Courier"/>
              </a:rPr>
              <a:t>n</a:t>
            </a:r>
            <a:r>
              <a:rPr lang="en-GB" sz="1600" dirty="0">
                <a:solidFill>
                  <a:schemeClr val="bg1">
                    <a:lumMod val="50000"/>
                  </a:schemeClr>
                </a:solidFill>
                <a:latin typeface="Courier"/>
              </a:rPr>
              <a:t>)</a:t>
            </a:r>
          </a:p>
          <a:p>
            <a:r>
              <a:rPr lang="en-GB" sz="1600">
                <a:latin typeface="Courier"/>
              </a:rPr>
              <a:t>state</a:t>
            </a:r>
            <a:r>
              <a:rPr lang="en-GB" sz="1600">
                <a:solidFill>
                  <a:schemeClr val="bg1">
                    <a:lumMod val="50000"/>
                  </a:schemeClr>
                </a:solidFill>
                <a:latin typeface="Courier"/>
              </a:rPr>
              <a:t>[</a:t>
            </a:r>
            <a:r>
              <a:rPr lang="en-GB" sz="1600" dirty="0">
                <a:solidFill>
                  <a:srgbClr val="0070C0"/>
                </a:solidFill>
                <a:latin typeface="Courier"/>
              </a:rPr>
              <a:t>1</a:t>
            </a:r>
            <a:r>
              <a:rPr lang="en-GB" sz="1600" dirty="0">
                <a:solidFill>
                  <a:schemeClr val="bg1">
                    <a:lumMod val="50000"/>
                  </a:schemeClr>
                </a:solidFill>
                <a:latin typeface="Courier"/>
              </a:rPr>
              <a:t>:</a:t>
            </a:r>
            <a:r>
              <a:rPr lang="en-GB" sz="1600" dirty="0">
                <a:solidFill>
                  <a:srgbClr val="0070C0"/>
                </a:solidFill>
                <a:latin typeface="Courier"/>
              </a:rPr>
              <a:t>10</a:t>
            </a:r>
            <a:r>
              <a:rPr lang="en-GB" sz="1600" dirty="0">
                <a:solidFill>
                  <a:schemeClr val="bg1">
                    <a:lumMod val="50000"/>
                  </a:schemeClr>
                </a:solidFill>
                <a:latin typeface="Courier"/>
              </a:rPr>
              <a:t>] &lt;- </a:t>
            </a:r>
            <a:r>
              <a:rPr lang="en-GB" sz="1600" dirty="0">
                <a:solidFill>
                  <a:srgbClr val="00B050"/>
                </a:solidFill>
                <a:latin typeface="Courier"/>
              </a:rPr>
              <a:t>"E"</a:t>
            </a:r>
          </a:p>
          <a:p>
            <a:r>
              <a:rPr lang="en-GB" sz="1600" b="1" dirty="0">
                <a:latin typeface="Courier"/>
              </a:rPr>
              <a:t>age</a:t>
            </a:r>
            <a:r>
              <a:rPr lang="en-GB" sz="1600" b="1" dirty="0">
                <a:solidFill>
                  <a:srgbClr val="0070C0"/>
                </a:solidFill>
                <a:latin typeface="Courier"/>
              </a:rPr>
              <a:t> </a:t>
            </a:r>
            <a:r>
              <a:rPr lang="en-GB" sz="1600" b="1" dirty="0">
                <a:solidFill>
                  <a:schemeClr val="bg1">
                    <a:lumMod val="50000"/>
                  </a:schemeClr>
                </a:solidFill>
                <a:latin typeface="Courier"/>
              </a:rPr>
              <a:t>&lt;-</a:t>
            </a:r>
            <a:r>
              <a:rPr lang="en-GB" sz="1600" b="1" dirty="0">
                <a:solidFill>
                  <a:srgbClr val="0070C0"/>
                </a:solidFill>
                <a:latin typeface="Courier"/>
              </a:rPr>
              <a:t> </a:t>
            </a:r>
            <a:r>
              <a:rPr lang="en-GB" sz="1600" b="1" dirty="0" err="1">
                <a:latin typeface="Courier"/>
              </a:rPr>
              <a:t>runif</a:t>
            </a:r>
            <a:r>
              <a:rPr lang="en-GB" sz="1600" b="1" dirty="0">
                <a:solidFill>
                  <a:schemeClr val="bg1">
                    <a:lumMod val="50000"/>
                  </a:schemeClr>
                </a:solidFill>
                <a:latin typeface="Courier"/>
              </a:rPr>
              <a:t>(</a:t>
            </a:r>
            <a:r>
              <a:rPr lang="en-GB" sz="1600" b="1" dirty="0">
                <a:latin typeface="Courier"/>
              </a:rPr>
              <a:t>n</a:t>
            </a:r>
            <a:r>
              <a:rPr lang="en-GB" sz="1600" b="1" dirty="0">
                <a:solidFill>
                  <a:schemeClr val="bg1">
                    <a:lumMod val="50000"/>
                  </a:schemeClr>
                </a:solidFill>
                <a:latin typeface="Courier"/>
              </a:rPr>
              <a:t>,</a:t>
            </a:r>
            <a:r>
              <a:rPr lang="en-GB" sz="1600" b="1" dirty="0">
                <a:latin typeface="Courier"/>
              </a:rPr>
              <a:t> </a:t>
            </a:r>
            <a:r>
              <a:rPr lang="en-GB" sz="1600" b="1" dirty="0">
                <a:solidFill>
                  <a:srgbClr val="0070C0"/>
                </a:solidFill>
                <a:latin typeface="Courier"/>
              </a:rPr>
              <a:t>0</a:t>
            </a:r>
            <a:r>
              <a:rPr lang="en-GB" sz="1600" b="1" dirty="0">
                <a:solidFill>
                  <a:schemeClr val="bg1">
                    <a:lumMod val="50000"/>
                  </a:schemeClr>
                </a:solidFill>
                <a:latin typeface="Courier"/>
              </a:rPr>
              <a:t>,</a:t>
            </a:r>
            <a:r>
              <a:rPr lang="en-GB" sz="1600" b="1" dirty="0">
                <a:latin typeface="Courier"/>
              </a:rPr>
              <a:t> </a:t>
            </a:r>
            <a:r>
              <a:rPr lang="en-GB" sz="1600" b="1" dirty="0">
                <a:solidFill>
                  <a:srgbClr val="0070C0"/>
                </a:solidFill>
                <a:latin typeface="Courier"/>
              </a:rPr>
              <a:t>80</a:t>
            </a:r>
            <a:r>
              <a:rPr lang="en-GB" sz="1600" b="1" dirty="0">
                <a:solidFill>
                  <a:schemeClr val="bg1">
                    <a:lumMod val="50000"/>
                  </a:schemeClr>
                </a:solidFill>
                <a:latin typeface="Courier"/>
              </a:rPr>
              <a:t>)</a:t>
            </a:r>
          </a:p>
          <a:p>
            <a:pPr marL="0" lvl="0" indent="0">
              <a:buNone/>
            </a:pPr>
            <a:endParaRPr lang="en-GB" sz="1600" dirty="0">
              <a:latin typeface="+mn-lt"/>
            </a:endParaRPr>
          </a:p>
          <a:p>
            <a:pPr marL="0" lvl="0" indent="0">
              <a:buNone/>
            </a:pPr>
            <a:r>
              <a:rPr lang="en-GB" sz="2100" dirty="0">
                <a:latin typeface="+mn-lt"/>
              </a:rPr>
              <a:t>Using this, we can make other properties of the simulation depend upon a person’s age, such as making infectiousness depend on age:</a:t>
            </a:r>
          </a:p>
          <a:p>
            <a:pPr marL="0" lvl="0" indent="0">
              <a:buNone/>
            </a:pPr>
            <a:endParaRPr lang="en-GB" sz="2100" dirty="0">
              <a:latin typeface="+mn-lt"/>
            </a:endParaRPr>
          </a:p>
          <a:p>
            <a:pPr marL="0" lvl="0" indent="0">
              <a:buNone/>
            </a:pPr>
            <a:r>
              <a:rPr lang="en-GB" sz="1600" dirty="0">
                <a:solidFill>
                  <a:srgbClr val="00B050"/>
                </a:solidFill>
                <a:latin typeface="Courier"/>
              </a:rPr>
              <a:t># before</a:t>
            </a:r>
          </a:p>
          <a:p>
            <a:pPr marL="0" lvl="0" indent="0">
              <a:buNone/>
            </a:pPr>
            <a:r>
              <a:rPr lang="en-GB" sz="1600" dirty="0">
                <a:latin typeface="Courier"/>
              </a:rPr>
              <a:t>lambda </a:t>
            </a:r>
            <a:r>
              <a:rPr lang="en-GB" sz="1600" dirty="0">
                <a:solidFill>
                  <a:schemeClr val="bg1">
                    <a:lumMod val="50000"/>
                  </a:schemeClr>
                </a:solidFill>
                <a:latin typeface="Courier"/>
              </a:rPr>
              <a:t>&lt;-</a:t>
            </a:r>
            <a:r>
              <a:rPr lang="en-GB" sz="1600" dirty="0">
                <a:latin typeface="Courier"/>
              </a:rPr>
              <a:t> beta </a:t>
            </a:r>
            <a:r>
              <a:rPr lang="en-GB" sz="1600" dirty="0">
                <a:solidFill>
                  <a:schemeClr val="bg1">
                    <a:lumMod val="50000"/>
                  </a:schemeClr>
                </a:solidFill>
                <a:latin typeface="Courier"/>
              </a:rPr>
              <a:t>*</a:t>
            </a:r>
            <a:r>
              <a:rPr lang="en-GB" sz="1600" dirty="0">
                <a:latin typeface="Courier"/>
              </a:rPr>
              <a:t> sum</a:t>
            </a:r>
            <a:r>
              <a:rPr lang="en-GB" sz="1600" dirty="0">
                <a:solidFill>
                  <a:schemeClr val="bg1">
                    <a:lumMod val="50000"/>
                  </a:schemeClr>
                </a:solidFill>
                <a:latin typeface="Courier"/>
              </a:rPr>
              <a:t>(</a:t>
            </a:r>
            <a:r>
              <a:rPr lang="en-GB" sz="1600" dirty="0">
                <a:latin typeface="Courier"/>
              </a:rPr>
              <a:t>state </a:t>
            </a:r>
            <a:r>
              <a:rPr lang="en-GB" sz="1600" dirty="0">
                <a:solidFill>
                  <a:schemeClr val="bg1">
                    <a:lumMod val="50000"/>
                  </a:schemeClr>
                </a:solidFill>
                <a:latin typeface="Courier"/>
              </a:rPr>
              <a:t>==</a:t>
            </a:r>
            <a:r>
              <a:rPr lang="en-GB" sz="1600" dirty="0">
                <a:latin typeface="Courier"/>
              </a:rPr>
              <a:t> </a:t>
            </a:r>
            <a:r>
              <a:rPr lang="en-GB" sz="1600" dirty="0">
                <a:solidFill>
                  <a:srgbClr val="00B050"/>
                </a:solidFill>
                <a:latin typeface="Courier"/>
              </a:rPr>
              <a:t>"I"</a:t>
            </a:r>
            <a:r>
              <a:rPr lang="en-GB" sz="1600" dirty="0">
                <a:solidFill>
                  <a:schemeClr val="bg1">
                    <a:lumMod val="50000"/>
                  </a:schemeClr>
                </a:solidFill>
                <a:latin typeface="Courier"/>
              </a:rPr>
              <a:t>)</a:t>
            </a:r>
            <a:r>
              <a:rPr lang="en-GB" sz="1600" dirty="0">
                <a:latin typeface="Courier"/>
              </a:rPr>
              <a:t> </a:t>
            </a:r>
            <a:r>
              <a:rPr lang="en-GB" sz="1600" dirty="0">
                <a:solidFill>
                  <a:schemeClr val="bg1">
                    <a:lumMod val="50000"/>
                  </a:schemeClr>
                </a:solidFill>
                <a:latin typeface="Courier"/>
              </a:rPr>
              <a:t>/</a:t>
            </a:r>
            <a:r>
              <a:rPr lang="en-GB" sz="1600" dirty="0">
                <a:latin typeface="Courier"/>
              </a:rPr>
              <a:t> n</a:t>
            </a:r>
          </a:p>
          <a:p>
            <a:pPr marL="0" lvl="0" indent="0">
              <a:buNone/>
            </a:pPr>
            <a:r>
              <a:rPr lang="en-GB" sz="1600" dirty="0">
                <a:solidFill>
                  <a:srgbClr val="00B050"/>
                </a:solidFill>
                <a:latin typeface="Courier"/>
              </a:rPr>
              <a:t># after</a:t>
            </a:r>
          </a:p>
          <a:p>
            <a:r>
              <a:rPr lang="en-GB" sz="1600" dirty="0">
                <a:latin typeface="Courier"/>
              </a:rPr>
              <a:t>lambda </a:t>
            </a:r>
            <a:r>
              <a:rPr lang="en-GB" sz="1600" dirty="0">
                <a:solidFill>
                  <a:schemeClr val="bg1">
                    <a:lumMod val="50000"/>
                  </a:schemeClr>
                </a:solidFill>
                <a:latin typeface="Courier"/>
              </a:rPr>
              <a:t>&lt;-</a:t>
            </a:r>
            <a:r>
              <a:rPr lang="en-GB" sz="1600" dirty="0">
                <a:latin typeface="Courier"/>
              </a:rPr>
              <a:t> beta </a:t>
            </a:r>
            <a:r>
              <a:rPr lang="en-GB" sz="1600" dirty="0">
                <a:solidFill>
                  <a:schemeClr val="bg1">
                    <a:lumMod val="50000"/>
                  </a:schemeClr>
                </a:solidFill>
                <a:latin typeface="Courier"/>
              </a:rPr>
              <a:t>*</a:t>
            </a:r>
            <a:r>
              <a:rPr lang="en-GB" sz="1600" dirty="0">
                <a:latin typeface="Courier"/>
              </a:rPr>
              <a:t> sum</a:t>
            </a:r>
            <a:r>
              <a:rPr lang="en-GB" sz="1600" dirty="0">
                <a:solidFill>
                  <a:schemeClr val="bg1">
                    <a:lumMod val="50000"/>
                  </a:schemeClr>
                </a:solidFill>
                <a:latin typeface="Courier"/>
              </a:rPr>
              <a:t>(</a:t>
            </a:r>
            <a:r>
              <a:rPr lang="en-GB" sz="1600" dirty="0">
                <a:latin typeface="Courier"/>
              </a:rPr>
              <a:t>infectiousness</a:t>
            </a:r>
            <a:r>
              <a:rPr lang="en-GB" sz="1600" dirty="0">
                <a:solidFill>
                  <a:schemeClr val="bg1">
                    <a:lumMod val="50000"/>
                  </a:schemeClr>
                </a:solidFill>
                <a:latin typeface="Courier"/>
              </a:rPr>
              <a:t>(</a:t>
            </a:r>
            <a:r>
              <a:rPr lang="en-GB" sz="1600" dirty="0">
                <a:latin typeface="Courier"/>
              </a:rPr>
              <a:t>state</a:t>
            </a:r>
            <a:r>
              <a:rPr lang="en-GB" sz="1600" dirty="0">
                <a:solidFill>
                  <a:schemeClr val="bg1">
                    <a:lumMod val="50000"/>
                  </a:schemeClr>
                </a:solidFill>
                <a:latin typeface="Courier"/>
              </a:rPr>
              <a:t>,</a:t>
            </a:r>
            <a:r>
              <a:rPr lang="en-GB" sz="1600" dirty="0">
                <a:latin typeface="Courier"/>
              </a:rPr>
              <a:t> age</a:t>
            </a:r>
            <a:r>
              <a:rPr lang="en-GB" sz="1600" dirty="0">
                <a:solidFill>
                  <a:schemeClr val="bg1">
                    <a:lumMod val="50000"/>
                  </a:schemeClr>
                </a:solidFill>
                <a:latin typeface="Courier"/>
              </a:rPr>
              <a:t>))</a:t>
            </a:r>
            <a:r>
              <a:rPr lang="en-GB" sz="1600" dirty="0">
                <a:latin typeface="Courier"/>
              </a:rPr>
              <a:t> </a:t>
            </a:r>
            <a:r>
              <a:rPr lang="en-GB" sz="1600" dirty="0">
                <a:solidFill>
                  <a:schemeClr val="bg1">
                    <a:lumMod val="50000"/>
                  </a:schemeClr>
                </a:solidFill>
                <a:latin typeface="Courier"/>
              </a:rPr>
              <a:t>/</a:t>
            </a:r>
            <a:r>
              <a:rPr lang="en-GB" sz="1600" dirty="0">
                <a:latin typeface="Courier"/>
              </a:rPr>
              <a:t> n</a:t>
            </a:r>
          </a:p>
          <a:p>
            <a:endParaRPr lang="en-GB" sz="1600" dirty="0">
              <a:latin typeface="Courier"/>
            </a:endParaRPr>
          </a:p>
          <a:p>
            <a:r>
              <a:rPr lang="en-GB" sz="1600" dirty="0">
                <a:latin typeface="Courier"/>
              </a:rPr>
              <a:t>infectiousness </a:t>
            </a:r>
            <a:r>
              <a:rPr lang="en-GB" sz="1600" dirty="0">
                <a:solidFill>
                  <a:schemeClr val="bg1">
                    <a:lumMod val="50000"/>
                  </a:schemeClr>
                </a:solidFill>
                <a:latin typeface="Courier"/>
              </a:rPr>
              <a:t>&lt;-</a:t>
            </a:r>
            <a:r>
              <a:rPr lang="en-GB" sz="1600" dirty="0">
                <a:latin typeface="Courier"/>
              </a:rPr>
              <a:t> </a:t>
            </a:r>
            <a:r>
              <a:rPr lang="en-GB" sz="1600" dirty="0">
                <a:solidFill>
                  <a:srgbClr val="0070C0"/>
                </a:solidFill>
                <a:latin typeface="Courier"/>
              </a:rPr>
              <a:t>function</a:t>
            </a:r>
            <a:r>
              <a:rPr lang="en-GB" sz="1600" dirty="0">
                <a:solidFill>
                  <a:schemeClr val="bg1">
                    <a:lumMod val="50000"/>
                  </a:schemeClr>
                </a:solidFill>
                <a:latin typeface="Courier"/>
              </a:rPr>
              <a:t>(</a:t>
            </a:r>
            <a:r>
              <a:rPr lang="en-GB" sz="1600" dirty="0">
                <a:latin typeface="Courier"/>
              </a:rPr>
              <a:t>state</a:t>
            </a:r>
            <a:r>
              <a:rPr lang="en-GB" sz="1600" dirty="0">
                <a:solidFill>
                  <a:schemeClr val="bg1">
                    <a:lumMod val="50000"/>
                  </a:schemeClr>
                </a:solidFill>
                <a:latin typeface="Courier"/>
              </a:rPr>
              <a:t>,</a:t>
            </a:r>
            <a:r>
              <a:rPr lang="en-GB" sz="1600" dirty="0">
                <a:latin typeface="Courier"/>
              </a:rPr>
              <a:t> age</a:t>
            </a:r>
            <a:r>
              <a:rPr lang="en-GB" sz="1600" dirty="0">
                <a:solidFill>
                  <a:schemeClr val="bg1">
                    <a:lumMod val="50000"/>
                  </a:schemeClr>
                </a:solidFill>
                <a:latin typeface="Courier"/>
              </a:rPr>
              <a:t>) {</a:t>
            </a:r>
          </a:p>
          <a:p>
            <a:r>
              <a:rPr lang="en-GB" sz="1600" dirty="0">
                <a:latin typeface="Courier"/>
              </a:rPr>
              <a:t>    </a:t>
            </a:r>
            <a:r>
              <a:rPr lang="en-GB" sz="1600" dirty="0" err="1">
                <a:latin typeface="Courier"/>
              </a:rPr>
              <a:t>ifelse</a:t>
            </a:r>
            <a:r>
              <a:rPr lang="en-GB" sz="1600" dirty="0">
                <a:solidFill>
                  <a:schemeClr val="bg1">
                    <a:lumMod val="50000"/>
                  </a:schemeClr>
                </a:solidFill>
                <a:latin typeface="Courier"/>
              </a:rPr>
              <a:t>(</a:t>
            </a:r>
            <a:r>
              <a:rPr lang="en-GB" sz="1600" dirty="0">
                <a:latin typeface="Courier"/>
              </a:rPr>
              <a:t>state </a:t>
            </a:r>
            <a:r>
              <a:rPr lang="en-GB" sz="1600" dirty="0">
                <a:solidFill>
                  <a:schemeClr val="bg1">
                    <a:lumMod val="50000"/>
                  </a:schemeClr>
                </a:solidFill>
                <a:latin typeface="Courier"/>
              </a:rPr>
              <a:t>==</a:t>
            </a:r>
            <a:r>
              <a:rPr lang="en-GB" sz="1600" dirty="0">
                <a:latin typeface="Courier"/>
              </a:rPr>
              <a:t> </a:t>
            </a:r>
            <a:r>
              <a:rPr lang="en-GB" sz="1600" dirty="0">
                <a:solidFill>
                  <a:srgbClr val="00B050"/>
                </a:solidFill>
                <a:latin typeface="Courier"/>
              </a:rPr>
              <a:t>"I"</a:t>
            </a:r>
            <a:r>
              <a:rPr lang="en-GB" sz="1600" dirty="0">
                <a:solidFill>
                  <a:schemeClr val="bg1">
                    <a:lumMod val="50000"/>
                  </a:schemeClr>
                </a:solidFill>
                <a:latin typeface="Courier"/>
              </a:rPr>
              <a:t>,</a:t>
            </a:r>
            <a:r>
              <a:rPr lang="en-GB" sz="1600" dirty="0">
                <a:latin typeface="Courier"/>
              </a:rPr>
              <a:t> </a:t>
            </a:r>
            <a:r>
              <a:rPr lang="en-GB" sz="1600" dirty="0">
                <a:solidFill>
                  <a:srgbClr val="0070C0"/>
                </a:solidFill>
                <a:latin typeface="Courier"/>
              </a:rPr>
              <a:t>1.25</a:t>
            </a:r>
            <a:r>
              <a:rPr lang="en-GB" sz="1600" dirty="0">
                <a:latin typeface="Courier"/>
              </a:rPr>
              <a:t> </a:t>
            </a:r>
            <a:r>
              <a:rPr lang="en-GB" sz="1600" dirty="0">
                <a:solidFill>
                  <a:schemeClr val="bg1">
                    <a:lumMod val="50000"/>
                  </a:schemeClr>
                </a:solidFill>
                <a:latin typeface="Courier"/>
              </a:rPr>
              <a:t>–</a:t>
            </a:r>
            <a:r>
              <a:rPr lang="en-GB" sz="1600" dirty="0">
                <a:latin typeface="Courier"/>
              </a:rPr>
              <a:t> age</a:t>
            </a:r>
            <a:r>
              <a:rPr lang="en-GB" sz="1600" dirty="0">
                <a:solidFill>
                  <a:schemeClr val="bg1">
                    <a:lumMod val="50000"/>
                  </a:schemeClr>
                </a:solidFill>
                <a:latin typeface="Courier"/>
              </a:rPr>
              <a:t>/</a:t>
            </a:r>
            <a:r>
              <a:rPr lang="en-GB" sz="1600" dirty="0">
                <a:solidFill>
                  <a:srgbClr val="0070C0"/>
                </a:solidFill>
                <a:latin typeface="Courier"/>
              </a:rPr>
              <a:t>160</a:t>
            </a:r>
            <a:r>
              <a:rPr lang="en-GB" sz="1600" dirty="0">
                <a:solidFill>
                  <a:schemeClr val="bg1">
                    <a:lumMod val="50000"/>
                  </a:schemeClr>
                </a:solidFill>
                <a:latin typeface="Courier"/>
              </a:rPr>
              <a:t>,</a:t>
            </a:r>
            <a:r>
              <a:rPr lang="en-GB" sz="1600" dirty="0">
                <a:latin typeface="Courier"/>
              </a:rPr>
              <a:t> </a:t>
            </a:r>
            <a:r>
              <a:rPr lang="en-GB" sz="1600" dirty="0">
                <a:solidFill>
                  <a:srgbClr val="0070C0"/>
                </a:solidFill>
                <a:latin typeface="Courier"/>
              </a:rPr>
              <a:t>0</a:t>
            </a:r>
            <a:r>
              <a:rPr lang="en-GB" sz="1600" dirty="0">
                <a:solidFill>
                  <a:schemeClr val="bg1">
                    <a:lumMod val="50000"/>
                  </a:schemeClr>
                </a:solidFill>
                <a:latin typeface="Courier"/>
              </a:rPr>
              <a:t>)</a:t>
            </a:r>
          </a:p>
          <a:p>
            <a:r>
              <a:rPr lang="en-GB" sz="1600" dirty="0">
                <a:solidFill>
                  <a:schemeClr val="bg1">
                    <a:lumMod val="50000"/>
                  </a:schemeClr>
                </a:solidFill>
                <a:latin typeface="Courier"/>
              </a:rPr>
              <a:t>}</a:t>
            </a:r>
            <a:endParaRPr lang="en-GB" sz="1600" dirty="0">
              <a:solidFill>
                <a:schemeClr val="bg1">
                  <a:lumMod val="50000"/>
                </a:schemeClr>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Example 1. Age</a:t>
            </a:r>
            <a:endParaRPr dirty="0"/>
          </a:p>
        </p:txBody>
      </p:sp>
      <p:sp>
        <p:nvSpPr>
          <p:cNvPr id="3" name="Content Placeholder 2"/>
          <p:cNvSpPr>
            <a:spLocks noGrp="1"/>
          </p:cNvSpPr>
          <p:nvPr>
            <p:ph idx="1" hasCustomPrompt="1"/>
          </p:nvPr>
        </p:nvSpPr>
        <p:spPr/>
        <p:txBody>
          <a:bodyPr/>
          <a:lstStyle/>
          <a:p>
            <a:pPr marL="0" lvl="0" indent="0">
              <a:buNone/>
            </a:pPr>
            <a:r>
              <a:rPr lang="en-GB" sz="2100" dirty="0">
                <a:latin typeface="+mn-lt"/>
              </a:rPr>
              <a:t>We can also simulate aging in the model:</a:t>
            </a:r>
          </a:p>
          <a:p>
            <a:pPr marL="0" lvl="0" indent="0">
              <a:buNone/>
            </a:pPr>
            <a:endParaRPr lang="en-GB" sz="1600" dirty="0">
              <a:latin typeface="+mn-lt"/>
            </a:endParaRPr>
          </a:p>
          <a:p>
            <a:r>
              <a:rPr lang="en-GB" sz="1600" dirty="0">
                <a:solidFill>
                  <a:srgbClr val="0070C0"/>
                </a:solidFill>
                <a:latin typeface="Courier"/>
              </a:rPr>
              <a:t>for</a:t>
            </a:r>
            <a:r>
              <a:rPr lang="en-GB" sz="1600" dirty="0">
                <a:latin typeface="Courier"/>
              </a:rPr>
              <a:t> </a:t>
            </a:r>
            <a:r>
              <a:rPr lang="en-GB" sz="1600" dirty="0">
                <a:solidFill>
                  <a:schemeClr val="bg1">
                    <a:lumMod val="50000"/>
                  </a:schemeClr>
                </a:solidFill>
                <a:latin typeface="Courier"/>
              </a:rPr>
              <a:t>(</a:t>
            </a:r>
            <a:r>
              <a:rPr lang="en-GB" sz="1600" dirty="0" err="1">
                <a:latin typeface="Courier"/>
              </a:rPr>
              <a:t>i</a:t>
            </a:r>
            <a:r>
              <a:rPr lang="en-GB" sz="1600" dirty="0">
                <a:latin typeface="Courier"/>
              </a:rPr>
              <a:t> </a:t>
            </a:r>
            <a:r>
              <a:rPr lang="en-GB" sz="1600" dirty="0">
                <a:solidFill>
                  <a:srgbClr val="0070C0"/>
                </a:solidFill>
                <a:latin typeface="Courier"/>
              </a:rPr>
              <a:t>in</a:t>
            </a:r>
            <a:r>
              <a:rPr lang="en-GB" sz="1600" dirty="0">
                <a:latin typeface="Courier"/>
              </a:rPr>
              <a:t> </a:t>
            </a:r>
            <a:r>
              <a:rPr lang="en-GB" sz="1600" dirty="0">
                <a:solidFill>
                  <a:srgbClr val="0070C0"/>
                </a:solidFill>
                <a:latin typeface="Courier"/>
              </a:rPr>
              <a:t>1</a:t>
            </a:r>
            <a:r>
              <a:rPr lang="en-GB" sz="1600" dirty="0">
                <a:solidFill>
                  <a:schemeClr val="bg1">
                    <a:lumMod val="50000"/>
                  </a:schemeClr>
                </a:solidFill>
                <a:latin typeface="Courier"/>
              </a:rPr>
              <a:t>:</a:t>
            </a:r>
            <a:r>
              <a:rPr lang="en-GB" sz="1600" dirty="0">
                <a:latin typeface="Courier"/>
              </a:rPr>
              <a:t>n</a:t>
            </a:r>
            <a:r>
              <a:rPr lang="en-GB" sz="1600" dirty="0">
                <a:solidFill>
                  <a:schemeClr val="bg1">
                    <a:lumMod val="50000"/>
                  </a:schemeClr>
                </a:solidFill>
                <a:latin typeface="Courier"/>
              </a:rPr>
              <a:t>) {</a:t>
            </a:r>
          </a:p>
          <a:p>
            <a:r>
              <a:rPr lang="en-GB" sz="1600" dirty="0">
                <a:solidFill>
                  <a:schemeClr val="bg1">
                    <a:lumMod val="50000"/>
                  </a:schemeClr>
                </a:solidFill>
                <a:latin typeface="Courier"/>
              </a:rPr>
              <a:t>    </a:t>
            </a:r>
            <a:r>
              <a:rPr lang="en-GB" sz="1600" dirty="0">
                <a:latin typeface="Courier"/>
              </a:rPr>
              <a:t>age</a:t>
            </a:r>
            <a:r>
              <a:rPr lang="en-GB" sz="1600" dirty="0">
                <a:solidFill>
                  <a:schemeClr val="bg1">
                    <a:lumMod val="50000"/>
                  </a:schemeClr>
                </a:solidFill>
                <a:latin typeface="Courier"/>
              </a:rPr>
              <a:t>[</a:t>
            </a:r>
            <a:r>
              <a:rPr lang="en-GB" sz="1600" dirty="0" err="1">
                <a:latin typeface="Courier"/>
              </a:rPr>
              <a:t>i</a:t>
            </a:r>
            <a:r>
              <a:rPr lang="en-GB" sz="1600" dirty="0">
                <a:solidFill>
                  <a:schemeClr val="bg1">
                    <a:lumMod val="50000"/>
                  </a:schemeClr>
                </a:solidFill>
                <a:latin typeface="Courier"/>
              </a:rPr>
              <a:t>] &lt;- </a:t>
            </a:r>
            <a:r>
              <a:rPr lang="en-GB" sz="1600" dirty="0">
                <a:latin typeface="Courier"/>
              </a:rPr>
              <a:t>age</a:t>
            </a:r>
            <a:r>
              <a:rPr lang="en-GB" sz="1600" dirty="0">
                <a:solidFill>
                  <a:schemeClr val="bg1">
                    <a:lumMod val="50000"/>
                  </a:schemeClr>
                </a:solidFill>
                <a:latin typeface="Courier"/>
              </a:rPr>
              <a:t>[</a:t>
            </a:r>
            <a:r>
              <a:rPr lang="en-GB" sz="1600" dirty="0" err="1">
                <a:latin typeface="Courier"/>
              </a:rPr>
              <a:t>i</a:t>
            </a:r>
            <a:r>
              <a:rPr lang="en-GB" sz="1600" dirty="0">
                <a:solidFill>
                  <a:schemeClr val="bg1">
                    <a:lumMod val="50000"/>
                  </a:schemeClr>
                </a:solidFill>
                <a:latin typeface="Courier"/>
              </a:rPr>
              <a:t>] + </a:t>
            </a:r>
            <a:r>
              <a:rPr lang="en-GB" sz="1600" dirty="0">
                <a:latin typeface="Courier"/>
              </a:rPr>
              <a:t>dt</a:t>
            </a:r>
            <a:r>
              <a:rPr lang="en-GB" sz="1600" dirty="0">
                <a:solidFill>
                  <a:schemeClr val="bg1">
                    <a:lumMod val="50000"/>
                  </a:schemeClr>
                </a:solidFill>
                <a:latin typeface="Courier"/>
              </a:rPr>
              <a:t> / </a:t>
            </a:r>
            <a:r>
              <a:rPr lang="en-GB" sz="1600" dirty="0">
                <a:solidFill>
                  <a:srgbClr val="0070C0"/>
                </a:solidFill>
                <a:latin typeface="Courier"/>
              </a:rPr>
              <a:t>365</a:t>
            </a:r>
          </a:p>
          <a:p>
            <a:r>
              <a:rPr lang="en-GB" sz="1600" dirty="0">
                <a:solidFill>
                  <a:srgbClr val="00B050"/>
                </a:solidFill>
                <a:latin typeface="Courier"/>
              </a:rPr>
              <a:t>    # . . .</a:t>
            </a:r>
          </a:p>
          <a:p>
            <a:r>
              <a:rPr lang="en-GB" sz="1600" dirty="0">
                <a:solidFill>
                  <a:schemeClr val="bg1">
                    <a:lumMod val="50000"/>
                  </a:schemeClr>
                </a:solidFill>
                <a:latin typeface="Courier"/>
              </a:rPr>
              <a:t>}</a:t>
            </a:r>
          </a:p>
          <a:p>
            <a:pPr marL="0" lvl="0" indent="0">
              <a:buNone/>
            </a:pPr>
            <a:endParaRPr lang="en-GB" sz="1600" dirty="0">
              <a:latin typeface="+mn-lt"/>
            </a:endParaRPr>
          </a:p>
          <a:p>
            <a:pPr marL="0" lvl="0" indent="0">
              <a:buNone/>
            </a:pPr>
            <a:r>
              <a:rPr lang="en-GB" sz="2100" dirty="0">
                <a:latin typeface="+mn-lt"/>
              </a:rPr>
              <a:t>But this may not make a difference if we are only simulating short outbreaks.</a:t>
            </a:r>
          </a:p>
        </p:txBody>
      </p:sp>
    </p:spTree>
    <p:extLst>
      <p:ext uri="{BB962C8B-B14F-4D97-AF65-F5344CB8AC3E}">
        <p14:creationId xmlns:p14="http://schemas.microsoft.com/office/powerpoint/2010/main" val="29857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Example 2. Arbitrary delays</a:t>
            </a:r>
            <a:endParaRPr dirty="0"/>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p:txBody>
              <a:bodyPr/>
              <a:lstStyle/>
              <a:p>
                <a:pPr marL="0" lvl="0" indent="0">
                  <a:buNone/>
                </a:pPr>
                <a:r>
                  <a:rPr lang="en-GB" sz="2100" dirty="0">
                    <a:latin typeface="+mn-lt"/>
                  </a:rPr>
                  <a:t>In previous </a:t>
                </a:r>
                <a:r>
                  <a:rPr lang="en-GB" sz="2100" dirty="0" err="1">
                    <a:latin typeface="+mn-lt"/>
                  </a:rPr>
                  <a:t>practicals</a:t>
                </a:r>
                <a:r>
                  <a:rPr lang="en-GB" sz="2100" dirty="0">
                    <a:latin typeface="+mn-lt"/>
                  </a:rPr>
                  <a:t>, individuals had a constant rate of transitioning out of, for example, the latent period (the “Exposed” state).</a:t>
                </a:r>
              </a:p>
              <a:p>
                <a:pPr marL="0" lvl="0" indent="0">
                  <a:buNone/>
                </a:pPr>
                <a:endParaRPr lang="en-GB" sz="2100" dirty="0">
                  <a:latin typeface="+mn-lt"/>
                </a:endParaRPr>
              </a:p>
              <a:p>
                <a:pPr marL="0" lvl="0" indent="0">
                  <a:buNone/>
                </a:pPr>
                <a:r>
                  <a:rPr lang="en-GB" sz="2100" b="0" dirty="0"/>
                  <a:t> </a:t>
                </a:r>
                <a14:m>
                  <m:oMath xmlns:m="http://schemas.openxmlformats.org/officeDocument/2006/math">
                    <m:f>
                      <m:fPr>
                        <m:type m:val="lin"/>
                        <m:ctrlPr>
                          <a:rPr lang="en-GB" sz="2100" b="0" i="1" smtClean="0">
                            <a:latin typeface="Cambria Math" panose="02040503050406030204" pitchFamily="18" charset="0"/>
                          </a:rPr>
                        </m:ctrlPr>
                      </m:fPr>
                      <m:num>
                        <m:r>
                          <a:rPr lang="en-GB" sz="2100" b="0" i="1" smtClean="0">
                            <a:latin typeface="Cambria Math" panose="02040503050406030204" pitchFamily="18" charset="0"/>
                          </a:rPr>
                          <m:t>𝑑𝐸</m:t>
                        </m:r>
                      </m:num>
                      <m:den>
                        <m:r>
                          <a:rPr lang="en-GB" sz="2100" b="0" i="1" smtClean="0">
                            <a:latin typeface="Cambria Math" panose="02040503050406030204" pitchFamily="18" charset="0"/>
                          </a:rPr>
                          <m:t>𝑑𝑡</m:t>
                        </m:r>
                      </m:den>
                    </m:f>
                    <m:r>
                      <a:rPr lang="en-GB" sz="2100" b="0" i="1" smtClean="0">
                        <a:latin typeface="Cambria Math" panose="02040503050406030204" pitchFamily="18" charset="0"/>
                      </a:rPr>
                      <m:t>=</m:t>
                    </m:r>
                    <m:d>
                      <m:dPr>
                        <m:ctrlPr>
                          <a:rPr lang="en-GB" sz="2100" b="0" i="1" smtClean="0">
                            <a:latin typeface="Cambria Math" panose="02040503050406030204" pitchFamily="18" charset="0"/>
                          </a:rPr>
                        </m:ctrlPr>
                      </m:dPr>
                      <m:e>
                        <m:f>
                          <m:fPr>
                            <m:type m:val="lin"/>
                            <m:ctrlPr>
                              <a:rPr lang="en-GB" sz="2100" b="0" i="1" smtClean="0">
                                <a:latin typeface="Cambria Math" panose="02040503050406030204" pitchFamily="18" charset="0"/>
                              </a:rPr>
                            </m:ctrlPr>
                          </m:fPr>
                          <m:num>
                            <m:r>
                              <a:rPr lang="en-GB" sz="2100" b="0" i="1" smtClean="0">
                                <a:latin typeface="Cambria Math" panose="02040503050406030204" pitchFamily="18" charset="0"/>
                              </a:rPr>
                              <m:t>𝛽</m:t>
                            </m:r>
                            <m:r>
                              <a:rPr lang="en-GB" sz="2100" b="0" i="1" smtClean="0">
                                <a:latin typeface="Cambria Math" panose="02040503050406030204" pitchFamily="18" charset="0"/>
                              </a:rPr>
                              <m:t>𝐼</m:t>
                            </m:r>
                          </m:num>
                          <m:den>
                            <m:r>
                              <a:rPr lang="en-GB" sz="2100" b="0" i="1" smtClean="0">
                                <a:latin typeface="Cambria Math" panose="02040503050406030204" pitchFamily="18" charset="0"/>
                              </a:rPr>
                              <m:t>𝑁</m:t>
                            </m:r>
                          </m:den>
                        </m:f>
                      </m:e>
                    </m:d>
                    <m:r>
                      <a:rPr lang="en-GB" sz="2100" b="0" i="1" smtClean="0">
                        <a:latin typeface="Cambria Math" panose="02040503050406030204" pitchFamily="18" charset="0"/>
                      </a:rPr>
                      <m:t>𝑆</m:t>
                    </m:r>
                    <m:r>
                      <a:rPr lang="en-GB" sz="2100" b="0" i="1" smtClean="0">
                        <a:latin typeface="Cambria Math" panose="02040503050406030204" pitchFamily="18" charset="0"/>
                      </a:rPr>
                      <m:t> −</m:t>
                    </m:r>
                    <m:r>
                      <a:rPr lang="en-GB" sz="2100" b="0" i="1" smtClean="0">
                        <a:solidFill>
                          <a:srgbClr val="0070C0"/>
                        </a:solidFill>
                        <a:latin typeface="Cambria Math" panose="02040503050406030204" pitchFamily="18" charset="0"/>
                      </a:rPr>
                      <m:t>𝛿</m:t>
                    </m:r>
                    <m:r>
                      <a:rPr lang="en-GB" sz="2100" b="0" i="1" smtClean="0">
                        <a:solidFill>
                          <a:srgbClr val="0070C0"/>
                        </a:solidFill>
                        <a:latin typeface="Cambria Math" panose="02040503050406030204" pitchFamily="18" charset="0"/>
                      </a:rPr>
                      <m:t>𝐸</m:t>
                    </m:r>
                  </m:oMath>
                </a14:m>
                <a:endParaRPr lang="en-GB" sz="2100" dirty="0">
                  <a:latin typeface="+mn-lt"/>
                </a:endParaRPr>
              </a:p>
              <a:p>
                <a:r>
                  <a:rPr lang="en-GB" sz="2100" b="0" dirty="0"/>
                  <a:t> </a:t>
                </a:r>
                <a14:m>
                  <m:oMath xmlns:m="http://schemas.openxmlformats.org/officeDocument/2006/math">
                    <m:f>
                      <m:fPr>
                        <m:type m:val="lin"/>
                        <m:ctrlPr>
                          <a:rPr lang="en-GB" sz="2100" b="0" i="1" smtClean="0">
                            <a:latin typeface="Cambria Math" panose="02040503050406030204" pitchFamily="18" charset="0"/>
                          </a:rPr>
                        </m:ctrlPr>
                      </m:fPr>
                      <m:num>
                        <m:r>
                          <a:rPr lang="en-GB" sz="2100" b="0" i="1" smtClean="0">
                            <a:latin typeface="Cambria Math" panose="02040503050406030204" pitchFamily="18" charset="0"/>
                          </a:rPr>
                          <m:t>𝑑𝐼</m:t>
                        </m:r>
                      </m:num>
                      <m:den>
                        <m:r>
                          <a:rPr lang="en-GB" sz="2100" b="0" i="1" smtClean="0">
                            <a:latin typeface="Cambria Math" panose="02040503050406030204" pitchFamily="18" charset="0"/>
                          </a:rPr>
                          <m:t>𝑑𝑡</m:t>
                        </m:r>
                      </m:den>
                    </m:f>
                    <m:r>
                      <a:rPr lang="en-GB" sz="2100" b="0" i="1" smtClean="0">
                        <a:latin typeface="Cambria Math" panose="02040503050406030204" pitchFamily="18" charset="0"/>
                      </a:rPr>
                      <m:t>=</m:t>
                    </m:r>
                    <m:r>
                      <a:rPr lang="en-GB" sz="2100" b="0" i="1" smtClean="0">
                        <a:solidFill>
                          <a:srgbClr val="0070C0"/>
                        </a:solidFill>
                        <a:latin typeface="Cambria Math" panose="02040503050406030204" pitchFamily="18" charset="0"/>
                      </a:rPr>
                      <m:t>𝛿</m:t>
                    </m:r>
                    <m:r>
                      <a:rPr lang="en-GB" sz="2100" b="0" i="1" smtClean="0">
                        <a:solidFill>
                          <a:srgbClr val="0070C0"/>
                        </a:solidFill>
                        <a:latin typeface="Cambria Math" panose="02040503050406030204" pitchFamily="18" charset="0"/>
                      </a:rPr>
                      <m:t>𝐸</m:t>
                    </m:r>
                    <m:r>
                      <a:rPr lang="en-GB" sz="2100" b="0" i="1" smtClean="0">
                        <a:solidFill>
                          <a:schemeClr val="tx1"/>
                        </a:solidFill>
                        <a:latin typeface="Cambria Math" panose="02040503050406030204" pitchFamily="18" charset="0"/>
                      </a:rPr>
                      <m:t>−</m:t>
                    </m:r>
                    <m:r>
                      <a:rPr lang="en-GB" sz="2100" b="0" i="1" smtClean="0">
                        <a:solidFill>
                          <a:schemeClr val="tx1"/>
                        </a:solidFill>
                        <a:latin typeface="Cambria Math" panose="02040503050406030204" pitchFamily="18" charset="0"/>
                      </a:rPr>
                      <m:t>𝛾</m:t>
                    </m:r>
                    <m:r>
                      <a:rPr lang="en-GB" sz="2100" b="0" i="1" smtClean="0">
                        <a:solidFill>
                          <a:schemeClr val="tx1"/>
                        </a:solidFill>
                        <a:latin typeface="Cambria Math" panose="02040503050406030204" pitchFamily="18" charset="0"/>
                      </a:rPr>
                      <m:t>𝐼</m:t>
                    </m:r>
                  </m:oMath>
                </a14:m>
                <a:endParaRPr lang="en-GB" sz="2100" dirty="0">
                  <a:latin typeface="+mn-lt"/>
                </a:endParaRPr>
              </a:p>
              <a:p>
                <a:pPr marL="0" lvl="0" indent="0">
                  <a:buNone/>
                </a:pPr>
                <a:endParaRPr lang="en-GB" sz="2100" dirty="0">
                  <a:latin typeface="+mn-lt"/>
                </a:endParaRPr>
              </a:p>
              <a:p>
                <a:r>
                  <a:rPr lang="en-GB" sz="1600" dirty="0">
                    <a:solidFill>
                      <a:schemeClr val="tx1">
                        <a:lumMod val="50000"/>
                        <a:lumOff val="50000"/>
                      </a:schemeClr>
                    </a:solidFill>
                    <a:latin typeface="Courier"/>
                  </a:rPr>
                  <a:t>if (state[</a:t>
                </a:r>
                <a:r>
                  <a:rPr lang="en-GB" sz="1600" dirty="0" err="1">
                    <a:solidFill>
                      <a:schemeClr val="tx1">
                        <a:lumMod val="50000"/>
                        <a:lumOff val="50000"/>
                      </a:schemeClr>
                    </a:solidFill>
                    <a:latin typeface="Courier"/>
                  </a:rPr>
                  <a:t>i</a:t>
                </a:r>
                <a:r>
                  <a:rPr lang="en-GB" sz="1600" dirty="0">
                    <a:solidFill>
                      <a:schemeClr val="tx1">
                        <a:lumMod val="50000"/>
                        <a:lumOff val="50000"/>
                      </a:schemeClr>
                    </a:solidFill>
                    <a:latin typeface="Courier"/>
                  </a:rPr>
                  <a:t>] == "E") {</a:t>
                </a:r>
              </a:p>
              <a:p>
                <a:r>
                  <a:rPr lang="en-GB" sz="1600" dirty="0">
                    <a:solidFill>
                      <a:schemeClr val="tx1">
                        <a:lumMod val="50000"/>
                        <a:lumOff val="50000"/>
                      </a:schemeClr>
                    </a:solidFill>
                    <a:latin typeface="Courier"/>
                  </a:rPr>
                  <a:t>    if (</a:t>
                </a:r>
                <a:r>
                  <a:rPr lang="en-GB" sz="1600" dirty="0" err="1">
                    <a:solidFill>
                      <a:schemeClr val="tx1">
                        <a:lumMod val="50000"/>
                        <a:lumOff val="50000"/>
                      </a:schemeClr>
                    </a:solidFill>
                    <a:latin typeface="Courier"/>
                  </a:rPr>
                  <a:t>runif</a:t>
                </a:r>
                <a:r>
                  <a:rPr lang="en-GB" sz="1600" dirty="0">
                    <a:solidFill>
                      <a:schemeClr val="tx1">
                        <a:lumMod val="50000"/>
                        <a:lumOff val="50000"/>
                      </a:schemeClr>
                    </a:solidFill>
                    <a:latin typeface="Courier"/>
                  </a:rPr>
                  <a:t>(1) &lt; 1 - exp(-</a:t>
                </a:r>
                <a:r>
                  <a:rPr lang="en-GB" sz="1600" b="1" dirty="0">
                    <a:solidFill>
                      <a:srgbClr val="0070C0"/>
                    </a:solidFill>
                    <a:latin typeface="Courier"/>
                  </a:rPr>
                  <a:t>delta</a:t>
                </a:r>
                <a:r>
                  <a:rPr lang="en-GB" sz="1600" dirty="0">
                    <a:solidFill>
                      <a:schemeClr val="tx1">
                        <a:lumMod val="50000"/>
                        <a:lumOff val="50000"/>
                      </a:schemeClr>
                    </a:solidFill>
                    <a:latin typeface="Courier"/>
                  </a:rPr>
                  <a:t> * dt)) {</a:t>
                </a:r>
              </a:p>
              <a:p>
                <a:r>
                  <a:rPr lang="en-GB" sz="1600" dirty="0">
                    <a:solidFill>
                      <a:schemeClr val="tx1">
                        <a:lumMod val="50000"/>
                        <a:lumOff val="50000"/>
                      </a:schemeClr>
                    </a:solidFill>
                    <a:latin typeface="Courier"/>
                  </a:rPr>
                  <a:t>        state[</a:t>
                </a:r>
                <a:r>
                  <a:rPr lang="en-GB" sz="1600" dirty="0" err="1">
                    <a:solidFill>
                      <a:schemeClr val="tx1">
                        <a:lumMod val="50000"/>
                        <a:lumOff val="50000"/>
                      </a:schemeClr>
                    </a:solidFill>
                    <a:latin typeface="Courier"/>
                  </a:rPr>
                  <a:t>i</a:t>
                </a:r>
                <a:r>
                  <a:rPr lang="en-GB" sz="1600" dirty="0">
                    <a:solidFill>
                      <a:schemeClr val="tx1">
                        <a:lumMod val="50000"/>
                        <a:lumOff val="50000"/>
                      </a:schemeClr>
                    </a:solidFill>
                    <a:latin typeface="Courier"/>
                  </a:rPr>
                  <a:t>] &lt;- "I"</a:t>
                </a:r>
              </a:p>
              <a:p>
                <a:r>
                  <a:rPr lang="en-GB" sz="1600" dirty="0">
                    <a:solidFill>
                      <a:schemeClr val="tx1">
                        <a:lumMod val="50000"/>
                        <a:lumOff val="50000"/>
                      </a:schemeClr>
                    </a:solidFill>
                    <a:latin typeface="Courier"/>
                  </a:rPr>
                  <a:t>    }</a:t>
                </a:r>
              </a:p>
              <a:p>
                <a:r>
                  <a:rPr lang="en-GB" sz="1600" dirty="0">
                    <a:solidFill>
                      <a:schemeClr val="tx1">
                        <a:lumMod val="50000"/>
                        <a:lumOff val="50000"/>
                      </a:schemeClr>
                    </a:solidFill>
                    <a:latin typeface="Courier"/>
                  </a:rPr>
                  <a:t>}</a:t>
                </a:r>
              </a:p>
              <a:p>
                <a:pPr marL="0" lvl="0" indent="0">
                  <a:buNone/>
                </a:pPr>
                <a:endParaRPr lang="en-GB" sz="2100" dirty="0">
                  <a:latin typeface="+mn-lt"/>
                </a:endParaRPr>
              </a:p>
              <a:p>
                <a:pPr marL="0" lvl="0" indent="0">
                  <a:buNone/>
                </a:pPr>
                <a:endParaRPr lang="en-GB" sz="2100"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926" t="-789"/>
                </a:stretch>
              </a:blipFill>
            </p:spPr>
            <p:txBody>
              <a:bodyPr/>
              <a:lstStyle/>
              <a:p>
                <a:r>
                  <a:rPr lang="en-GB">
                    <a:noFill/>
                  </a:rPr>
                  <a:t> </a:t>
                </a:r>
              </a:p>
            </p:txBody>
          </p:sp>
        </mc:Fallback>
      </mc:AlternateContent>
    </p:spTree>
    <p:extLst>
      <p:ext uri="{BB962C8B-B14F-4D97-AF65-F5344CB8AC3E}">
        <p14:creationId xmlns:p14="http://schemas.microsoft.com/office/powerpoint/2010/main" val="3806364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F6554242-E927-D445-5C75-B4C8C78E96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167"/>
          <a:stretch/>
        </p:blipFill>
        <p:spPr bwMode="auto">
          <a:xfrm>
            <a:off x="-231850" y="3702459"/>
            <a:ext cx="9375850" cy="323555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Example 2. Arbitrary delays</a:t>
            </a:r>
            <a:endParaRPr dirty="0"/>
          </a:p>
        </p:txBody>
      </p:sp>
      <p:sp>
        <p:nvSpPr>
          <p:cNvPr id="3" name="Content Placeholder 2"/>
          <p:cNvSpPr>
            <a:spLocks noGrp="1"/>
          </p:cNvSpPr>
          <p:nvPr>
            <p:ph idx="1" hasCustomPrompt="1"/>
          </p:nvPr>
        </p:nvSpPr>
        <p:spPr>
          <a:xfrm>
            <a:off x="262891" y="1275118"/>
            <a:ext cx="4309110" cy="2153882"/>
          </a:xfrm>
        </p:spPr>
        <p:txBody>
          <a:bodyPr/>
          <a:lstStyle/>
          <a:p>
            <a:pPr marL="0" lvl="0" indent="0">
              <a:buNone/>
            </a:pPr>
            <a:r>
              <a:rPr lang="en-GB" sz="2100" dirty="0">
                <a:latin typeface="+mn-lt"/>
              </a:rPr>
              <a:t>When individuals leave a compartment at a constant per-capita rate, the amount of time each individual spends in the compartment is </a:t>
            </a:r>
            <a:r>
              <a:rPr lang="en-GB" sz="2100" b="1" dirty="0">
                <a:latin typeface="+mn-lt"/>
              </a:rPr>
              <a:t>exponentially distributed</a:t>
            </a:r>
            <a:r>
              <a:rPr lang="en-GB" sz="2100" dirty="0">
                <a:latin typeface="+mn-lt"/>
              </a:rPr>
              <a:t>.</a:t>
            </a:r>
          </a:p>
          <a:p>
            <a:pPr marL="0" lvl="0" indent="0">
              <a:buNone/>
            </a:pPr>
            <a:r>
              <a:rPr lang="en-GB" dirty="0">
                <a:latin typeface="+mn-lt"/>
              </a:rPr>
              <a:t>(image: Wikipedia)</a:t>
            </a:r>
          </a:p>
        </p:txBody>
      </p:sp>
      <p:pic>
        <p:nvPicPr>
          <p:cNvPr id="1026" name="Picture 2" descr="plot of the probability density function of the exponential distribution">
            <a:extLst>
              <a:ext uri="{FF2B5EF4-FFF2-40B4-BE49-F238E27FC236}">
                <a16:creationId xmlns:a16="http://schemas.microsoft.com/office/drawing/2014/main" id="{C06D734C-E6A2-8ACD-40BE-CA400A48C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2" y="656339"/>
            <a:ext cx="4309110" cy="3447289"/>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72BA050C-23D4-52AF-D7EA-5631B634AE56}"/>
              </a:ext>
            </a:extLst>
          </p:cNvPr>
          <p:cNvSpPr txBox="1">
            <a:spLocks/>
          </p:cNvSpPr>
          <p:nvPr/>
        </p:nvSpPr>
        <p:spPr>
          <a:xfrm>
            <a:off x="2463166" y="4103628"/>
            <a:ext cx="6309360" cy="2208495"/>
          </a:xfrm>
          <a:prstGeom prst="rect">
            <a:avLst/>
          </a:prstGeom>
        </p:spPr>
        <p:txBody>
          <a:bodyPr/>
          <a:lstStyle>
            <a:lvl1pPr marL="0" indent="0" algn="l" defTabSz="342991" rtl="0" eaLnBrk="1" latinLnBrk="0" hangingPunct="1">
              <a:spcBef>
                <a:spcPct val="20000"/>
              </a:spcBef>
              <a:buFont typeface="Arial"/>
              <a:buNone/>
              <a:defRPr sz="1800" b="0" i="0" kern="1200" baseline="0">
                <a:solidFill>
                  <a:schemeClr val="tx1"/>
                </a:solidFill>
                <a:latin typeface="open sans" charset="0"/>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a:lstStyle>
          <a:p>
            <a:pPr algn="r"/>
            <a:r>
              <a:rPr lang="en-GB" sz="2100" dirty="0">
                <a:latin typeface="+mn-lt"/>
              </a:rPr>
              <a:t>However, measured durations of latent / incubation / infectious period are usually more “clumped” than</a:t>
            </a:r>
            <a:br>
              <a:rPr lang="en-GB" sz="2100" dirty="0">
                <a:latin typeface="+mn-lt"/>
              </a:rPr>
            </a:br>
            <a:r>
              <a:rPr lang="en-GB" sz="2100" dirty="0">
                <a:latin typeface="+mn-lt"/>
              </a:rPr>
              <a:t>an exponential distribution, such as this estimate</a:t>
            </a:r>
            <a:br>
              <a:rPr lang="en-GB" sz="2100" dirty="0">
                <a:latin typeface="+mn-lt"/>
              </a:rPr>
            </a:br>
            <a:r>
              <a:rPr lang="en-GB" sz="2100" dirty="0">
                <a:latin typeface="+mn-lt"/>
              </a:rPr>
              <a:t>of the latent period for the Delta variant.</a:t>
            </a:r>
            <a:br>
              <a:rPr lang="en-GB" sz="2100" dirty="0">
                <a:latin typeface="+mn-lt"/>
              </a:rPr>
            </a:br>
            <a:r>
              <a:rPr lang="en-GB" dirty="0">
                <a:latin typeface="+mn-lt"/>
              </a:rPr>
              <a:t>(Kang et al. 2022, </a:t>
            </a:r>
            <a:r>
              <a:rPr lang="en-GB" i="1" dirty="0" err="1">
                <a:latin typeface="+mn-lt"/>
              </a:rPr>
              <a:t>Eurosurveillance</a:t>
            </a:r>
            <a:r>
              <a:rPr lang="en-GB" dirty="0">
                <a:latin typeface="+mn-lt"/>
              </a:rPr>
              <a:t> 27: 2100815)</a:t>
            </a:r>
          </a:p>
        </p:txBody>
      </p:sp>
    </p:spTree>
    <p:extLst>
      <p:ext uri="{BB962C8B-B14F-4D97-AF65-F5344CB8AC3E}">
        <p14:creationId xmlns:p14="http://schemas.microsoft.com/office/powerpoint/2010/main" val="299072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Previously</a:t>
            </a:r>
          </a:p>
        </p:txBody>
      </p:sp>
      <p:sp>
        <p:nvSpPr>
          <p:cNvPr id="3" name="Content Placeholder 2"/>
          <p:cNvSpPr>
            <a:spLocks noGrp="1"/>
          </p:cNvSpPr>
          <p:nvPr>
            <p:ph idx="1" hasCustomPrompt="1"/>
          </p:nvPr>
        </p:nvSpPr>
        <p:spPr/>
        <p:txBody>
          <a:bodyPr/>
          <a:lstStyle/>
          <a:p>
            <a:pPr lvl="1"/>
            <a:r>
              <a:rPr dirty="0"/>
              <a:t>We have explored discrete time-step compartmental models, and continuous ODE-based compartmental models, both of which are deterministic and track </a:t>
            </a:r>
            <a:r>
              <a:rPr i="1" dirty="0"/>
              <a:t>groups</a:t>
            </a:r>
            <a:r>
              <a:rPr dirty="0"/>
              <a:t> of individuals</a:t>
            </a:r>
            <a:r>
              <a:rPr lang="en-GB" dirty="0"/>
              <a:t>.</a:t>
            </a:r>
            <a:endParaRPr dirty="0"/>
          </a:p>
          <a:p>
            <a:pPr marL="0" lvl="0" indent="0">
              <a:buNone/>
            </a:pPr>
            <a:endParaRPr dirty="0"/>
          </a:p>
          <a:p>
            <a:pPr lvl="1"/>
            <a:r>
              <a:rPr dirty="0"/>
              <a:t>Now we’ll be exploring another kind of model, </a:t>
            </a:r>
            <a:r>
              <a:rPr b="1" dirty="0"/>
              <a:t>stochastic individual-based models</a:t>
            </a:r>
            <a:r>
              <a:rPr lang="en-GB" dirty="0"/>
              <a:t> (also called: agent-based models, microsimulations).</a:t>
            </a:r>
          </a:p>
          <a:p>
            <a:pPr lvl="1"/>
            <a:endParaRPr lang="en-GB" dirty="0"/>
          </a:p>
          <a:p>
            <a:pPr lvl="1"/>
            <a:r>
              <a:rPr lang="en-GB" dirty="0"/>
              <a:t>To understand this type of model, we’ll discuss what </a:t>
            </a:r>
            <a:r>
              <a:rPr lang="en-GB" b="1" dirty="0"/>
              <a:t>individual-based</a:t>
            </a:r>
            <a:r>
              <a:rPr lang="en-GB" dirty="0"/>
              <a:t> means and what </a:t>
            </a:r>
            <a:r>
              <a:rPr lang="en-GB" b="1" dirty="0"/>
              <a:t>stochastic</a:t>
            </a:r>
            <a:r>
              <a:rPr lang="en-GB" dirty="0"/>
              <a:t> means in this context.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Example 2. Arbitrary delays</a:t>
            </a:r>
            <a:endParaRPr dirty="0"/>
          </a:p>
        </p:txBody>
      </p:sp>
      <p:pic>
        <p:nvPicPr>
          <p:cNvPr id="8" name="Picture 7">
            <a:extLst>
              <a:ext uri="{FF2B5EF4-FFF2-40B4-BE49-F238E27FC236}">
                <a16:creationId xmlns:a16="http://schemas.microsoft.com/office/drawing/2014/main" id="{3DC977F9-34D0-C0DF-D2AE-382822F9D054}"/>
              </a:ext>
            </a:extLst>
          </p:cNvPr>
          <p:cNvPicPr>
            <a:picLocks noChangeAspect="1"/>
          </p:cNvPicPr>
          <p:nvPr/>
        </p:nvPicPr>
        <p:blipFill>
          <a:blip r:embed="rId2"/>
          <a:stretch>
            <a:fillRect/>
          </a:stretch>
        </p:blipFill>
        <p:spPr>
          <a:xfrm>
            <a:off x="643552" y="1204771"/>
            <a:ext cx="7856895" cy="5499827"/>
          </a:xfrm>
          <a:prstGeom prst="rect">
            <a:avLst/>
          </a:prstGeom>
        </p:spPr>
      </p:pic>
    </p:spTree>
    <p:extLst>
      <p:ext uri="{BB962C8B-B14F-4D97-AF65-F5344CB8AC3E}">
        <p14:creationId xmlns:p14="http://schemas.microsoft.com/office/powerpoint/2010/main" val="2938029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Example 2. Arbitrary delays</a:t>
            </a:r>
            <a:endParaRPr dirty="0"/>
          </a:p>
        </p:txBody>
      </p:sp>
      <p:sp>
        <p:nvSpPr>
          <p:cNvPr id="3" name="Content Placeholder 2"/>
          <p:cNvSpPr>
            <a:spLocks noGrp="1"/>
          </p:cNvSpPr>
          <p:nvPr>
            <p:ph idx="1" hasCustomPrompt="1"/>
          </p:nvPr>
        </p:nvSpPr>
        <p:spPr/>
        <p:txBody>
          <a:bodyPr/>
          <a:lstStyle/>
          <a:p>
            <a:pPr marL="0" lvl="0" indent="0">
              <a:buNone/>
            </a:pPr>
            <a:r>
              <a:rPr lang="en-GB" sz="2100" dirty="0">
                <a:latin typeface="+mn-lt"/>
              </a:rPr>
              <a:t>We can give each individual a “delay” property:</a:t>
            </a:r>
          </a:p>
          <a:p>
            <a:pPr marL="0" lvl="0" indent="0">
              <a:buNone/>
            </a:pPr>
            <a:endParaRPr lang="en-GB" sz="1600" dirty="0">
              <a:latin typeface="+mn-lt"/>
            </a:endParaRPr>
          </a:p>
          <a:p>
            <a:r>
              <a:rPr lang="en-GB" sz="1600" dirty="0">
                <a:latin typeface="Courier"/>
              </a:rPr>
              <a:t>delay</a:t>
            </a:r>
            <a:r>
              <a:rPr lang="en-GB" sz="1600" dirty="0">
                <a:solidFill>
                  <a:srgbClr val="0070C0"/>
                </a:solidFill>
                <a:latin typeface="Courier"/>
              </a:rPr>
              <a:t> </a:t>
            </a:r>
            <a:r>
              <a:rPr lang="en-GB" sz="1600" dirty="0">
                <a:solidFill>
                  <a:schemeClr val="bg1">
                    <a:lumMod val="50000"/>
                  </a:schemeClr>
                </a:solidFill>
                <a:latin typeface="Courier"/>
              </a:rPr>
              <a:t>&lt;-</a:t>
            </a:r>
            <a:r>
              <a:rPr lang="en-GB" sz="1600" dirty="0">
                <a:solidFill>
                  <a:srgbClr val="0070C0"/>
                </a:solidFill>
                <a:latin typeface="Courier"/>
              </a:rPr>
              <a:t> </a:t>
            </a:r>
            <a:r>
              <a:rPr lang="en-GB" sz="1600" dirty="0">
                <a:latin typeface="Courier"/>
              </a:rPr>
              <a:t>rep</a:t>
            </a:r>
            <a:r>
              <a:rPr lang="en-GB" sz="1600" dirty="0">
                <a:solidFill>
                  <a:schemeClr val="bg1">
                    <a:lumMod val="50000"/>
                  </a:schemeClr>
                </a:solidFill>
                <a:latin typeface="Courier"/>
              </a:rPr>
              <a:t>(</a:t>
            </a:r>
            <a:r>
              <a:rPr lang="en-GB" sz="1600" dirty="0">
                <a:solidFill>
                  <a:srgbClr val="0070C0"/>
                </a:solidFill>
                <a:latin typeface="Courier"/>
              </a:rPr>
              <a:t>0</a:t>
            </a:r>
            <a:r>
              <a:rPr lang="en-GB" sz="1600" dirty="0">
                <a:solidFill>
                  <a:schemeClr val="bg1">
                    <a:lumMod val="50000"/>
                  </a:schemeClr>
                </a:solidFill>
                <a:latin typeface="Courier"/>
              </a:rPr>
              <a:t>,</a:t>
            </a:r>
            <a:r>
              <a:rPr lang="en-GB" sz="1600" dirty="0">
                <a:solidFill>
                  <a:srgbClr val="00B050"/>
                </a:solidFill>
                <a:latin typeface="Courier"/>
              </a:rPr>
              <a:t> </a:t>
            </a:r>
            <a:r>
              <a:rPr lang="en-GB" sz="1600" dirty="0">
                <a:latin typeface="Courier"/>
              </a:rPr>
              <a:t>n</a:t>
            </a:r>
            <a:r>
              <a:rPr lang="en-GB" sz="1600" dirty="0">
                <a:solidFill>
                  <a:schemeClr val="bg1">
                    <a:lumMod val="50000"/>
                  </a:schemeClr>
                </a:solidFill>
                <a:latin typeface="Courier"/>
              </a:rPr>
              <a:t>)</a:t>
            </a:r>
          </a:p>
          <a:p>
            <a:pPr marL="0" lvl="0" indent="0">
              <a:buNone/>
            </a:pPr>
            <a:endParaRPr lang="en-GB" sz="1600" dirty="0">
              <a:latin typeface="+mn-lt"/>
            </a:endParaRPr>
          </a:p>
          <a:p>
            <a:pPr marL="0" lvl="0" indent="0">
              <a:buNone/>
            </a:pPr>
            <a:r>
              <a:rPr lang="en-GB" sz="2100" dirty="0">
                <a:latin typeface="+mn-lt"/>
              </a:rPr>
              <a:t>When individual </a:t>
            </a:r>
            <a:r>
              <a:rPr lang="en-GB" sz="2100" i="1" dirty="0" err="1">
                <a:latin typeface="+mn-lt"/>
              </a:rPr>
              <a:t>i</a:t>
            </a:r>
            <a:r>
              <a:rPr lang="en-GB" sz="2100" i="1" dirty="0">
                <a:latin typeface="+mn-lt"/>
              </a:rPr>
              <a:t> </a:t>
            </a:r>
            <a:r>
              <a:rPr lang="en-GB" sz="2100" dirty="0">
                <a:latin typeface="+mn-lt"/>
              </a:rPr>
              <a:t>enters the Exposed state, we can assign a value to </a:t>
            </a:r>
            <a:r>
              <a:rPr lang="en-GB" sz="2100" dirty="0">
                <a:latin typeface="Courier"/>
              </a:rPr>
              <a:t>delay[</a:t>
            </a:r>
            <a:r>
              <a:rPr lang="en-GB" sz="2100" dirty="0" err="1">
                <a:latin typeface="Courier"/>
              </a:rPr>
              <a:t>i</a:t>
            </a:r>
            <a:r>
              <a:rPr lang="en-GB" sz="2100" dirty="0">
                <a:latin typeface="Courier"/>
              </a:rPr>
              <a:t>]</a:t>
            </a:r>
            <a:r>
              <a:rPr lang="en-GB" sz="2100" dirty="0">
                <a:latin typeface="+mn-lt"/>
              </a:rPr>
              <a:t> representing how much time they have left:</a:t>
            </a:r>
          </a:p>
          <a:p>
            <a:pPr marL="0" lvl="0" indent="0">
              <a:buNone/>
            </a:pPr>
            <a:endParaRPr lang="en-GB" sz="2100" dirty="0">
              <a:latin typeface="+mn-lt"/>
            </a:endParaRPr>
          </a:p>
          <a:p>
            <a:pPr marL="0" lvl="0" indent="0">
              <a:buNone/>
            </a:pPr>
            <a:r>
              <a:rPr lang="en-GB" sz="1600" dirty="0">
                <a:solidFill>
                  <a:srgbClr val="0070C0"/>
                </a:solidFill>
                <a:latin typeface="Courier"/>
              </a:rPr>
              <a:t>if</a:t>
            </a:r>
            <a:r>
              <a:rPr lang="en-GB" sz="1600" dirty="0">
                <a:solidFill>
                  <a:schemeClr val="accent6"/>
                </a:solidFill>
                <a:latin typeface="Courier"/>
              </a:rPr>
              <a:t> (</a:t>
            </a:r>
            <a:r>
              <a:rPr lang="en-GB" sz="1600" dirty="0">
                <a:latin typeface="Courier"/>
              </a:rPr>
              <a:t>state</a:t>
            </a:r>
            <a:r>
              <a:rPr lang="en-GB" sz="1600" dirty="0">
                <a:solidFill>
                  <a:schemeClr val="accent6"/>
                </a:solidFill>
                <a:latin typeface="Courier"/>
              </a:rPr>
              <a:t>[</a:t>
            </a:r>
            <a:r>
              <a:rPr lang="en-GB" sz="1600" dirty="0" err="1">
                <a:latin typeface="Courier"/>
              </a:rPr>
              <a:t>i</a:t>
            </a:r>
            <a:r>
              <a:rPr lang="en-GB" sz="1600" dirty="0">
                <a:solidFill>
                  <a:schemeClr val="accent6"/>
                </a:solidFill>
                <a:latin typeface="Courier"/>
              </a:rPr>
              <a:t>] == </a:t>
            </a:r>
            <a:r>
              <a:rPr lang="en-GB" sz="1600" dirty="0">
                <a:solidFill>
                  <a:srgbClr val="00B050"/>
                </a:solidFill>
                <a:latin typeface="Courier"/>
              </a:rPr>
              <a:t>"S"</a:t>
            </a:r>
            <a:r>
              <a:rPr lang="en-GB" sz="1600" dirty="0">
                <a:solidFill>
                  <a:schemeClr val="accent6"/>
                </a:solidFill>
                <a:latin typeface="Courier"/>
              </a:rPr>
              <a:t>) {</a:t>
            </a:r>
          </a:p>
          <a:p>
            <a:pPr marL="0" lvl="0" indent="0">
              <a:buNone/>
            </a:pPr>
            <a:r>
              <a:rPr lang="en-GB" sz="1600" dirty="0">
                <a:solidFill>
                  <a:schemeClr val="accent6"/>
                </a:solidFill>
                <a:latin typeface="Courier"/>
              </a:rPr>
              <a:t>    </a:t>
            </a:r>
            <a:r>
              <a:rPr lang="en-GB" sz="1600" dirty="0">
                <a:solidFill>
                  <a:srgbClr val="00B050"/>
                </a:solidFill>
                <a:latin typeface="Courier"/>
              </a:rPr>
              <a:t># Transition S -&gt; E (infection) at rate lambda</a:t>
            </a:r>
          </a:p>
          <a:p>
            <a:pPr marL="0" lvl="0" indent="0">
              <a:buNone/>
            </a:pPr>
            <a:r>
              <a:rPr lang="en-GB" sz="1600" dirty="0">
                <a:solidFill>
                  <a:schemeClr val="accent6"/>
                </a:solidFill>
                <a:latin typeface="Courier"/>
              </a:rPr>
              <a:t>    </a:t>
            </a:r>
            <a:r>
              <a:rPr lang="en-GB" sz="1600" dirty="0">
                <a:solidFill>
                  <a:srgbClr val="0070C0"/>
                </a:solidFill>
                <a:latin typeface="Courier"/>
              </a:rPr>
              <a:t>if</a:t>
            </a:r>
            <a:r>
              <a:rPr lang="en-GB" sz="1600" dirty="0">
                <a:solidFill>
                  <a:schemeClr val="accent6"/>
                </a:solidFill>
                <a:latin typeface="Courier"/>
              </a:rPr>
              <a:t> (</a:t>
            </a:r>
            <a:r>
              <a:rPr lang="en-GB" sz="1600" dirty="0" err="1">
                <a:latin typeface="Courier"/>
              </a:rPr>
              <a:t>runif</a:t>
            </a:r>
            <a:r>
              <a:rPr lang="en-GB" sz="1600" dirty="0">
                <a:solidFill>
                  <a:schemeClr val="accent6"/>
                </a:solidFill>
                <a:latin typeface="Courier"/>
              </a:rPr>
              <a:t>(</a:t>
            </a:r>
            <a:r>
              <a:rPr lang="en-GB" sz="1600" dirty="0">
                <a:solidFill>
                  <a:srgbClr val="0070C0"/>
                </a:solidFill>
                <a:latin typeface="Courier"/>
              </a:rPr>
              <a:t>1</a:t>
            </a:r>
            <a:r>
              <a:rPr lang="en-GB" sz="1600" dirty="0">
                <a:solidFill>
                  <a:schemeClr val="accent6"/>
                </a:solidFill>
                <a:latin typeface="Courier"/>
              </a:rPr>
              <a:t>) &lt; </a:t>
            </a:r>
            <a:r>
              <a:rPr lang="en-GB" sz="1600" dirty="0">
                <a:solidFill>
                  <a:srgbClr val="0070C0"/>
                </a:solidFill>
                <a:latin typeface="Courier"/>
              </a:rPr>
              <a:t>1</a:t>
            </a:r>
            <a:r>
              <a:rPr lang="en-GB" sz="1600" dirty="0">
                <a:solidFill>
                  <a:schemeClr val="accent6"/>
                </a:solidFill>
                <a:latin typeface="Courier"/>
              </a:rPr>
              <a:t> - </a:t>
            </a:r>
            <a:r>
              <a:rPr lang="en-GB" sz="1600" dirty="0">
                <a:latin typeface="Courier"/>
              </a:rPr>
              <a:t>exp</a:t>
            </a:r>
            <a:r>
              <a:rPr lang="en-GB" sz="1600" dirty="0">
                <a:solidFill>
                  <a:schemeClr val="accent6"/>
                </a:solidFill>
                <a:latin typeface="Courier"/>
              </a:rPr>
              <a:t>(-</a:t>
            </a:r>
            <a:r>
              <a:rPr lang="en-GB" sz="1600" dirty="0">
                <a:latin typeface="Courier"/>
              </a:rPr>
              <a:t>lambda</a:t>
            </a:r>
            <a:r>
              <a:rPr lang="en-GB" sz="1600" dirty="0">
                <a:solidFill>
                  <a:schemeClr val="accent6"/>
                </a:solidFill>
                <a:latin typeface="Courier"/>
              </a:rPr>
              <a:t> * </a:t>
            </a:r>
            <a:r>
              <a:rPr lang="en-GB" sz="1600" dirty="0">
                <a:latin typeface="Courier"/>
              </a:rPr>
              <a:t>dt</a:t>
            </a:r>
            <a:r>
              <a:rPr lang="en-GB" sz="1600" dirty="0">
                <a:solidFill>
                  <a:schemeClr val="accent6"/>
                </a:solidFill>
                <a:latin typeface="Courier"/>
              </a:rPr>
              <a:t>)) {</a:t>
            </a:r>
          </a:p>
          <a:p>
            <a:pPr marL="0" lvl="0" indent="0">
              <a:buNone/>
            </a:pPr>
            <a:r>
              <a:rPr lang="en-GB" sz="1600" dirty="0">
                <a:solidFill>
                  <a:schemeClr val="accent6"/>
                </a:solidFill>
                <a:latin typeface="Courier"/>
              </a:rPr>
              <a:t>        </a:t>
            </a:r>
            <a:r>
              <a:rPr lang="en-GB" sz="1600" dirty="0">
                <a:latin typeface="Courier"/>
              </a:rPr>
              <a:t>state</a:t>
            </a:r>
            <a:r>
              <a:rPr lang="en-GB" sz="1600" dirty="0">
                <a:solidFill>
                  <a:schemeClr val="accent6"/>
                </a:solidFill>
                <a:latin typeface="Courier"/>
              </a:rPr>
              <a:t>[</a:t>
            </a:r>
            <a:r>
              <a:rPr lang="en-GB" sz="1600" dirty="0" err="1">
                <a:latin typeface="Courier"/>
              </a:rPr>
              <a:t>i</a:t>
            </a:r>
            <a:r>
              <a:rPr lang="en-GB" sz="1600" dirty="0">
                <a:solidFill>
                  <a:schemeClr val="accent6"/>
                </a:solidFill>
                <a:latin typeface="Courier"/>
              </a:rPr>
              <a:t>] &lt;- </a:t>
            </a:r>
            <a:r>
              <a:rPr lang="en-GB" sz="1600" dirty="0">
                <a:solidFill>
                  <a:srgbClr val="00B050"/>
                </a:solidFill>
                <a:latin typeface="Courier"/>
              </a:rPr>
              <a:t>"E"</a:t>
            </a:r>
          </a:p>
          <a:p>
            <a:pPr marL="0" lvl="0" indent="0">
              <a:buNone/>
            </a:pPr>
            <a:r>
              <a:rPr lang="en-GB" sz="1600" dirty="0">
                <a:solidFill>
                  <a:schemeClr val="accent6"/>
                </a:solidFill>
                <a:latin typeface="Courier"/>
              </a:rPr>
              <a:t>        </a:t>
            </a:r>
            <a:r>
              <a:rPr lang="en-GB" sz="1600" dirty="0">
                <a:latin typeface="Courier"/>
              </a:rPr>
              <a:t>delay</a:t>
            </a:r>
            <a:r>
              <a:rPr lang="en-GB" sz="1600" dirty="0">
                <a:solidFill>
                  <a:schemeClr val="accent6"/>
                </a:solidFill>
                <a:latin typeface="Courier"/>
              </a:rPr>
              <a:t>[</a:t>
            </a:r>
            <a:r>
              <a:rPr lang="en-GB" sz="1600" dirty="0" err="1">
                <a:latin typeface="Courier"/>
              </a:rPr>
              <a:t>i</a:t>
            </a:r>
            <a:r>
              <a:rPr lang="en-GB" sz="1600" dirty="0">
                <a:solidFill>
                  <a:schemeClr val="accent6"/>
                </a:solidFill>
                <a:latin typeface="Courier"/>
              </a:rPr>
              <a:t>] &lt;- </a:t>
            </a:r>
            <a:r>
              <a:rPr lang="en-GB" sz="1600" dirty="0" err="1">
                <a:latin typeface="Courier"/>
              </a:rPr>
              <a:t>rlnorm</a:t>
            </a:r>
            <a:r>
              <a:rPr lang="en-GB" sz="1600" dirty="0">
                <a:solidFill>
                  <a:schemeClr val="accent6"/>
                </a:solidFill>
                <a:latin typeface="Courier"/>
              </a:rPr>
              <a:t>(</a:t>
            </a:r>
            <a:r>
              <a:rPr lang="en-GB" sz="1600" dirty="0">
                <a:solidFill>
                  <a:srgbClr val="0070C0"/>
                </a:solidFill>
                <a:latin typeface="Courier"/>
              </a:rPr>
              <a:t>1</a:t>
            </a:r>
            <a:r>
              <a:rPr lang="en-GB" sz="1600" dirty="0">
                <a:solidFill>
                  <a:schemeClr val="accent6"/>
                </a:solidFill>
                <a:latin typeface="Courier"/>
              </a:rPr>
              <a:t>, </a:t>
            </a:r>
            <a:r>
              <a:rPr lang="en-GB" sz="1600" dirty="0" err="1">
                <a:latin typeface="Courier"/>
              </a:rPr>
              <a:t>meanlog</a:t>
            </a:r>
            <a:r>
              <a:rPr lang="en-GB" sz="1600" dirty="0">
                <a:solidFill>
                  <a:schemeClr val="accent6"/>
                </a:solidFill>
                <a:latin typeface="Courier"/>
              </a:rPr>
              <a:t> = </a:t>
            </a:r>
            <a:r>
              <a:rPr lang="en-GB" sz="1600" dirty="0">
                <a:solidFill>
                  <a:srgbClr val="0070C0"/>
                </a:solidFill>
                <a:latin typeface="Courier"/>
              </a:rPr>
              <a:t>0.5</a:t>
            </a:r>
            <a:r>
              <a:rPr lang="en-GB" sz="1600" dirty="0">
                <a:solidFill>
                  <a:schemeClr val="accent6"/>
                </a:solidFill>
                <a:latin typeface="Courier"/>
              </a:rPr>
              <a:t>, </a:t>
            </a:r>
            <a:r>
              <a:rPr lang="en-GB" sz="1600" dirty="0" err="1">
                <a:latin typeface="Courier"/>
              </a:rPr>
              <a:t>sdlog</a:t>
            </a:r>
            <a:r>
              <a:rPr lang="en-GB" sz="1600" dirty="0">
                <a:solidFill>
                  <a:schemeClr val="accent6"/>
                </a:solidFill>
                <a:latin typeface="Courier"/>
              </a:rPr>
              <a:t> = </a:t>
            </a:r>
            <a:r>
              <a:rPr lang="en-GB" sz="1600" dirty="0">
                <a:solidFill>
                  <a:srgbClr val="0070C0"/>
                </a:solidFill>
                <a:latin typeface="Courier"/>
              </a:rPr>
              <a:t>0.6</a:t>
            </a:r>
            <a:r>
              <a:rPr lang="en-GB" sz="1600" dirty="0">
                <a:solidFill>
                  <a:schemeClr val="accent6"/>
                </a:solidFill>
                <a:latin typeface="Courier"/>
              </a:rPr>
              <a:t>)</a:t>
            </a:r>
          </a:p>
          <a:p>
            <a:pPr marL="0" lvl="0" indent="0">
              <a:buNone/>
            </a:pPr>
            <a:r>
              <a:rPr lang="en-GB" sz="1600" dirty="0">
                <a:solidFill>
                  <a:schemeClr val="accent6"/>
                </a:solidFill>
                <a:latin typeface="Courier"/>
              </a:rPr>
              <a:t>    }</a:t>
            </a:r>
          </a:p>
          <a:p>
            <a:pPr marL="0" lvl="0" indent="0">
              <a:buNone/>
            </a:pPr>
            <a:r>
              <a:rPr lang="en-GB" sz="1600" dirty="0">
                <a:solidFill>
                  <a:schemeClr val="accent6"/>
                </a:solidFill>
                <a:latin typeface="Courier"/>
              </a:rPr>
              <a:t>}</a:t>
            </a:r>
            <a:endParaRPr lang="en-GB" sz="1600" dirty="0">
              <a:solidFill>
                <a:schemeClr val="accent6"/>
              </a:solidFill>
              <a:latin typeface="+mn-lt"/>
            </a:endParaRPr>
          </a:p>
        </p:txBody>
      </p:sp>
    </p:spTree>
    <p:extLst>
      <p:ext uri="{BB962C8B-B14F-4D97-AF65-F5344CB8AC3E}">
        <p14:creationId xmlns:p14="http://schemas.microsoft.com/office/powerpoint/2010/main" val="1626260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Example 2. Arbitrary delays</a:t>
            </a:r>
            <a:endParaRPr dirty="0"/>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p:txBody>
              <a:bodyPr/>
              <a:lstStyle/>
              <a:p>
                <a:pPr marL="0" lvl="0" indent="0">
                  <a:buNone/>
                </a:pPr>
                <a:r>
                  <a:rPr lang="en-GB" sz="2100" dirty="0">
                    <a:latin typeface="+mn-lt"/>
                  </a:rPr>
                  <a:t>Each time step, we make sure to subtract </a:t>
                </a:r>
                <a:r>
                  <a:rPr lang="en-GB" sz="2100" dirty="0">
                    <a:latin typeface="Courier" pitchFamily="2" charset="0"/>
                  </a:rPr>
                  <a:t>dt</a:t>
                </a:r>
                <a:r>
                  <a:rPr lang="en-GB" sz="2100" dirty="0">
                    <a:latin typeface="+mn-lt"/>
                  </a:rPr>
                  <a:t> from each individual’s time remaining:</a:t>
                </a:r>
              </a:p>
              <a:p>
                <a:pPr marL="0" lvl="0" indent="0">
                  <a:buNone/>
                </a:pPr>
                <a:endParaRPr lang="en-GB" sz="1600" dirty="0">
                  <a:latin typeface="+mn-lt"/>
                </a:endParaRPr>
              </a:p>
              <a:p>
                <a:r>
                  <a:rPr lang="en-GB" sz="1600" dirty="0">
                    <a:latin typeface="Courier"/>
                  </a:rPr>
                  <a:t>delay</a:t>
                </a:r>
                <a:r>
                  <a:rPr lang="en-GB" sz="1600" dirty="0">
                    <a:solidFill>
                      <a:schemeClr val="bg1">
                        <a:lumMod val="50000"/>
                      </a:schemeClr>
                    </a:solidFill>
                    <a:latin typeface="Courier"/>
                  </a:rPr>
                  <a:t>[</a:t>
                </a:r>
                <a:r>
                  <a:rPr lang="en-GB" sz="1600" dirty="0" err="1">
                    <a:latin typeface="Courier"/>
                  </a:rPr>
                  <a:t>i</a:t>
                </a:r>
                <a:r>
                  <a:rPr lang="en-GB" sz="1600" dirty="0">
                    <a:solidFill>
                      <a:schemeClr val="bg1">
                        <a:lumMod val="50000"/>
                      </a:schemeClr>
                    </a:solidFill>
                    <a:latin typeface="Courier"/>
                  </a:rPr>
                  <a:t>]</a:t>
                </a:r>
                <a:r>
                  <a:rPr lang="en-GB" sz="1600" dirty="0">
                    <a:latin typeface="Courier"/>
                  </a:rPr>
                  <a:t> </a:t>
                </a:r>
                <a:r>
                  <a:rPr lang="en-GB" sz="1600" dirty="0">
                    <a:solidFill>
                      <a:schemeClr val="bg1">
                        <a:lumMod val="50000"/>
                      </a:schemeClr>
                    </a:solidFill>
                    <a:latin typeface="Courier"/>
                  </a:rPr>
                  <a:t>&lt;-</a:t>
                </a:r>
                <a:r>
                  <a:rPr lang="en-GB" sz="1600" dirty="0">
                    <a:latin typeface="Courier"/>
                  </a:rPr>
                  <a:t> delay</a:t>
                </a:r>
                <a:r>
                  <a:rPr lang="en-GB" sz="1600" dirty="0">
                    <a:solidFill>
                      <a:schemeClr val="bg1">
                        <a:lumMod val="50000"/>
                      </a:schemeClr>
                    </a:solidFill>
                    <a:latin typeface="Courier"/>
                  </a:rPr>
                  <a:t>[</a:t>
                </a:r>
                <a:r>
                  <a:rPr lang="en-GB" sz="1600" dirty="0" err="1">
                    <a:latin typeface="Courier"/>
                  </a:rPr>
                  <a:t>i</a:t>
                </a:r>
                <a:r>
                  <a:rPr lang="en-GB" sz="1600" dirty="0">
                    <a:solidFill>
                      <a:schemeClr val="bg1">
                        <a:lumMod val="50000"/>
                      </a:schemeClr>
                    </a:solidFill>
                    <a:latin typeface="Courier"/>
                  </a:rPr>
                  <a:t>] -</a:t>
                </a:r>
                <a:r>
                  <a:rPr lang="en-GB" sz="1600" dirty="0">
                    <a:latin typeface="Courier"/>
                  </a:rPr>
                  <a:t> dt</a:t>
                </a:r>
                <a:endParaRPr lang="en-GB" sz="1600" dirty="0">
                  <a:solidFill>
                    <a:schemeClr val="bg1">
                      <a:lumMod val="50000"/>
                    </a:schemeClr>
                  </a:solidFill>
                  <a:latin typeface="Courier"/>
                </a:endParaRPr>
              </a:p>
              <a:p>
                <a:pPr marL="0" lvl="0" indent="0">
                  <a:buNone/>
                </a:pPr>
                <a:endParaRPr lang="en-GB" sz="1600" dirty="0">
                  <a:latin typeface="+mn-lt"/>
                </a:endParaRPr>
              </a:p>
              <a:p>
                <a:pPr marL="0" lvl="0" indent="0">
                  <a:buNone/>
                </a:pPr>
                <a:r>
                  <a:rPr lang="en-GB" sz="2100" dirty="0">
                    <a:latin typeface="+mn-lt"/>
                  </a:rPr>
                  <a:t>Finally, we make the transition E -&gt; I dependent upon this delay instead of the old rate </a:t>
                </a:r>
                <a14:m>
                  <m:oMath xmlns:m="http://schemas.openxmlformats.org/officeDocument/2006/math">
                    <m:r>
                      <a:rPr lang="en-GB" sz="2100" b="0" i="1" smtClean="0">
                        <a:latin typeface="Cambria Math" panose="02040503050406030204" pitchFamily="18" charset="0"/>
                      </a:rPr>
                      <m:t>𝛿</m:t>
                    </m:r>
                  </m:oMath>
                </a14:m>
                <a:r>
                  <a:rPr lang="en-GB" sz="2100" dirty="0">
                    <a:latin typeface="+mn-lt"/>
                  </a:rPr>
                  <a:t>:</a:t>
                </a:r>
              </a:p>
              <a:p>
                <a:pPr marL="0" lvl="0" indent="0">
                  <a:buNone/>
                </a:pPr>
                <a:endParaRPr lang="en-GB" sz="2100" dirty="0">
                  <a:latin typeface="+mn-lt"/>
                </a:endParaRPr>
              </a:p>
              <a:p>
                <a:pPr marL="0" lvl="0" indent="0">
                  <a:buNone/>
                </a:pPr>
                <a:r>
                  <a:rPr lang="en-GB" sz="1600" dirty="0">
                    <a:solidFill>
                      <a:srgbClr val="0070C0"/>
                    </a:solidFill>
                    <a:latin typeface="Courier"/>
                  </a:rPr>
                  <a:t>else if</a:t>
                </a:r>
                <a:r>
                  <a:rPr lang="en-GB" sz="1600" dirty="0">
                    <a:solidFill>
                      <a:schemeClr val="bg1">
                        <a:lumMod val="50000"/>
                      </a:schemeClr>
                    </a:solidFill>
                    <a:latin typeface="Courier"/>
                  </a:rPr>
                  <a:t> (</a:t>
                </a:r>
                <a:r>
                  <a:rPr lang="en-GB" sz="1600" dirty="0">
                    <a:latin typeface="Courier"/>
                  </a:rPr>
                  <a:t>state</a:t>
                </a:r>
                <a:r>
                  <a:rPr lang="en-GB" sz="1600" dirty="0">
                    <a:solidFill>
                      <a:schemeClr val="bg1">
                        <a:lumMod val="50000"/>
                      </a:schemeClr>
                    </a:solidFill>
                    <a:latin typeface="Courier"/>
                  </a:rPr>
                  <a:t>[</a:t>
                </a:r>
                <a:r>
                  <a:rPr lang="en-GB" sz="1600" dirty="0" err="1">
                    <a:latin typeface="Courier"/>
                  </a:rPr>
                  <a:t>i</a:t>
                </a:r>
                <a:r>
                  <a:rPr lang="en-GB" sz="1600" dirty="0">
                    <a:solidFill>
                      <a:schemeClr val="bg1">
                        <a:lumMod val="50000"/>
                      </a:schemeClr>
                    </a:solidFill>
                    <a:latin typeface="Courier"/>
                  </a:rPr>
                  <a:t>] == </a:t>
                </a:r>
                <a:r>
                  <a:rPr lang="en-GB" sz="1600" dirty="0">
                    <a:solidFill>
                      <a:srgbClr val="00B050"/>
                    </a:solidFill>
                    <a:latin typeface="Courier"/>
                  </a:rPr>
                  <a:t>"E"</a:t>
                </a:r>
                <a:r>
                  <a:rPr lang="en-GB" sz="1600" dirty="0">
                    <a:solidFill>
                      <a:schemeClr val="bg1">
                        <a:lumMod val="50000"/>
                      </a:schemeClr>
                    </a:solidFill>
                    <a:latin typeface="Courier"/>
                  </a:rPr>
                  <a:t>) {</a:t>
                </a:r>
              </a:p>
              <a:p>
                <a:pPr marL="0" lvl="0" indent="0">
                  <a:buNone/>
                </a:pPr>
                <a:r>
                  <a:rPr lang="en-GB" sz="1600" dirty="0">
                    <a:solidFill>
                      <a:srgbClr val="00B050"/>
                    </a:solidFill>
                    <a:latin typeface="Courier"/>
                  </a:rPr>
                  <a:t>    # Transition E -&gt; I (latent to infectious)</a:t>
                </a:r>
              </a:p>
              <a:p>
                <a:pPr marL="0" lvl="0" indent="0">
                  <a:buNone/>
                </a:pPr>
                <a:r>
                  <a:rPr lang="en-GB" sz="1600" dirty="0">
                    <a:solidFill>
                      <a:schemeClr val="bg1">
                        <a:lumMod val="50000"/>
                      </a:schemeClr>
                    </a:solidFill>
                    <a:latin typeface="Courier"/>
                  </a:rPr>
                  <a:t>    </a:t>
                </a:r>
                <a:r>
                  <a:rPr lang="en-GB" sz="1600" dirty="0">
                    <a:solidFill>
                      <a:srgbClr val="0070C0"/>
                    </a:solidFill>
                    <a:latin typeface="Courier"/>
                  </a:rPr>
                  <a:t>if</a:t>
                </a:r>
                <a:r>
                  <a:rPr lang="en-GB" sz="1600" dirty="0">
                    <a:solidFill>
                      <a:schemeClr val="bg1">
                        <a:lumMod val="50000"/>
                      </a:schemeClr>
                    </a:solidFill>
                    <a:latin typeface="Courier"/>
                  </a:rPr>
                  <a:t> (</a:t>
                </a:r>
                <a:r>
                  <a:rPr lang="en-GB" sz="1600" dirty="0">
                    <a:latin typeface="Courier"/>
                  </a:rPr>
                  <a:t>delay</a:t>
                </a:r>
                <a:r>
                  <a:rPr lang="en-GB" sz="1600" dirty="0">
                    <a:solidFill>
                      <a:schemeClr val="bg1">
                        <a:lumMod val="50000"/>
                      </a:schemeClr>
                    </a:solidFill>
                    <a:latin typeface="Courier"/>
                  </a:rPr>
                  <a:t>[</a:t>
                </a:r>
                <a:r>
                  <a:rPr lang="en-GB" sz="1600" dirty="0" err="1">
                    <a:latin typeface="Courier"/>
                  </a:rPr>
                  <a:t>i</a:t>
                </a:r>
                <a:r>
                  <a:rPr lang="en-GB" sz="1600" dirty="0">
                    <a:solidFill>
                      <a:schemeClr val="bg1">
                        <a:lumMod val="50000"/>
                      </a:schemeClr>
                    </a:solidFill>
                    <a:latin typeface="Courier"/>
                  </a:rPr>
                  <a:t>] &lt; </a:t>
                </a:r>
                <a:r>
                  <a:rPr lang="en-GB" sz="1600" dirty="0">
                    <a:solidFill>
                      <a:srgbClr val="0070C0"/>
                    </a:solidFill>
                    <a:latin typeface="Courier"/>
                  </a:rPr>
                  <a:t>0</a:t>
                </a:r>
                <a:r>
                  <a:rPr lang="en-GB" sz="1600" dirty="0">
                    <a:solidFill>
                      <a:schemeClr val="bg1">
                        <a:lumMod val="50000"/>
                      </a:schemeClr>
                    </a:solidFill>
                    <a:latin typeface="Courier"/>
                  </a:rPr>
                  <a:t>) {</a:t>
                </a:r>
              </a:p>
              <a:p>
                <a:pPr marL="0" lvl="0" indent="0">
                  <a:buNone/>
                </a:pPr>
                <a:r>
                  <a:rPr lang="en-GB" sz="1600" dirty="0">
                    <a:solidFill>
                      <a:schemeClr val="bg1">
                        <a:lumMod val="50000"/>
                      </a:schemeClr>
                    </a:solidFill>
                    <a:latin typeface="Courier"/>
                  </a:rPr>
                  <a:t>        </a:t>
                </a:r>
                <a:r>
                  <a:rPr lang="en-GB" sz="1600" dirty="0">
                    <a:latin typeface="Courier"/>
                  </a:rPr>
                  <a:t>state</a:t>
                </a:r>
                <a:r>
                  <a:rPr lang="en-GB" sz="1600" dirty="0">
                    <a:solidFill>
                      <a:schemeClr val="bg1">
                        <a:lumMod val="50000"/>
                      </a:schemeClr>
                    </a:solidFill>
                    <a:latin typeface="Courier"/>
                  </a:rPr>
                  <a:t>[</a:t>
                </a:r>
                <a:r>
                  <a:rPr lang="en-GB" sz="1600" dirty="0" err="1">
                    <a:latin typeface="Courier"/>
                  </a:rPr>
                  <a:t>i</a:t>
                </a:r>
                <a:r>
                  <a:rPr lang="en-GB" sz="1600" dirty="0">
                    <a:solidFill>
                      <a:schemeClr val="bg1">
                        <a:lumMod val="50000"/>
                      </a:schemeClr>
                    </a:solidFill>
                    <a:latin typeface="Courier"/>
                  </a:rPr>
                  <a:t>] &lt;- </a:t>
                </a:r>
                <a:r>
                  <a:rPr lang="en-GB" sz="1600" dirty="0">
                    <a:solidFill>
                      <a:schemeClr val="bg2"/>
                    </a:solidFill>
                    <a:latin typeface="Courier"/>
                  </a:rPr>
                  <a:t>"I"</a:t>
                </a:r>
              </a:p>
              <a:p>
                <a:pPr marL="0" lvl="0" indent="0">
                  <a:buNone/>
                </a:pPr>
                <a:r>
                  <a:rPr lang="en-GB" sz="1600" dirty="0">
                    <a:solidFill>
                      <a:schemeClr val="bg1">
                        <a:lumMod val="50000"/>
                      </a:schemeClr>
                    </a:solidFill>
                    <a:latin typeface="Courier"/>
                  </a:rPr>
                  <a:t>    }</a:t>
                </a:r>
              </a:p>
              <a:p>
                <a:pPr marL="0" lvl="0" indent="0">
                  <a:buNone/>
                </a:pPr>
                <a:r>
                  <a:rPr lang="en-GB" sz="1600" dirty="0">
                    <a:solidFill>
                      <a:schemeClr val="bg1">
                        <a:lumMod val="50000"/>
                      </a:schemeClr>
                    </a:solidFill>
                    <a:latin typeface="Courier"/>
                  </a:rPr>
                  <a:t>}</a:t>
                </a:r>
                <a:endParaRPr lang="en-GB" sz="1600" dirty="0">
                  <a:solidFill>
                    <a:schemeClr val="bg1">
                      <a:lumMod val="50000"/>
                    </a:schemeClr>
                  </a:solidFill>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926" t="-1053"/>
                </a:stretch>
              </a:blipFill>
            </p:spPr>
            <p:txBody>
              <a:bodyPr/>
              <a:lstStyle/>
              <a:p>
                <a:r>
                  <a:rPr lang="en-GB">
                    <a:noFill/>
                  </a:rPr>
                  <a:t> </a:t>
                </a:r>
              </a:p>
            </p:txBody>
          </p:sp>
        </mc:Fallback>
      </mc:AlternateContent>
    </p:spTree>
    <p:extLst>
      <p:ext uri="{BB962C8B-B14F-4D97-AF65-F5344CB8AC3E}">
        <p14:creationId xmlns:p14="http://schemas.microsoft.com/office/powerpoint/2010/main" val="1161447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a:bodyPr>
          <a:lstStyle/>
          <a:p>
            <a:pPr marL="0" lvl="0" indent="0">
              <a:buNone/>
            </a:pPr>
            <a:r>
              <a:rPr dirty="0"/>
              <a:t>Practical 2. </a:t>
            </a:r>
            <a:r>
              <a:rPr lang="en-GB" dirty="0"/>
              <a:t>More complex dynamics</a:t>
            </a:r>
            <a:endParaRPr dirty="0"/>
          </a:p>
        </p:txBody>
      </p:sp>
      <p:sp>
        <p:nvSpPr>
          <p:cNvPr id="4" name="Content Placeholder 2">
            <a:extLst>
              <a:ext uri="{FF2B5EF4-FFF2-40B4-BE49-F238E27FC236}">
                <a16:creationId xmlns:a16="http://schemas.microsoft.com/office/drawing/2014/main" id="{B988DECB-CE79-6806-70B3-DB294E3FDD09}"/>
              </a:ext>
            </a:extLst>
          </p:cNvPr>
          <p:cNvSpPr>
            <a:spLocks noGrp="1"/>
          </p:cNvSpPr>
          <p:nvPr>
            <p:ph idx="1" hasCustomPrompt="1"/>
          </p:nvPr>
        </p:nvSpPr>
        <p:spPr>
          <a:xfrm>
            <a:off x="457200" y="1477818"/>
            <a:ext cx="8229600" cy="4821382"/>
          </a:xfrm>
        </p:spPr>
        <p:txBody>
          <a:bodyPr/>
          <a:lstStyle/>
          <a:p>
            <a:pPr marL="0" lvl="0" indent="0">
              <a:buNone/>
            </a:pPr>
            <a:r>
              <a:rPr lang="en-GB" sz="2100" dirty="0">
                <a:latin typeface="+mn-lt"/>
              </a:rPr>
              <a:t>The instructions online will guide you through adding: </a:t>
            </a:r>
          </a:p>
          <a:p>
            <a:pPr marL="342900" lvl="0" indent="-342900">
              <a:buFont typeface="Arial" panose="020B0604020202020204" pitchFamily="34" charset="0"/>
              <a:buChar char="•"/>
            </a:pPr>
            <a:r>
              <a:rPr lang="en-GB" sz="2100" dirty="0">
                <a:latin typeface="+mn-lt"/>
              </a:rPr>
              <a:t>delay distributions for the latent and infectious period, </a:t>
            </a:r>
          </a:p>
          <a:p>
            <a:pPr marL="342900" lvl="0" indent="-342900">
              <a:buFont typeface="Arial" panose="020B0604020202020204" pitchFamily="34" charset="0"/>
              <a:buChar char="•"/>
            </a:pPr>
            <a:r>
              <a:rPr lang="en-GB" sz="2100" dirty="0">
                <a:latin typeface="+mn-lt"/>
              </a:rPr>
              <a:t>age and age-dependent infectiousness, </a:t>
            </a:r>
          </a:p>
          <a:p>
            <a:pPr marL="342900" lvl="0" indent="-342900">
              <a:buFont typeface="Arial" panose="020B0604020202020204" pitchFamily="34" charset="0"/>
              <a:buChar char="•"/>
            </a:pPr>
            <a:r>
              <a:rPr lang="en-GB" sz="2100" dirty="0">
                <a:latin typeface="+mn-lt"/>
              </a:rPr>
              <a:t>immunity based upon antibody levels and </a:t>
            </a:r>
          </a:p>
          <a:p>
            <a:pPr marL="342900" lvl="0" indent="-342900">
              <a:buFont typeface="Arial" panose="020B0604020202020204" pitchFamily="34" charset="0"/>
              <a:buChar char="•"/>
            </a:pPr>
            <a:r>
              <a:rPr lang="en-GB" sz="2100" dirty="0">
                <a:latin typeface="+mn-lt"/>
              </a:rPr>
              <a:t>vaccination </a:t>
            </a:r>
          </a:p>
          <a:p>
            <a:pPr lvl="0"/>
            <a:r>
              <a:rPr lang="en-GB" sz="2100" dirty="0">
                <a:latin typeface="+mn-lt"/>
              </a:rPr>
              <a:t>to the model from Practical 1.</a:t>
            </a: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sz="1600" dirty="0">
              <a:latin typeface="+mn-lt"/>
            </a:endParaRPr>
          </a:p>
          <a:p>
            <a:pPr marL="0" lvl="0" indent="0">
              <a:buNone/>
            </a:pPr>
            <a:endParaRPr sz="1600" dirty="0">
              <a:latin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a:bodyPr>
          <a:lstStyle/>
          <a:p>
            <a:pPr marL="0" lvl="0" indent="0">
              <a:buNone/>
            </a:pPr>
            <a:r>
              <a:rPr dirty="0"/>
              <a:t>Practical 2. </a:t>
            </a:r>
            <a:r>
              <a:rPr lang="en-GB" dirty="0"/>
              <a:t>More complex dynamics</a:t>
            </a:r>
            <a:endParaRPr dirty="0"/>
          </a:p>
        </p:txBody>
      </p:sp>
      <p:pic>
        <p:nvPicPr>
          <p:cNvPr id="7" name="Picture 6">
            <a:extLst>
              <a:ext uri="{FF2B5EF4-FFF2-40B4-BE49-F238E27FC236}">
                <a16:creationId xmlns:a16="http://schemas.microsoft.com/office/drawing/2014/main" id="{5A950E94-EEDC-F5DD-C114-09640C161C82}"/>
              </a:ext>
            </a:extLst>
          </p:cNvPr>
          <p:cNvPicPr>
            <a:picLocks noChangeAspect="1"/>
          </p:cNvPicPr>
          <p:nvPr/>
        </p:nvPicPr>
        <p:blipFill>
          <a:blip r:embed="rId2"/>
          <a:stretch>
            <a:fillRect/>
          </a:stretch>
        </p:blipFill>
        <p:spPr>
          <a:xfrm>
            <a:off x="1828800" y="1059872"/>
            <a:ext cx="5486400" cy="2743200"/>
          </a:xfrm>
          <a:prstGeom prst="rect">
            <a:avLst/>
          </a:prstGeom>
        </p:spPr>
      </p:pic>
      <p:pic>
        <p:nvPicPr>
          <p:cNvPr id="9" name="Picture 8">
            <a:extLst>
              <a:ext uri="{FF2B5EF4-FFF2-40B4-BE49-F238E27FC236}">
                <a16:creationId xmlns:a16="http://schemas.microsoft.com/office/drawing/2014/main" id="{EDE44A12-DE89-E85F-6714-46D98B73F12A}"/>
              </a:ext>
            </a:extLst>
          </p:cNvPr>
          <p:cNvPicPr>
            <a:picLocks noChangeAspect="1"/>
          </p:cNvPicPr>
          <p:nvPr/>
        </p:nvPicPr>
        <p:blipFill>
          <a:blip r:embed="rId3"/>
          <a:stretch>
            <a:fillRect/>
          </a:stretch>
        </p:blipFill>
        <p:spPr>
          <a:xfrm>
            <a:off x="1828800" y="3803072"/>
            <a:ext cx="5486400" cy="2743200"/>
          </a:xfrm>
          <a:prstGeom prst="rect">
            <a:avLst/>
          </a:prstGeom>
        </p:spPr>
      </p:pic>
    </p:spTree>
    <p:extLst>
      <p:ext uri="{BB962C8B-B14F-4D97-AF65-F5344CB8AC3E}">
        <p14:creationId xmlns:p14="http://schemas.microsoft.com/office/powerpoint/2010/main" val="900836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a:bodyPr>
          <a:lstStyle/>
          <a:p>
            <a:pPr marL="0" lvl="0" indent="0">
              <a:buNone/>
            </a:pPr>
            <a:r>
              <a:rPr dirty="0"/>
              <a:t>Practical 2. </a:t>
            </a:r>
            <a:r>
              <a:rPr lang="en-GB" dirty="0"/>
              <a:t>More complex dynamics</a:t>
            </a:r>
            <a:endParaRPr dirty="0"/>
          </a:p>
        </p:txBody>
      </p:sp>
      <p:pic>
        <p:nvPicPr>
          <p:cNvPr id="7" name="Picture 6">
            <a:extLst>
              <a:ext uri="{FF2B5EF4-FFF2-40B4-BE49-F238E27FC236}">
                <a16:creationId xmlns:a16="http://schemas.microsoft.com/office/drawing/2014/main" id="{5A950E94-EEDC-F5DD-C114-09640C161C82}"/>
              </a:ext>
            </a:extLst>
          </p:cNvPr>
          <p:cNvPicPr>
            <a:picLocks noChangeAspect="1"/>
          </p:cNvPicPr>
          <p:nvPr/>
        </p:nvPicPr>
        <p:blipFill>
          <a:blip r:embed="rId2"/>
          <a:srcRect/>
          <a:stretch/>
        </p:blipFill>
        <p:spPr>
          <a:xfrm>
            <a:off x="1828800" y="1059872"/>
            <a:ext cx="5486400" cy="2743200"/>
          </a:xfrm>
          <a:prstGeom prst="rect">
            <a:avLst/>
          </a:prstGeom>
        </p:spPr>
      </p:pic>
      <p:pic>
        <p:nvPicPr>
          <p:cNvPr id="9" name="Picture 8">
            <a:extLst>
              <a:ext uri="{FF2B5EF4-FFF2-40B4-BE49-F238E27FC236}">
                <a16:creationId xmlns:a16="http://schemas.microsoft.com/office/drawing/2014/main" id="{EDE44A12-DE89-E85F-6714-46D98B73F12A}"/>
              </a:ext>
            </a:extLst>
          </p:cNvPr>
          <p:cNvPicPr>
            <a:picLocks noChangeAspect="1"/>
          </p:cNvPicPr>
          <p:nvPr/>
        </p:nvPicPr>
        <p:blipFill>
          <a:blip r:embed="rId3"/>
          <a:srcRect/>
          <a:stretch/>
        </p:blipFill>
        <p:spPr>
          <a:xfrm>
            <a:off x="1874142" y="3803072"/>
            <a:ext cx="5486400" cy="2743200"/>
          </a:xfrm>
          <a:prstGeom prst="rect">
            <a:avLst/>
          </a:prstGeom>
        </p:spPr>
      </p:pic>
    </p:spTree>
    <p:extLst>
      <p:ext uri="{BB962C8B-B14F-4D97-AF65-F5344CB8AC3E}">
        <p14:creationId xmlns:p14="http://schemas.microsoft.com/office/powerpoint/2010/main" val="2419472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2862262"/>
            <a:ext cx="9144000" cy="1133475"/>
          </a:xfrm>
          <a:prstGeom prst="rect">
            <a:avLst/>
          </a:prstGeom>
        </p:spPr>
        <p:txBody>
          <a:bodyPr/>
          <a:lstStyle/>
          <a:p>
            <a:pPr marL="0" lvl="0" indent="0">
              <a:buNone/>
            </a:pPr>
            <a:r>
              <a:rPr sz="3600" dirty="0"/>
              <a:t>Practical 3. Optimizing the model </a:t>
            </a:r>
            <a:br>
              <a:rPr lang="en-GB" sz="3600" dirty="0"/>
            </a:br>
            <a:r>
              <a:rPr sz="3600" dirty="0"/>
              <a:t>to run faster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Practical 3. Optimizing the model</a:t>
            </a:r>
          </a:p>
        </p:txBody>
      </p:sp>
      <p:sp>
        <p:nvSpPr>
          <p:cNvPr id="3" name="Content Placeholder 2"/>
          <p:cNvSpPr>
            <a:spLocks noGrp="1"/>
          </p:cNvSpPr>
          <p:nvPr>
            <p:ph idx="1" hasCustomPrompt="1"/>
          </p:nvPr>
        </p:nvSpPr>
        <p:spPr/>
        <p:txBody>
          <a:bodyPr/>
          <a:lstStyle/>
          <a:p>
            <a:pPr lvl="1"/>
            <a:r>
              <a:rPr dirty="0"/>
              <a:t>In R, code that loops over each individual in an individual-based model can be quite slow to run.</a:t>
            </a:r>
          </a:p>
          <a:p>
            <a:pPr marL="0" lvl="0" indent="0">
              <a:buNone/>
            </a:pPr>
            <a:endParaRPr dirty="0"/>
          </a:p>
          <a:p>
            <a:pPr lvl="1"/>
            <a:r>
              <a:rPr dirty="0"/>
              <a:t>This code can be optimized significantly by vectorizing it—that is, by applying events all at once rather than to each individual in turn.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dirty="0"/>
              <a:t>Vectorizing </a:t>
            </a:r>
            <a:r>
              <a:rPr lang="en-GB" dirty="0"/>
              <a:t>R </a:t>
            </a:r>
            <a:r>
              <a:rPr dirty="0"/>
              <a:t>code</a:t>
            </a:r>
          </a:p>
        </p:txBody>
      </p:sp>
      <p:sp>
        <p:nvSpPr>
          <p:cNvPr id="3" name="Content Placeholder 2"/>
          <p:cNvSpPr>
            <a:spLocks noGrp="1"/>
          </p:cNvSpPr>
          <p:nvPr>
            <p:ph idx="1" hasCustomPrompt="1"/>
          </p:nvPr>
        </p:nvSpPr>
        <p:spPr>
          <a:xfrm>
            <a:off x="457200" y="1352088"/>
            <a:ext cx="8229600" cy="4821382"/>
          </a:xfrm>
        </p:spPr>
        <p:txBody>
          <a:bodyPr/>
          <a:lstStyle/>
          <a:p>
            <a:pPr marL="0" lvl="0" indent="0">
              <a:buNone/>
            </a:pPr>
            <a:r>
              <a:rPr sz="2100" dirty="0">
                <a:latin typeface="+mj-lt"/>
              </a:rPr>
              <a:t>Compare this code:</a:t>
            </a:r>
            <a:endParaRPr lang="en-GB" sz="2100" dirty="0">
              <a:latin typeface="+mj-lt"/>
            </a:endParaRPr>
          </a:p>
          <a:p>
            <a:pPr marL="0" lvl="0" indent="0">
              <a:buNone/>
            </a:pPr>
            <a:endParaRPr lang="en-GB" b="1" dirty="0">
              <a:solidFill>
                <a:srgbClr val="007020"/>
              </a:solidFill>
              <a:latin typeface="+mj-lt"/>
            </a:endParaRPr>
          </a:p>
          <a:p>
            <a:pPr marL="0" lvl="0" indent="0">
              <a:buNone/>
            </a:pPr>
            <a:r>
              <a:rPr sz="1800" dirty="0">
                <a:solidFill>
                  <a:srgbClr val="0070C0"/>
                </a:solidFill>
                <a:latin typeface="Courier" pitchFamily="2" charset="0"/>
              </a:rPr>
              <a:t>for</a:t>
            </a:r>
            <a:r>
              <a:rPr sz="1800" dirty="0">
                <a:solidFill>
                  <a:schemeClr val="bg1">
                    <a:lumMod val="50000"/>
                  </a:schemeClr>
                </a:solidFill>
                <a:latin typeface="Courier" pitchFamily="2" charset="0"/>
              </a:rPr>
              <a:t> (</a:t>
            </a:r>
            <a:r>
              <a:rPr sz="1800" dirty="0" err="1">
                <a:latin typeface="Courier" pitchFamily="2" charset="0"/>
              </a:rPr>
              <a:t>i</a:t>
            </a:r>
            <a:r>
              <a:rPr sz="1800" dirty="0">
                <a:solidFill>
                  <a:schemeClr val="bg1">
                    <a:lumMod val="50000"/>
                  </a:schemeClr>
                </a:solidFill>
                <a:latin typeface="Courier" pitchFamily="2" charset="0"/>
              </a:rPr>
              <a:t> </a:t>
            </a:r>
            <a:r>
              <a:rPr sz="1800" dirty="0">
                <a:solidFill>
                  <a:srgbClr val="0070C0"/>
                </a:solidFill>
                <a:latin typeface="Courier" pitchFamily="2" charset="0"/>
              </a:rPr>
              <a:t>in</a:t>
            </a:r>
            <a:r>
              <a:rPr sz="1800" dirty="0">
                <a:solidFill>
                  <a:schemeClr val="bg1">
                    <a:lumMod val="50000"/>
                  </a:schemeClr>
                </a:solidFill>
                <a:latin typeface="Courier" pitchFamily="2" charset="0"/>
              </a:rPr>
              <a:t> </a:t>
            </a:r>
            <a:r>
              <a:rPr sz="1800" dirty="0">
                <a:solidFill>
                  <a:srgbClr val="0070C0"/>
                </a:solidFill>
                <a:latin typeface="Courier" pitchFamily="2" charset="0"/>
              </a:rPr>
              <a:t>1</a:t>
            </a:r>
            <a:r>
              <a:rPr sz="1800" dirty="0">
                <a:solidFill>
                  <a:schemeClr val="bg1">
                    <a:lumMod val="50000"/>
                  </a:schemeClr>
                </a:solidFill>
                <a:latin typeface="Courier" pitchFamily="2" charset="0"/>
              </a:rPr>
              <a:t>:</a:t>
            </a:r>
            <a:r>
              <a:rPr sz="1800" dirty="0">
                <a:latin typeface="Courier" pitchFamily="2" charset="0"/>
              </a:rPr>
              <a:t>n</a:t>
            </a:r>
            <a:r>
              <a:rPr sz="1800" dirty="0">
                <a:solidFill>
                  <a:schemeClr val="bg1">
                    <a:lumMod val="50000"/>
                  </a:schemeClr>
                </a:solidFill>
                <a:latin typeface="Courier" pitchFamily="2" charset="0"/>
              </a:rPr>
              <a:t>)</a:t>
            </a:r>
            <a:r>
              <a:rPr lang="en-GB" sz="1800" dirty="0">
                <a:solidFill>
                  <a:schemeClr val="bg1">
                    <a:lumMod val="50000"/>
                  </a:schemeClr>
                </a:solidFill>
                <a:latin typeface="Courier" pitchFamily="2" charset="0"/>
              </a:rPr>
              <a:t> </a:t>
            </a:r>
            <a:r>
              <a:rPr sz="1800" dirty="0">
                <a:solidFill>
                  <a:schemeClr val="bg1">
                    <a:lumMod val="50000"/>
                  </a:schemeClr>
                </a:solidFill>
                <a:latin typeface="Courier" pitchFamily="2" charset="0"/>
              </a:rPr>
              <a:t>{</a:t>
            </a:r>
            <a:endParaRPr lang="en-GB" sz="1800" dirty="0">
              <a:solidFill>
                <a:schemeClr val="bg1">
                  <a:lumMod val="50000"/>
                </a:schemeClr>
              </a:solidFill>
              <a:latin typeface="Courier" pitchFamily="2" charset="0"/>
            </a:endParaRPr>
          </a:p>
          <a:p>
            <a:pPr marL="0" lvl="0" indent="0">
              <a:buNone/>
            </a:pPr>
            <a:r>
              <a:rPr lang="en-GB" dirty="0">
                <a:solidFill>
                  <a:schemeClr val="bg1">
                    <a:lumMod val="50000"/>
                  </a:schemeClr>
                </a:solidFill>
                <a:latin typeface="Courier" pitchFamily="2" charset="0"/>
              </a:rPr>
              <a:t>  </a:t>
            </a:r>
            <a:r>
              <a:rPr lang="en-GB" dirty="0">
                <a:solidFill>
                  <a:srgbClr val="0070C0"/>
                </a:solidFill>
                <a:latin typeface="Courier" pitchFamily="2" charset="0"/>
              </a:rPr>
              <a:t>if</a:t>
            </a:r>
            <a:r>
              <a:rPr lang="en-GB" dirty="0">
                <a:solidFill>
                  <a:schemeClr val="bg1">
                    <a:lumMod val="50000"/>
                  </a:schemeClr>
                </a:solidFill>
                <a:latin typeface="Courier" pitchFamily="2" charset="0"/>
              </a:rPr>
              <a:t> (</a:t>
            </a:r>
            <a:r>
              <a:rPr lang="en-GB" dirty="0">
                <a:latin typeface="Courier" pitchFamily="2" charset="0"/>
              </a:rPr>
              <a:t>state</a:t>
            </a:r>
            <a:r>
              <a:rPr lang="en-GB" dirty="0">
                <a:solidFill>
                  <a:schemeClr val="bg1">
                    <a:lumMod val="50000"/>
                  </a:schemeClr>
                </a:solidFill>
                <a:latin typeface="Courier" pitchFamily="2" charset="0"/>
              </a:rPr>
              <a:t>[</a:t>
            </a:r>
            <a:r>
              <a:rPr lang="en-GB" dirty="0" err="1">
                <a:latin typeface="Courier" pitchFamily="2" charset="0"/>
              </a:rPr>
              <a:t>i</a:t>
            </a:r>
            <a:r>
              <a:rPr lang="en-GB" dirty="0">
                <a:solidFill>
                  <a:schemeClr val="bg1">
                    <a:lumMod val="50000"/>
                  </a:schemeClr>
                </a:solidFill>
                <a:latin typeface="Courier" pitchFamily="2" charset="0"/>
              </a:rPr>
              <a:t>] == </a:t>
            </a:r>
            <a:r>
              <a:rPr lang="en-GB" dirty="0">
                <a:solidFill>
                  <a:srgbClr val="00B050"/>
                </a:solidFill>
                <a:latin typeface="Courier" pitchFamily="2" charset="0"/>
              </a:rPr>
              <a:t>"S"</a:t>
            </a:r>
            <a:r>
              <a:rPr lang="en-GB" dirty="0">
                <a:solidFill>
                  <a:schemeClr val="bg1">
                    <a:lumMod val="50000"/>
                  </a:schemeClr>
                </a:solidFill>
                <a:latin typeface="Courier" pitchFamily="2" charset="0"/>
              </a:rPr>
              <a:t>) {</a:t>
            </a:r>
            <a:br>
              <a:rPr dirty="0">
                <a:solidFill>
                  <a:schemeClr val="bg1">
                    <a:lumMod val="50000"/>
                  </a:schemeClr>
                </a:solidFill>
                <a:latin typeface="Courier" pitchFamily="2" charset="0"/>
              </a:rPr>
            </a:br>
            <a:r>
              <a:rPr sz="1800" dirty="0">
                <a:solidFill>
                  <a:schemeClr val="bg1">
                    <a:lumMod val="50000"/>
                  </a:schemeClr>
                </a:solidFill>
                <a:latin typeface="Courier" pitchFamily="2" charset="0"/>
              </a:rPr>
              <a:t>    </a:t>
            </a:r>
            <a:r>
              <a:rPr sz="1800" dirty="0">
                <a:solidFill>
                  <a:srgbClr val="0070C0"/>
                </a:solidFill>
                <a:latin typeface="Courier" pitchFamily="2" charset="0"/>
              </a:rPr>
              <a:t>if</a:t>
            </a:r>
            <a:r>
              <a:rPr sz="1800" dirty="0">
                <a:solidFill>
                  <a:schemeClr val="bg1">
                    <a:lumMod val="50000"/>
                  </a:schemeClr>
                </a:solidFill>
                <a:latin typeface="Courier" pitchFamily="2" charset="0"/>
              </a:rPr>
              <a:t> (</a:t>
            </a:r>
            <a:r>
              <a:rPr sz="1800" dirty="0" err="1">
                <a:latin typeface="Courier" pitchFamily="2" charset="0"/>
              </a:rPr>
              <a:t>runif</a:t>
            </a:r>
            <a:r>
              <a:rPr sz="1800" dirty="0">
                <a:solidFill>
                  <a:schemeClr val="bg1">
                    <a:lumMod val="50000"/>
                  </a:schemeClr>
                </a:solidFill>
                <a:latin typeface="Courier" pitchFamily="2" charset="0"/>
              </a:rPr>
              <a:t>(</a:t>
            </a:r>
            <a:r>
              <a:rPr sz="1800" dirty="0">
                <a:solidFill>
                  <a:srgbClr val="0070C0"/>
                </a:solidFill>
                <a:latin typeface="Courier" pitchFamily="2" charset="0"/>
              </a:rPr>
              <a:t>1</a:t>
            </a:r>
            <a:r>
              <a:rPr sz="1800" dirty="0">
                <a:solidFill>
                  <a:schemeClr val="bg1">
                    <a:lumMod val="50000"/>
                  </a:schemeClr>
                </a:solidFill>
                <a:latin typeface="Courier" pitchFamily="2" charset="0"/>
              </a:rPr>
              <a:t>) &lt; </a:t>
            </a:r>
            <a:r>
              <a:rPr sz="1800" dirty="0">
                <a:solidFill>
                  <a:srgbClr val="0070C0"/>
                </a:solidFill>
                <a:latin typeface="Courier" pitchFamily="2" charset="0"/>
              </a:rPr>
              <a:t>1</a:t>
            </a:r>
            <a:r>
              <a:rPr sz="1800" dirty="0">
                <a:solidFill>
                  <a:schemeClr val="bg1">
                    <a:lumMod val="50000"/>
                  </a:schemeClr>
                </a:solidFill>
                <a:latin typeface="Courier" pitchFamily="2" charset="0"/>
              </a:rPr>
              <a:t> - </a:t>
            </a:r>
            <a:r>
              <a:rPr sz="1800" dirty="0">
                <a:latin typeface="Courier" pitchFamily="2" charset="0"/>
              </a:rPr>
              <a:t>exp</a:t>
            </a:r>
            <a:r>
              <a:rPr sz="1800" dirty="0">
                <a:solidFill>
                  <a:schemeClr val="bg1">
                    <a:lumMod val="50000"/>
                  </a:schemeClr>
                </a:solidFill>
                <a:latin typeface="Courier" pitchFamily="2" charset="0"/>
              </a:rPr>
              <a:t>(-</a:t>
            </a:r>
            <a:r>
              <a:rPr sz="1800" dirty="0">
                <a:latin typeface="Courier" pitchFamily="2" charset="0"/>
              </a:rPr>
              <a:t>lambda</a:t>
            </a:r>
            <a:r>
              <a:rPr sz="1800" dirty="0">
                <a:solidFill>
                  <a:schemeClr val="bg1">
                    <a:lumMod val="50000"/>
                  </a:schemeClr>
                </a:solidFill>
                <a:latin typeface="Courier" pitchFamily="2" charset="0"/>
              </a:rPr>
              <a:t> * </a:t>
            </a:r>
            <a:r>
              <a:rPr sz="1800" dirty="0">
                <a:latin typeface="Courier" pitchFamily="2" charset="0"/>
              </a:rPr>
              <a:t>dt</a:t>
            </a:r>
            <a:r>
              <a:rPr sz="1800" dirty="0">
                <a:solidFill>
                  <a:schemeClr val="bg1">
                    <a:lumMod val="50000"/>
                  </a:schemeClr>
                </a:solidFill>
                <a:latin typeface="Courier" pitchFamily="2" charset="0"/>
              </a:rPr>
              <a:t>)) {</a:t>
            </a:r>
            <a:br>
              <a:rPr dirty="0">
                <a:solidFill>
                  <a:schemeClr val="bg1">
                    <a:lumMod val="50000"/>
                  </a:schemeClr>
                </a:solidFill>
                <a:latin typeface="Courier" pitchFamily="2" charset="0"/>
              </a:rPr>
            </a:br>
            <a:r>
              <a:rPr sz="1800" dirty="0">
                <a:solidFill>
                  <a:schemeClr val="bg1">
                    <a:lumMod val="50000"/>
                  </a:schemeClr>
                </a:solidFill>
                <a:latin typeface="Courier" pitchFamily="2" charset="0"/>
              </a:rPr>
              <a:t>        </a:t>
            </a:r>
            <a:r>
              <a:rPr lang="en-GB" sz="1800" dirty="0">
                <a:latin typeface="Courier" pitchFamily="2" charset="0"/>
              </a:rPr>
              <a:t>state</a:t>
            </a:r>
            <a:r>
              <a:rPr sz="1800" dirty="0">
                <a:solidFill>
                  <a:schemeClr val="bg1">
                    <a:lumMod val="50000"/>
                  </a:schemeClr>
                </a:solidFill>
                <a:latin typeface="Courier" pitchFamily="2" charset="0"/>
              </a:rPr>
              <a:t>[</a:t>
            </a:r>
            <a:r>
              <a:rPr sz="1800" dirty="0" err="1">
                <a:latin typeface="Courier" pitchFamily="2" charset="0"/>
              </a:rPr>
              <a:t>i</a:t>
            </a:r>
            <a:r>
              <a:rPr sz="1800" dirty="0">
                <a:solidFill>
                  <a:schemeClr val="bg1">
                    <a:lumMod val="50000"/>
                  </a:schemeClr>
                </a:solidFill>
                <a:latin typeface="Courier" pitchFamily="2" charset="0"/>
              </a:rPr>
              <a:t>] &lt;- </a:t>
            </a:r>
            <a:r>
              <a:rPr lang="en-GB" sz="1800" dirty="0">
                <a:solidFill>
                  <a:srgbClr val="00B050"/>
                </a:solidFill>
                <a:latin typeface="Courier" pitchFamily="2" charset="0"/>
              </a:rPr>
              <a:t>"E"</a:t>
            </a:r>
            <a:br>
              <a:rPr dirty="0">
                <a:solidFill>
                  <a:schemeClr val="bg1">
                    <a:lumMod val="50000"/>
                  </a:schemeClr>
                </a:solidFill>
                <a:latin typeface="Courier" pitchFamily="2" charset="0"/>
              </a:rPr>
            </a:br>
            <a:r>
              <a:rPr sz="1800" dirty="0">
                <a:solidFill>
                  <a:schemeClr val="bg1">
                    <a:lumMod val="50000"/>
                  </a:schemeClr>
                </a:solidFill>
                <a:latin typeface="Courier" pitchFamily="2" charset="0"/>
              </a:rPr>
              <a:t>    }</a:t>
            </a:r>
            <a:endParaRPr lang="en-GB" sz="1800" dirty="0">
              <a:solidFill>
                <a:schemeClr val="bg1">
                  <a:lumMod val="50000"/>
                </a:schemeClr>
              </a:solidFill>
              <a:latin typeface="Courier" pitchFamily="2" charset="0"/>
            </a:endParaRPr>
          </a:p>
          <a:p>
            <a:pPr marL="0" lvl="0" indent="0">
              <a:buNone/>
            </a:pPr>
            <a:r>
              <a:rPr lang="en-GB" dirty="0">
                <a:solidFill>
                  <a:schemeClr val="bg1">
                    <a:lumMod val="50000"/>
                  </a:schemeClr>
                </a:solidFill>
                <a:latin typeface="Courier" pitchFamily="2" charset="0"/>
              </a:rPr>
              <a:t>  }</a:t>
            </a:r>
            <a:br>
              <a:rPr dirty="0">
                <a:solidFill>
                  <a:schemeClr val="bg1">
                    <a:lumMod val="50000"/>
                  </a:schemeClr>
                </a:solidFill>
                <a:latin typeface="Courier" pitchFamily="2" charset="0"/>
              </a:rPr>
            </a:br>
            <a:r>
              <a:rPr sz="1800" dirty="0">
                <a:solidFill>
                  <a:schemeClr val="bg1">
                    <a:lumMod val="50000"/>
                  </a:schemeClr>
                </a:solidFill>
                <a:latin typeface="Courier" pitchFamily="2" charset="0"/>
              </a:rPr>
              <a:t>}</a:t>
            </a:r>
          </a:p>
          <a:p>
            <a:pPr marL="0" lvl="0" indent="0">
              <a:buNone/>
            </a:pPr>
            <a:endParaRPr sz="1800" dirty="0">
              <a:latin typeface="+mj-lt"/>
            </a:endParaRPr>
          </a:p>
          <a:p>
            <a:pPr marL="0" lvl="0" indent="0">
              <a:buNone/>
            </a:pPr>
            <a:r>
              <a:rPr sz="2100" dirty="0">
                <a:latin typeface="+mj-lt"/>
              </a:rPr>
              <a:t>With this code:</a:t>
            </a:r>
          </a:p>
          <a:p>
            <a:pPr marL="0" lvl="0" indent="0">
              <a:buNone/>
            </a:pPr>
            <a:endParaRPr lang="en-GB" dirty="0">
              <a:latin typeface="+mj-lt"/>
            </a:endParaRPr>
          </a:p>
          <a:p>
            <a:pPr marL="0" lvl="0" indent="0">
              <a:buNone/>
            </a:pPr>
            <a:r>
              <a:rPr lang="en-GB" dirty="0" err="1">
                <a:latin typeface="Courier" pitchFamily="2" charset="0"/>
              </a:rPr>
              <a:t>trE</a:t>
            </a:r>
            <a:r>
              <a:rPr lang="en-GB" dirty="0">
                <a:solidFill>
                  <a:schemeClr val="bg1">
                    <a:lumMod val="50000"/>
                  </a:schemeClr>
                </a:solidFill>
                <a:latin typeface="Courier" pitchFamily="2" charset="0"/>
              </a:rPr>
              <a:t> &lt;- (</a:t>
            </a:r>
            <a:r>
              <a:rPr lang="en-GB" dirty="0">
                <a:latin typeface="Courier" pitchFamily="2" charset="0"/>
              </a:rPr>
              <a:t>state</a:t>
            </a:r>
            <a:r>
              <a:rPr lang="en-GB" dirty="0">
                <a:solidFill>
                  <a:schemeClr val="bg1">
                    <a:lumMod val="50000"/>
                  </a:schemeClr>
                </a:solidFill>
                <a:latin typeface="Courier" pitchFamily="2" charset="0"/>
              </a:rPr>
              <a:t> == </a:t>
            </a:r>
            <a:r>
              <a:rPr lang="en-GB" dirty="0">
                <a:solidFill>
                  <a:srgbClr val="00B050"/>
                </a:solidFill>
                <a:latin typeface="Courier" pitchFamily="2" charset="0"/>
              </a:rPr>
              <a:t>"S"</a:t>
            </a:r>
            <a:r>
              <a:rPr lang="en-GB" dirty="0">
                <a:solidFill>
                  <a:schemeClr val="bg1">
                    <a:lumMod val="50000"/>
                  </a:schemeClr>
                </a:solidFill>
                <a:latin typeface="Courier" pitchFamily="2" charset="0"/>
              </a:rPr>
              <a:t>) &amp; (</a:t>
            </a:r>
            <a:r>
              <a:rPr lang="en-GB" dirty="0" err="1">
                <a:latin typeface="Courier" pitchFamily="2" charset="0"/>
              </a:rPr>
              <a:t>runif</a:t>
            </a:r>
            <a:r>
              <a:rPr lang="en-GB" dirty="0">
                <a:solidFill>
                  <a:schemeClr val="bg1">
                    <a:lumMod val="50000"/>
                  </a:schemeClr>
                </a:solidFill>
                <a:latin typeface="Courier" pitchFamily="2" charset="0"/>
              </a:rPr>
              <a:t>(</a:t>
            </a:r>
            <a:r>
              <a:rPr lang="en-GB" dirty="0">
                <a:latin typeface="Courier" pitchFamily="2" charset="0"/>
              </a:rPr>
              <a:t>n</a:t>
            </a:r>
            <a:r>
              <a:rPr lang="en-GB" dirty="0">
                <a:solidFill>
                  <a:schemeClr val="bg1">
                    <a:lumMod val="50000"/>
                  </a:schemeClr>
                </a:solidFill>
                <a:latin typeface="Courier" pitchFamily="2" charset="0"/>
              </a:rPr>
              <a:t>) &lt; 1 - </a:t>
            </a:r>
            <a:r>
              <a:rPr lang="en-GB" dirty="0">
                <a:latin typeface="Courier" pitchFamily="2" charset="0"/>
              </a:rPr>
              <a:t>exp</a:t>
            </a:r>
            <a:r>
              <a:rPr lang="en-GB" dirty="0">
                <a:solidFill>
                  <a:schemeClr val="bg1">
                    <a:lumMod val="50000"/>
                  </a:schemeClr>
                </a:solidFill>
                <a:latin typeface="Courier" pitchFamily="2" charset="0"/>
              </a:rPr>
              <a:t>(-</a:t>
            </a:r>
            <a:r>
              <a:rPr lang="en-GB" dirty="0">
                <a:latin typeface="Courier" pitchFamily="2" charset="0"/>
              </a:rPr>
              <a:t>lambda</a:t>
            </a:r>
            <a:r>
              <a:rPr lang="en-GB" dirty="0">
                <a:solidFill>
                  <a:schemeClr val="bg1">
                    <a:lumMod val="50000"/>
                  </a:schemeClr>
                </a:solidFill>
                <a:latin typeface="Courier" pitchFamily="2" charset="0"/>
              </a:rPr>
              <a:t> * </a:t>
            </a:r>
            <a:r>
              <a:rPr lang="en-GB" dirty="0">
                <a:latin typeface="Courier" pitchFamily="2" charset="0"/>
              </a:rPr>
              <a:t>dt</a:t>
            </a:r>
            <a:r>
              <a:rPr lang="en-GB" dirty="0">
                <a:solidFill>
                  <a:schemeClr val="bg1">
                    <a:lumMod val="50000"/>
                  </a:schemeClr>
                </a:solidFill>
                <a:latin typeface="Courier" pitchFamily="2" charset="0"/>
              </a:rPr>
              <a:t>))</a:t>
            </a:r>
          </a:p>
          <a:p>
            <a:pPr marL="0" lvl="0" indent="0">
              <a:buNone/>
            </a:pPr>
            <a:r>
              <a:rPr lang="en-GB" dirty="0">
                <a:latin typeface="Courier" pitchFamily="2" charset="0"/>
              </a:rPr>
              <a:t>state</a:t>
            </a:r>
            <a:r>
              <a:rPr lang="en-GB" dirty="0">
                <a:solidFill>
                  <a:schemeClr val="bg1">
                    <a:lumMod val="50000"/>
                  </a:schemeClr>
                </a:solidFill>
                <a:latin typeface="Courier" pitchFamily="2" charset="0"/>
              </a:rPr>
              <a:t>[</a:t>
            </a:r>
            <a:r>
              <a:rPr lang="en-GB" dirty="0" err="1">
                <a:latin typeface="Courier" pitchFamily="2" charset="0"/>
              </a:rPr>
              <a:t>trE</a:t>
            </a:r>
            <a:r>
              <a:rPr lang="en-GB" dirty="0">
                <a:solidFill>
                  <a:schemeClr val="bg1">
                    <a:lumMod val="50000"/>
                  </a:schemeClr>
                </a:solidFill>
                <a:latin typeface="Courier" pitchFamily="2" charset="0"/>
              </a:rPr>
              <a:t>] &lt;- </a:t>
            </a:r>
            <a:r>
              <a:rPr lang="en-GB" dirty="0">
                <a:solidFill>
                  <a:srgbClr val="00B050"/>
                </a:solidFill>
                <a:latin typeface="Courier" pitchFamily="2" charset="0"/>
              </a:rPr>
              <a:t>"E"</a:t>
            </a:r>
            <a:endParaRPr dirty="0">
              <a:solidFill>
                <a:srgbClr val="00B050"/>
              </a:solidFill>
              <a:latin typeface="Courier" pitchFamily="2" charset="0"/>
            </a:endParaRPr>
          </a:p>
          <a:p>
            <a:pPr lvl="0"/>
            <a:endParaRPr lang="en-GB" sz="1800" dirty="0">
              <a:latin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A2EAA-A2E3-E508-9FDF-39C90893934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3AFF521-763C-08CF-0160-B3D7982D95DB}"/>
              </a:ext>
            </a:extLst>
          </p:cNvPr>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Summary</a:t>
            </a:r>
            <a:endParaRPr dirty="0"/>
          </a:p>
        </p:txBody>
      </p:sp>
      <p:sp>
        <p:nvSpPr>
          <p:cNvPr id="3" name="Content Placeholder 2">
            <a:extLst>
              <a:ext uri="{FF2B5EF4-FFF2-40B4-BE49-F238E27FC236}">
                <a16:creationId xmlns:a16="http://schemas.microsoft.com/office/drawing/2014/main" id="{DF5A4688-0742-9399-3EBE-0F0F62CAE0C6}"/>
              </a:ext>
            </a:extLst>
          </p:cNvPr>
          <p:cNvSpPr>
            <a:spLocks noGrp="1"/>
          </p:cNvSpPr>
          <p:nvPr>
            <p:ph idx="1" hasCustomPrompt="1"/>
          </p:nvPr>
        </p:nvSpPr>
        <p:spPr/>
        <p:txBody>
          <a:bodyPr/>
          <a:lstStyle/>
          <a:p>
            <a:pPr lvl="1"/>
            <a:r>
              <a:rPr lang="en-GB" b="1" dirty="0"/>
              <a:t>S</a:t>
            </a:r>
            <a:r>
              <a:rPr b="1" dirty="0" err="1"/>
              <a:t>tochastic</a:t>
            </a:r>
            <a:r>
              <a:rPr b="1" dirty="0"/>
              <a:t> individual-based models</a:t>
            </a:r>
            <a:r>
              <a:rPr lang="en-GB" dirty="0"/>
              <a:t> track individual members of a population and assume that events happen probabilistically, which means that they incorporate random chance.</a:t>
            </a:r>
          </a:p>
          <a:p>
            <a:pPr lvl="1"/>
            <a:endParaRPr lang="en-GB" dirty="0"/>
          </a:p>
          <a:p>
            <a:pPr lvl="1"/>
            <a:r>
              <a:rPr lang="en-GB" dirty="0"/>
              <a:t>Individual-based models allow you to do things that compartmental models don’t. </a:t>
            </a:r>
          </a:p>
          <a:p>
            <a:pPr lvl="2"/>
            <a:r>
              <a:rPr lang="en-GB" dirty="0"/>
              <a:t>But they are more complex to implement and slower to run, so only use them if you need that added complexity.</a:t>
            </a:r>
          </a:p>
          <a:p>
            <a:pPr lvl="2"/>
            <a:r>
              <a:rPr lang="en-GB" dirty="0"/>
              <a:t>Stochasticity also means we will need to run the model multiple times to get a good summary of what the model is doing.</a:t>
            </a:r>
          </a:p>
          <a:p>
            <a:pPr lvl="1"/>
            <a:endParaRPr lang="en-GB" dirty="0"/>
          </a:p>
          <a:p>
            <a:pPr lvl="1"/>
            <a:r>
              <a:rPr lang="en-GB" dirty="0"/>
              <a:t>The run time of an individual-based model in R can be improved by “vectorizing” the code (but an individual-based model will usually still be slower than a deterministic, ODE model equivalent, if one exists).</a:t>
            </a:r>
            <a:endParaRPr dirty="0"/>
          </a:p>
        </p:txBody>
      </p:sp>
    </p:spTree>
    <p:extLst>
      <p:ext uri="{BB962C8B-B14F-4D97-AF65-F5344CB8AC3E}">
        <p14:creationId xmlns:p14="http://schemas.microsoft.com/office/powerpoint/2010/main" val="203771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dirty="0"/>
              <a:t>Stochastic </a:t>
            </a:r>
            <a:r>
              <a:rPr b="1" u="sng" dirty="0"/>
              <a:t>individual-based</a:t>
            </a:r>
            <a:r>
              <a:rPr dirty="0"/>
              <a:t> models</a:t>
            </a:r>
          </a:p>
        </p:txBody>
      </p:sp>
      <p:sp>
        <p:nvSpPr>
          <p:cNvPr id="3" name="Content Placeholder 2"/>
          <p:cNvSpPr>
            <a:spLocks noGrp="1"/>
          </p:cNvSpPr>
          <p:nvPr>
            <p:ph idx="1" hasCustomPrompt="1"/>
          </p:nvPr>
        </p:nvSpPr>
        <p:spPr>
          <a:xfrm>
            <a:off x="228600" y="1487757"/>
            <a:ext cx="8686800" cy="4821382"/>
          </a:xfrm>
        </p:spPr>
        <p:txBody>
          <a:bodyPr/>
          <a:lstStyle/>
          <a:p>
            <a:pPr marL="0" lvl="0" indent="0">
              <a:buNone/>
            </a:pPr>
            <a:r>
              <a:rPr lang="en-GB" sz="2100" b="1" dirty="0">
                <a:latin typeface="+mn-lt"/>
              </a:rPr>
              <a:t>Individual-based</a:t>
            </a:r>
            <a:r>
              <a:rPr sz="2100" dirty="0">
                <a:latin typeface="+mn-lt"/>
              </a:rPr>
              <a:t> </a:t>
            </a:r>
            <a:r>
              <a:rPr lang="en-GB" sz="2100" dirty="0">
                <a:latin typeface="+mn-lt"/>
              </a:rPr>
              <a:t>logic:</a:t>
            </a:r>
            <a:endParaRPr sz="2100" dirty="0">
              <a:latin typeface="+mn-lt"/>
            </a:endParaRPr>
          </a:p>
          <a:p>
            <a:pPr lvl="1"/>
            <a:r>
              <a:rPr dirty="0"/>
              <a:t>Different kind of logic to a compartmental model.</a:t>
            </a:r>
          </a:p>
          <a:p>
            <a:pPr lvl="1"/>
            <a:r>
              <a:rPr dirty="0"/>
              <a:t>Instead of thinking about and tracking groups of individuals:</a:t>
            </a:r>
          </a:p>
          <a:p>
            <a:pPr lvl="2"/>
            <a:r>
              <a:rPr dirty="0"/>
              <a:t>There are 634 infected individuals and 366 uninfected individuals.</a:t>
            </a:r>
          </a:p>
          <a:p>
            <a:pPr lvl="2"/>
            <a:r>
              <a:rPr dirty="0"/>
              <a:t>What happens next to each group?</a:t>
            </a:r>
          </a:p>
          <a:p>
            <a:pPr lvl="1"/>
            <a:r>
              <a:rPr dirty="0"/>
              <a:t>We are thinking about and tracking individuals:</a:t>
            </a:r>
          </a:p>
          <a:p>
            <a:pPr lvl="2"/>
            <a:r>
              <a:rPr dirty="0"/>
              <a:t>Individual 1 is infected.</a:t>
            </a:r>
          </a:p>
          <a:p>
            <a:pPr lvl="2"/>
            <a:r>
              <a:rPr dirty="0"/>
              <a:t>Individual 2 is not infected.</a:t>
            </a:r>
          </a:p>
          <a:p>
            <a:pPr lvl="2"/>
            <a:r>
              <a:rPr dirty="0"/>
              <a:t>Individual 3 is infected.</a:t>
            </a:r>
          </a:p>
          <a:p>
            <a:pPr lvl="2"/>
            <a:r>
              <a:rPr dirty="0"/>
              <a:t>…</a:t>
            </a:r>
          </a:p>
          <a:p>
            <a:pPr lvl="2"/>
            <a:r>
              <a:rPr dirty="0"/>
              <a:t>What happens next to each individual?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b="1" u="sng" dirty="0"/>
              <a:t>Stochastic</a:t>
            </a:r>
            <a:r>
              <a:rPr dirty="0"/>
              <a:t> individual-based models</a:t>
            </a:r>
          </a:p>
        </p:txBody>
      </p:sp>
      <p:sp>
        <p:nvSpPr>
          <p:cNvPr id="3" name="Content Placeholder 2"/>
          <p:cNvSpPr>
            <a:spLocks noGrp="1"/>
          </p:cNvSpPr>
          <p:nvPr>
            <p:ph idx="1" hasCustomPrompt="1"/>
          </p:nvPr>
        </p:nvSpPr>
        <p:spPr>
          <a:xfrm>
            <a:off x="228600" y="1477817"/>
            <a:ext cx="8686800" cy="5181399"/>
          </a:xfrm>
        </p:spPr>
        <p:txBody>
          <a:bodyPr/>
          <a:lstStyle/>
          <a:p>
            <a:pPr marL="0" lvl="0" indent="0">
              <a:buNone/>
            </a:pPr>
            <a:r>
              <a:rPr lang="en-GB" sz="2100" b="1" dirty="0">
                <a:latin typeface="+mn-lt"/>
              </a:rPr>
              <a:t>Probabilistic </a:t>
            </a:r>
            <a:r>
              <a:rPr lang="en-GB" sz="2100" dirty="0">
                <a:latin typeface="+mn-lt"/>
              </a:rPr>
              <a:t>rules:</a:t>
            </a:r>
            <a:endParaRPr sz="2100" b="1" dirty="0">
              <a:latin typeface="+mn-lt"/>
            </a:endParaRPr>
          </a:p>
          <a:p>
            <a:pPr lvl="1"/>
            <a:r>
              <a:rPr dirty="0"/>
              <a:t>Models are specified in terms of probabilistic “rules” for each individual.</a:t>
            </a:r>
            <a:endParaRPr lang="en-GB" dirty="0"/>
          </a:p>
          <a:p>
            <a:pPr lvl="1"/>
            <a:r>
              <a:rPr lang="en-GB" dirty="0"/>
              <a:t>Usually, these rules are evaluated in discrete time steps </a:t>
            </a:r>
            <a:r>
              <a:rPr lang="en-GB" i="1" dirty="0"/>
              <a:t>∆t</a:t>
            </a:r>
            <a:r>
              <a:rPr lang="en-GB" dirty="0"/>
              <a:t>, often 1 day.</a:t>
            </a:r>
          </a:p>
          <a:p>
            <a:pPr lvl="1"/>
            <a:r>
              <a:rPr lang="en-GB" dirty="0"/>
              <a:t>For example, for an SIS model (Susceptible-Infectious-Susceptible), each individual might follow these rules once each day:</a:t>
            </a:r>
          </a:p>
          <a:p>
            <a:pPr marL="342991" lvl="1" indent="0">
              <a:buNone/>
            </a:pPr>
            <a:endParaRPr lang="en-GB" sz="1200" dirty="0"/>
          </a:p>
          <a:p>
            <a:pPr marL="685983" lvl="2" indent="0">
              <a:buNone/>
            </a:pPr>
            <a:r>
              <a:rPr lang="en-GB" b="1" dirty="0"/>
              <a:t>If</a:t>
            </a:r>
            <a:r>
              <a:rPr lang="en-GB" dirty="0"/>
              <a:t> susceptible, </a:t>
            </a:r>
          </a:p>
          <a:p>
            <a:pPr marL="1028974" lvl="3" indent="0">
              <a:buNone/>
            </a:pPr>
            <a:r>
              <a:rPr lang="en-GB" sz="1800" b="1" dirty="0"/>
              <a:t>then</a:t>
            </a:r>
            <a:r>
              <a:rPr lang="en-GB" sz="1800" dirty="0"/>
              <a:t> with probability X become infectious</a:t>
            </a:r>
          </a:p>
          <a:p>
            <a:pPr marL="685983" lvl="2" indent="0">
              <a:buNone/>
            </a:pPr>
            <a:r>
              <a:rPr lang="en-GB" b="1" dirty="0"/>
              <a:t>If</a:t>
            </a:r>
            <a:r>
              <a:rPr lang="en-GB" dirty="0"/>
              <a:t> infectious,</a:t>
            </a:r>
          </a:p>
          <a:p>
            <a:pPr marL="685983" lvl="2" indent="0">
              <a:buNone/>
            </a:pPr>
            <a:r>
              <a:rPr lang="en-GB" b="1" dirty="0"/>
              <a:t>	then</a:t>
            </a:r>
            <a:r>
              <a:rPr lang="en-GB" dirty="0"/>
              <a:t> with probability Y become susceptible</a:t>
            </a:r>
          </a:p>
          <a:p>
            <a:pPr lvl="1"/>
            <a:endParaRPr lang="en-GB" sz="1200" dirty="0"/>
          </a:p>
          <a:p>
            <a:pPr lvl="1"/>
            <a:r>
              <a:rPr lang="en-GB" dirty="0"/>
              <a:t>Typically, X would be higher or lower depending on the force of infection, and Y would be chosen to reflect the duration of infectiousness (we’ll see more on the next few slides).</a:t>
            </a:r>
          </a:p>
          <a:p>
            <a:pPr lvl="1"/>
            <a:r>
              <a:rPr lang="en-GB" dirty="0"/>
              <a:t>Later we’ll discuss more complex kinds of rules.</a:t>
            </a:r>
          </a:p>
        </p:txBody>
      </p:sp>
      <p:sp>
        <p:nvSpPr>
          <p:cNvPr id="2" name="Oval 1">
            <a:extLst>
              <a:ext uri="{FF2B5EF4-FFF2-40B4-BE49-F238E27FC236}">
                <a16:creationId xmlns:a16="http://schemas.microsoft.com/office/drawing/2014/main" id="{9953FD3D-10D2-2187-6F0E-CE7BF1B2D49A}"/>
              </a:ext>
            </a:extLst>
          </p:cNvPr>
          <p:cNvSpPr/>
          <p:nvPr/>
        </p:nvSpPr>
        <p:spPr>
          <a:xfrm>
            <a:off x="3260035" y="3886200"/>
            <a:ext cx="327991" cy="35781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6034E8E3-2954-3D3B-CC64-47528BBF7ADB}"/>
              </a:ext>
            </a:extLst>
          </p:cNvPr>
          <p:cNvSpPr/>
          <p:nvPr/>
        </p:nvSpPr>
        <p:spPr>
          <a:xfrm>
            <a:off x="3260034" y="4535557"/>
            <a:ext cx="327991" cy="35781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52C87E7A-7D02-4071-C85A-5A138D798654}"/>
              </a:ext>
            </a:extLst>
          </p:cNvPr>
          <p:cNvSpPr txBox="1"/>
          <p:nvPr/>
        </p:nvSpPr>
        <p:spPr>
          <a:xfrm>
            <a:off x="5685182" y="3975653"/>
            <a:ext cx="2645148" cy="830997"/>
          </a:xfrm>
          <a:prstGeom prst="rect">
            <a:avLst/>
          </a:prstGeom>
          <a:noFill/>
        </p:spPr>
        <p:txBody>
          <a:bodyPr wrap="none" rtlCol="0">
            <a:spAutoFit/>
          </a:bodyPr>
          <a:lstStyle/>
          <a:p>
            <a:r>
              <a:rPr lang="en-GB" sz="2400" dirty="0">
                <a:solidFill>
                  <a:srgbClr val="FF0000"/>
                </a:solidFill>
              </a:rPr>
              <a:t>How do we choose</a:t>
            </a:r>
          </a:p>
          <a:p>
            <a:r>
              <a:rPr lang="en-GB" sz="2400" dirty="0">
                <a:solidFill>
                  <a:srgbClr val="FF0000"/>
                </a:solidFill>
              </a:rPr>
              <a:t>these probabilities?</a:t>
            </a:r>
          </a:p>
        </p:txBody>
      </p:sp>
    </p:spTree>
    <p:extLst>
      <p:ext uri="{BB962C8B-B14F-4D97-AF65-F5344CB8AC3E}">
        <p14:creationId xmlns:p14="http://schemas.microsoft.com/office/powerpoint/2010/main" val="42130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Turning event rates into probabilities</a:t>
            </a:r>
            <a:endParaRPr dirty="0"/>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a:xfrm>
                <a:off x="228600" y="1487757"/>
                <a:ext cx="8686800" cy="4821382"/>
              </a:xfrm>
            </p:spPr>
            <p:txBody>
              <a:bodyPr/>
              <a:lstStyle/>
              <a:p>
                <a:pPr marL="0" lvl="0" indent="0">
                  <a:buNone/>
                </a:pPr>
                <a:r>
                  <a:rPr lang="en-GB" sz="2100" dirty="0">
                    <a:latin typeface="+mn-lt"/>
                  </a:rPr>
                  <a:t>In an ODE model, a state transition is an event that happens at a certain rate.</a:t>
                </a:r>
              </a:p>
              <a:p>
                <a:pPr marL="0" lvl="0" indent="0">
                  <a:buNone/>
                </a:pPr>
                <a:endParaRPr lang="en-GB" sz="1600" dirty="0">
                  <a:latin typeface="+mn-lt"/>
                </a:endParaRPr>
              </a:p>
              <a:p>
                <a:pPr lvl="0"/>
                <a14:m>
                  <m:oMathPara xmlns:m="http://schemas.openxmlformats.org/officeDocument/2006/math">
                    <m:oMathParaPr>
                      <m:jc m:val="center"/>
                    </m:oMathParaPr>
                    <m:oMath xmlns:m="http://schemas.openxmlformats.org/officeDocument/2006/math">
                      <m:m>
                        <m:mPr>
                          <m:mcs>
                            <m:mc>
                              <m:mcPr>
                                <m:count m:val="3"/>
                                <m:mcJc m:val="center"/>
                              </m:mcPr>
                            </m:mc>
                          </m:mcs>
                          <m:ctrlPr>
                            <a:rPr lang="ar-AE" sz="2400" b="0" i="1">
                              <a:latin typeface="Cambria Math" panose="02040503050406030204" pitchFamily="18" charset="0"/>
                            </a:rPr>
                          </m:ctrlPr>
                        </m:mPr>
                        <m:mr>
                          <m:e>
                            <m:f>
                              <m:fPr>
                                <m:type m:val="lin"/>
                                <m:ctrlPr>
                                  <a:rPr lang="en-GB" sz="2400" b="0" i="1" smtClean="0">
                                    <a:latin typeface="Cambria Math" panose="02040503050406030204" pitchFamily="18" charset="0"/>
                                  </a:rPr>
                                </m:ctrlPr>
                              </m:fPr>
                              <m:num>
                                <m:r>
                                  <m:rPr>
                                    <m:brk m:alnAt="7"/>
                                  </m:rPr>
                                  <a:rPr lang="en-GB" sz="2400" b="0" i="1" smtClean="0">
                                    <a:latin typeface="Cambria Math" panose="02040503050406030204" pitchFamily="18" charset="0"/>
                                  </a:rPr>
                                  <m:t>𝑑</m:t>
                                </m:r>
                                <m:r>
                                  <a:rPr lang="en-GB" sz="2400" b="0" i="1" smtClean="0">
                                    <a:latin typeface="Cambria Math" panose="02040503050406030204" pitchFamily="18" charset="0"/>
                                  </a:rPr>
                                  <m:t>𝑆</m:t>
                                </m:r>
                              </m:num>
                              <m:den>
                                <m:r>
                                  <m:rPr>
                                    <m:brk m:alnAt="7"/>
                                  </m:rPr>
                                  <a:rPr lang="en-GB" sz="2400" b="0" i="1" smtClean="0">
                                    <a:latin typeface="Cambria Math" panose="02040503050406030204" pitchFamily="18" charset="0"/>
                                  </a:rPr>
                                  <m:t>𝑑</m:t>
                                </m:r>
                                <m:r>
                                  <a:rPr lang="en-GB" sz="2400" b="0" i="1" smtClean="0">
                                    <a:latin typeface="Cambria Math" panose="02040503050406030204" pitchFamily="18" charset="0"/>
                                  </a:rPr>
                                  <m:t>𝑡</m:t>
                                </m:r>
                              </m:den>
                            </m:f>
                          </m:e>
                          <m:e>
                            <m:r>
                              <a:rPr lang="ar-AE" sz="2400">
                                <a:latin typeface="Cambria Math" panose="02040503050406030204" pitchFamily="18" charset="0"/>
                              </a:rPr>
                              <m:t>=</m:t>
                            </m:r>
                          </m:e>
                          <m:e>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𝜆</m:t>
                            </m:r>
                            <m:r>
                              <a:rPr lang="en-GB" sz="2400" b="0" i="1" smtClean="0">
                                <a:latin typeface="Cambria Math" panose="02040503050406030204" pitchFamily="18" charset="0"/>
                                <a:ea typeface="Cambria Math" panose="02040503050406030204" pitchFamily="18" charset="0"/>
                              </a:rPr>
                              <m:t>𝑆</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𝛾</m:t>
                            </m:r>
                            <m:r>
                              <a:rPr lang="en-GB" sz="2400" b="0" i="1" smtClean="0">
                                <a:latin typeface="Cambria Math" panose="02040503050406030204" pitchFamily="18" charset="0"/>
                                <a:ea typeface="Cambria Math" panose="02040503050406030204" pitchFamily="18" charset="0"/>
                              </a:rPr>
                              <m:t>𝐼</m:t>
                            </m:r>
                          </m:e>
                        </m:mr>
                        <m:mr>
                          <m:e>
                            <m:f>
                              <m:fPr>
                                <m:type m:val="lin"/>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rPr>
                                  <m:t>𝑑𝐼</m:t>
                                </m:r>
                              </m:num>
                              <m:den>
                                <m:r>
                                  <a:rPr lang="en-GB" sz="2400" b="0" i="1" smtClean="0">
                                    <a:latin typeface="Cambria Math" panose="02040503050406030204" pitchFamily="18" charset="0"/>
                                  </a:rPr>
                                  <m:t>𝑑𝑡</m:t>
                                </m:r>
                              </m:den>
                            </m:f>
                          </m:e>
                          <m:e>
                            <m:r>
                              <a:rPr lang="en-GB" sz="2400" b="0" i="0" smtClean="0">
                                <a:latin typeface="Cambria Math" panose="02040503050406030204" pitchFamily="18" charset="0"/>
                              </a:rPr>
                              <m:t>=</m:t>
                            </m:r>
                          </m:e>
                          <m:e>
                            <m:r>
                              <a:rPr lang="en-GB" sz="2400" i="1">
                                <a:latin typeface="Cambria Math" panose="02040503050406030204" pitchFamily="18" charset="0"/>
                                <a:ea typeface="Cambria Math" panose="02040503050406030204" pitchFamily="18" charset="0"/>
                              </a:rPr>
                              <m:t>𝜆</m:t>
                            </m:r>
                            <m:r>
                              <a:rPr lang="en-GB" sz="2400" i="1">
                                <a:latin typeface="Cambria Math" panose="02040503050406030204" pitchFamily="18" charset="0"/>
                                <a:ea typeface="Cambria Math" panose="02040503050406030204" pitchFamily="18" charset="0"/>
                              </a:rPr>
                              <m:t>𝑆</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𝛾</m:t>
                            </m:r>
                            <m:r>
                              <a:rPr lang="en-GB" sz="2400" i="1">
                                <a:latin typeface="Cambria Math" panose="02040503050406030204" pitchFamily="18" charset="0"/>
                                <a:ea typeface="Cambria Math" panose="02040503050406030204" pitchFamily="18" charset="0"/>
                              </a:rPr>
                              <m:t>𝐼</m:t>
                            </m:r>
                          </m:e>
                        </m:mr>
                        <m:mr>
                          <m:e>
                            <m:r>
                              <a:rPr lang="en-GB" sz="2400" b="0" i="1" smtClean="0">
                                <a:latin typeface="Cambria Math" panose="02040503050406030204" pitchFamily="18" charset="0"/>
                                <a:ea typeface="Cambria Math" panose="02040503050406030204" pitchFamily="18" charset="0"/>
                              </a:rPr>
                              <m:t>𝜆</m:t>
                            </m:r>
                          </m:e>
                          <m:e>
                            <m:r>
                              <a:rPr lang="en-GB" sz="2400" b="0" i="1" smtClean="0">
                                <a:latin typeface="Cambria Math" panose="02040503050406030204" pitchFamily="18" charset="0"/>
                                <a:ea typeface="Cambria Math" panose="02040503050406030204" pitchFamily="18" charset="0"/>
                              </a:rPr>
                              <m:t>=</m:t>
                            </m:r>
                          </m:e>
                          <m:e>
                            <m:r>
                              <a:rPr lang="en-GB" sz="2400" i="1">
                                <a:latin typeface="Cambria Math" panose="02040503050406030204" pitchFamily="18" charset="0"/>
                                <a:ea typeface="Cambria Math" panose="02040503050406030204" pitchFamily="18" charset="0"/>
                              </a:rPr>
                              <m:t>𝛽</m:t>
                            </m:r>
                            <m:f>
                              <m:fPr>
                                <m:ctrlPr>
                                  <a:rPr lang="en-GB" sz="2400" i="1">
                                    <a:latin typeface="Cambria Math" panose="02040503050406030204" pitchFamily="18" charset="0"/>
                                    <a:ea typeface="Cambria Math" panose="02040503050406030204" pitchFamily="18" charset="0"/>
                                  </a:rPr>
                                </m:ctrlPr>
                              </m:fPr>
                              <m:num>
                                <m:r>
                                  <a:rPr lang="en-GB" sz="2400" i="1">
                                    <a:latin typeface="Cambria Math" panose="02040503050406030204" pitchFamily="18" charset="0"/>
                                    <a:ea typeface="Cambria Math" panose="02040503050406030204" pitchFamily="18" charset="0"/>
                                  </a:rPr>
                                  <m:t>𝐼</m:t>
                                </m:r>
                              </m:num>
                              <m:den>
                                <m:r>
                                  <a:rPr lang="en-GB" sz="2400" i="1">
                                    <a:latin typeface="Cambria Math" panose="02040503050406030204" pitchFamily="18" charset="0"/>
                                    <a:ea typeface="Cambria Math" panose="02040503050406030204" pitchFamily="18" charset="0"/>
                                  </a:rPr>
                                  <m:t>𝑁</m:t>
                                </m:r>
                              </m:den>
                            </m:f>
                          </m:e>
                        </m:mr>
                      </m:m>
                    </m:oMath>
                  </m:oMathPara>
                </a14:m>
                <a:endParaRPr lang="en-GB" sz="2400" dirty="0">
                  <a:latin typeface="+mn-lt"/>
                </a:endParaRPr>
              </a:p>
              <a:p>
                <a:pPr lvl="0"/>
                <a:endParaRPr lang="en-GB" sz="1600" dirty="0">
                  <a:latin typeface="+mn-lt"/>
                </a:endParaRPr>
              </a:p>
              <a:p>
                <a:pPr lvl="0"/>
                <a:r>
                  <a:rPr lang="en-GB" sz="2100" dirty="0">
                    <a:latin typeface="+mn-lt"/>
                  </a:rPr>
                  <a:t>Above, the S -&gt; I transition happens at rate </a:t>
                </a:r>
                <a14:m>
                  <m:oMath xmlns:m="http://schemas.openxmlformats.org/officeDocument/2006/math">
                    <m:r>
                      <a:rPr lang="en-GB" sz="2100" b="0" i="1" smtClean="0">
                        <a:latin typeface="Cambria Math" panose="02040503050406030204" pitchFamily="18" charset="0"/>
                      </a:rPr>
                      <m:t>𝜆</m:t>
                    </m:r>
                    <m:r>
                      <a:rPr lang="en-GB" sz="2100" b="0" i="1" smtClean="0">
                        <a:latin typeface="Cambria Math" panose="02040503050406030204" pitchFamily="18" charset="0"/>
                      </a:rPr>
                      <m:t>=</m:t>
                    </m:r>
                    <m:r>
                      <a:rPr lang="en-GB" sz="2100" i="1">
                        <a:latin typeface="Cambria Math" panose="02040503050406030204" pitchFamily="18" charset="0"/>
                        <a:ea typeface="Cambria Math" panose="02040503050406030204" pitchFamily="18" charset="0"/>
                      </a:rPr>
                      <m:t>𝛽</m:t>
                    </m:r>
                    <m:f>
                      <m:fPr>
                        <m:ctrlPr>
                          <a:rPr lang="en-GB" sz="2100" i="1">
                            <a:latin typeface="Cambria Math" panose="02040503050406030204" pitchFamily="18" charset="0"/>
                            <a:ea typeface="Cambria Math" panose="02040503050406030204" pitchFamily="18" charset="0"/>
                          </a:rPr>
                        </m:ctrlPr>
                      </m:fPr>
                      <m:num>
                        <m:r>
                          <a:rPr lang="en-GB" sz="2100" i="1">
                            <a:latin typeface="Cambria Math" panose="02040503050406030204" pitchFamily="18" charset="0"/>
                            <a:ea typeface="Cambria Math" panose="02040503050406030204" pitchFamily="18" charset="0"/>
                          </a:rPr>
                          <m:t>𝐼</m:t>
                        </m:r>
                      </m:num>
                      <m:den>
                        <m:r>
                          <a:rPr lang="en-GB" sz="2100" i="1">
                            <a:latin typeface="Cambria Math" panose="02040503050406030204" pitchFamily="18" charset="0"/>
                            <a:ea typeface="Cambria Math" panose="02040503050406030204" pitchFamily="18" charset="0"/>
                          </a:rPr>
                          <m:t>𝑁</m:t>
                        </m:r>
                      </m:den>
                    </m:f>
                  </m:oMath>
                </a14:m>
                <a:r>
                  <a:rPr lang="en-GB" sz="2100" dirty="0">
                    <a:latin typeface="+mn-lt"/>
                  </a:rPr>
                  <a:t> for each S individual, and the I -&gt; S transition happens at rate </a:t>
                </a:r>
                <a14:m>
                  <m:oMath xmlns:m="http://schemas.openxmlformats.org/officeDocument/2006/math">
                    <m:r>
                      <a:rPr lang="en-GB" sz="2100" i="1">
                        <a:latin typeface="Cambria Math" panose="02040503050406030204" pitchFamily="18" charset="0"/>
                        <a:ea typeface="Cambria Math" panose="02040503050406030204" pitchFamily="18" charset="0"/>
                      </a:rPr>
                      <m:t>𝛾</m:t>
                    </m:r>
                  </m:oMath>
                </a14:m>
                <a:r>
                  <a:rPr lang="en-GB" sz="2100" dirty="0">
                    <a:latin typeface="+mn-lt"/>
                  </a:rPr>
                  <a:t> for each I individual. </a:t>
                </a:r>
              </a:p>
              <a:p>
                <a:pPr lvl="0"/>
                <a:endParaRPr lang="en-GB" sz="1600" dirty="0">
                  <a:latin typeface="+mn-lt"/>
                </a:endParaRPr>
              </a:p>
              <a:p>
                <a:pPr lvl="0"/>
                <a:r>
                  <a:rPr lang="en-GB" sz="2100" dirty="0">
                    <a:latin typeface="+mn-lt"/>
                  </a:rPr>
                  <a:t>Both </a:t>
                </a:r>
                <a14:m>
                  <m:oMath xmlns:m="http://schemas.openxmlformats.org/officeDocument/2006/math">
                    <m:r>
                      <a:rPr lang="en-GB" sz="2100" i="1">
                        <a:latin typeface="Cambria Math" panose="02040503050406030204" pitchFamily="18" charset="0"/>
                      </a:rPr>
                      <m:t>𝜆</m:t>
                    </m:r>
                  </m:oMath>
                </a14:m>
                <a:r>
                  <a:rPr lang="en-GB" sz="2100" dirty="0">
                    <a:latin typeface="+mn-lt"/>
                  </a:rPr>
                  <a:t> and </a:t>
                </a:r>
                <a14:m>
                  <m:oMath xmlns:m="http://schemas.openxmlformats.org/officeDocument/2006/math">
                    <m:r>
                      <a:rPr lang="en-GB" sz="2100" i="1">
                        <a:latin typeface="Cambria Math" panose="02040503050406030204" pitchFamily="18" charset="0"/>
                        <a:ea typeface="Cambria Math" panose="02040503050406030204" pitchFamily="18" charset="0"/>
                      </a:rPr>
                      <m:t>𝛾</m:t>
                    </m:r>
                  </m:oMath>
                </a14:m>
                <a:r>
                  <a:rPr lang="en-GB" sz="2100" dirty="0">
                    <a:latin typeface="+mn-lt"/>
                  </a:rPr>
                  <a:t> are “per-capita” rates, in units of “events per unit time, per person” (events · unit time</a:t>
                </a:r>
                <a:r>
                  <a:rPr lang="en-GB" sz="2100" baseline="30000" dirty="0">
                    <a:latin typeface="+mn-lt"/>
                  </a:rPr>
                  <a:t>–1 · </a:t>
                </a:r>
                <a:r>
                  <a:rPr lang="en-GB" sz="2100" dirty="0">
                    <a:latin typeface="+mn-lt"/>
                  </a:rPr>
                  <a:t>person</a:t>
                </a:r>
                <a:r>
                  <a:rPr lang="en-GB" sz="2100" baseline="30000" dirty="0">
                    <a:latin typeface="+mn-lt"/>
                  </a:rPr>
                  <a:t>–1</a:t>
                </a:r>
                <a:r>
                  <a:rPr lang="en-GB" sz="2100" dirty="0">
                    <a:latin typeface="+mn-lt"/>
                  </a:rPr>
                  <a:t>). The overall rate of “events per unit time” is obtained by multiplying these by </a:t>
                </a:r>
                <a:r>
                  <a:rPr lang="en-GB" sz="2100" i="1" dirty="0">
                    <a:latin typeface="+mn-lt"/>
                  </a:rPr>
                  <a:t>S</a:t>
                </a:r>
                <a:r>
                  <a:rPr lang="en-GB" sz="2100" dirty="0">
                    <a:latin typeface="+mn-lt"/>
                  </a:rPr>
                  <a:t> and </a:t>
                </a:r>
                <a:r>
                  <a:rPr lang="en-GB" sz="2100" i="1" dirty="0">
                    <a:latin typeface="+mn-lt"/>
                  </a:rPr>
                  <a:t>I</a:t>
                </a:r>
                <a:r>
                  <a:rPr lang="en-GB" sz="2100" dirty="0">
                    <a:latin typeface="+mn-lt"/>
                  </a:rPr>
                  <a:t> respectively.</a:t>
                </a: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xfrm>
                <a:off x="228600" y="1487757"/>
                <a:ext cx="8686800" cy="4821382"/>
              </a:xfrm>
              <a:blipFill>
                <a:blip r:embed="rId2"/>
                <a:stretch>
                  <a:fillRect l="-876" t="-789"/>
                </a:stretch>
              </a:blipFill>
            </p:spPr>
            <p:txBody>
              <a:bodyPr/>
              <a:lstStyle/>
              <a:p>
                <a:r>
                  <a:rPr lang="en-GB">
                    <a:noFill/>
                  </a:rPr>
                  <a:t> </a:t>
                </a:r>
              </a:p>
            </p:txBody>
          </p:sp>
        </mc:Fallback>
      </mc:AlternateContent>
    </p:spTree>
    <p:extLst>
      <p:ext uri="{BB962C8B-B14F-4D97-AF65-F5344CB8AC3E}">
        <p14:creationId xmlns:p14="http://schemas.microsoft.com/office/powerpoint/2010/main" val="94794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Turning event rates into probabilities</a:t>
            </a:r>
            <a:endParaRPr dirty="0"/>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a:xfrm>
                <a:off x="228600" y="1487757"/>
                <a:ext cx="8686800" cy="4821382"/>
              </a:xfrm>
            </p:spPr>
            <p:txBody>
              <a:bodyPr/>
              <a:lstStyle/>
              <a:p>
                <a:r>
                  <a:rPr lang="en-GB" sz="2100" dirty="0">
                    <a:latin typeface="+mn-lt"/>
                  </a:rPr>
                  <a:t>Suppose we wanted to set up our stochastic individual-based model in the same way, with an S -&gt; I transition at rate </a:t>
                </a:r>
                <a14:m>
                  <m:oMath xmlns:m="http://schemas.openxmlformats.org/officeDocument/2006/math">
                    <m:r>
                      <a:rPr lang="en-GB" sz="2100" b="0" i="1" smtClean="0">
                        <a:latin typeface="Cambria Math" panose="02040503050406030204" pitchFamily="18" charset="0"/>
                      </a:rPr>
                      <m:t>𝜆</m:t>
                    </m:r>
                  </m:oMath>
                </a14:m>
                <a:r>
                  <a:rPr lang="en-GB" sz="2100" dirty="0">
                    <a:latin typeface="+mn-lt"/>
                  </a:rPr>
                  <a:t> and an I -&gt; S transition at rate </a:t>
                </a:r>
                <a14:m>
                  <m:oMath xmlns:m="http://schemas.openxmlformats.org/officeDocument/2006/math">
                    <m:r>
                      <a:rPr lang="en-GB" sz="2100" i="1">
                        <a:latin typeface="Cambria Math" panose="02040503050406030204" pitchFamily="18" charset="0"/>
                        <a:ea typeface="Cambria Math" panose="02040503050406030204" pitchFamily="18" charset="0"/>
                      </a:rPr>
                      <m:t>𝛾</m:t>
                    </m:r>
                  </m:oMath>
                </a14:m>
                <a:r>
                  <a:rPr lang="en-GB" sz="2100" dirty="0">
                    <a:latin typeface="+mn-lt"/>
                  </a:rPr>
                  <a:t>. </a:t>
                </a:r>
              </a:p>
              <a:p>
                <a:endParaRPr lang="en-GB" sz="2100" dirty="0">
                  <a:latin typeface="+mn-lt"/>
                </a:endParaRPr>
              </a:p>
              <a:p>
                <a:pPr lvl="1"/>
                <a:r>
                  <a:rPr lang="en-GB" dirty="0">
                    <a:solidFill>
                      <a:schemeClr val="tx1">
                        <a:lumMod val="50000"/>
                        <a:lumOff val="50000"/>
                      </a:schemeClr>
                    </a:solidFill>
                  </a:rPr>
                  <a:t>For an SIS model (Susceptible-Infectious-Susceptible), each individual might follow these rules once each day:</a:t>
                </a:r>
              </a:p>
              <a:p>
                <a:pPr marL="342991" lvl="1" indent="0">
                  <a:buNone/>
                </a:pPr>
                <a:endParaRPr lang="en-GB" sz="1200" dirty="0"/>
              </a:p>
              <a:p>
                <a:pPr marL="685983" lvl="2" indent="0">
                  <a:buNone/>
                </a:pPr>
                <a:r>
                  <a:rPr lang="en-GB" b="1" dirty="0"/>
                  <a:t>If</a:t>
                </a:r>
                <a:r>
                  <a:rPr lang="en-GB" dirty="0"/>
                  <a:t> susceptible, </a:t>
                </a:r>
              </a:p>
              <a:p>
                <a:pPr marL="1028974" lvl="3" indent="0">
                  <a:buNone/>
                </a:pPr>
                <a:r>
                  <a:rPr lang="en-GB" sz="1800" b="1" dirty="0"/>
                  <a:t>then</a:t>
                </a:r>
                <a:r>
                  <a:rPr lang="en-GB" sz="1800" dirty="0"/>
                  <a:t> with probability X become infectious</a:t>
                </a:r>
              </a:p>
              <a:p>
                <a:pPr marL="685983" lvl="2" indent="0">
                  <a:buNone/>
                </a:pPr>
                <a:r>
                  <a:rPr lang="en-GB" b="1" dirty="0"/>
                  <a:t>If</a:t>
                </a:r>
                <a:r>
                  <a:rPr lang="en-GB" dirty="0"/>
                  <a:t> infectious,</a:t>
                </a:r>
              </a:p>
              <a:p>
                <a:pPr marL="685983" lvl="2" indent="0">
                  <a:buNone/>
                </a:pPr>
                <a:r>
                  <a:rPr lang="en-GB" b="1" dirty="0"/>
                  <a:t>	then</a:t>
                </a:r>
                <a:r>
                  <a:rPr lang="en-GB" dirty="0"/>
                  <a:t> with probability Y become susceptible</a:t>
                </a:r>
                <a:endParaRPr lang="en-GB" sz="2100" dirty="0">
                  <a:latin typeface="+mn-lt"/>
                </a:endParaRPr>
              </a:p>
              <a:p>
                <a:endParaRPr lang="en-GB" sz="2100" dirty="0">
                  <a:latin typeface="+mn-lt"/>
                </a:endParaRPr>
              </a:p>
              <a:p>
                <a:r>
                  <a:rPr lang="en-GB" sz="2100" dirty="0">
                    <a:latin typeface="+mn-lt"/>
                  </a:rPr>
                  <a:t>How do we turn a rate (e.g. </a:t>
                </a:r>
                <a14:m>
                  <m:oMath xmlns:m="http://schemas.openxmlformats.org/officeDocument/2006/math">
                    <m:r>
                      <a:rPr lang="en-GB" sz="2100" b="0" i="1" smtClean="0">
                        <a:latin typeface="Cambria Math" panose="02040503050406030204" pitchFamily="18" charset="0"/>
                      </a:rPr>
                      <m:t>𝜆</m:t>
                    </m:r>
                  </m:oMath>
                </a14:m>
                <a:r>
                  <a:rPr lang="en-GB" sz="2100" dirty="0">
                    <a:latin typeface="+mn-lt"/>
                  </a:rPr>
                  <a:t>) into a probability (e.g. X) that, during a given time step, a given individual experiences the event?</a:t>
                </a:r>
              </a:p>
              <a:p>
                <a:pPr marL="0" lvl="0" indent="0">
                  <a:buNone/>
                </a:pPr>
                <a:endParaRPr lang="en-GB" sz="2100"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xfrm>
                <a:off x="228600" y="1487757"/>
                <a:ext cx="8686800" cy="4821382"/>
              </a:xfrm>
              <a:blipFill>
                <a:blip r:embed="rId2"/>
                <a:stretch>
                  <a:fillRect l="-876" t="-789"/>
                </a:stretch>
              </a:blipFill>
            </p:spPr>
            <p:txBody>
              <a:bodyPr/>
              <a:lstStyle/>
              <a:p>
                <a:r>
                  <a:rPr lang="en-GB">
                    <a:noFill/>
                  </a:rPr>
                  <a:t> </a:t>
                </a:r>
              </a:p>
            </p:txBody>
          </p:sp>
        </mc:Fallback>
      </mc:AlternateContent>
      <p:sp>
        <p:nvSpPr>
          <p:cNvPr id="2" name="Oval 1">
            <a:extLst>
              <a:ext uri="{FF2B5EF4-FFF2-40B4-BE49-F238E27FC236}">
                <a16:creationId xmlns:a16="http://schemas.microsoft.com/office/drawing/2014/main" id="{7652BD79-55ED-2500-B533-A1629C65D342}"/>
              </a:ext>
            </a:extLst>
          </p:cNvPr>
          <p:cNvSpPr/>
          <p:nvPr/>
        </p:nvSpPr>
        <p:spPr>
          <a:xfrm>
            <a:off x="3260035" y="3846444"/>
            <a:ext cx="327991" cy="35781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E05E884A-8AE6-FBC7-5C28-5222938E1690}"/>
              </a:ext>
            </a:extLst>
          </p:cNvPr>
          <p:cNvSpPr/>
          <p:nvPr/>
        </p:nvSpPr>
        <p:spPr>
          <a:xfrm>
            <a:off x="3260034" y="4495801"/>
            <a:ext cx="327991" cy="35781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68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Turning event rates into probabilities</a:t>
            </a:r>
            <a:endParaRPr dirty="0"/>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p:txBody>
              <a:bodyPr/>
              <a:lstStyle/>
              <a:p>
                <a:pPr lvl="1"/>
                <a:r>
                  <a:rPr lang="en-GB" dirty="0"/>
                  <a:t>If some event happens at per-individual rate </a:t>
                </a:r>
                <a14:m>
                  <m:oMath xmlns:m="http://schemas.openxmlformats.org/officeDocument/2006/math">
                    <m:r>
                      <a:rPr lang="en-GB" b="0" i="1" smtClean="0">
                        <a:latin typeface="Cambria Math" panose="02040503050406030204" pitchFamily="18" charset="0"/>
                      </a:rPr>
                      <m:t>𝜆</m:t>
                    </m:r>
                  </m:oMath>
                </a14:m>
                <a:r>
                  <a:rPr lang="en-GB" dirty="0"/>
                  <a:t>, the probability of it happening at least once to a given individual in a given time step of duration </a:t>
                </a:r>
                <a14:m>
                  <m:oMath xmlns:m="http://schemas.openxmlformats.org/officeDocument/2006/math">
                    <m:r>
                      <m:rPr>
                        <m:sty m:val="p"/>
                      </m:rPr>
                      <a:rPr lang="en-GB">
                        <a:latin typeface="Cambria Math" panose="02040503050406030204" pitchFamily="18" charset="0"/>
                      </a:rPr>
                      <m:t>Δ</m:t>
                    </m:r>
                    <m:r>
                      <a:rPr lang="en-GB" i="1">
                        <a:latin typeface="Cambria Math" panose="02040503050406030204" pitchFamily="18" charset="0"/>
                      </a:rPr>
                      <m:t>𝑡</m:t>
                    </m:r>
                  </m:oMath>
                </a14:m>
                <a:r>
                  <a:rPr lang="en-GB" dirty="0"/>
                  <a:t> is</a:t>
                </a:r>
              </a:p>
              <a:p>
                <a:pPr lvl="1"/>
                <a:endParaRPr lang="en-GB" dirty="0"/>
              </a:p>
              <a:p>
                <a:pPr marL="342991" lvl="1"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GB" sz="2800" b="0" i="1" smtClean="0">
                              <a:latin typeface="Cambria Math" panose="02040503050406030204" pitchFamily="18" charset="0"/>
                            </a:rPr>
                          </m:ctrlPr>
                        </m:mPr>
                        <m:mr>
                          <m:e>
                            <m:r>
                              <m:rPr>
                                <m:brk m:alnAt="7"/>
                              </m:rP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m:rPr>
                                    <m:brk m:alnAt="7"/>
                                  </m:rP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1 </m:t>
                                </m:r>
                                <m:r>
                                  <m:rPr>
                                    <m:sty m:val="p"/>
                                    <m:brk m:alnAt="7"/>
                                  </m:rPr>
                                  <a:rPr lang="en-GB" sz="2800" b="0" i="0" smtClean="0">
                                    <a:latin typeface="Cambria Math" panose="02040503050406030204" pitchFamily="18" charset="0"/>
                                    <a:ea typeface="Cambria Math" panose="02040503050406030204" pitchFamily="18" charset="0"/>
                                  </a:rPr>
                                  <m:t>e</m:t>
                                </m:r>
                                <m:r>
                                  <m:rPr>
                                    <m:sty m:val="p"/>
                                  </m:rPr>
                                  <a:rPr lang="en-GB" sz="2800" b="0" i="0" smtClean="0">
                                    <a:latin typeface="Cambria Math" panose="02040503050406030204" pitchFamily="18" charset="0"/>
                                    <a:ea typeface="Cambria Math" panose="02040503050406030204" pitchFamily="18" charset="0"/>
                                  </a:rPr>
                                  <m:t>vents</m:t>
                                </m:r>
                              </m:e>
                            </m:d>
                          </m:e>
                          <m:e>
                            <m:r>
                              <a:rPr lang="en-GB" sz="2800" b="0" i="1" smtClean="0">
                                <a:latin typeface="Cambria Math" panose="02040503050406030204" pitchFamily="18" charset="0"/>
                              </a:rPr>
                              <m:t>=</m:t>
                            </m:r>
                          </m:e>
                          <m:e>
                            <m:r>
                              <a:rPr lang="en-GB" sz="2800" b="0" i="1" smtClean="0">
                                <a:latin typeface="Cambria Math" panose="02040503050406030204" pitchFamily="18" charset="0"/>
                              </a:rPr>
                              <m:t>1−</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𝑒</m:t>
                                </m:r>
                              </m:e>
                              <m:sup>
                                <m:r>
                                  <a:rPr lang="en-GB" sz="2800" b="0" i="1" smtClean="0">
                                    <a:latin typeface="Cambria Math" panose="02040503050406030204" pitchFamily="18" charset="0"/>
                                  </a:rPr>
                                  <m:t>−</m:t>
                                </m:r>
                                <m:r>
                                  <a:rPr lang="en-GB" sz="2800" b="0" i="1" smtClean="0">
                                    <a:latin typeface="Cambria Math" panose="02040503050406030204" pitchFamily="18" charset="0"/>
                                  </a:rPr>
                                  <m:t>𝜆</m:t>
                                </m:r>
                                <m:r>
                                  <m:rPr>
                                    <m:sty m:val="p"/>
                                  </m:rPr>
                                  <a:rPr lang="en-GB" sz="2800" b="0" i="0" smtClean="0">
                                    <a:latin typeface="Cambria Math" panose="02040503050406030204" pitchFamily="18" charset="0"/>
                                  </a:rPr>
                                  <m:t>Δ</m:t>
                                </m:r>
                                <m:r>
                                  <a:rPr lang="en-GB" sz="2800" b="0" i="1" smtClean="0">
                                    <a:latin typeface="Cambria Math" panose="02040503050406030204" pitchFamily="18" charset="0"/>
                                  </a:rPr>
                                  <m:t>𝑡</m:t>
                                </m:r>
                              </m:sup>
                            </m:sSup>
                          </m:e>
                        </m:mr>
                      </m:m>
                    </m:oMath>
                  </m:oMathPara>
                </a14:m>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t="-789"/>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4E1F477B-6447-1444-2F88-3E4E6365BE18}"/>
              </a:ext>
            </a:extLst>
          </p:cNvPr>
          <p:cNvPicPr>
            <a:picLocks noChangeAspect="1"/>
          </p:cNvPicPr>
          <p:nvPr/>
        </p:nvPicPr>
        <p:blipFill>
          <a:blip r:embed="rId3"/>
          <a:stretch>
            <a:fillRect/>
          </a:stretch>
        </p:blipFill>
        <p:spPr>
          <a:xfrm>
            <a:off x="1360170" y="3646170"/>
            <a:ext cx="6423660" cy="321183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C43EC-C278-1C29-8F21-F7412FB91531}"/>
                  </a:ext>
                </a:extLst>
              </p:cNvPr>
              <p:cNvSpPr txBox="1"/>
              <p:nvPr/>
            </p:nvSpPr>
            <p:spPr>
              <a:xfrm rot="16200000">
                <a:off x="-131737" y="4757979"/>
                <a:ext cx="230924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brk m:alnAt="7"/>
                        </m:rPr>
                        <a:rPr lang="en-GB" sz="2400" b="0" i="1" smtClean="0">
                          <a:latin typeface="Cambria Math" panose="02040503050406030204" pitchFamily="18" charset="0"/>
                        </a:rPr>
                        <m:t>𝑃</m:t>
                      </m:r>
                      <m:d>
                        <m:dPr>
                          <m:ctrlPr>
                            <a:rPr lang="en-GB" sz="2400" b="0" i="1" smtClean="0">
                              <a:latin typeface="Cambria Math" panose="02040503050406030204" pitchFamily="18" charset="0"/>
                            </a:rPr>
                          </m:ctrlPr>
                        </m:dPr>
                        <m:e>
                          <m:r>
                            <m:rPr>
                              <m:brk m:alnAt="7"/>
                            </m:rP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1 </m:t>
                          </m:r>
                          <m:r>
                            <m:rPr>
                              <m:sty m:val="p"/>
                              <m:brk m:alnAt="7"/>
                            </m:rPr>
                            <a:rPr lang="en-GB" sz="2400" b="0" i="0" smtClean="0">
                              <a:latin typeface="Cambria Math" panose="02040503050406030204" pitchFamily="18" charset="0"/>
                              <a:ea typeface="Cambria Math" panose="02040503050406030204" pitchFamily="18" charset="0"/>
                            </a:rPr>
                            <m:t>e</m:t>
                          </m:r>
                          <m:r>
                            <m:rPr>
                              <m:sty m:val="p"/>
                            </m:rPr>
                            <a:rPr lang="en-GB" sz="2400" b="0" i="0" smtClean="0">
                              <a:latin typeface="Cambria Math" panose="02040503050406030204" pitchFamily="18" charset="0"/>
                              <a:ea typeface="Cambria Math" panose="02040503050406030204" pitchFamily="18" charset="0"/>
                            </a:rPr>
                            <m:t>vents</m:t>
                          </m:r>
                        </m:e>
                      </m:d>
                    </m:oMath>
                  </m:oMathPara>
                </a14:m>
                <a:endParaRPr lang="en-GB" sz="2400" dirty="0"/>
              </a:p>
            </p:txBody>
          </p:sp>
        </mc:Choice>
        <mc:Fallback xmlns="">
          <p:sp>
            <p:nvSpPr>
              <p:cNvPr id="2" name="TextBox 1">
                <a:extLst>
                  <a:ext uri="{FF2B5EF4-FFF2-40B4-BE49-F238E27FC236}">
                    <a16:creationId xmlns:a16="http://schemas.microsoft.com/office/drawing/2014/main" id="{C0EC43EC-C278-1C29-8F21-F7412FB91531}"/>
                  </a:ext>
                </a:extLst>
              </p:cNvPr>
              <p:cNvSpPr txBox="1">
                <a:spLocks noRot="1" noChangeAspect="1" noMove="1" noResize="1" noEditPoints="1" noAdjustHandles="1" noChangeArrowheads="1" noChangeShapeType="1" noTextEdit="1"/>
              </p:cNvSpPr>
              <p:nvPr/>
            </p:nvSpPr>
            <p:spPr>
              <a:xfrm rot="16200000">
                <a:off x="-131737" y="4757979"/>
                <a:ext cx="2309247" cy="461665"/>
              </a:xfrm>
              <a:prstGeom prst="rect">
                <a:avLst/>
              </a:prstGeom>
              <a:blipFill>
                <a:blip r:embed="rId4"/>
                <a:stretch>
                  <a:fillRect r="-21622"/>
                </a:stretch>
              </a:blipFill>
            </p:spPr>
            <p:txBody>
              <a:bodyPr/>
              <a:lstStyle/>
              <a:p>
                <a:r>
                  <a:rPr lang="en-GB">
                    <a:noFill/>
                  </a:rPr>
                  <a:t> </a:t>
                </a:r>
              </a:p>
            </p:txBody>
          </p:sp>
        </mc:Fallback>
      </mc:AlternateContent>
    </p:spTree>
    <p:extLst>
      <p:ext uri="{BB962C8B-B14F-4D97-AF65-F5344CB8AC3E}">
        <p14:creationId xmlns:p14="http://schemas.microsoft.com/office/powerpoint/2010/main" val="334457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Turning event rates into probabilities</a:t>
            </a:r>
            <a:endParaRPr dirty="0"/>
          </a:p>
        </p:txBody>
      </p:sp>
      <p:sp>
        <p:nvSpPr>
          <p:cNvPr id="3" name="Content Placeholder 2"/>
          <p:cNvSpPr>
            <a:spLocks noGrp="1"/>
          </p:cNvSpPr>
          <p:nvPr>
            <p:ph idx="1" hasCustomPrompt="1"/>
          </p:nvPr>
        </p:nvSpPr>
        <p:spPr>
          <a:xfrm>
            <a:off x="228599" y="1487757"/>
            <a:ext cx="3806687" cy="4821382"/>
          </a:xfrm>
        </p:spPr>
        <p:txBody>
          <a:bodyPr/>
          <a:lstStyle/>
          <a:p>
            <a:r>
              <a:rPr lang="en-GB" sz="2100" dirty="0">
                <a:latin typeface="+mn-lt"/>
              </a:rPr>
              <a:t>We might think: </a:t>
            </a:r>
          </a:p>
          <a:p>
            <a:pPr algn="just"/>
            <a:r>
              <a:rPr lang="en-GB" sz="2100" dirty="0">
                <a:latin typeface="+mn-lt"/>
              </a:rPr>
              <a:t>	probability = rate </a:t>
            </a:r>
            <a:r>
              <a:rPr lang="en-GB" dirty="0"/>
              <a:t>× </a:t>
            </a:r>
            <a:r>
              <a:rPr lang="en-GB" sz="2100" i="1" dirty="0">
                <a:latin typeface="+mn-lt"/>
              </a:rPr>
              <a:t>∆t</a:t>
            </a:r>
          </a:p>
          <a:p>
            <a:pPr algn="just"/>
            <a:endParaRPr lang="en-GB" sz="2100" i="1" dirty="0">
              <a:latin typeface="+mn-lt"/>
            </a:endParaRPr>
          </a:p>
          <a:p>
            <a:r>
              <a:rPr lang="en-GB" sz="2100" dirty="0">
                <a:latin typeface="+mn-lt"/>
              </a:rPr>
              <a:t>e.g.</a:t>
            </a:r>
          </a:p>
          <a:p>
            <a:r>
              <a:rPr lang="en-GB" sz="2100" dirty="0">
                <a:latin typeface="+mn-lt"/>
              </a:rPr>
              <a:t>	rate = 0.1 events/day</a:t>
            </a:r>
          </a:p>
          <a:p>
            <a:r>
              <a:rPr lang="en-GB" sz="2100" dirty="0">
                <a:latin typeface="+mn-lt"/>
              </a:rPr>
              <a:t>	∆t = 1 day</a:t>
            </a:r>
          </a:p>
          <a:p>
            <a:r>
              <a:rPr lang="en-GB" sz="2100" dirty="0">
                <a:latin typeface="+mn-lt"/>
              </a:rPr>
              <a:t>	probability = 0.1 × 1 = 0.1</a:t>
            </a:r>
          </a:p>
        </p:txBody>
      </p:sp>
      <p:sp>
        <p:nvSpPr>
          <p:cNvPr id="6" name="Content Placeholder 2">
            <a:extLst>
              <a:ext uri="{FF2B5EF4-FFF2-40B4-BE49-F238E27FC236}">
                <a16:creationId xmlns:a16="http://schemas.microsoft.com/office/drawing/2014/main" id="{5AE6A21A-5E4E-8E47-6173-42F9583C4D1B}"/>
              </a:ext>
            </a:extLst>
          </p:cNvPr>
          <p:cNvSpPr txBox="1">
            <a:spLocks/>
          </p:cNvSpPr>
          <p:nvPr/>
        </p:nvSpPr>
        <p:spPr>
          <a:xfrm>
            <a:off x="4572000" y="1487757"/>
            <a:ext cx="4171122" cy="4821382"/>
          </a:xfrm>
          <a:prstGeom prst="rect">
            <a:avLst/>
          </a:prstGeom>
        </p:spPr>
        <p:txBody>
          <a:bodyPr/>
          <a:lstStyle>
            <a:lvl1pPr marL="0" indent="0" algn="l" defTabSz="342991" rtl="0" eaLnBrk="1" latinLnBrk="0" hangingPunct="1">
              <a:spcBef>
                <a:spcPct val="20000"/>
              </a:spcBef>
              <a:buFont typeface="Arial"/>
              <a:buNone/>
              <a:defRPr sz="1800" b="0" i="0" kern="1200" baseline="0">
                <a:solidFill>
                  <a:schemeClr val="tx1"/>
                </a:solidFill>
                <a:latin typeface="open sans" charset="0"/>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a:lstStyle>
          <a:p>
            <a:r>
              <a:rPr lang="en-GB" sz="2100" dirty="0">
                <a:latin typeface="+mn-lt"/>
              </a:rPr>
              <a:t>However, this starts to break down for higher rates:</a:t>
            </a:r>
          </a:p>
          <a:p>
            <a:endParaRPr lang="en-GB" sz="2100" dirty="0">
              <a:latin typeface="+mn-lt"/>
            </a:endParaRPr>
          </a:p>
          <a:p>
            <a:r>
              <a:rPr lang="en-GB" sz="2100" dirty="0">
                <a:latin typeface="+mn-lt"/>
              </a:rPr>
              <a:t>e.g.</a:t>
            </a:r>
          </a:p>
          <a:p>
            <a:r>
              <a:rPr lang="en-GB" sz="2100" dirty="0">
                <a:latin typeface="+mn-lt"/>
              </a:rPr>
              <a:t>	rate = 1.2 events/day</a:t>
            </a:r>
          </a:p>
          <a:p>
            <a:r>
              <a:rPr lang="en-GB" sz="2100" dirty="0">
                <a:latin typeface="+mn-lt"/>
              </a:rPr>
              <a:t>	∆t = 1 day</a:t>
            </a:r>
          </a:p>
          <a:p>
            <a:r>
              <a:rPr lang="en-GB" sz="2100" dirty="0">
                <a:latin typeface="+mn-lt"/>
              </a:rPr>
              <a:t>	probability = 1.2 × 1 = </a:t>
            </a:r>
            <a:r>
              <a:rPr lang="en-GB" sz="2100" dirty="0">
                <a:solidFill>
                  <a:schemeClr val="accent5"/>
                </a:solidFill>
                <a:latin typeface="+mn-lt"/>
              </a:rPr>
              <a:t>1.2???</a:t>
            </a:r>
          </a:p>
          <a:p>
            <a:endParaRPr lang="en-GB" sz="2100" dirty="0">
              <a:latin typeface="+mn-lt"/>
            </a:endParaRPr>
          </a:p>
          <a:p>
            <a:endParaRPr lang="en-GB" sz="2100" dirty="0">
              <a:latin typeface="+mn-lt"/>
            </a:endParaRPr>
          </a:p>
        </p:txBody>
      </p:sp>
      <p:sp>
        <p:nvSpPr>
          <p:cNvPr id="7" name="TextBox 6">
            <a:extLst>
              <a:ext uri="{FF2B5EF4-FFF2-40B4-BE49-F238E27FC236}">
                <a16:creationId xmlns:a16="http://schemas.microsoft.com/office/drawing/2014/main" id="{90B859AE-85C5-2B14-5930-42F3FFAAF378}"/>
              </a:ext>
            </a:extLst>
          </p:cNvPr>
          <p:cNvSpPr txBox="1"/>
          <p:nvPr/>
        </p:nvSpPr>
        <p:spPr>
          <a:xfrm>
            <a:off x="216147" y="4651512"/>
            <a:ext cx="8619740" cy="1985159"/>
          </a:xfrm>
          <a:prstGeom prst="rect">
            <a:avLst/>
          </a:prstGeom>
          <a:noFill/>
        </p:spPr>
        <p:txBody>
          <a:bodyPr wrap="square" rtlCol="0">
            <a:spAutoFit/>
          </a:bodyPr>
          <a:lstStyle/>
          <a:p>
            <a:r>
              <a:rPr lang="en-GB" sz="2100" dirty="0"/>
              <a:t>Problems:</a:t>
            </a:r>
          </a:p>
          <a:p>
            <a:pPr marL="342900" indent="-342900">
              <a:buFont typeface="Arial" panose="020B0604020202020204" pitchFamily="34" charset="0"/>
              <a:buChar char="•"/>
            </a:pPr>
            <a:r>
              <a:rPr lang="en-GB" sz="2100" dirty="0"/>
              <a:t>Not clear what to do with this probability that is &gt; 1.</a:t>
            </a:r>
          </a:p>
          <a:p>
            <a:pPr marL="342900" indent="-342900">
              <a:buFont typeface="Arial" panose="020B0604020202020204" pitchFamily="34" charset="0"/>
              <a:buChar char="•"/>
            </a:pPr>
            <a:r>
              <a:rPr lang="en-GB" sz="2100" dirty="0"/>
              <a:t>Even when an event happens, on average, once per day, there can be days where the event doesn’t happen at all and days when it happens multiple times. We want to preserve this property of random events.</a:t>
            </a:r>
          </a:p>
          <a:p>
            <a:pPr marL="342900" indent="-342900">
              <a:buAutoNum type="arabicPeriod"/>
            </a:pPr>
            <a:endParaRPr lang="en-GB" dirty="0"/>
          </a:p>
        </p:txBody>
      </p:sp>
    </p:spTree>
    <p:extLst>
      <p:ext uri="{BB962C8B-B14F-4D97-AF65-F5344CB8AC3E}">
        <p14:creationId xmlns:p14="http://schemas.microsoft.com/office/powerpoint/2010/main" val="17692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in_Presentation_Title_Page">
  <a:themeElements>
    <a:clrScheme name="Custom 1">
      <a:dk1>
        <a:srgbClr val="000000"/>
      </a:dk1>
      <a:lt1>
        <a:srgbClr val="FFFFFF"/>
      </a:lt1>
      <a:dk2>
        <a:srgbClr val="004550"/>
      </a:dk2>
      <a:lt2>
        <a:srgbClr val="2BAC6D"/>
      </a:lt2>
      <a:accent1>
        <a:srgbClr val="2BAC6D"/>
      </a:accent1>
      <a:accent2>
        <a:srgbClr val="004550"/>
      </a:accent2>
      <a:accent3>
        <a:srgbClr val="00ABCE"/>
      </a:accent3>
      <a:accent4>
        <a:srgbClr val="FBB800"/>
      </a:accent4>
      <a:accent5>
        <a:srgbClr val="E95B0C"/>
      </a:accent5>
      <a:accent6>
        <a:srgbClr val="B1B2B3"/>
      </a:accent6>
      <a:hlink>
        <a:srgbClr val="00ABCE"/>
      </a:hlink>
      <a:folHlink>
        <a:srgbClr val="B1B2B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SHTM_Presentation_Template_4.3.potx" id="{36DD23E2-2B4D-4C02-87ED-940A54CBCDE4}" vid="{3E1D11D4-E105-447B-B68A-CA0B015ED833}"/>
    </a:ext>
  </a:extLst>
</a:theme>
</file>

<file path=docProps/app.xml><?xml version="1.0" encoding="utf-8"?>
<Properties xmlns="http://schemas.openxmlformats.org/officeDocument/2006/extended-properties" xmlns:vt="http://schemas.openxmlformats.org/officeDocument/2006/docPropsVTypes">
  <TotalTime>2522</TotalTime>
  <Words>2717</Words>
  <Application>Microsoft Macintosh PowerPoint</Application>
  <PresentationFormat>On-screen Show (4:3)</PresentationFormat>
  <Paragraphs>327</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Cambria Math</vt:lpstr>
      <vt:lpstr>Courier</vt:lpstr>
      <vt:lpstr>merriweather</vt:lpstr>
      <vt:lpstr>Open Sans</vt:lpstr>
      <vt:lpstr>Open Sans</vt:lpstr>
      <vt:lpstr>Main_Presentation_Title_Page</vt:lpstr>
      <vt:lpstr>Stochastic individual-based models</vt:lpstr>
      <vt:lpstr>Introduction</vt:lpstr>
      <vt:lpstr>Previously</vt:lpstr>
      <vt:lpstr>Stochastic individual-based models</vt:lpstr>
      <vt:lpstr>Stochastic individual-based models</vt:lpstr>
      <vt:lpstr>Turning event rates into probabilities</vt:lpstr>
      <vt:lpstr>Turning event rates into probabilities</vt:lpstr>
      <vt:lpstr>Turning event rates into probabilities</vt:lpstr>
      <vt:lpstr>Turning event rates into probabilities</vt:lpstr>
      <vt:lpstr>Turning event rates into probabilities</vt:lpstr>
      <vt:lpstr>Turning event rates into probabilities</vt:lpstr>
      <vt:lpstr>Turning event rates into probabilities</vt:lpstr>
      <vt:lpstr>Turning event rates into probabilities</vt:lpstr>
      <vt:lpstr>An example stochastic individual-based model</vt:lpstr>
      <vt:lpstr>An example stochastic individual-based model</vt:lpstr>
      <vt:lpstr>Outline of the practical</vt:lpstr>
      <vt:lpstr>Practical 1. An individual-based SEIR model of SARS-CoV-2 transmission</vt:lpstr>
      <vt:lpstr>Practical 1: Individual-based SEIR model</vt:lpstr>
      <vt:lpstr>Practical 1: Individual-based SEIR model</vt:lpstr>
      <vt:lpstr>Practical 1: Individual-based SEIR model</vt:lpstr>
      <vt:lpstr>Practical 1: Individual-based SEIR model</vt:lpstr>
      <vt:lpstr>Advantages of individual-based models</vt:lpstr>
      <vt:lpstr>Disadvantages of individual-based models</vt:lpstr>
      <vt:lpstr>Practical 2. Adding more complex dynamics to the model</vt:lpstr>
      <vt:lpstr>More complex dynamics</vt:lpstr>
      <vt:lpstr>Example 1. Age</vt:lpstr>
      <vt:lpstr>Example 1. Age</vt:lpstr>
      <vt:lpstr>Example 2. Arbitrary delays</vt:lpstr>
      <vt:lpstr>Example 2. Arbitrary delays</vt:lpstr>
      <vt:lpstr>Example 2. Arbitrary delays</vt:lpstr>
      <vt:lpstr>Example 2. Arbitrary delays</vt:lpstr>
      <vt:lpstr>Example 2. Arbitrary delays</vt:lpstr>
      <vt:lpstr>Practical 2. More complex dynamics</vt:lpstr>
      <vt:lpstr>Practical 2. More complex dynamics</vt:lpstr>
      <vt:lpstr>Practical 2. More complex dynamics</vt:lpstr>
      <vt:lpstr>Practical 3. Optimizing the model  to run faster</vt:lpstr>
      <vt:lpstr>Practical 3. Optimizing the model</vt:lpstr>
      <vt:lpstr>Vectorizing R code</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23</TotalTime>
  <Words>14</Words>
  <Application>Microsoft Office PowerPoint</Application>
  <PresentationFormat>On-screen Show (4:3)</PresentationFormat>
  <Paragraphs>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merriweather</vt:lpstr>
      <vt:lpstr>Open Sans</vt:lpstr>
      <vt:lpstr>Open Sans</vt:lpstr>
      <vt:lpstr>Main_Presentation_Title_Page</vt:lpstr>
      <vt:lpstr>PowerPoint Presentation</vt:lpstr>
      <vt:lpstr>PowerPoint Presentation</vt:lpstr>
      <vt:lpstr>PowerPoint Presentation</vt:lpstr>
      <vt:lpstr>PowerPoint Presentation</vt:lpstr>
      <vt:lpstr>PowerPoint Presentation</vt:lpstr>
      <vt:lpstr>PowerPoint Presentation</vt:lpstr>
    </vt:vector>
  </TitlesOfParts>
  <Company>London School of Hygiene &amp; Tropical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individual-based models</dc:title>
  <dc:creator>Nick Davies</dc:creator>
  <cp:keywords/>
  <cp:lastModifiedBy>Nicholas Davies</cp:lastModifiedBy>
  <cp:revision>19</cp:revision>
  <dcterms:created xsi:type="dcterms:W3CDTF">2019-06-13T13:37:23Z</dcterms:created>
  <dcterms:modified xsi:type="dcterms:W3CDTF">2024-09-10T15:12:03Z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../../Infrastructure/extras.bib</vt:lpwstr>
  </property>
  <property fmtid="{D5CDD505-2E9C-101B-9397-08002B2CF9AE}" pid="3" name="csl">
    <vt:lpwstr>../../Infrastructure/chicago-author-date.csl</vt:lpwstr>
  </property>
  <property fmtid="{D5CDD505-2E9C-101B-9397-08002B2CF9AE}" pid="4" name="date">
    <vt:lpwstr>June 2019</vt:lpwstr>
  </property>
  <property fmtid="{D5CDD505-2E9C-101B-9397-08002B2CF9AE}" pid="5" name="header-includes">
    <vt:lpwstr>------\newcommand{}[3]{\frac{^{#3}#1}{#2 --\renewcommand*\env@matrix[1][*c]{% -</vt:lpwstr>
  </property>
  <property fmtid="{D5CDD505-2E9C-101B-9397-08002B2CF9AE}" pid="6" name="output">
    <vt:lpwstr/>
  </property>
  <property fmtid="{D5CDD505-2E9C-101B-9397-08002B2CF9AE}" pid="7" name="tables">
    <vt:lpwstr>yes</vt:lpwstr>
  </property>
</Properties>
</file>