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85" d="100"/>
          <a:sy n="85"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C6D976-16A6-4B13-ABB6-4A3C9BB8FD6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7E49-813A-4189-BE5D-2CBA225C52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05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6D976-16A6-4B13-ABB6-4A3C9BB8FD6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39924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6D976-16A6-4B13-ABB6-4A3C9BB8FD6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212461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C6D976-16A6-4B13-ABB6-4A3C9BB8FD6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299426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C6D976-16A6-4B13-ABB6-4A3C9BB8FD6E}"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97E49-813A-4189-BE5D-2CBA225C52F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00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C6D976-16A6-4B13-ABB6-4A3C9BB8FD6E}"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361322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C6D976-16A6-4B13-ABB6-4A3C9BB8FD6E}"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357913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C6D976-16A6-4B13-ABB6-4A3C9BB8FD6E}"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5909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C6D976-16A6-4B13-ABB6-4A3C9BB8FD6E}" type="datetimeFigureOut">
              <a:rPr lang="en-US" smtClean="0"/>
              <a:t>1/19/2018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27323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C6D976-16A6-4B13-ABB6-4A3C9BB8FD6E}" type="datetimeFigureOut">
              <a:rPr lang="en-US" smtClean="0"/>
              <a:t>1/19/2018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797E49-813A-4189-BE5D-2CBA225C52F2}" type="slidenum">
              <a:rPr lang="en-US" smtClean="0"/>
              <a:t>‹#›</a:t>
            </a:fld>
            <a:endParaRPr lang="en-US"/>
          </a:p>
        </p:txBody>
      </p:sp>
    </p:spTree>
    <p:extLst>
      <p:ext uri="{BB962C8B-B14F-4D97-AF65-F5344CB8AC3E}">
        <p14:creationId xmlns:p14="http://schemas.microsoft.com/office/powerpoint/2010/main" val="34868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C6D976-16A6-4B13-ABB6-4A3C9BB8FD6E}"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97E49-813A-4189-BE5D-2CBA225C52F2}" type="slidenum">
              <a:rPr lang="en-US" smtClean="0"/>
              <a:t>‹#›</a:t>
            </a:fld>
            <a:endParaRPr lang="en-US"/>
          </a:p>
        </p:txBody>
      </p:sp>
    </p:spTree>
    <p:extLst>
      <p:ext uri="{BB962C8B-B14F-4D97-AF65-F5344CB8AC3E}">
        <p14:creationId xmlns:p14="http://schemas.microsoft.com/office/powerpoint/2010/main" val="46015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C6D976-16A6-4B13-ABB6-4A3C9BB8FD6E}" type="datetimeFigureOut">
              <a:rPr lang="en-US" smtClean="0"/>
              <a:t>1/19/2018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797E49-813A-4189-BE5D-2CBA225C52F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49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err="1" smtClean="0"/>
              <a:t>Dahlman</a:t>
            </a:r>
            <a:r>
              <a:rPr lang="en-US" dirty="0" smtClean="0"/>
              <a:t> Lab Analytics Pipeline</a:t>
            </a:r>
            <a:br>
              <a:rPr lang="en-US" dirty="0" smtClean="0"/>
            </a:br>
            <a:r>
              <a:rPr lang="en-US" sz="2800" dirty="0" smtClean="0"/>
              <a:t>Overview</a:t>
            </a:r>
            <a:endParaRPr lang="en-US" sz="2800" dirty="0"/>
          </a:p>
        </p:txBody>
      </p:sp>
      <p:grpSp>
        <p:nvGrpSpPr>
          <p:cNvPr id="46" name="Group 45"/>
          <p:cNvGrpSpPr/>
          <p:nvPr/>
        </p:nvGrpSpPr>
        <p:grpSpPr>
          <a:xfrm>
            <a:off x="2108500" y="2125223"/>
            <a:ext cx="8204634" cy="3665935"/>
            <a:chOff x="871370" y="2044540"/>
            <a:chExt cx="8204634" cy="3665935"/>
          </a:xfrm>
        </p:grpSpPr>
        <p:sp>
          <p:nvSpPr>
            <p:cNvPr id="5" name="Rectangle 4"/>
            <p:cNvSpPr/>
            <p:nvPr/>
          </p:nvSpPr>
          <p:spPr>
            <a:xfrm>
              <a:off x="871370" y="3433483"/>
              <a:ext cx="1479176" cy="81578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Barcode Extraction</a:t>
              </a:r>
            </a:p>
            <a:p>
              <a:pPr algn="ctr"/>
              <a:r>
                <a:rPr lang="en-US" sz="1200" dirty="0" smtClean="0"/>
                <a:t>(</a:t>
              </a:r>
              <a:r>
                <a:rPr lang="en-US" sz="1200" dirty="0" err="1" smtClean="0"/>
                <a:t>bccextractor</a:t>
              </a:r>
              <a:r>
                <a:rPr lang="en-US" sz="1200" dirty="0" smtClean="0"/>
                <a:t>)</a:t>
              </a:r>
              <a:endParaRPr lang="en-US" sz="1200" dirty="0"/>
            </a:p>
          </p:txBody>
        </p:sp>
        <p:sp>
          <p:nvSpPr>
            <p:cNvPr id="6" name="Rectangle 5"/>
            <p:cNvSpPr/>
            <p:nvPr/>
          </p:nvSpPr>
          <p:spPr>
            <a:xfrm>
              <a:off x="4111504" y="3433483"/>
              <a:ext cx="1685364" cy="81578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Normalization</a:t>
              </a:r>
              <a:endParaRPr lang="en-US" sz="1200" dirty="0"/>
            </a:p>
          </p:txBody>
        </p:sp>
        <p:sp>
          <p:nvSpPr>
            <p:cNvPr id="7" name="Rectangle 6"/>
            <p:cNvSpPr/>
            <p:nvPr/>
          </p:nvSpPr>
          <p:spPr>
            <a:xfrm>
              <a:off x="7596828" y="3433483"/>
              <a:ext cx="1479176" cy="81578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Averaging</a:t>
              </a:r>
              <a:endParaRPr lang="en-US" sz="1200" dirty="0"/>
            </a:p>
          </p:txBody>
        </p:sp>
        <p:sp>
          <p:nvSpPr>
            <p:cNvPr id="9" name="Hexagon 8"/>
            <p:cNvSpPr/>
            <p:nvPr/>
          </p:nvSpPr>
          <p:spPr>
            <a:xfrm>
              <a:off x="2837329" y="3500950"/>
              <a:ext cx="789791" cy="680854"/>
            </a:xfrm>
            <a:prstGeom prst="hexagon">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QC</a:t>
              </a:r>
              <a:endParaRPr lang="en-US" sz="1400" dirty="0"/>
            </a:p>
          </p:txBody>
        </p:sp>
        <p:sp>
          <p:nvSpPr>
            <p:cNvPr id="10" name="Hexagon 9"/>
            <p:cNvSpPr/>
            <p:nvPr/>
          </p:nvSpPr>
          <p:spPr>
            <a:xfrm>
              <a:off x="6281252" y="3483105"/>
              <a:ext cx="831192" cy="716544"/>
            </a:xfrm>
            <a:prstGeom prst="hexagon">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QC</a:t>
              </a:r>
              <a:endParaRPr lang="en-US" sz="1400" dirty="0"/>
            </a:p>
          </p:txBody>
        </p:sp>
        <p:grpSp>
          <p:nvGrpSpPr>
            <p:cNvPr id="14" name="Group 13"/>
            <p:cNvGrpSpPr/>
            <p:nvPr/>
          </p:nvGrpSpPr>
          <p:grpSpPr>
            <a:xfrm>
              <a:off x="1306156" y="2044540"/>
              <a:ext cx="607806" cy="700174"/>
              <a:chOff x="2153323" y="2277035"/>
              <a:chExt cx="607806" cy="700174"/>
            </a:xfrm>
            <a:solidFill>
              <a:schemeClr val="accent2">
                <a:lumMod val="40000"/>
                <a:lumOff val="60000"/>
              </a:schemeClr>
            </a:solidFill>
          </p:grpSpPr>
          <p:sp>
            <p:nvSpPr>
              <p:cNvPr id="15" name="Snip Single Corner Rectangle 14"/>
              <p:cNvSpPr/>
              <p:nvPr/>
            </p:nvSpPr>
            <p:spPr>
              <a:xfrm>
                <a:off x="2250141" y="2277035"/>
                <a:ext cx="510988" cy="6364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nip Single Corner Rectangle 15"/>
              <p:cNvSpPr/>
              <p:nvPr/>
            </p:nvSpPr>
            <p:spPr>
              <a:xfrm>
                <a:off x="2153323" y="2340715"/>
                <a:ext cx="510988" cy="636494"/>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901848" y="2763825"/>
              <a:ext cx="1416423" cy="307777"/>
            </a:xfrm>
            <a:prstGeom prst="rect">
              <a:avLst/>
            </a:prstGeom>
            <a:noFill/>
          </p:spPr>
          <p:txBody>
            <a:bodyPr wrap="square" rtlCol="0">
              <a:spAutoFit/>
            </a:bodyPr>
            <a:lstStyle/>
            <a:p>
              <a:pPr algn="ctr"/>
              <a:r>
                <a:rPr lang="en-US" sz="1400" dirty="0" err="1" smtClean="0"/>
                <a:t>FastQ</a:t>
              </a:r>
              <a:r>
                <a:rPr lang="en-US" sz="1400" dirty="0" smtClean="0"/>
                <a:t> Files</a:t>
              </a:r>
              <a:endParaRPr lang="en-US" sz="1400" dirty="0"/>
            </a:p>
          </p:txBody>
        </p:sp>
        <p:cxnSp>
          <p:nvCxnSpPr>
            <p:cNvPr id="20" name="Straight Arrow Connector 19"/>
            <p:cNvCxnSpPr>
              <a:stCxn id="17" idx="2"/>
              <a:endCxn id="5" idx="0"/>
            </p:cNvCxnSpPr>
            <p:nvPr/>
          </p:nvCxnSpPr>
          <p:spPr>
            <a:xfrm>
              <a:off x="1610060" y="3071602"/>
              <a:ext cx="898" cy="361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9" idx="3"/>
            </p:cNvCxnSpPr>
            <p:nvPr/>
          </p:nvCxnSpPr>
          <p:spPr>
            <a:xfrm>
              <a:off x="2350546" y="3841377"/>
              <a:ext cx="4867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1"/>
            </p:cNvCxnSpPr>
            <p:nvPr/>
          </p:nvCxnSpPr>
          <p:spPr>
            <a:xfrm>
              <a:off x="3627120" y="3841377"/>
              <a:ext cx="4843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3"/>
              <a:endCxn id="10" idx="3"/>
            </p:cNvCxnSpPr>
            <p:nvPr/>
          </p:nvCxnSpPr>
          <p:spPr>
            <a:xfrm>
              <a:off x="5796868" y="3841377"/>
              <a:ext cx="4843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0"/>
              <a:endCxn id="7" idx="1"/>
            </p:cNvCxnSpPr>
            <p:nvPr/>
          </p:nvCxnSpPr>
          <p:spPr>
            <a:xfrm>
              <a:off x="7112444" y="3841377"/>
              <a:ext cx="4843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Snip Single Corner Rectangle 31"/>
            <p:cNvSpPr/>
            <p:nvPr/>
          </p:nvSpPr>
          <p:spPr>
            <a:xfrm>
              <a:off x="8080922" y="4740799"/>
              <a:ext cx="510988" cy="636494"/>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.csv</a:t>
              </a:r>
              <a:endParaRPr lang="en-US" sz="1400" dirty="0">
                <a:solidFill>
                  <a:schemeClr val="tx1"/>
                </a:solidFill>
              </a:endParaRPr>
            </a:p>
          </p:txBody>
        </p:sp>
        <p:cxnSp>
          <p:nvCxnSpPr>
            <p:cNvPr id="34" name="Straight Arrow Connector 33"/>
            <p:cNvCxnSpPr>
              <a:stCxn id="7" idx="2"/>
              <a:endCxn id="32" idx="3"/>
            </p:cNvCxnSpPr>
            <p:nvPr/>
          </p:nvCxnSpPr>
          <p:spPr>
            <a:xfrm>
              <a:off x="8336416" y="4249271"/>
              <a:ext cx="0" cy="491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28204" y="5402698"/>
              <a:ext cx="1416423" cy="307777"/>
            </a:xfrm>
            <a:prstGeom prst="rect">
              <a:avLst/>
            </a:prstGeom>
            <a:noFill/>
          </p:spPr>
          <p:txBody>
            <a:bodyPr wrap="square" rtlCol="0">
              <a:spAutoFit/>
            </a:bodyPr>
            <a:lstStyle/>
            <a:p>
              <a:pPr algn="ctr"/>
              <a:r>
                <a:rPr lang="en-US" sz="1400" dirty="0" smtClean="0"/>
                <a:t>Final Counts</a:t>
              </a:r>
              <a:endParaRPr lang="en-US" sz="1400" dirty="0"/>
            </a:p>
          </p:txBody>
        </p:sp>
        <p:sp>
          <p:nvSpPr>
            <p:cNvPr id="12" name="Rectangle 11"/>
            <p:cNvSpPr/>
            <p:nvPr/>
          </p:nvSpPr>
          <p:spPr>
            <a:xfrm>
              <a:off x="2707516" y="4217579"/>
              <a:ext cx="1047017" cy="523220"/>
            </a:xfrm>
            <a:prstGeom prst="rect">
              <a:avLst/>
            </a:prstGeom>
          </p:spPr>
          <p:txBody>
            <a:bodyPr wrap="none">
              <a:spAutoFit/>
            </a:bodyPr>
            <a:lstStyle/>
            <a:p>
              <a:pPr algn="ctr"/>
              <a:r>
                <a:rPr lang="en-US" sz="1400" dirty="0"/>
                <a:t>Run </a:t>
              </a:r>
              <a:r>
                <a:rPr lang="en-US" sz="1400" dirty="0" smtClean="0"/>
                <a:t>Quality</a:t>
              </a:r>
            </a:p>
            <a:p>
              <a:pPr algn="ctr"/>
              <a:r>
                <a:rPr lang="en-US" sz="1400" dirty="0" smtClean="0"/>
                <a:t>Assessment</a:t>
              </a:r>
              <a:endParaRPr lang="en-US" sz="1400" dirty="0"/>
            </a:p>
          </p:txBody>
        </p:sp>
        <p:sp>
          <p:nvSpPr>
            <p:cNvPr id="13" name="Rectangle 12"/>
            <p:cNvSpPr/>
            <p:nvPr/>
          </p:nvSpPr>
          <p:spPr>
            <a:xfrm>
              <a:off x="5869570" y="4217579"/>
              <a:ext cx="1654556" cy="523220"/>
            </a:xfrm>
            <a:prstGeom prst="rect">
              <a:avLst/>
            </a:prstGeom>
          </p:spPr>
          <p:txBody>
            <a:bodyPr wrap="none">
              <a:spAutoFit/>
            </a:bodyPr>
            <a:lstStyle/>
            <a:p>
              <a:pPr algn="ctr"/>
              <a:r>
                <a:rPr lang="en-US" sz="1400" dirty="0"/>
                <a:t>Post </a:t>
              </a:r>
              <a:r>
                <a:rPr lang="en-US" sz="1400" dirty="0" smtClean="0"/>
                <a:t>Normalization</a:t>
              </a:r>
            </a:p>
            <a:p>
              <a:pPr algn="ctr"/>
              <a:r>
                <a:rPr lang="en-US" sz="1400" dirty="0" smtClean="0"/>
                <a:t>Quality </a:t>
              </a:r>
              <a:r>
                <a:rPr lang="en-US" sz="1400" dirty="0"/>
                <a:t>Assessment</a:t>
              </a:r>
            </a:p>
          </p:txBody>
        </p:sp>
      </p:grpSp>
    </p:spTree>
    <p:extLst>
      <p:ext uri="{BB962C8B-B14F-4D97-AF65-F5344CB8AC3E}">
        <p14:creationId xmlns:p14="http://schemas.microsoft.com/office/powerpoint/2010/main" val="420263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Quality Assessment</a:t>
            </a:r>
            <a:endParaRPr lang="en-US" dirty="0"/>
          </a:p>
        </p:txBody>
      </p:sp>
      <p:sp>
        <p:nvSpPr>
          <p:cNvPr id="3" name="Content Placeholder 2"/>
          <p:cNvSpPr>
            <a:spLocks noGrp="1"/>
          </p:cNvSpPr>
          <p:nvPr>
            <p:ph idx="1"/>
          </p:nvPr>
        </p:nvSpPr>
        <p:spPr/>
        <p:txBody>
          <a:bodyPr/>
          <a:lstStyle/>
          <a:p>
            <a:r>
              <a:rPr lang="en-US" dirty="0" smtClean="0"/>
              <a:t>Q score analysis</a:t>
            </a:r>
          </a:p>
          <a:p>
            <a:endParaRPr lang="en-US" dirty="0"/>
          </a:p>
          <a:p>
            <a:r>
              <a:rPr lang="en-US" i="1" dirty="0" smtClean="0">
                <a:solidFill>
                  <a:srgbClr val="FF0000"/>
                </a:solidFill>
              </a:rPr>
              <a:t>Integrate into </a:t>
            </a:r>
            <a:r>
              <a:rPr lang="en-US" i="1" dirty="0" err="1" smtClean="0">
                <a:solidFill>
                  <a:srgbClr val="FF0000"/>
                </a:solidFill>
              </a:rPr>
              <a:t>bccextractor</a:t>
            </a:r>
            <a:endParaRPr lang="en-US" dirty="0">
              <a:solidFill>
                <a:srgbClr val="FF0000"/>
              </a:solidFill>
            </a:endParaRPr>
          </a:p>
        </p:txBody>
      </p:sp>
    </p:spTree>
    <p:extLst>
      <p:ext uri="{BB962C8B-B14F-4D97-AF65-F5344CB8AC3E}">
        <p14:creationId xmlns:p14="http://schemas.microsoft.com/office/powerpoint/2010/main" val="8450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grpSp>
        <p:nvGrpSpPr>
          <p:cNvPr id="7" name="Group 6"/>
          <p:cNvGrpSpPr/>
          <p:nvPr/>
        </p:nvGrpSpPr>
        <p:grpSpPr>
          <a:xfrm>
            <a:off x="295834" y="1843589"/>
            <a:ext cx="11214846" cy="4536106"/>
            <a:chOff x="295834" y="1843589"/>
            <a:chExt cx="11214846" cy="4536106"/>
          </a:xfrm>
        </p:grpSpPr>
        <p:sp>
          <p:nvSpPr>
            <p:cNvPr id="42" name="Hexagon 41"/>
            <p:cNvSpPr/>
            <p:nvPr/>
          </p:nvSpPr>
          <p:spPr>
            <a:xfrm>
              <a:off x="5024716" y="1843589"/>
              <a:ext cx="1452283" cy="124160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Biorep</a:t>
              </a:r>
              <a:r>
                <a:rPr lang="en-US" sz="1400" dirty="0" smtClean="0"/>
                <a:t> Correlation Tests</a:t>
              </a:r>
              <a:endParaRPr lang="en-US" sz="1400" dirty="0"/>
            </a:p>
          </p:txBody>
        </p:sp>
        <p:grpSp>
          <p:nvGrpSpPr>
            <p:cNvPr id="4" name="Group 3"/>
            <p:cNvGrpSpPr/>
            <p:nvPr/>
          </p:nvGrpSpPr>
          <p:grpSpPr>
            <a:xfrm>
              <a:off x="295834" y="2021991"/>
              <a:ext cx="11214846" cy="4357704"/>
              <a:chOff x="295834" y="2021991"/>
              <a:chExt cx="11214846" cy="4357704"/>
            </a:xfrm>
          </p:grpSpPr>
          <p:sp>
            <p:nvSpPr>
              <p:cNvPr id="3" name="Rectangle 2"/>
              <p:cNvSpPr/>
              <p:nvPr/>
            </p:nvSpPr>
            <p:spPr>
              <a:xfrm>
                <a:off x="295834" y="2841811"/>
                <a:ext cx="1057835" cy="690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Separate</a:t>
                </a:r>
              </a:p>
              <a:p>
                <a:pPr algn="ctr"/>
                <a:r>
                  <a:rPr lang="en-US" dirty="0" smtClean="0"/>
                  <a:t>Data</a:t>
                </a:r>
                <a:endParaRPr lang="en-US" dirty="0"/>
              </a:p>
            </p:txBody>
          </p:sp>
          <p:sp>
            <p:nvSpPr>
              <p:cNvPr id="5" name="TextBox 4"/>
              <p:cNvSpPr txBox="1"/>
              <p:nvPr/>
            </p:nvSpPr>
            <p:spPr>
              <a:xfrm>
                <a:off x="1712258" y="2279730"/>
                <a:ext cx="1066800" cy="369332"/>
              </a:xfrm>
              <a:prstGeom prst="rect">
                <a:avLst/>
              </a:prstGeom>
              <a:noFill/>
            </p:spPr>
            <p:txBody>
              <a:bodyPr wrap="square" rtlCol="0">
                <a:spAutoFit/>
              </a:bodyPr>
              <a:lstStyle/>
              <a:p>
                <a:pPr algn="ctr"/>
                <a:r>
                  <a:rPr lang="en-US" dirty="0" smtClean="0"/>
                  <a:t>Inputs</a:t>
                </a:r>
                <a:endParaRPr lang="en-US" dirty="0"/>
              </a:p>
            </p:txBody>
          </p:sp>
          <p:sp>
            <p:nvSpPr>
              <p:cNvPr id="6" name="TextBox 5"/>
              <p:cNvSpPr txBox="1"/>
              <p:nvPr/>
            </p:nvSpPr>
            <p:spPr>
              <a:xfrm>
                <a:off x="1721223" y="3720351"/>
                <a:ext cx="1048870" cy="369332"/>
              </a:xfrm>
              <a:prstGeom prst="rect">
                <a:avLst/>
              </a:prstGeom>
              <a:noFill/>
            </p:spPr>
            <p:txBody>
              <a:bodyPr wrap="square" rtlCol="0">
                <a:spAutoFit/>
              </a:bodyPr>
              <a:lstStyle/>
              <a:p>
                <a:pPr algn="ctr"/>
                <a:r>
                  <a:rPr lang="en-US" dirty="0" smtClean="0"/>
                  <a:t>Samples</a:t>
                </a:r>
                <a:endParaRPr lang="en-US" dirty="0"/>
              </a:p>
            </p:txBody>
          </p:sp>
          <p:sp>
            <p:nvSpPr>
              <p:cNvPr id="8" name="Rectangle 7"/>
              <p:cNvSpPr/>
              <p:nvPr/>
            </p:nvSpPr>
            <p:spPr>
              <a:xfrm>
                <a:off x="3200399" y="2183353"/>
                <a:ext cx="1228164" cy="56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a:t>
                </a:r>
                <a:endParaRPr lang="en-US" dirty="0"/>
              </a:p>
            </p:txBody>
          </p:sp>
          <p:sp>
            <p:nvSpPr>
              <p:cNvPr id="10" name="Rectangle 9"/>
              <p:cNvSpPr/>
              <p:nvPr/>
            </p:nvSpPr>
            <p:spPr>
              <a:xfrm>
                <a:off x="7073152" y="2165423"/>
                <a:ext cx="1069800" cy="59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a:t>
                </a:r>
                <a:endParaRPr lang="en-US" dirty="0"/>
              </a:p>
            </p:txBody>
          </p:sp>
          <p:sp>
            <p:nvSpPr>
              <p:cNvPr id="11" name="Rectangle 10"/>
              <p:cNvSpPr/>
              <p:nvPr/>
            </p:nvSpPr>
            <p:spPr>
              <a:xfrm>
                <a:off x="8689799" y="2021991"/>
                <a:ext cx="1550895" cy="88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a:t>
                </a:r>
              </a:p>
              <a:p>
                <a:pPr algn="ctr"/>
                <a:r>
                  <a:rPr lang="en-US" dirty="0" smtClean="0"/>
                  <a:t> </a:t>
                </a:r>
                <a:r>
                  <a:rPr lang="en-US" sz="1200" dirty="0" smtClean="0"/>
                  <a:t>(i.e. remove low counts…)</a:t>
                </a:r>
                <a:endParaRPr lang="en-US" sz="1200" dirty="0"/>
              </a:p>
            </p:txBody>
          </p:sp>
          <p:sp>
            <p:nvSpPr>
              <p:cNvPr id="12" name="Rectangle 11"/>
              <p:cNvSpPr/>
              <p:nvPr/>
            </p:nvSpPr>
            <p:spPr>
              <a:xfrm>
                <a:off x="5750857" y="3623976"/>
                <a:ext cx="1228164" cy="562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a:t>
                </a:r>
                <a:endParaRPr lang="en-US" dirty="0"/>
              </a:p>
            </p:txBody>
          </p:sp>
          <p:cxnSp>
            <p:nvCxnSpPr>
              <p:cNvPr id="20" name="Elbow Connector 19"/>
              <p:cNvCxnSpPr>
                <a:stCxn id="3" idx="0"/>
                <a:endCxn id="5" idx="1"/>
              </p:cNvCxnSpPr>
              <p:nvPr/>
            </p:nvCxnSpPr>
            <p:spPr>
              <a:xfrm rot="5400000" flipH="1" flipV="1">
                <a:off x="1079798" y="2209351"/>
                <a:ext cx="377415" cy="88750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2"/>
                <a:endCxn id="6" idx="1"/>
              </p:cNvCxnSpPr>
              <p:nvPr/>
            </p:nvCxnSpPr>
            <p:spPr>
              <a:xfrm rot="16200000" flipH="1">
                <a:off x="1086525" y="3270319"/>
                <a:ext cx="372924" cy="89647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8" idx="1"/>
              </p:cNvCxnSpPr>
              <p:nvPr/>
            </p:nvCxnSpPr>
            <p:spPr>
              <a:xfrm flipV="1">
                <a:off x="2779058" y="2464394"/>
                <a:ext cx="421341"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1" idx="1"/>
              </p:cNvCxnSpPr>
              <p:nvPr/>
            </p:nvCxnSpPr>
            <p:spPr>
              <a:xfrm>
                <a:off x="8142952" y="2464393"/>
                <a:ext cx="546847" cy="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12" idx="1"/>
              </p:cNvCxnSpPr>
              <p:nvPr/>
            </p:nvCxnSpPr>
            <p:spPr>
              <a:xfrm>
                <a:off x="2770093" y="3905017"/>
                <a:ext cx="298076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959785" y="3718554"/>
                <a:ext cx="1550895" cy="884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Normalize Samples to Inputs</a:t>
                </a:r>
                <a:endParaRPr lang="en-US" dirty="0"/>
              </a:p>
            </p:txBody>
          </p:sp>
          <p:cxnSp>
            <p:nvCxnSpPr>
              <p:cNvPr id="35" name="Elbow Connector 34"/>
              <p:cNvCxnSpPr>
                <a:stCxn id="12" idx="3"/>
                <a:endCxn id="33" idx="1"/>
              </p:cNvCxnSpPr>
              <p:nvPr/>
            </p:nvCxnSpPr>
            <p:spPr>
              <a:xfrm>
                <a:off x="6979021" y="3905017"/>
                <a:ext cx="2980764" cy="25594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1" idx="3"/>
                <a:endCxn id="33" idx="0"/>
              </p:cNvCxnSpPr>
              <p:nvPr/>
            </p:nvCxnSpPr>
            <p:spPr>
              <a:xfrm>
                <a:off x="10240694" y="2464396"/>
                <a:ext cx="494539" cy="12541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nip Single Corner Rectangle 37"/>
              <p:cNvSpPr/>
              <p:nvPr/>
            </p:nvSpPr>
            <p:spPr>
              <a:xfrm>
                <a:off x="10479738" y="5096870"/>
                <a:ext cx="510988" cy="636494"/>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.csv</a:t>
                </a:r>
                <a:endParaRPr lang="en-US" sz="1400" dirty="0">
                  <a:solidFill>
                    <a:schemeClr val="tx1"/>
                  </a:solidFill>
                </a:endParaRPr>
              </a:p>
            </p:txBody>
          </p:sp>
          <p:cxnSp>
            <p:nvCxnSpPr>
              <p:cNvPr id="40" name="Straight Arrow Connector 39"/>
              <p:cNvCxnSpPr>
                <a:stCxn id="33" idx="2"/>
                <a:endCxn id="38" idx="3"/>
              </p:cNvCxnSpPr>
              <p:nvPr/>
            </p:nvCxnSpPr>
            <p:spPr>
              <a:xfrm flipH="1">
                <a:off x="10735232" y="4603364"/>
                <a:ext cx="1" cy="4935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986680" y="5733364"/>
                <a:ext cx="1497103" cy="646331"/>
              </a:xfrm>
              <a:prstGeom prst="rect">
                <a:avLst/>
              </a:prstGeom>
              <a:noFill/>
            </p:spPr>
            <p:txBody>
              <a:bodyPr wrap="square" rtlCol="0">
                <a:spAutoFit/>
              </a:bodyPr>
              <a:lstStyle/>
              <a:p>
                <a:pPr algn="ctr"/>
                <a:r>
                  <a:rPr lang="en-US" dirty="0" smtClean="0"/>
                  <a:t>Normalized Counts</a:t>
                </a:r>
                <a:endParaRPr lang="en-US" dirty="0"/>
              </a:p>
            </p:txBody>
          </p:sp>
          <p:cxnSp>
            <p:nvCxnSpPr>
              <p:cNvPr id="44" name="Straight Arrow Connector 43"/>
              <p:cNvCxnSpPr>
                <a:stCxn id="8" idx="3"/>
                <a:endCxn id="42" idx="3"/>
              </p:cNvCxnSpPr>
              <p:nvPr/>
            </p:nvCxnSpPr>
            <p:spPr>
              <a:xfrm flipV="1">
                <a:off x="4428563" y="2464392"/>
                <a:ext cx="596153"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0"/>
                <a:endCxn id="10" idx="1"/>
              </p:cNvCxnSpPr>
              <p:nvPr/>
            </p:nvCxnSpPr>
            <p:spPr>
              <a:xfrm>
                <a:off x="6476999" y="2464392"/>
                <a:ext cx="59615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8" name="TextBox 47"/>
          <p:cNvSpPr txBox="1"/>
          <p:nvPr/>
        </p:nvSpPr>
        <p:spPr>
          <a:xfrm>
            <a:off x="923365" y="5415117"/>
            <a:ext cx="4294094" cy="369332"/>
          </a:xfrm>
          <a:prstGeom prst="rect">
            <a:avLst/>
          </a:prstGeom>
          <a:noFill/>
        </p:spPr>
        <p:txBody>
          <a:bodyPr wrap="square" rtlCol="0">
            <a:spAutoFit/>
          </a:bodyPr>
          <a:lstStyle/>
          <a:p>
            <a:r>
              <a:rPr lang="en-US" i="1" dirty="0" smtClean="0">
                <a:solidFill>
                  <a:srgbClr val="FF0000"/>
                </a:solidFill>
              </a:rPr>
              <a:t>Mostly Completed as an existing R </a:t>
            </a:r>
            <a:r>
              <a:rPr lang="en-US" i="1" dirty="0" err="1" smtClean="0">
                <a:solidFill>
                  <a:srgbClr val="FF0000"/>
                </a:solidFill>
              </a:rPr>
              <a:t>scritpt</a:t>
            </a:r>
            <a:r>
              <a:rPr lang="en-US" i="1" dirty="0" smtClean="0">
                <a:solidFill>
                  <a:srgbClr val="FF0000"/>
                </a:solidFill>
              </a:rPr>
              <a:t>.</a:t>
            </a:r>
            <a:endParaRPr lang="en-US" i="1" dirty="0">
              <a:solidFill>
                <a:srgbClr val="FF0000"/>
              </a:solidFill>
            </a:endParaRPr>
          </a:p>
        </p:txBody>
      </p:sp>
    </p:spTree>
    <p:extLst>
      <p:ext uri="{BB962C8B-B14F-4D97-AF65-F5344CB8AC3E}">
        <p14:creationId xmlns:p14="http://schemas.microsoft.com/office/powerpoint/2010/main" val="51620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Normalization Quality Assessment</a:t>
            </a:r>
            <a:endParaRPr lang="en-US" dirty="0"/>
          </a:p>
        </p:txBody>
      </p:sp>
      <p:grpSp>
        <p:nvGrpSpPr>
          <p:cNvPr id="6" name="Group 5"/>
          <p:cNvGrpSpPr/>
          <p:nvPr/>
        </p:nvGrpSpPr>
        <p:grpSpPr>
          <a:xfrm>
            <a:off x="927330" y="2073565"/>
            <a:ext cx="10398299" cy="1354217"/>
            <a:chOff x="1097280" y="2181141"/>
            <a:chExt cx="10398299" cy="1354217"/>
          </a:xfrm>
        </p:grpSpPr>
        <p:sp>
          <p:nvSpPr>
            <p:cNvPr id="3" name="TextBox 2"/>
            <p:cNvSpPr txBox="1"/>
            <p:nvPr/>
          </p:nvSpPr>
          <p:spPr>
            <a:xfrm>
              <a:off x="1097280" y="2181141"/>
              <a:ext cx="4793673" cy="1354217"/>
            </a:xfrm>
            <a:prstGeom prst="rect">
              <a:avLst/>
            </a:prstGeom>
            <a:noFill/>
          </p:spPr>
          <p:txBody>
            <a:bodyPr wrap="square" rtlCol="0">
              <a:spAutoFit/>
            </a:bodyPr>
            <a:lstStyle/>
            <a:p>
              <a:pPr algn="ctr"/>
              <a:r>
                <a:rPr lang="en-US" u="sng" dirty="0" smtClean="0"/>
                <a:t>Bio-Replicate Correlation Tests</a:t>
              </a:r>
            </a:p>
            <a:p>
              <a:r>
                <a:rPr lang="en-US" sz="1600" i="1" dirty="0" smtClean="0"/>
                <a:t>Purpose: </a:t>
              </a:r>
              <a:r>
                <a:rPr lang="en-US" sz="1600" dirty="0" smtClean="0"/>
                <a:t>we expect that replicates within each sample show a high correlation. </a:t>
              </a:r>
              <a:r>
                <a:rPr lang="en-US" sz="1600" b="1" dirty="0" smtClean="0">
                  <a:solidFill>
                    <a:schemeClr val="bg2">
                      <a:lumMod val="50000"/>
                    </a:schemeClr>
                  </a:solidFill>
                </a:rPr>
                <a:t>Pairwise Pearson Correlation </a:t>
              </a:r>
              <a:r>
                <a:rPr lang="en-US" sz="1600" dirty="0" smtClean="0"/>
                <a:t>tests will identify replicates that are not correlated. These replicates should be removed before averaging.</a:t>
              </a:r>
              <a:endParaRPr lang="en-US" sz="1600" dirty="0"/>
            </a:p>
          </p:txBody>
        </p:sp>
        <p:sp>
          <p:nvSpPr>
            <p:cNvPr id="5" name="TextBox 4"/>
            <p:cNvSpPr txBox="1"/>
            <p:nvPr/>
          </p:nvSpPr>
          <p:spPr>
            <a:xfrm>
              <a:off x="6701906" y="2181141"/>
              <a:ext cx="4793673" cy="1354217"/>
            </a:xfrm>
            <a:prstGeom prst="rect">
              <a:avLst/>
            </a:prstGeom>
            <a:noFill/>
          </p:spPr>
          <p:txBody>
            <a:bodyPr wrap="square" rtlCol="0">
              <a:spAutoFit/>
            </a:bodyPr>
            <a:lstStyle/>
            <a:p>
              <a:pPr algn="ctr"/>
              <a:r>
                <a:rPr lang="en-US" u="sng" dirty="0" smtClean="0"/>
                <a:t>Potential Runaway Identification</a:t>
              </a:r>
            </a:p>
            <a:p>
              <a:r>
                <a:rPr lang="en-US" sz="1600" i="1" dirty="0" smtClean="0"/>
                <a:t>Purpose: </a:t>
              </a:r>
              <a:r>
                <a:rPr lang="en-US" sz="1600" dirty="0" smtClean="0"/>
                <a:t>manual identification of runaways is too subjective. Applying </a:t>
              </a:r>
              <a:r>
                <a:rPr lang="en-US" sz="1600" b="1" dirty="0" smtClean="0">
                  <a:solidFill>
                    <a:schemeClr val="bg2">
                      <a:lumMod val="50000"/>
                    </a:schemeClr>
                  </a:solidFill>
                </a:rPr>
                <a:t>Single Linkage Hierarchical Clustering</a:t>
              </a:r>
              <a:r>
                <a:rPr lang="en-US" sz="1600" dirty="0" smtClean="0"/>
                <a:t> and </a:t>
              </a:r>
              <a:r>
                <a:rPr lang="en-US" sz="1600" b="1" dirty="0" smtClean="0">
                  <a:solidFill>
                    <a:schemeClr val="bg2">
                      <a:lumMod val="50000"/>
                    </a:schemeClr>
                  </a:solidFill>
                </a:rPr>
                <a:t>PCA</a:t>
              </a:r>
              <a:r>
                <a:rPr lang="en-US" sz="1600" dirty="0" smtClean="0"/>
                <a:t> can help identify potential run-aways in a more rigorous way.</a:t>
              </a:r>
              <a:endParaRPr lang="en-US" sz="1600" dirty="0"/>
            </a:p>
          </p:txBody>
        </p:sp>
      </p:grpSp>
      <p:sp>
        <p:nvSpPr>
          <p:cNvPr id="7" name="TextBox 6"/>
          <p:cNvSpPr txBox="1"/>
          <p:nvPr/>
        </p:nvSpPr>
        <p:spPr>
          <a:xfrm>
            <a:off x="3729643" y="4574718"/>
            <a:ext cx="4793673" cy="1600438"/>
          </a:xfrm>
          <a:prstGeom prst="rect">
            <a:avLst/>
          </a:prstGeom>
          <a:noFill/>
        </p:spPr>
        <p:txBody>
          <a:bodyPr wrap="square" rtlCol="0">
            <a:spAutoFit/>
          </a:bodyPr>
          <a:lstStyle/>
          <a:p>
            <a:pPr algn="ctr"/>
            <a:r>
              <a:rPr lang="en-US" u="sng" dirty="0" smtClean="0"/>
              <a:t>Manual Removal of Replicates and Barcodes</a:t>
            </a:r>
          </a:p>
          <a:p>
            <a:r>
              <a:rPr lang="en-US" sz="1600" i="1" dirty="0" smtClean="0"/>
              <a:t>Purpose: </a:t>
            </a:r>
            <a:r>
              <a:rPr lang="en-US" sz="1600" dirty="0" smtClean="0"/>
              <a:t>the above two methods only serve to identify potential problems in the data. It is still necessary for the experimenter to use the results of the two previous tests to determine if barcodes or samples should be removed.</a:t>
            </a:r>
            <a:endParaRPr lang="en-US" sz="1600" dirty="0"/>
          </a:p>
        </p:txBody>
      </p:sp>
      <p:cxnSp>
        <p:nvCxnSpPr>
          <p:cNvPr id="11" name="Elbow Connector 10"/>
          <p:cNvCxnSpPr>
            <a:stCxn id="3" idx="2"/>
            <a:endCxn id="7" idx="0"/>
          </p:cNvCxnSpPr>
          <p:nvPr/>
        </p:nvCxnSpPr>
        <p:spPr>
          <a:xfrm rot="16200000" flipH="1">
            <a:off x="4151855" y="2600093"/>
            <a:ext cx="1146936" cy="2802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7" idx="0"/>
          </p:cNvCxnSpPr>
          <p:nvPr/>
        </p:nvCxnSpPr>
        <p:spPr>
          <a:xfrm rot="5400000">
            <a:off x="6954169" y="2600094"/>
            <a:ext cx="1146936" cy="2802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5683623"/>
            <a:ext cx="3415554" cy="646331"/>
          </a:xfrm>
          <a:prstGeom prst="rect">
            <a:avLst/>
          </a:prstGeom>
          <a:noFill/>
        </p:spPr>
        <p:txBody>
          <a:bodyPr wrap="square" rtlCol="0">
            <a:spAutoFit/>
          </a:bodyPr>
          <a:lstStyle/>
          <a:p>
            <a:r>
              <a:rPr lang="en-US" i="1" dirty="0" smtClean="0">
                <a:solidFill>
                  <a:srgbClr val="FF0000"/>
                </a:solidFill>
              </a:rPr>
              <a:t>Needs to be automated. See JD29 analysis for how this all works.</a:t>
            </a:r>
            <a:endParaRPr lang="en-US" i="1" dirty="0">
              <a:solidFill>
                <a:srgbClr val="FF0000"/>
              </a:solidFill>
            </a:endParaRPr>
          </a:p>
        </p:txBody>
      </p:sp>
    </p:spTree>
    <p:extLst>
      <p:ext uri="{BB962C8B-B14F-4D97-AF65-F5344CB8AC3E}">
        <p14:creationId xmlns:p14="http://schemas.microsoft.com/office/powerpoint/2010/main" val="288320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a:t>
            </a:r>
            <a:endParaRPr lang="en-US" dirty="0"/>
          </a:p>
        </p:txBody>
      </p:sp>
      <p:sp>
        <p:nvSpPr>
          <p:cNvPr id="3" name="Content Placeholder 2"/>
          <p:cNvSpPr>
            <a:spLocks noGrp="1"/>
          </p:cNvSpPr>
          <p:nvPr>
            <p:ph idx="1"/>
          </p:nvPr>
        </p:nvSpPr>
        <p:spPr/>
        <p:txBody>
          <a:bodyPr/>
          <a:lstStyle/>
          <a:p>
            <a:r>
              <a:rPr lang="en-US" dirty="0" smtClean="0"/>
              <a:t>Average replicates to single column</a:t>
            </a:r>
            <a:endParaRPr lang="en-US" dirty="0"/>
          </a:p>
        </p:txBody>
      </p:sp>
    </p:spTree>
    <p:extLst>
      <p:ext uri="{BB962C8B-B14F-4D97-AF65-F5344CB8AC3E}">
        <p14:creationId xmlns:p14="http://schemas.microsoft.com/office/powerpoint/2010/main" val="2386868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1025</TotalTime>
  <Words>211</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Dahlman Lab Analytics Pipeline Overview</vt:lpstr>
      <vt:lpstr>Run Quality Assessment</vt:lpstr>
      <vt:lpstr>Normalization</vt:lpstr>
      <vt:lpstr>Post Normalization Quality Assessment</vt:lpstr>
      <vt:lpstr>Averaging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Dahlman Lab Analytics Pipeline Overview</dc:title>
  <dc:creator>Christopher Monaco</dc:creator>
  <cp:lastModifiedBy>Christopher Monaco</cp:lastModifiedBy>
  <cp:revision>24</cp:revision>
  <dcterms:created xsi:type="dcterms:W3CDTF">2018-01-13T17:38:19Z</dcterms:created>
  <dcterms:modified xsi:type="dcterms:W3CDTF">2018-01-20T15:46:23Z</dcterms:modified>
</cp:coreProperties>
</file>