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jp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Color Trend Mining Application</a:t>
            </a:r>
          </a:p>
        </p:txBody>
      </p:sp>
      <p:sp>
        <p:nvSpPr>
          <p:cNvPr id="55" name="Shape 55"/>
          <p:cNvSpPr txBox="1"/>
          <p:nvPr>
            <p:ph idx="1" type="subTitle"/>
          </p:nvPr>
        </p:nvSpPr>
        <p:spPr>
          <a:xfrm>
            <a:off x="311700" y="3287300"/>
            <a:ext cx="8520600" cy="1215900"/>
          </a:xfrm>
          <a:prstGeom prst="rect">
            <a:avLst/>
          </a:prstGeom>
        </p:spPr>
        <p:txBody>
          <a:bodyPr anchorCtr="0" anchor="t" bIns="91425" lIns="91425" rIns="91425" tIns="91425">
            <a:noAutofit/>
          </a:bodyPr>
          <a:lstStyle/>
          <a:p>
            <a:pPr lvl="0" algn="r">
              <a:spcBef>
                <a:spcPts val="0"/>
              </a:spcBef>
              <a:buNone/>
            </a:pPr>
            <a:r>
              <a:rPr lang="en"/>
              <a:t>Prepared for Designer X</a:t>
            </a:r>
          </a:p>
          <a:p>
            <a:pPr lvl="0" algn="r">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Problem Statement</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Designer X hopes to take inspiration from recent runway shows’ colour stories for their new Resort line. However, because there are so many collections to view, and colour stories evolve from season to season, Designer X would like help automating the research process.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Data Available</a:t>
            </a:r>
          </a:p>
        </p:txBody>
      </p:sp>
      <p:sp>
        <p:nvSpPr>
          <p:cNvPr id="67" name="Shape 67"/>
          <p:cNvSpPr txBox="1"/>
          <p:nvPr>
            <p:ph idx="1" type="body"/>
          </p:nvPr>
        </p:nvSpPr>
        <p:spPr>
          <a:xfrm>
            <a:off x="311700" y="1152475"/>
            <a:ext cx="4245600" cy="3591300"/>
          </a:xfrm>
          <a:prstGeom prst="rect">
            <a:avLst/>
          </a:prstGeom>
        </p:spPr>
        <p:txBody>
          <a:bodyPr anchorCtr="0" anchor="t" bIns="91425" lIns="91425" rIns="91425" tIns="91425">
            <a:noAutofit/>
          </a:bodyPr>
          <a:lstStyle/>
          <a:p>
            <a:pPr lvl="0">
              <a:spcBef>
                <a:spcPts val="0"/>
              </a:spcBef>
              <a:buNone/>
            </a:pPr>
            <a:r>
              <a:rPr lang="en"/>
              <a:t>Designer X has found vogue.com to be a rich source of inspiration photos. Designer X is particularly interested in the Lem Lem Resort collections from 2017 and 2018; however, they would like to be able to easily access the colour stories of any show available on the site. </a:t>
            </a:r>
          </a:p>
          <a:p>
            <a:pPr lvl="0">
              <a:spcBef>
                <a:spcPts val="0"/>
              </a:spcBef>
              <a:buNone/>
            </a:pPr>
            <a:r>
              <a:t/>
            </a:r>
            <a:endParaRPr/>
          </a:p>
          <a:p>
            <a:pPr lvl="0">
              <a:spcBef>
                <a:spcPts val="0"/>
              </a:spcBef>
              <a:buNone/>
            </a:pPr>
            <a:r>
              <a:t/>
            </a:r>
            <a:endParaRPr/>
          </a:p>
        </p:txBody>
      </p:sp>
      <p:pic>
        <p:nvPicPr>
          <p:cNvPr descr="020-lemlem-resort-18.jpg" id="68" name="Shape 68"/>
          <p:cNvPicPr preferRelativeResize="0"/>
          <p:nvPr/>
        </p:nvPicPr>
        <p:blipFill>
          <a:blip r:embed="rId3">
            <a:alphaModFix/>
          </a:blip>
          <a:stretch>
            <a:fillRect/>
          </a:stretch>
        </p:blipFill>
        <p:spPr>
          <a:xfrm>
            <a:off x="5229375" y="770375"/>
            <a:ext cx="2592475" cy="3888727"/>
          </a:xfrm>
          <a:prstGeom prst="rect">
            <a:avLst/>
          </a:prstGeom>
          <a:noFill/>
          <a:ln>
            <a:noFill/>
          </a:ln>
        </p:spPr>
      </p:pic>
      <p:sp>
        <p:nvSpPr>
          <p:cNvPr id="69" name="Shape 69"/>
          <p:cNvSpPr txBox="1"/>
          <p:nvPr/>
        </p:nvSpPr>
        <p:spPr>
          <a:xfrm>
            <a:off x="6209500" y="4810375"/>
            <a:ext cx="2531700" cy="253200"/>
          </a:xfrm>
          <a:prstGeom prst="rect">
            <a:avLst/>
          </a:prstGeom>
          <a:noFill/>
          <a:ln>
            <a:noFill/>
          </a:ln>
        </p:spPr>
        <p:txBody>
          <a:bodyPr anchorCtr="0" anchor="t" bIns="91425" lIns="91425" rIns="91425" tIns="91425">
            <a:noAutofit/>
          </a:bodyPr>
          <a:lstStyle/>
          <a:p>
            <a:pPr lvl="0">
              <a:spcBef>
                <a:spcPts val="0"/>
              </a:spcBef>
              <a:buNone/>
            </a:pPr>
            <a:r>
              <a:rPr lang="en" sz="1100"/>
              <a:t>LemLem Resort ‘18, vogue.com</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Data Collection </a:t>
            </a:r>
          </a:p>
        </p:txBody>
      </p:sp>
      <p:sp>
        <p:nvSpPr>
          <p:cNvPr id="75" name="Shape 7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We began by developing a simple web scraper that will take in the designer, season, and year of interest and return a folder containing all images from the collection at the highest resolution available. </a:t>
            </a:r>
          </a:p>
          <a:p>
            <a:pPr lvl="0">
              <a:spcBef>
                <a:spcPts val="0"/>
              </a:spcBef>
              <a:buNone/>
            </a:pPr>
            <a:r>
              <a:t/>
            </a:r>
            <a:endParaRPr/>
          </a:p>
          <a:p>
            <a:pPr lvl="0">
              <a:spcBef>
                <a:spcPts val="0"/>
              </a:spcBef>
              <a:buNone/>
            </a:pPr>
            <a:r>
              <a:rPr lang="en" sz="1400"/>
              <a:t>Developing the web scraper required manual inspection of the html and css on vogue.com. The regular expressions used in this scraper match the LemLem collections, as well as some other. However, deeper investigation reveals that there is no consistency in the formatting of asset links, meaning we will either need to use a more permissive regex, or perform more manual inspection.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The Pictures</a:t>
            </a:r>
          </a:p>
        </p:txBody>
      </p:sp>
      <p:sp>
        <p:nvSpPr>
          <p:cNvPr id="81" name="Shape 8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Look photos are comprised of background,  face and hair, and garment. </a:t>
            </a:r>
          </a:p>
          <a:p>
            <a:pPr lvl="0">
              <a:spcBef>
                <a:spcPts val="0"/>
              </a:spcBef>
              <a:buNone/>
            </a:pPr>
            <a:r>
              <a:t/>
            </a:r>
            <a:endParaRPr/>
          </a:p>
        </p:txBody>
      </p:sp>
      <p:pic>
        <p:nvPicPr>
          <p:cNvPr descr="004-lemlem-resort-17.jpg" id="82" name="Shape 82"/>
          <p:cNvPicPr preferRelativeResize="0"/>
          <p:nvPr/>
        </p:nvPicPr>
        <p:blipFill>
          <a:blip r:embed="rId3">
            <a:alphaModFix/>
          </a:blip>
          <a:stretch>
            <a:fillRect/>
          </a:stretch>
        </p:blipFill>
        <p:spPr>
          <a:xfrm>
            <a:off x="797698" y="1798900"/>
            <a:ext cx="1936099" cy="2904875"/>
          </a:xfrm>
          <a:prstGeom prst="rect">
            <a:avLst/>
          </a:prstGeom>
          <a:noFill/>
          <a:ln>
            <a:noFill/>
          </a:ln>
        </p:spPr>
      </p:pic>
      <p:pic>
        <p:nvPicPr>
          <p:cNvPr descr="006-lemlem-resort-17.jpg" id="83" name="Shape 83"/>
          <p:cNvPicPr preferRelativeResize="0"/>
          <p:nvPr/>
        </p:nvPicPr>
        <p:blipFill>
          <a:blip r:embed="rId4">
            <a:alphaModFix/>
          </a:blip>
          <a:stretch>
            <a:fillRect/>
          </a:stretch>
        </p:blipFill>
        <p:spPr>
          <a:xfrm>
            <a:off x="3217349" y="1798892"/>
            <a:ext cx="1936099" cy="2904885"/>
          </a:xfrm>
          <a:prstGeom prst="rect">
            <a:avLst/>
          </a:prstGeom>
          <a:noFill/>
          <a:ln>
            <a:noFill/>
          </a:ln>
        </p:spPr>
      </p:pic>
      <p:pic>
        <p:nvPicPr>
          <p:cNvPr descr="013-lemlem-resort-17.jpg" id="84" name="Shape 84"/>
          <p:cNvPicPr preferRelativeResize="0"/>
          <p:nvPr/>
        </p:nvPicPr>
        <p:blipFill>
          <a:blip r:embed="rId5">
            <a:alphaModFix/>
          </a:blip>
          <a:stretch>
            <a:fillRect/>
          </a:stretch>
        </p:blipFill>
        <p:spPr>
          <a:xfrm>
            <a:off x="5637007" y="1774937"/>
            <a:ext cx="1969517" cy="2952800"/>
          </a:xfrm>
          <a:prstGeom prst="rect">
            <a:avLst/>
          </a:prstGeom>
          <a:noFill/>
          <a:ln>
            <a:noFill/>
          </a:ln>
        </p:spPr>
      </p:pic>
      <p:sp>
        <p:nvSpPr>
          <p:cNvPr id="85" name="Shape 85"/>
          <p:cNvSpPr txBox="1"/>
          <p:nvPr/>
        </p:nvSpPr>
        <p:spPr>
          <a:xfrm>
            <a:off x="6409375" y="4823700"/>
            <a:ext cx="2558400" cy="253200"/>
          </a:xfrm>
          <a:prstGeom prst="rect">
            <a:avLst/>
          </a:prstGeom>
          <a:noFill/>
          <a:ln>
            <a:noFill/>
          </a:ln>
        </p:spPr>
        <p:txBody>
          <a:bodyPr anchorCtr="0" anchor="t" bIns="91425" lIns="91425" rIns="91425" tIns="91425">
            <a:noAutofit/>
          </a:bodyPr>
          <a:lstStyle/>
          <a:p>
            <a:pPr lvl="0">
              <a:spcBef>
                <a:spcPts val="0"/>
              </a:spcBef>
              <a:buClr>
                <a:schemeClr val="dk1"/>
              </a:buClr>
              <a:buSzPct val="100000"/>
              <a:buFont typeface="Arial"/>
              <a:buNone/>
            </a:pPr>
            <a:r>
              <a:rPr lang="en" sz="1100">
                <a:solidFill>
                  <a:schemeClr val="dk1"/>
                </a:solidFill>
              </a:rPr>
              <a:t>LemLem Resort ‘17, vogue.com</a:t>
            </a: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pic>
        <p:nvPicPr>
          <p:cNvPr descr="Screenshot 2017-08-13 20.16.18.png" id="90" name="Shape 90"/>
          <p:cNvPicPr preferRelativeResize="0"/>
          <p:nvPr/>
        </p:nvPicPr>
        <p:blipFill>
          <a:blip r:embed="rId3">
            <a:alphaModFix/>
          </a:blip>
          <a:stretch>
            <a:fillRect/>
          </a:stretch>
        </p:blipFill>
        <p:spPr>
          <a:xfrm>
            <a:off x="823021" y="2092602"/>
            <a:ext cx="3859077" cy="1874224"/>
          </a:xfrm>
          <a:prstGeom prst="rect">
            <a:avLst/>
          </a:prstGeom>
          <a:noFill/>
          <a:ln>
            <a:noFill/>
          </a:ln>
        </p:spPr>
      </p:pic>
      <p:sp>
        <p:nvSpPr>
          <p:cNvPr id="91" name="Shape 9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Colour extractions, first pass </a:t>
            </a:r>
          </a:p>
          <a:p>
            <a:pPr lvl="0">
              <a:spcBef>
                <a:spcPts val="0"/>
              </a:spcBef>
              <a:buNone/>
            </a:pPr>
            <a:r>
              <a:t/>
            </a:r>
            <a:endParaRPr/>
          </a:p>
        </p:txBody>
      </p:sp>
      <p:sp>
        <p:nvSpPr>
          <p:cNvPr id="92" name="Shape 9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Using a </a:t>
            </a:r>
            <a:r>
              <a:rPr lang="en"/>
              <a:t>clustering</a:t>
            </a:r>
            <a:r>
              <a:rPr lang="en"/>
              <a:t> algorithm called kMeans, we were able to extract color palettes from individual looks, as well as the collection as a whole.</a:t>
            </a:r>
          </a:p>
          <a:p>
            <a:pPr lvl="0">
              <a:spcBef>
                <a:spcPts val="0"/>
              </a:spcBef>
              <a:buNone/>
            </a:pPr>
            <a:r>
              <a:t/>
            </a:r>
            <a:endParaRPr/>
          </a:p>
        </p:txBody>
      </p:sp>
      <p:pic>
        <p:nvPicPr>
          <p:cNvPr descr="006-lemlem-resort-17.jpg" id="93" name="Shape 93"/>
          <p:cNvPicPr preferRelativeResize="0"/>
          <p:nvPr/>
        </p:nvPicPr>
        <p:blipFill>
          <a:blip r:embed="rId4">
            <a:alphaModFix/>
          </a:blip>
          <a:stretch>
            <a:fillRect/>
          </a:stretch>
        </p:blipFill>
        <p:spPr>
          <a:xfrm>
            <a:off x="439722" y="2092587"/>
            <a:ext cx="1249174" cy="1874225"/>
          </a:xfrm>
          <a:prstGeom prst="rect">
            <a:avLst/>
          </a:prstGeom>
          <a:noFill/>
          <a:ln>
            <a:noFill/>
          </a:ln>
        </p:spPr>
      </p:pic>
      <p:cxnSp>
        <p:nvCxnSpPr>
          <p:cNvPr id="94" name="Shape 94"/>
          <p:cNvCxnSpPr/>
          <p:nvPr/>
        </p:nvCxnSpPr>
        <p:spPr>
          <a:xfrm>
            <a:off x="4787475" y="2012100"/>
            <a:ext cx="13200" cy="2118600"/>
          </a:xfrm>
          <a:prstGeom prst="straightConnector1">
            <a:avLst/>
          </a:prstGeom>
          <a:noFill/>
          <a:ln cap="flat" cmpd="sng" w="9525">
            <a:solidFill>
              <a:schemeClr val="dk2"/>
            </a:solidFill>
            <a:prstDash val="solid"/>
            <a:round/>
            <a:headEnd len="lg" w="lg" type="none"/>
            <a:tailEnd len="lg" w="lg" type="none"/>
          </a:ln>
        </p:spPr>
      </p:cxnSp>
      <p:pic>
        <p:nvPicPr>
          <p:cNvPr descr="Screenshot 2017-08-13 20.17.58.png" id="95" name="Shape 95"/>
          <p:cNvPicPr preferRelativeResize="0"/>
          <p:nvPr/>
        </p:nvPicPr>
        <p:blipFill>
          <a:blip r:embed="rId5">
            <a:alphaModFix/>
          </a:blip>
          <a:stretch>
            <a:fillRect/>
          </a:stretch>
        </p:blipFill>
        <p:spPr>
          <a:xfrm>
            <a:off x="5058450" y="2165174"/>
            <a:ext cx="3594274" cy="18124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Identifying background and skin colors</a:t>
            </a:r>
          </a:p>
        </p:txBody>
      </p:sp>
      <p:sp>
        <p:nvSpPr>
          <p:cNvPr id="101" name="Shape 10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In order to zero in on garment colors, we needed to identify colors that made up the background and the models’ skin.</a:t>
            </a:r>
          </a:p>
          <a:p>
            <a:pPr lvl="0">
              <a:spcBef>
                <a:spcPts val="0"/>
              </a:spcBef>
              <a:buNone/>
            </a:pPr>
            <a:r>
              <a:rPr lang="en"/>
              <a:t>Identifying background colors was a simple matter of sampling color near the edges of the image. To identify skin, we used OpenCV’s facial recognition algorithm, then sampled from the identified face to generalize about skin color. </a:t>
            </a:r>
          </a:p>
        </p:txBody>
      </p:sp>
      <p:pic>
        <p:nvPicPr>
          <p:cNvPr descr="Screenshot 2017-08-13 20.23.17.png" id="102" name="Shape 102"/>
          <p:cNvPicPr preferRelativeResize="0"/>
          <p:nvPr/>
        </p:nvPicPr>
        <p:blipFill>
          <a:blip r:embed="rId3">
            <a:alphaModFix/>
          </a:blip>
          <a:stretch>
            <a:fillRect/>
          </a:stretch>
        </p:blipFill>
        <p:spPr>
          <a:xfrm>
            <a:off x="639600" y="3052825"/>
            <a:ext cx="3462751" cy="1871925"/>
          </a:xfrm>
          <a:prstGeom prst="rect">
            <a:avLst/>
          </a:prstGeom>
          <a:noFill/>
          <a:ln>
            <a:noFill/>
          </a:ln>
        </p:spPr>
      </p:pic>
      <p:pic>
        <p:nvPicPr>
          <p:cNvPr descr="Screenshot 2017-08-13 20.23.10.png" id="103" name="Shape 103"/>
          <p:cNvPicPr preferRelativeResize="0"/>
          <p:nvPr/>
        </p:nvPicPr>
        <p:blipFill>
          <a:blip r:embed="rId4">
            <a:alphaModFix/>
          </a:blip>
          <a:stretch>
            <a:fillRect/>
          </a:stretch>
        </p:blipFill>
        <p:spPr>
          <a:xfrm>
            <a:off x="4775124" y="3057749"/>
            <a:ext cx="3462751" cy="178213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Final Garment Palette</a:t>
            </a:r>
          </a:p>
        </p:txBody>
      </p:sp>
      <p:sp>
        <p:nvSpPr>
          <p:cNvPr id="109" name="Shape 10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Removing colors from the full palette that were within a threshold of the background and skin palettes resulted in a more focused garment palette:</a:t>
            </a:r>
          </a:p>
          <a:p>
            <a:pPr lvl="0">
              <a:spcBef>
                <a:spcPts val="0"/>
              </a:spcBef>
              <a:buNone/>
            </a:pPr>
            <a:r>
              <a:rPr lang="en"/>
              <a:t> </a:t>
            </a:r>
          </a:p>
        </p:txBody>
      </p:sp>
      <p:pic>
        <p:nvPicPr>
          <p:cNvPr descr="Screenshot 2017-08-13 20.25.35.png" id="110" name="Shape 110"/>
          <p:cNvPicPr preferRelativeResize="0"/>
          <p:nvPr/>
        </p:nvPicPr>
        <p:blipFill>
          <a:blip r:embed="rId3">
            <a:alphaModFix/>
          </a:blip>
          <a:stretch>
            <a:fillRect/>
          </a:stretch>
        </p:blipFill>
        <p:spPr>
          <a:xfrm>
            <a:off x="1302124" y="1919998"/>
            <a:ext cx="5609873" cy="30127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descr="Screenshot 2017-08-13 20.30.52.png" id="115" name="Shape 115"/>
          <p:cNvPicPr preferRelativeResize="0"/>
          <p:nvPr/>
        </p:nvPicPr>
        <p:blipFill>
          <a:blip r:embed="rId3">
            <a:alphaModFix/>
          </a:blip>
          <a:stretch>
            <a:fillRect/>
          </a:stretch>
        </p:blipFill>
        <p:spPr>
          <a:xfrm>
            <a:off x="4587969" y="499799"/>
            <a:ext cx="4079556" cy="2313999"/>
          </a:xfrm>
          <a:prstGeom prst="rect">
            <a:avLst/>
          </a:prstGeom>
          <a:noFill/>
          <a:ln>
            <a:noFill/>
          </a:ln>
        </p:spPr>
      </p:pic>
      <p:pic>
        <p:nvPicPr>
          <p:cNvPr descr="Screenshot 2017-08-13 20.31.07.png" id="116" name="Shape 116"/>
          <p:cNvPicPr preferRelativeResize="0"/>
          <p:nvPr/>
        </p:nvPicPr>
        <p:blipFill>
          <a:blip r:embed="rId4">
            <a:alphaModFix/>
          </a:blip>
          <a:stretch>
            <a:fillRect/>
          </a:stretch>
        </p:blipFill>
        <p:spPr>
          <a:xfrm>
            <a:off x="384374" y="537574"/>
            <a:ext cx="4045750" cy="2313999"/>
          </a:xfrm>
          <a:prstGeom prst="rect">
            <a:avLst/>
          </a:prstGeom>
          <a:noFill/>
          <a:ln>
            <a:noFill/>
          </a:ln>
        </p:spPr>
      </p:pic>
      <p:pic>
        <p:nvPicPr>
          <p:cNvPr descr="Screenshot 2017-08-13 20.31.02.png" id="117" name="Shape 117"/>
          <p:cNvPicPr preferRelativeResize="0"/>
          <p:nvPr/>
        </p:nvPicPr>
        <p:blipFill>
          <a:blip r:embed="rId5">
            <a:alphaModFix/>
          </a:blip>
          <a:stretch>
            <a:fillRect/>
          </a:stretch>
        </p:blipFill>
        <p:spPr>
          <a:xfrm>
            <a:off x="231974" y="2459451"/>
            <a:ext cx="4381226" cy="2379247"/>
          </a:xfrm>
          <a:prstGeom prst="rect">
            <a:avLst/>
          </a:prstGeom>
          <a:noFill/>
          <a:ln>
            <a:noFill/>
          </a:ln>
        </p:spPr>
      </p:pic>
      <p:pic>
        <p:nvPicPr>
          <p:cNvPr descr="Screenshot 2017-08-13 20.30.57.png" id="118" name="Shape 118"/>
          <p:cNvPicPr preferRelativeResize="0"/>
          <p:nvPr/>
        </p:nvPicPr>
        <p:blipFill>
          <a:blip r:embed="rId6">
            <a:alphaModFix/>
          </a:blip>
          <a:stretch>
            <a:fillRect/>
          </a:stretch>
        </p:blipFill>
        <p:spPr>
          <a:xfrm>
            <a:off x="4538599" y="2535650"/>
            <a:ext cx="4157982" cy="2379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