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0" r:id="rId4"/>
    <p:sldId id="293" r:id="rId5"/>
    <p:sldId id="294" r:id="rId6"/>
    <p:sldId id="301" r:id="rId7"/>
    <p:sldId id="304" r:id="rId8"/>
    <p:sldId id="319" r:id="rId9"/>
    <p:sldId id="321" r:id="rId10"/>
    <p:sldId id="320" r:id="rId11"/>
    <p:sldId id="302" r:id="rId12"/>
    <p:sldId id="303" r:id="rId13"/>
    <p:sldId id="305" r:id="rId14"/>
    <p:sldId id="306" r:id="rId15"/>
    <p:sldId id="307" r:id="rId16"/>
    <p:sldId id="308" r:id="rId17"/>
    <p:sldId id="312" r:id="rId18"/>
    <p:sldId id="309" r:id="rId19"/>
    <p:sldId id="310" r:id="rId20"/>
    <p:sldId id="311" r:id="rId21"/>
    <p:sldId id="316" r:id="rId22"/>
    <p:sldId id="315" r:id="rId23"/>
    <p:sldId id="314" r:id="rId24"/>
    <p:sldId id="317" r:id="rId25"/>
    <p:sldId id="318" r:id="rId26"/>
    <p:sldId id="322" r:id="rId27"/>
    <p:sldId id="323" r:id="rId28"/>
    <p:sldId id="324" r:id="rId29"/>
    <p:sldId id="269" r:id="rId30"/>
  </p:sldIdLst>
  <p:sldSz cx="12198350" cy="6858000"/>
  <p:notesSz cx="9872663" cy="6742113"/>
  <p:custDataLst>
    <p:tags r:id="rId3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Tech Student" initials="CS" lastIdx="1" clrIdx="0">
    <p:extLst>
      <p:ext uri="{19B8F6BF-5375-455C-9EA6-DF929625EA0E}">
        <p15:presenceInfo xmlns:p15="http://schemas.microsoft.com/office/powerpoint/2012/main" userId="CYTech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8" autoAdjust="0"/>
    <p:restoredTop sz="94719"/>
  </p:normalViewPr>
  <p:slideViewPr>
    <p:cSldViewPr>
      <p:cViewPr varScale="1">
        <p:scale>
          <a:sx n="148" d="100"/>
          <a:sy n="148" d="100"/>
        </p:scale>
        <p:origin x="1000" y="19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26-12-2023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26-12-2023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26-12-2023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3CF61668-4862-4D24-A282-11F386742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4" name="Tijdelijke aanduiding voor tekst 19">
            <a:extLst>
              <a:ext uri="{FF2B5EF4-FFF2-40B4-BE49-F238E27FC236}">
                <a16:creationId xmlns:a16="http://schemas.microsoft.com/office/drawing/2014/main" id="{4879649E-81D0-447B-A216-2528B0417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8D8D7D5C-F16B-46D2-8F0A-FBBAC5781D93}"/>
              </a:ext>
            </a:extLst>
          </p:cNvPr>
          <p:cNvSpPr txBox="1">
            <a:spLocks/>
          </p:cNvSpPr>
          <p:nvPr userDrawn="1"/>
        </p:nvSpPr>
        <p:spPr>
          <a:xfrm>
            <a:off x="549002" y="6444530"/>
            <a:ext cx="6918325" cy="39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CY Tech – Charles-Meldhine Madi Mnemoi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r>
              <a:rPr lang="nl-NL" dirty="0"/>
              <a:t> Big Data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10386908" cy="393700"/>
          </a:xfrm>
        </p:spPr>
        <p:txBody>
          <a:bodyPr>
            <a:normAutofit/>
          </a:bodyPr>
          <a:lstStyle/>
          <a:p>
            <a:r>
              <a:rPr lang="nl-NL" dirty="0"/>
              <a:t>Charles-Meldhine Madi Mnemoi – </a:t>
            </a:r>
            <a:r>
              <a:rPr lang="nl-NL" dirty="0" err="1"/>
              <a:t>Programmation</a:t>
            </a:r>
            <a:r>
              <a:rPr lang="nl-NL" dirty="0"/>
              <a:t> </a:t>
            </a:r>
            <a:r>
              <a:rPr lang="nl-NL" dirty="0" err="1"/>
              <a:t>Fonctionnelle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7" name="Tijdelijke aanduiding voor tekst 19">
            <a:extLst>
              <a:ext uri="{FF2B5EF4-FFF2-40B4-BE49-F238E27FC236}">
                <a16:creationId xmlns:a16="http://schemas.microsoft.com/office/drawing/2014/main" id="{DA59909A-915C-4C20-9DEF-24C9A9916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Charles-Meldhine Madi Mnemoi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Schéma</a:t>
            </a:r>
            <a:r>
              <a:rPr lang="en-US" dirty="0"/>
              <a:t> du cluster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8F3FD6-37D3-8DD5-5809-C3639F0FA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" t="695" r="967" b="695"/>
          <a:stretch/>
        </p:blipFill>
        <p:spPr>
          <a:xfrm>
            <a:off x="242631" y="1137204"/>
            <a:ext cx="11647744" cy="45835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235D8E-8CA4-4616-A656-E49B155C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752600"/>
            <a:ext cx="2514600" cy="3352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0A8398-467F-9795-8E74-E07BEBFB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75" y="1524000"/>
            <a:ext cx="705971" cy="1143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758FFA1-AF23-9B12-5A81-1961D05E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146" y="1752600"/>
            <a:ext cx="1143000" cy="4220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FBB16E-DDA1-D47E-8DD5-E88A9D4338FE}"/>
              </a:ext>
            </a:extLst>
          </p:cNvPr>
          <p:cNvSpPr/>
          <p:nvPr/>
        </p:nvSpPr>
        <p:spPr>
          <a:xfrm>
            <a:off x="5489575" y="2174631"/>
            <a:ext cx="990600" cy="644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1981225-DA73-C7DA-78BD-F1DBFD9A3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651020">
            <a:off x="5162714" y="1912468"/>
            <a:ext cx="1524000" cy="11690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407549-1447-FDB6-A43F-DC081B076A0B}"/>
              </a:ext>
            </a:extLst>
          </p:cNvPr>
          <p:cNvSpPr/>
          <p:nvPr/>
        </p:nvSpPr>
        <p:spPr>
          <a:xfrm>
            <a:off x="10899775" y="1264440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63C4CD-43B6-D52D-930A-0BE326BADAC7}"/>
              </a:ext>
            </a:extLst>
          </p:cNvPr>
          <p:cNvSpPr txBox="1"/>
          <p:nvPr/>
        </p:nvSpPr>
        <p:spPr>
          <a:xfrm>
            <a:off x="10333795" y="1137204"/>
            <a:ext cx="1589160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 err="1">
                <a:solidFill>
                  <a:schemeClr val="bg2"/>
                </a:solidFill>
              </a:rPr>
              <a:t>spark</a:t>
            </a:r>
            <a:r>
              <a:rPr lang="fr-FR" noProof="0" dirty="0">
                <a:solidFill>
                  <a:schemeClr val="bg2"/>
                </a:solidFill>
              </a:rPr>
              <a:t>-master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E6A4D9-E5ED-EBCD-0488-F2B9E46698D6}"/>
              </a:ext>
            </a:extLst>
          </p:cNvPr>
          <p:cNvSpPr/>
          <p:nvPr/>
        </p:nvSpPr>
        <p:spPr>
          <a:xfrm>
            <a:off x="8494527" y="1230432"/>
            <a:ext cx="700191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D10981-B762-BBB4-A8F2-0B61C52B4F72}"/>
              </a:ext>
            </a:extLst>
          </p:cNvPr>
          <p:cNvSpPr/>
          <p:nvPr/>
        </p:nvSpPr>
        <p:spPr>
          <a:xfrm>
            <a:off x="8467222" y="2785110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EA31F-1AE0-6088-662A-C645848DF642}"/>
              </a:ext>
            </a:extLst>
          </p:cNvPr>
          <p:cNvSpPr/>
          <p:nvPr/>
        </p:nvSpPr>
        <p:spPr>
          <a:xfrm>
            <a:off x="10823575" y="2889422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BFDEF-6268-BAAE-6EC5-AD032A5FBA53}"/>
              </a:ext>
            </a:extLst>
          </p:cNvPr>
          <p:cNvSpPr/>
          <p:nvPr/>
        </p:nvSpPr>
        <p:spPr>
          <a:xfrm>
            <a:off x="8523184" y="4339788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556E44-E51A-6DBA-0913-2870977588AA}"/>
              </a:ext>
            </a:extLst>
          </p:cNvPr>
          <p:cNvSpPr/>
          <p:nvPr/>
        </p:nvSpPr>
        <p:spPr>
          <a:xfrm>
            <a:off x="10823575" y="4410092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EDBE22-DBCB-319B-E8D8-3133C8EB9140}"/>
              </a:ext>
            </a:extLst>
          </p:cNvPr>
          <p:cNvSpPr txBox="1"/>
          <p:nvPr/>
        </p:nvSpPr>
        <p:spPr>
          <a:xfrm>
            <a:off x="10123345" y="2715950"/>
            <a:ext cx="1881156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>
                <a:solidFill>
                  <a:schemeClr val="bg2"/>
                </a:solidFill>
              </a:rPr>
              <a:t>spark-worker-1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9D1B31D-7160-D21A-151B-DB2AAD5B94A9}"/>
              </a:ext>
            </a:extLst>
          </p:cNvPr>
          <p:cNvSpPr txBox="1"/>
          <p:nvPr/>
        </p:nvSpPr>
        <p:spPr>
          <a:xfrm>
            <a:off x="10167364" y="4177400"/>
            <a:ext cx="1788355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>
                <a:solidFill>
                  <a:schemeClr val="bg2"/>
                </a:solidFill>
              </a:rPr>
              <a:t>spark-worker-2</a:t>
            </a:r>
          </a:p>
        </p:txBody>
      </p:sp>
      <p:pic>
        <p:nvPicPr>
          <p:cNvPr id="1028" name="Picture 4" descr="Apache Spark: Avantages et Inconvénients - BrightCape">
            <a:extLst>
              <a:ext uri="{FF2B5EF4-FFF2-40B4-BE49-F238E27FC236}">
                <a16:creationId xmlns:a16="http://schemas.microsoft.com/office/drawing/2014/main" id="{0CA292F4-D606-2A64-0263-D9F34DE3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1886584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Apache Spark: Avantages et Inconvénients - BrightCape">
            <a:extLst>
              <a:ext uri="{FF2B5EF4-FFF2-40B4-BE49-F238E27FC236}">
                <a16:creationId xmlns:a16="http://schemas.microsoft.com/office/drawing/2014/main" id="{4E437113-A5F9-1F81-8AB9-A497787F4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3233583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Apache Spark: Avantages et Inconvénients - BrightCape">
            <a:extLst>
              <a:ext uri="{FF2B5EF4-FFF2-40B4-BE49-F238E27FC236}">
                <a16:creationId xmlns:a16="http://schemas.microsoft.com/office/drawing/2014/main" id="{FA40F33C-C415-0CBD-8364-9D2B00A9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4749246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tion à Docker Compose | Stéphane ROBERT">
            <a:extLst>
              <a:ext uri="{FF2B5EF4-FFF2-40B4-BE49-F238E27FC236}">
                <a16:creationId xmlns:a16="http://schemas.microsoft.com/office/drawing/2014/main" id="{D19F0651-9107-B8E5-DC80-899B7B53A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9" t="28873" r="8771" b="22683"/>
          <a:stretch/>
        </p:blipFill>
        <p:spPr bwMode="auto">
          <a:xfrm>
            <a:off x="3478786" y="4314821"/>
            <a:ext cx="2175723" cy="10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cker Logo : histoire, signification de l'emblème">
            <a:extLst>
              <a:ext uri="{FF2B5EF4-FFF2-40B4-BE49-F238E27FC236}">
                <a16:creationId xmlns:a16="http://schemas.microsoft.com/office/drawing/2014/main" id="{08AFEF27-4077-60E8-D20A-2CCEAA123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273122" y="2383847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Docker Logo : histoire, signification de l'emblème">
            <a:extLst>
              <a:ext uri="{FF2B5EF4-FFF2-40B4-BE49-F238E27FC236}">
                <a16:creationId xmlns:a16="http://schemas.microsoft.com/office/drawing/2014/main" id="{B751A1B9-85AA-08F4-4275-E8D4C876F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283991" y="3926494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Docker Logo : histoire, signification de l'emblème">
            <a:extLst>
              <a:ext uri="{FF2B5EF4-FFF2-40B4-BE49-F238E27FC236}">
                <a16:creationId xmlns:a16="http://schemas.microsoft.com/office/drawing/2014/main" id="{2E0D3752-F61D-D8C3-95A7-59D868F7E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321727" y="5469141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380134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90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ELT : Extract -&gt; Load -&gt; Transform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Extract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diverses</a:t>
            </a:r>
            <a:r>
              <a:rPr lang="en-US" dirty="0"/>
              <a:t> et </a:t>
            </a:r>
            <a:r>
              <a:rPr lang="en-US" dirty="0" err="1"/>
              <a:t>nombreuses</a:t>
            </a:r>
            <a:r>
              <a:rPr lang="en-US" dirty="0"/>
              <a:t> sources (base de </a:t>
            </a:r>
            <a:r>
              <a:rPr lang="en-US" dirty="0" err="1"/>
              <a:t>données</a:t>
            </a:r>
            <a:r>
              <a:rPr lang="en-US" dirty="0"/>
              <a:t>, </a:t>
            </a:r>
            <a:r>
              <a:rPr lang="en-US" dirty="0" err="1"/>
              <a:t>fichiers</a:t>
            </a:r>
            <a:r>
              <a:rPr lang="en-US" dirty="0"/>
              <a:t> plats, machines…)</a:t>
            </a:r>
          </a:p>
          <a:p>
            <a:r>
              <a:rPr lang="en-US" b="1" dirty="0"/>
              <a:t>Load 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regroupe</a:t>
            </a:r>
            <a:r>
              <a:rPr lang="en-US" dirty="0"/>
              <a:t> et charge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base commune (</a:t>
            </a:r>
            <a:r>
              <a:rPr lang="en-US" dirty="0" err="1"/>
              <a:t>fichier</a:t>
            </a:r>
            <a:r>
              <a:rPr lang="en-US" dirty="0"/>
              <a:t>, data lake, </a:t>
            </a:r>
            <a:r>
              <a:rPr lang="en-US" b="1" dirty="0"/>
              <a:t>data warehouse</a:t>
            </a:r>
            <a:r>
              <a:rPr lang="en-US" dirty="0"/>
              <a:t>,…)</a:t>
            </a:r>
          </a:p>
          <a:p>
            <a:r>
              <a:rPr lang="en-US" b="1" dirty="0"/>
              <a:t>Transform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transforme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collectées</a:t>
            </a:r>
            <a:r>
              <a:rPr lang="en-US" dirty="0"/>
              <a:t> pour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extraire</a:t>
            </a:r>
            <a:r>
              <a:rPr lang="en-US" dirty="0"/>
              <a:t> de </a:t>
            </a:r>
            <a:r>
              <a:rPr lang="en-US" dirty="0" err="1"/>
              <a:t>l’</a:t>
            </a:r>
            <a:r>
              <a:rPr lang="en-US" b="1" dirty="0" err="1"/>
              <a:t>information</a:t>
            </a:r>
            <a:r>
              <a:rPr lang="en-US" b="1" dirty="0"/>
              <a:t> / </a:t>
            </a:r>
            <a:r>
              <a:rPr lang="en-US" b="1" dirty="0" err="1"/>
              <a:t>valeur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  <p:pic>
        <p:nvPicPr>
          <p:cNvPr id="1028" name="Picture 4" descr="ELT process, Explained">
            <a:extLst>
              <a:ext uri="{FF2B5EF4-FFF2-40B4-BE49-F238E27FC236}">
                <a16:creationId xmlns:a16="http://schemas.microsoft.com/office/drawing/2014/main" id="{6D35B250-4040-35C6-A8C7-332B8555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9" b="89775" l="8976" r="91122">
                        <a14:foregroundMark x1="8976" y1="22357" x2="8976" y2="22357"/>
                        <a14:foregroundMark x1="60098" y1="24957" x2="60098" y2="24957"/>
                        <a14:foregroundMark x1="58341" y1="24957" x2="58341" y2="24957"/>
                        <a14:foregroundMark x1="58439" y1="26170" x2="56585" y2="23744"/>
                        <a14:foregroundMark x1="61756" y1="30676" x2="59805" y2="30156"/>
                        <a14:foregroundMark x1="91220" y1="24263" x2="91122" y2="52860"/>
                        <a14:foregroundMark x1="91122" y1="52860" x2="91024" y2="53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2" y="3276600"/>
            <a:ext cx="6615802" cy="37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67549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A9FB4E0-A0B2-AABC-7831-AEBCD9D35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1028516"/>
            <a:ext cx="6078349" cy="4692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Faire de </a:t>
            </a:r>
            <a:r>
              <a:rPr lang="en-US" dirty="0" err="1"/>
              <a:t>l’ELT</a:t>
            </a:r>
            <a:r>
              <a:rPr lang="en-US" dirty="0"/>
              <a:t> avec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6512" y="1371600"/>
            <a:ext cx="5310674" cy="4795836"/>
          </a:xfrm>
        </p:spPr>
        <p:txBody>
          <a:bodyPr/>
          <a:lstStyle/>
          <a:p>
            <a:pPr lvl="1"/>
            <a:endParaRPr lang="en-US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3FD80D9-753B-C6A3-C922-23C1697EAE6E}"/>
              </a:ext>
            </a:extLst>
          </p:cNvPr>
          <p:cNvSpPr/>
          <p:nvPr/>
        </p:nvSpPr>
        <p:spPr>
          <a:xfrm>
            <a:off x="4832263" y="2590800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9633B82-85BB-893B-8BDD-6CBB309C8060}"/>
              </a:ext>
            </a:extLst>
          </p:cNvPr>
          <p:cNvSpPr/>
          <p:nvPr/>
        </p:nvSpPr>
        <p:spPr>
          <a:xfrm>
            <a:off x="3376250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682957F-6F73-962E-CE8F-E94F6DE04BFD}"/>
              </a:ext>
            </a:extLst>
          </p:cNvPr>
          <p:cNvSpPr/>
          <p:nvPr/>
        </p:nvSpPr>
        <p:spPr>
          <a:xfrm>
            <a:off x="1890456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37435D1-476F-2BA6-DF51-7D889C5EB440}"/>
              </a:ext>
            </a:extLst>
          </p:cNvPr>
          <p:cNvSpPr/>
          <p:nvPr/>
        </p:nvSpPr>
        <p:spPr>
          <a:xfrm>
            <a:off x="384172" y="2659568"/>
            <a:ext cx="1524000" cy="1430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B6FC3D-E9D0-451C-FD46-0F03E6D270F9}"/>
              </a:ext>
            </a:extLst>
          </p:cNvPr>
          <p:cNvSpPr/>
          <p:nvPr/>
        </p:nvSpPr>
        <p:spPr>
          <a:xfrm>
            <a:off x="2719690" y="4163624"/>
            <a:ext cx="1313119" cy="576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95185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Cas </a:t>
            </a:r>
            <a:r>
              <a:rPr lang="nl-NL" dirty="0" err="1"/>
              <a:t>pratique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8164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569E6E-9E60-9C86-D853-686D272BC089}"/>
              </a:ext>
            </a:extLst>
          </p:cNvPr>
          <p:cNvSpPr/>
          <p:nvPr/>
        </p:nvSpPr>
        <p:spPr>
          <a:xfrm>
            <a:off x="6134199" y="133499"/>
            <a:ext cx="1260375" cy="6294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071ED-640C-444C-46ED-9EEE7A9FB9F4}"/>
              </a:ext>
            </a:extLst>
          </p:cNvPr>
          <p:cNvSpPr/>
          <p:nvPr/>
        </p:nvSpPr>
        <p:spPr>
          <a:xfrm>
            <a:off x="4117973" y="133498"/>
            <a:ext cx="1981200" cy="6320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61C14-554E-2366-C8FF-49F075D29215}"/>
              </a:ext>
            </a:extLst>
          </p:cNvPr>
          <p:cNvSpPr/>
          <p:nvPr/>
        </p:nvSpPr>
        <p:spPr>
          <a:xfrm>
            <a:off x="7423149" y="133498"/>
            <a:ext cx="4162425" cy="6294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Vertical Text Placeholder 5">
            <a:extLst>
              <a:ext uri="{FF2B5EF4-FFF2-40B4-BE49-F238E27FC236}">
                <a16:creationId xmlns:a16="http://schemas.microsoft.com/office/drawing/2014/main" id="{45C3B00A-1CB6-DDA7-1122-C3C105459518}"/>
              </a:ext>
            </a:extLst>
          </p:cNvPr>
          <p:cNvSpPr txBox="1">
            <a:spLocks/>
          </p:cNvSpPr>
          <p:nvPr/>
        </p:nvSpPr>
        <p:spPr>
          <a:xfrm>
            <a:off x="343001" y="1278236"/>
            <a:ext cx="5310674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22" name="Image 21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155071A3-6DE4-2B87-ED30-A4FE8416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48" y="283281"/>
            <a:ext cx="7772400" cy="61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2487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Extraire</a:t>
            </a:r>
            <a:r>
              <a:rPr lang="nl-NL" dirty="0"/>
              <a:t> et </a:t>
            </a:r>
            <a:r>
              <a:rPr lang="nl-NL" dirty="0" err="1"/>
              <a:t>charger</a:t>
            </a:r>
            <a:r>
              <a:rPr lang="nl-NL" dirty="0"/>
              <a:t> 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516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C3DBE5AD-83BB-5753-E848-15DC9E0F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 err="1"/>
              <a:t>Extraire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de 3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et les charger dans un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fichier</a:t>
            </a:r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7" name="Image 6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FF406671-1084-CCF1-18B7-2CCB7D0BD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0" r="61013" b="-1"/>
          <a:stretch/>
        </p:blipFill>
        <p:spPr>
          <a:xfrm>
            <a:off x="4194175" y="1676400"/>
            <a:ext cx="2140577" cy="44223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D2E066-DE15-6A30-075F-99C44566C6D8}"/>
              </a:ext>
            </a:extLst>
          </p:cNvPr>
          <p:cNvSpPr/>
          <p:nvPr/>
        </p:nvSpPr>
        <p:spPr>
          <a:xfrm>
            <a:off x="5641975" y="2514600"/>
            <a:ext cx="914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8684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07975" y="836712"/>
            <a:ext cx="11389024" cy="540422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SparkSession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files as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"data/titanic_part_1.txt"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"data/titanic_part_2.parquet"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orc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"data/titanic_part_3.orc"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combine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to csv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save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titanic.csv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398516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Transformer</a:t>
            </a:r>
            <a:r>
              <a:rPr lang="nl-NL" dirty="0"/>
              <a:t>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566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  <a:p>
            <a:r>
              <a:rPr lang="nl-NL" dirty="0"/>
              <a:t>Présentation </a:t>
            </a:r>
            <a:r>
              <a:rPr lang="nl-NL" dirty="0" err="1"/>
              <a:t>d’Apache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et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d’un</a:t>
            </a:r>
            <a:r>
              <a:rPr lang="nl-NL" dirty="0"/>
              <a:t> cluster</a:t>
            </a:r>
          </a:p>
          <a:p>
            <a:r>
              <a:rPr lang="nl-NL" dirty="0" err="1"/>
              <a:t>Création</a:t>
            </a:r>
            <a:r>
              <a:rPr lang="nl-NL" dirty="0"/>
              <a:t> </a:t>
            </a:r>
            <a:r>
              <a:rPr lang="nl-NL" dirty="0" err="1"/>
              <a:t>d’un</a:t>
            </a:r>
            <a:r>
              <a:rPr lang="nl-NL" dirty="0"/>
              <a:t> ETL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Analyse de </a:t>
            </a:r>
            <a:r>
              <a:rPr lang="nl-NL" dirty="0" err="1"/>
              <a:t>données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les </a:t>
            </a:r>
            <a:r>
              <a:rPr lang="nl-NL" dirty="0" err="1"/>
              <a:t>Spark</a:t>
            </a:r>
            <a:r>
              <a:rPr lang="nl-NL" dirty="0"/>
              <a:t> Dataframes</a:t>
            </a:r>
          </a:p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  <a:p>
            <a:r>
              <a:rPr lang="nl-NL" dirty="0"/>
              <a:t>Bonus :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graphes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Typer</a:t>
            </a:r>
            <a:r>
              <a:rPr lang="en-US" sz="2400" dirty="0"/>
              <a:t> les variables du jeu de </a:t>
            </a:r>
            <a:r>
              <a:rPr lang="en-US" sz="2400" dirty="0" err="1"/>
              <a:t>données</a:t>
            </a:r>
            <a:r>
              <a:rPr lang="en-US" sz="2400" dirty="0"/>
              <a:t> (</a:t>
            </a:r>
            <a:r>
              <a:rPr lang="en-US" sz="2400" dirty="0" err="1"/>
              <a:t>numériques</a:t>
            </a:r>
            <a:r>
              <a:rPr lang="en-US" sz="2400" dirty="0"/>
              <a:t> et </a:t>
            </a:r>
            <a:r>
              <a:rPr lang="en-US" sz="2400" dirty="0" err="1"/>
              <a:t>catégorielles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02A5FA-2150-B94A-C85D-58B9DE9E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676400"/>
            <a:ext cx="4051300" cy="4140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383509-2308-C5AA-E299-DA70FF59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134" y="1676400"/>
            <a:ext cx="4051300" cy="41402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56CCC81-8DA5-7278-6258-5B5EC99F2315}"/>
              </a:ext>
            </a:extLst>
          </p:cNvPr>
          <p:cNvCxnSpPr/>
          <p:nvPr/>
        </p:nvCxnSpPr>
        <p:spPr>
          <a:xfrm>
            <a:off x="4879975" y="3810000"/>
            <a:ext cx="1905000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9815FA-B4EA-8639-BC6E-E84EAE4779AB}"/>
              </a:ext>
            </a:extLst>
          </p:cNvPr>
          <p:cNvSpPr/>
          <p:nvPr/>
        </p:nvSpPr>
        <p:spPr>
          <a:xfrm>
            <a:off x="8842375" y="2819399"/>
            <a:ext cx="685800" cy="164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156575" y="3518506"/>
            <a:ext cx="6858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8156575" y="4838852"/>
            <a:ext cx="6858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622491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54434" y="1791346"/>
            <a:ext cx="11734801" cy="5046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typeVariables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PassengerId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Survived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Pclass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"Fare"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"double"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}: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614503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Harmoniser</a:t>
            </a:r>
            <a:r>
              <a:rPr lang="en-US" sz="2400" dirty="0"/>
              <a:t> la </a:t>
            </a:r>
            <a:r>
              <a:rPr lang="en-US" sz="2400" dirty="0" err="1"/>
              <a:t>traduction</a:t>
            </a:r>
            <a:r>
              <a:rPr lang="en-US" sz="2400" dirty="0"/>
              <a:t> dans le jeu de </a:t>
            </a:r>
            <a:r>
              <a:rPr lang="en-US" sz="2400" dirty="0" err="1"/>
              <a:t>données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B0387-174D-7BC1-8284-AE0FB2D7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194408"/>
            <a:ext cx="8509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5565775" y="4267200"/>
            <a:ext cx="7620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232775" y="4267200"/>
            <a:ext cx="5334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28FB62-BC17-B741-1DD8-B6215074BC8D}"/>
              </a:ext>
            </a:extLst>
          </p:cNvPr>
          <p:cNvSpPr/>
          <p:nvPr/>
        </p:nvSpPr>
        <p:spPr>
          <a:xfrm>
            <a:off x="8232775" y="4848860"/>
            <a:ext cx="6858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44DC4-6D80-2680-3924-CC8334D64F9E}"/>
              </a:ext>
            </a:extLst>
          </p:cNvPr>
          <p:cNvSpPr/>
          <p:nvPr/>
        </p:nvSpPr>
        <p:spPr>
          <a:xfrm>
            <a:off x="5260975" y="2830982"/>
            <a:ext cx="228600" cy="2170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0705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23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translateToEnglish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'Monsieur' by 'Mr', and all 'Madame' by 'Mrs' in the "Name"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"Monsieur"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Mamade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"Mrs"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"femme" by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", and all "homme" by "male in the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"femme"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2338350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24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Rajouter</a:t>
            </a:r>
            <a:r>
              <a:rPr lang="en-US" sz="2400" dirty="0"/>
              <a:t> de </a:t>
            </a:r>
            <a:r>
              <a:rPr lang="en-US" sz="2400" dirty="0" err="1"/>
              <a:t>nouvelles</a:t>
            </a:r>
            <a:r>
              <a:rPr lang="en-US" sz="2400" dirty="0"/>
              <a:t> variables pour </a:t>
            </a:r>
            <a:r>
              <a:rPr lang="en-US" sz="2400" dirty="0" err="1"/>
              <a:t>enrichir</a:t>
            </a:r>
            <a:r>
              <a:rPr lang="en-US" sz="2400" dirty="0"/>
              <a:t> </a:t>
            </a:r>
            <a:r>
              <a:rPr lang="en-US" sz="2400" dirty="0" err="1"/>
              <a:t>notre</a:t>
            </a:r>
            <a:r>
              <a:rPr lang="en-US" sz="2400" dirty="0"/>
              <a:t> jeu de </a:t>
            </a:r>
            <a:r>
              <a:rPr lang="en-US" sz="2400" dirty="0" err="1"/>
              <a:t>données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 err="1"/>
              <a:t>FamilySize</a:t>
            </a:r>
            <a:r>
              <a:rPr lang="en-US" sz="2400" dirty="0"/>
              <a:t> : taille de la </a:t>
            </a:r>
            <a:r>
              <a:rPr lang="en-US" sz="2400" dirty="0" err="1"/>
              <a:t>fraterie</a:t>
            </a:r>
            <a:r>
              <a:rPr lang="en-US" sz="2400" dirty="0"/>
              <a:t> (</a:t>
            </a:r>
            <a:r>
              <a:rPr lang="en-US" sz="2400" dirty="0" err="1"/>
              <a:t>SibSp</a:t>
            </a:r>
            <a:r>
              <a:rPr lang="en-US" sz="2400" dirty="0"/>
              <a:t>) + </a:t>
            </a:r>
            <a:r>
              <a:rPr lang="en-US" sz="2400" dirty="0" err="1"/>
              <a:t>nombre</a:t>
            </a:r>
            <a:r>
              <a:rPr lang="en-US" sz="2400" dirty="0"/>
              <a:t> de parents/enfants (Parch) + 1</a:t>
            </a:r>
          </a:p>
          <a:p>
            <a:endParaRPr lang="en-US" sz="2400" dirty="0"/>
          </a:p>
          <a:p>
            <a:r>
              <a:rPr lang="en-US" sz="2400" b="1" dirty="0"/>
              <a:t>Title</a:t>
            </a:r>
            <a:r>
              <a:rPr lang="en-US" sz="2400" dirty="0"/>
              <a:t> : </a:t>
            </a:r>
            <a:r>
              <a:rPr lang="en-US" sz="2400" dirty="0" err="1"/>
              <a:t>Titre</a:t>
            </a:r>
            <a:r>
              <a:rPr lang="en-US" sz="2400" dirty="0"/>
              <a:t> du passage (Monsieur, Madame, </a:t>
            </a:r>
            <a:r>
              <a:rPr lang="en-US" sz="2400" dirty="0" err="1"/>
              <a:t>Docteur</a:t>
            </a:r>
            <a:r>
              <a:rPr lang="en-US" sz="2400" dirty="0"/>
              <a:t> etc...)</a:t>
            </a:r>
          </a:p>
          <a:p>
            <a:endParaRPr lang="en-US" sz="2400" dirty="0"/>
          </a:p>
          <a:p>
            <a:r>
              <a:rPr lang="en-US" sz="2400" b="1" dirty="0"/>
              <a:t>Age Category</a:t>
            </a:r>
            <a:r>
              <a:rPr lang="en-US" sz="2400" dirty="0"/>
              <a:t> : </a:t>
            </a:r>
            <a:r>
              <a:rPr lang="en-US" sz="2400" dirty="0" err="1"/>
              <a:t>Découpage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quartiles (</a:t>
            </a:r>
            <a:r>
              <a:rPr lang="en-US" sz="2400" dirty="0" err="1"/>
              <a:t>Jeune</a:t>
            </a:r>
            <a:r>
              <a:rPr lang="en-US" sz="2400" dirty="0"/>
              <a:t>, </a:t>
            </a:r>
            <a:r>
              <a:rPr lang="en-US" sz="2400" dirty="0" err="1"/>
              <a:t>Adulte</a:t>
            </a:r>
            <a:r>
              <a:rPr lang="en-US" sz="2400" dirty="0"/>
              <a:t>, </a:t>
            </a:r>
            <a:r>
              <a:rPr lang="en-US" sz="2400" dirty="0" err="1"/>
              <a:t>Âgé</a:t>
            </a:r>
            <a:r>
              <a:rPr lang="en-US" sz="2400" dirty="0"/>
              <a:t>, Très </a:t>
            </a:r>
            <a:r>
              <a:rPr lang="en-US" sz="2400" dirty="0" err="1"/>
              <a:t>âgé</a:t>
            </a:r>
            <a:r>
              <a:rPr lang="en-US" sz="2400" dirty="0"/>
              <a:t>)</a:t>
            </a:r>
            <a:endParaRPr lang="en-US" sz="2400" b="1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18736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25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addNewVariables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FamilySize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w+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.)"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AgeCategory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Adult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otherwise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"Very 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304156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Analyse de </a:t>
            </a:r>
            <a:r>
              <a:rPr lang="nl-NL" dirty="0" err="1"/>
              <a:t>données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les </a:t>
            </a:r>
            <a:r>
              <a:rPr lang="nl-NL" dirty="0" err="1"/>
              <a:t>Spark</a:t>
            </a:r>
            <a:r>
              <a:rPr lang="nl-NL" dirty="0"/>
              <a:t> Dataframes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26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3194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Quelques</a:t>
            </a:r>
            <a:r>
              <a:rPr lang="en-US" sz="3600" dirty="0"/>
              <a:t> </a:t>
            </a:r>
            <a:r>
              <a:rPr lang="en-US" sz="3600" dirty="0" err="1"/>
              <a:t>fonctions</a:t>
            </a:r>
            <a:r>
              <a:rPr lang="en-US" sz="3600" dirty="0"/>
              <a:t> pour explorer la </a:t>
            </a:r>
            <a:r>
              <a:rPr lang="en-US" sz="3600" dirty="0" err="1"/>
              <a:t>donnée</a:t>
            </a:r>
            <a:r>
              <a:rPr lang="en-US" sz="3600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filter</a:t>
            </a:r>
            <a:r>
              <a:rPr lang="en-US" sz="2400" dirty="0"/>
              <a:t> : </a:t>
            </a:r>
            <a:r>
              <a:rPr lang="en-US" sz="2400" dirty="0" err="1"/>
              <a:t>filtrer</a:t>
            </a:r>
            <a:r>
              <a:rPr lang="en-US" sz="2400" dirty="0"/>
              <a:t> le </a:t>
            </a:r>
            <a:r>
              <a:rPr lang="en-US" sz="2400" dirty="0" err="1"/>
              <a:t>DataFrame</a:t>
            </a:r>
            <a:r>
              <a:rPr lang="en-US" sz="2400" dirty="0"/>
              <a:t> sur les </a:t>
            </a:r>
            <a:r>
              <a:rPr lang="en-US" sz="2400" dirty="0" err="1"/>
              <a:t>individus</a:t>
            </a:r>
            <a:r>
              <a:rPr lang="en-US" sz="2400" dirty="0"/>
              <a:t> </a:t>
            </a:r>
            <a:r>
              <a:rPr lang="en-US" sz="2400" dirty="0" err="1"/>
              <a:t>respectant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condition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sort : </a:t>
            </a:r>
            <a:r>
              <a:rPr lang="en-US" sz="2400" dirty="0"/>
              <a:t>trier le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 err="1"/>
              <a:t>selon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variable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 err="1"/>
              <a:t>groupBy</a:t>
            </a:r>
            <a:r>
              <a:rPr lang="en-US" sz="2400" dirty="0"/>
              <a:t> : appliquer </a:t>
            </a:r>
            <a:r>
              <a:rPr lang="en-US" sz="2400" dirty="0" err="1"/>
              <a:t>une</a:t>
            </a:r>
            <a:r>
              <a:rPr lang="en-US" sz="2400" dirty="0"/>
              <a:t> function </a:t>
            </a:r>
            <a:r>
              <a:rPr lang="en-US" sz="2400" dirty="0" err="1"/>
              <a:t>d’agrégat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fonction</a:t>
            </a:r>
            <a:r>
              <a:rPr lang="en-US" sz="2400" dirty="0"/>
              <a:t> </a:t>
            </a:r>
            <a:r>
              <a:rPr lang="en-US" sz="2400" dirty="0" err="1"/>
              <a:t>d’une</a:t>
            </a:r>
            <a:r>
              <a:rPr lang="en-US" sz="2400" dirty="0"/>
              <a:t> variable : </a:t>
            </a:r>
          </a:p>
          <a:p>
            <a:pPr lvl="1"/>
            <a:r>
              <a:rPr lang="en-US" sz="2200" b="1" dirty="0"/>
              <a:t>sum</a:t>
            </a:r>
          </a:p>
          <a:p>
            <a:pPr lvl="1"/>
            <a:r>
              <a:rPr lang="en-US" sz="2200" b="1" dirty="0"/>
              <a:t>mean</a:t>
            </a:r>
          </a:p>
          <a:p>
            <a:pPr lvl="1"/>
            <a:r>
              <a:rPr lang="en-US" sz="2200" b="1" dirty="0"/>
              <a:t>count</a:t>
            </a:r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31920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28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Quels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5 </a:t>
            </a:r>
            <a:r>
              <a:rPr lang="en-US" sz="2400" dirty="0" err="1"/>
              <a:t>passagers</a:t>
            </a:r>
            <a:r>
              <a:rPr lang="en-US" sz="2400" dirty="0"/>
              <a:t> du Titanic les plus </a:t>
            </a:r>
            <a:r>
              <a:rPr lang="en-US" sz="2400" dirty="0" err="1"/>
              <a:t>âgés</a:t>
            </a:r>
            <a:r>
              <a:rPr lang="en-US" sz="2400" dirty="0"/>
              <a:t> 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Combien</a:t>
            </a:r>
            <a:r>
              <a:rPr lang="en-US" sz="2400" dirty="0"/>
              <a:t> de </a:t>
            </a:r>
            <a:r>
              <a:rPr lang="en-US" sz="2400" dirty="0" err="1"/>
              <a:t>passagers</a:t>
            </a:r>
            <a:r>
              <a:rPr lang="en-US" sz="2400" dirty="0"/>
              <a:t> par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ont</a:t>
            </a:r>
            <a:r>
              <a:rPr lang="en-US" sz="2400" dirty="0"/>
              <a:t> </a:t>
            </a:r>
            <a:r>
              <a:rPr lang="en-US" sz="2400" dirty="0" err="1"/>
              <a:t>survécu</a:t>
            </a:r>
            <a:r>
              <a:rPr lang="en-US" sz="2400" dirty="0"/>
              <a:t> 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Quelle </a:t>
            </a:r>
            <a:r>
              <a:rPr lang="en-US" sz="2400" dirty="0" err="1"/>
              <a:t>est</a:t>
            </a:r>
            <a:r>
              <a:rPr lang="en-US" sz="2400" dirty="0"/>
              <a:t> la </a:t>
            </a:r>
            <a:r>
              <a:rPr lang="en-US" sz="2400" dirty="0" err="1"/>
              <a:t>somme</a:t>
            </a:r>
            <a:r>
              <a:rPr lang="en-US" sz="2400" dirty="0"/>
              <a:t> total des </a:t>
            </a:r>
            <a:r>
              <a:rPr lang="en-US" sz="2400" dirty="0" err="1"/>
              <a:t>tarifs</a:t>
            </a:r>
            <a:r>
              <a:rPr lang="en-US" sz="2400" dirty="0"/>
              <a:t> </a:t>
            </a:r>
            <a:r>
              <a:rPr lang="en-US" sz="2400" dirty="0" err="1"/>
              <a:t>payés</a:t>
            </a:r>
            <a:r>
              <a:rPr lang="en-US" sz="2400" dirty="0"/>
              <a:t> par </a:t>
            </a:r>
            <a:r>
              <a:rPr lang="en-US" sz="2400" dirty="0" err="1"/>
              <a:t>classe</a:t>
            </a:r>
            <a:r>
              <a:rPr lang="en-US" sz="2400" dirty="0"/>
              <a:t> ?</a:t>
            </a:r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73007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Merci de </a:t>
            </a:r>
            <a:r>
              <a:rPr lang="nl-NL" dirty="0" err="1"/>
              <a:t>votre</a:t>
            </a:r>
            <a:r>
              <a:rPr lang="nl-NL" dirty="0"/>
              <a:t> attention 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Charles-Meldhine Madi Mnemoi, </a:t>
            </a:r>
            <a:r>
              <a:rPr lang="en-GB" dirty="0" err="1"/>
              <a:t>Brahim</a:t>
            </a:r>
            <a:r>
              <a:rPr lang="en-GB" dirty="0"/>
              <a:t> </a:t>
            </a:r>
            <a:r>
              <a:rPr lang="en-GB" dirty="0" err="1"/>
              <a:t>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5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Big Data = 3V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Volume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un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dirty="0"/>
              <a:t> grand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Exemple</a:t>
            </a:r>
            <a:r>
              <a:rPr lang="en-US" dirty="0"/>
              <a:t> : Facebook </a:t>
            </a:r>
            <a:r>
              <a:rPr lang="en-US" dirty="0" err="1"/>
              <a:t>génère</a:t>
            </a:r>
            <a:r>
              <a:rPr lang="en-US" dirty="0"/>
              <a:t> </a:t>
            </a:r>
            <a:r>
              <a:rPr lang="en-US" b="1" dirty="0"/>
              <a:t>10 </a:t>
            </a:r>
            <a:r>
              <a:rPr lang="en-US" b="1" dirty="0" err="1"/>
              <a:t>Teraoctets</a:t>
            </a:r>
            <a:r>
              <a:rPr lang="en-US" b="1" dirty="0"/>
              <a:t> </a:t>
            </a:r>
            <a:r>
              <a:rPr lang="en-US" dirty="0"/>
              <a:t>par jour = </a:t>
            </a:r>
            <a:r>
              <a:rPr lang="en-US" b="1" dirty="0"/>
              <a:t>10 millions de pages A4 </a:t>
            </a:r>
            <a:r>
              <a:rPr lang="en-US" dirty="0"/>
              <a:t>par jour !</a:t>
            </a:r>
          </a:p>
          <a:p>
            <a:pPr lvl="1">
              <a:buFontTx/>
              <a:buChar char="-"/>
            </a:pPr>
            <a:r>
              <a:rPr lang="en-US" dirty="0"/>
              <a:t>Solutions :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décisionnels</a:t>
            </a:r>
            <a:r>
              <a:rPr lang="en-US" dirty="0"/>
              <a:t>, </a:t>
            </a:r>
            <a:r>
              <a:rPr lang="en-US" dirty="0" err="1"/>
              <a:t>principe</a:t>
            </a:r>
            <a:r>
              <a:rPr lang="en-US" dirty="0"/>
              <a:t> BASE, </a:t>
            </a:r>
            <a:r>
              <a:rPr lang="en-US" b="1" dirty="0" err="1"/>
              <a:t>scalabilité</a:t>
            </a:r>
            <a:r>
              <a:rPr lang="en-US" b="1" dirty="0"/>
              <a:t> </a:t>
            </a:r>
            <a:r>
              <a:rPr lang="en-US" b="1" dirty="0" err="1"/>
              <a:t>horizontale</a:t>
            </a:r>
            <a:r>
              <a:rPr lang="en-US" dirty="0"/>
              <a:t>…</a:t>
            </a:r>
          </a:p>
          <a:p>
            <a:r>
              <a:rPr lang="en-US" b="1" dirty="0" err="1"/>
              <a:t>Vélocité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b="1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 : Twitter </a:t>
            </a:r>
            <a:r>
              <a:rPr lang="en-US" dirty="0" err="1"/>
              <a:t>limite</a:t>
            </a:r>
            <a:r>
              <a:rPr lang="en-US" dirty="0"/>
              <a:t> la lecture de tweets à 10 000 par jour</a:t>
            </a:r>
          </a:p>
          <a:p>
            <a:pPr lvl="1"/>
            <a:r>
              <a:rPr lang="en-US" dirty="0"/>
              <a:t>Solutions: </a:t>
            </a:r>
            <a:r>
              <a:rPr lang="en-US" b="1" dirty="0" err="1"/>
              <a:t>traitements</a:t>
            </a:r>
            <a:r>
              <a:rPr lang="en-US" b="1" dirty="0"/>
              <a:t> par batch</a:t>
            </a:r>
            <a:r>
              <a:rPr lang="en-US" dirty="0"/>
              <a:t>, streaming </a:t>
            </a:r>
            <a:r>
              <a:rPr lang="en-US" dirty="0" err="1"/>
              <a:t>fiables</a:t>
            </a:r>
            <a:r>
              <a:rPr lang="en-US" dirty="0"/>
              <a:t>…</a:t>
            </a:r>
          </a:p>
          <a:p>
            <a:r>
              <a:rPr lang="en-US" b="1" dirty="0" err="1"/>
              <a:t>Variété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endParaRPr lang="en-US" dirty="0"/>
          </a:p>
          <a:p>
            <a:pPr lvl="1"/>
            <a:r>
              <a:rPr lang="en-US" dirty="0"/>
              <a:t>Images, sons, </a:t>
            </a:r>
            <a:r>
              <a:rPr lang="en-US" dirty="0" err="1"/>
              <a:t>vidéos</a:t>
            </a:r>
            <a:r>
              <a:rPr lang="en-US" dirty="0"/>
              <a:t>, </a:t>
            </a:r>
            <a:r>
              <a:rPr lang="en-US" dirty="0" err="1"/>
              <a:t>textes</a:t>
            </a:r>
            <a:r>
              <a:rPr lang="en-US" dirty="0"/>
              <a:t>, tweets, posts, </a:t>
            </a:r>
            <a:r>
              <a:rPr lang="en-US" dirty="0" err="1"/>
              <a:t>numérique</a:t>
            </a:r>
            <a:r>
              <a:rPr lang="en-US" dirty="0"/>
              <a:t>… 75%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“non </a:t>
            </a:r>
            <a:r>
              <a:rPr lang="en-US" dirty="0" err="1"/>
              <a:t>structurées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Solutions : </a:t>
            </a:r>
            <a:r>
              <a:rPr lang="en-US" dirty="0" err="1"/>
              <a:t>flexibilité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du </a:t>
            </a:r>
            <a:r>
              <a:rPr lang="en-US" dirty="0" err="1"/>
              <a:t>traitement</a:t>
            </a:r>
            <a:r>
              <a:rPr lang="en-US" dirty="0"/>
              <a:t> de la </a:t>
            </a:r>
            <a:r>
              <a:rPr lang="en-US" dirty="0" err="1"/>
              <a:t>donnée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4FF89-E4DB-4F29-A61D-46FCA211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2466305"/>
            <a:ext cx="4455704" cy="24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182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01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/>
              <a:t>Framework de </a:t>
            </a:r>
            <a:r>
              <a:rPr lang="en-US" dirty="0" err="1"/>
              <a:t>traitement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b="1" dirty="0" err="1"/>
              <a:t>adapté</a:t>
            </a:r>
            <a:r>
              <a:rPr lang="en-US" b="1" dirty="0"/>
              <a:t> aux 3V du “Big Data”</a:t>
            </a:r>
          </a:p>
          <a:p>
            <a:r>
              <a:rPr lang="en-US" b="1" dirty="0"/>
              <a:t>Volume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parallèles</a:t>
            </a:r>
            <a:r>
              <a:rPr lang="en-US" dirty="0"/>
              <a:t> sur un cluster avec les RDD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Intégration</a:t>
            </a:r>
            <a:r>
              <a:rPr lang="en-US" dirty="0"/>
              <a:t> facile avec des </a:t>
            </a:r>
            <a:r>
              <a:rPr lang="en-US" dirty="0" err="1"/>
              <a:t>systèmes</a:t>
            </a:r>
            <a:r>
              <a:rPr lang="en-US" dirty="0"/>
              <a:t> de bases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massives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Hadoop</a:t>
            </a:r>
          </a:p>
          <a:p>
            <a:pPr marL="180975" lvl="1" indent="0">
              <a:buNone/>
            </a:pPr>
            <a:endParaRPr lang="en-US" dirty="0"/>
          </a:p>
          <a:p>
            <a:r>
              <a:rPr lang="en-US" b="1" dirty="0" err="1"/>
              <a:t>Vélocité</a:t>
            </a:r>
            <a:r>
              <a:rPr lang="en-US" b="1" dirty="0"/>
              <a:t> 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(quasi-)temps reel avec Spark Streaming</a:t>
            </a:r>
          </a:p>
          <a:p>
            <a:pPr lvl="1"/>
            <a:r>
              <a:rPr lang="en-US" dirty="0" err="1"/>
              <a:t>Calculs</a:t>
            </a:r>
            <a:r>
              <a:rPr lang="en-US" dirty="0"/>
              <a:t> in-memory </a:t>
            </a:r>
            <a:r>
              <a:rPr lang="en-US" dirty="0" err="1"/>
              <a:t>privilégiés</a:t>
            </a:r>
            <a:r>
              <a:rPr lang="en-US" dirty="0"/>
              <a:t> et </a:t>
            </a:r>
            <a:r>
              <a:rPr lang="en-US" dirty="0" err="1"/>
              <a:t>systèmes</a:t>
            </a:r>
            <a:r>
              <a:rPr lang="en-US" dirty="0"/>
              <a:t> de cache</a:t>
            </a:r>
          </a:p>
          <a:p>
            <a:endParaRPr lang="en-US" dirty="0"/>
          </a:p>
          <a:p>
            <a:r>
              <a:rPr lang="en-US" b="1" dirty="0" err="1"/>
              <a:t>Variété</a:t>
            </a:r>
            <a:r>
              <a:rPr lang="en-US" b="1" dirty="0"/>
              <a:t> :</a:t>
            </a:r>
          </a:p>
          <a:p>
            <a:pPr lvl="1"/>
            <a:r>
              <a:rPr lang="en-US" dirty="0"/>
              <a:t>Manipulation de sources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variées</a:t>
            </a:r>
            <a:endParaRPr lang="en-US" dirty="0"/>
          </a:p>
          <a:p>
            <a:pPr lvl="1"/>
            <a:r>
              <a:rPr lang="en-US" dirty="0" err="1"/>
              <a:t>Structurées</a:t>
            </a:r>
            <a:r>
              <a:rPr lang="en-US" dirty="0"/>
              <a:t> avec Spark SQL, </a:t>
            </a:r>
            <a:r>
              <a:rPr lang="en-US" dirty="0" err="1"/>
              <a:t>graphes</a:t>
            </a:r>
            <a:r>
              <a:rPr lang="en-US" dirty="0"/>
              <a:t> avec </a:t>
            </a:r>
            <a:r>
              <a:rPr lang="en-US" dirty="0" err="1"/>
              <a:t>GraphX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5725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Composants</a:t>
            </a:r>
            <a:r>
              <a:rPr lang="en-US" dirty="0"/>
              <a:t> de Apache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DAEDB1-498D-F260-CED4-8B03A9141B57}"/>
              </a:ext>
            </a:extLst>
          </p:cNvPr>
          <p:cNvSpPr txBox="1"/>
          <p:nvPr/>
        </p:nvSpPr>
        <p:spPr>
          <a:xfrm>
            <a:off x="2312894" y="2433918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D3B3F8C-D8B5-D9FE-99C3-6CFB14A99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5" y="1082844"/>
            <a:ext cx="6078349" cy="46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548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Installation </a:t>
            </a:r>
            <a:r>
              <a:rPr lang="nl-NL" dirty="0" err="1"/>
              <a:t>d’un</a:t>
            </a:r>
            <a:r>
              <a:rPr lang="nl-NL" dirty="0"/>
              <a:t> cluster </a:t>
            </a:r>
            <a:r>
              <a:rPr lang="nl-NL" dirty="0" err="1"/>
              <a:t>avec</a:t>
            </a:r>
            <a:r>
              <a:rPr lang="nl-NL" dirty="0"/>
              <a:t> Docker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5858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installer Spark avec Docker ?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Isolation des </a:t>
            </a:r>
            <a:r>
              <a:rPr lang="en-US" b="1" dirty="0" err="1"/>
              <a:t>dépendances</a:t>
            </a:r>
            <a:endParaRPr lang="en-US" b="1" dirty="0"/>
          </a:p>
          <a:p>
            <a:pPr lvl="1"/>
            <a:r>
              <a:rPr lang="en-US" dirty="0"/>
              <a:t>Docker </a:t>
            </a:r>
            <a:r>
              <a:rPr lang="en-US" dirty="0" err="1"/>
              <a:t>permet</a:t>
            </a:r>
            <a:r>
              <a:rPr lang="en-US" dirty="0"/>
              <a:t> le </a:t>
            </a:r>
            <a:r>
              <a:rPr lang="en-US" dirty="0" err="1"/>
              <a:t>lancement</a:t>
            </a:r>
            <a:r>
              <a:rPr lang="en-US" dirty="0"/>
              <a:t> des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serveurs</a:t>
            </a:r>
            <a:r>
              <a:rPr lang="en-US" dirty="0"/>
              <a:t> Spark de </a:t>
            </a:r>
            <a:r>
              <a:rPr lang="en-US" dirty="0" err="1"/>
              <a:t>façon</a:t>
            </a:r>
            <a:r>
              <a:rPr lang="en-US" dirty="0"/>
              <a:t> </a:t>
            </a:r>
            <a:r>
              <a:rPr lang="en-US" dirty="0" err="1"/>
              <a:t>isolée</a:t>
            </a:r>
            <a:endParaRPr lang="en-US" dirty="0"/>
          </a:p>
          <a:p>
            <a:pPr lvl="1"/>
            <a:r>
              <a:rPr lang="en-US" dirty="0" err="1"/>
              <a:t>Spécification</a:t>
            </a:r>
            <a:r>
              <a:rPr lang="en-US" dirty="0"/>
              <a:t> </a:t>
            </a:r>
            <a:r>
              <a:rPr lang="en-US" dirty="0" err="1"/>
              <a:t>exacte</a:t>
            </a:r>
            <a:r>
              <a:rPr lang="en-US" dirty="0"/>
              <a:t> des </a:t>
            </a:r>
            <a:r>
              <a:rPr lang="en-US" dirty="0" err="1"/>
              <a:t>dépendances</a:t>
            </a:r>
            <a:r>
              <a:rPr lang="en-US" dirty="0"/>
              <a:t> (Java, Scala, Spark) de </a:t>
            </a:r>
            <a:r>
              <a:rPr lang="en-US" dirty="0" err="1"/>
              <a:t>façon</a:t>
            </a:r>
            <a:r>
              <a:rPr lang="en-US" dirty="0"/>
              <a:t> standard dans le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Portabilité</a:t>
            </a:r>
            <a:endParaRPr lang="en-US" b="1" dirty="0"/>
          </a:p>
          <a:p>
            <a:pPr lvl="1"/>
            <a:r>
              <a:rPr lang="en-US" dirty="0"/>
              <a:t>Docker </a:t>
            </a:r>
            <a:r>
              <a:rPr lang="en-US" dirty="0" err="1"/>
              <a:t>est</a:t>
            </a:r>
            <a:r>
              <a:rPr lang="en-US" dirty="0"/>
              <a:t> disponible sur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d’exploitation</a:t>
            </a:r>
            <a:endParaRPr lang="en-US" dirty="0"/>
          </a:p>
          <a:p>
            <a:pPr lvl="1"/>
            <a:r>
              <a:rPr lang="en-US" dirty="0"/>
              <a:t>Il </a:t>
            </a:r>
            <a:r>
              <a:rPr lang="en-US" dirty="0" err="1"/>
              <a:t>unifie</a:t>
            </a:r>
            <a:r>
              <a:rPr lang="en-US" dirty="0"/>
              <a:t> les procedures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effectuer</a:t>
            </a:r>
            <a:r>
              <a:rPr lang="en-US" dirty="0"/>
              <a:t> sur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systèmes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Facilité</a:t>
            </a:r>
            <a:r>
              <a:rPr lang="en-US" b="1" dirty="0"/>
              <a:t> de </a:t>
            </a:r>
            <a:r>
              <a:rPr lang="en-US" b="1" dirty="0" err="1"/>
              <a:t>déploiement</a:t>
            </a:r>
            <a:r>
              <a:rPr lang="en-US" b="1" dirty="0"/>
              <a:t> et </a:t>
            </a:r>
            <a:r>
              <a:rPr lang="en-US" b="1" dirty="0" err="1"/>
              <a:t>d’utilisation</a:t>
            </a:r>
            <a:endParaRPr lang="en-US" b="1" dirty="0"/>
          </a:p>
          <a:p>
            <a:pPr lvl="1"/>
            <a:r>
              <a:rPr lang="en-US" dirty="0"/>
              <a:t>Solution de </a:t>
            </a:r>
            <a:r>
              <a:rPr lang="en-US" dirty="0" err="1"/>
              <a:t>référence</a:t>
            </a:r>
            <a:r>
              <a:rPr lang="en-US" dirty="0"/>
              <a:t> sur le </a:t>
            </a:r>
            <a:r>
              <a:rPr lang="en-US" dirty="0" err="1"/>
              <a:t>marché</a:t>
            </a:r>
            <a:r>
              <a:rPr lang="en-US" dirty="0"/>
              <a:t> pour </a:t>
            </a:r>
            <a:r>
              <a:rPr lang="en-US" dirty="0" err="1"/>
              <a:t>déployer</a:t>
            </a:r>
            <a:r>
              <a:rPr lang="en-US" dirty="0"/>
              <a:t> des applications = beaucoup de </a:t>
            </a:r>
            <a:r>
              <a:rPr lang="en-US" dirty="0" err="1"/>
              <a:t>ressources</a:t>
            </a:r>
            <a:r>
              <a:rPr lang="en-US" dirty="0"/>
              <a:t> et de documentation</a:t>
            </a:r>
          </a:p>
          <a:p>
            <a:pPr lvl="1"/>
            <a:r>
              <a:rPr lang="en-US" dirty="0"/>
              <a:t>Lancer un cluster avec Docker = </a:t>
            </a:r>
            <a:r>
              <a:rPr lang="en-US" b="1" dirty="0" err="1"/>
              <a:t>une</a:t>
            </a:r>
            <a:r>
              <a:rPr lang="en-US" b="1" dirty="0"/>
              <a:t> </a:t>
            </a:r>
            <a:r>
              <a:rPr lang="en-US" b="1" dirty="0" err="1"/>
              <a:t>seule</a:t>
            </a:r>
            <a:r>
              <a:rPr lang="en-US" b="1" dirty="0"/>
              <a:t> </a:t>
            </a:r>
            <a:r>
              <a:rPr lang="en-US" b="1" dirty="0" err="1"/>
              <a:t>commande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3859648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4377</TotalTime>
  <Words>1246</Words>
  <Application>Microsoft Macintosh PowerPoint</Application>
  <PresentationFormat>Personnalisé</PresentationFormat>
  <Paragraphs>335</Paragraphs>
  <Slides>29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Georgia</vt:lpstr>
      <vt:lpstr>Menlo</vt:lpstr>
      <vt:lpstr>Minion</vt:lpstr>
      <vt:lpstr>Corporate template-set Universiteit Leiden</vt:lpstr>
      <vt:lpstr>Traitement de données Big Data avec Spark</vt:lpstr>
      <vt:lpstr>Plan</vt:lpstr>
      <vt:lpstr>Qu’est-ce que les données Big Data ?</vt:lpstr>
      <vt:lpstr>Données Big Data = 3V</vt:lpstr>
      <vt:lpstr>Apache Spark</vt:lpstr>
      <vt:lpstr>Apache Spark </vt:lpstr>
      <vt:lpstr>Composants de Apache Spark</vt:lpstr>
      <vt:lpstr>Installation d’un cluster avec Docker</vt:lpstr>
      <vt:lpstr>Pourquoi installer Spark avec Docker ?</vt:lpstr>
      <vt:lpstr>Schéma du cluster</vt:lpstr>
      <vt:lpstr>ELT : un processus de traitement de données</vt:lpstr>
      <vt:lpstr>ELT : Extract -&gt; Load -&gt; Transform</vt:lpstr>
      <vt:lpstr>Faire de l’ELT avec Spark</vt:lpstr>
      <vt:lpstr>Cas pratique avec Spark SQL</vt:lpstr>
      <vt:lpstr>Objectif</vt:lpstr>
      <vt:lpstr>Extraire et charger  des données</vt:lpstr>
      <vt:lpstr>Objectif</vt:lpstr>
      <vt:lpstr>Solution</vt:lpstr>
      <vt:lpstr>Transformer des données</vt:lpstr>
      <vt:lpstr>Objectif</vt:lpstr>
      <vt:lpstr>Solution</vt:lpstr>
      <vt:lpstr>Objectif</vt:lpstr>
      <vt:lpstr>Solution</vt:lpstr>
      <vt:lpstr>Objectif</vt:lpstr>
      <vt:lpstr>Solution</vt:lpstr>
      <vt:lpstr>Analyse de données avec les Spark Dataframes</vt:lpstr>
      <vt:lpstr>Quelques fonctions pour explorer la donnée…</vt:lpstr>
      <vt:lpstr>Exercices sur le jeu de données Titanic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CYTech Student</dc:creator>
  <cp:lastModifiedBy>MADI MNEMOI CHARLES-MELDHINE S.MONDE</cp:lastModifiedBy>
  <cp:revision>162</cp:revision>
  <cp:lastPrinted>2018-11-27T09:56:33Z</cp:lastPrinted>
  <dcterms:created xsi:type="dcterms:W3CDTF">2023-04-08T13:14:15Z</dcterms:created>
  <dcterms:modified xsi:type="dcterms:W3CDTF">2023-12-26T22:24:09Z</dcterms:modified>
</cp:coreProperties>
</file>