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0" r:id="rId4"/>
    <p:sldId id="293" r:id="rId5"/>
    <p:sldId id="294" r:id="rId6"/>
    <p:sldId id="301" r:id="rId7"/>
    <p:sldId id="304" r:id="rId8"/>
    <p:sldId id="302" r:id="rId9"/>
    <p:sldId id="303" r:id="rId10"/>
    <p:sldId id="305" r:id="rId11"/>
    <p:sldId id="306" r:id="rId12"/>
    <p:sldId id="307" r:id="rId13"/>
    <p:sldId id="308" r:id="rId14"/>
    <p:sldId id="312" r:id="rId15"/>
    <p:sldId id="309" r:id="rId16"/>
    <p:sldId id="310" r:id="rId17"/>
    <p:sldId id="311" r:id="rId18"/>
    <p:sldId id="313" r:id="rId19"/>
    <p:sldId id="269" r:id="rId20"/>
  </p:sldIdLst>
  <p:sldSz cx="12198350" cy="6858000"/>
  <p:notesSz cx="9872663" cy="6742113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Tech Student" initials="CS" lastIdx="1" clrIdx="0">
    <p:extLst>
      <p:ext uri="{19B8F6BF-5375-455C-9EA6-DF929625EA0E}">
        <p15:presenceInfo xmlns:p15="http://schemas.microsoft.com/office/powerpoint/2012/main" userId="CYTech 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719"/>
  </p:normalViewPr>
  <p:slideViewPr>
    <p:cSldViewPr>
      <p:cViewPr varScale="1">
        <p:scale>
          <a:sx n="148" d="100"/>
          <a:sy n="148" d="100"/>
        </p:scale>
        <p:origin x="968" y="19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21-12-2023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3CF61668-4862-4D24-A282-11F386742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48" y="4888655"/>
            <a:ext cx="221594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24" name="Tijdelijke aanduiding voor tekst 19">
            <a:extLst>
              <a:ext uri="{FF2B5EF4-FFF2-40B4-BE49-F238E27FC236}">
                <a16:creationId xmlns:a16="http://schemas.microsoft.com/office/drawing/2014/main" id="{4879649E-81D0-447B-A216-2528B04173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8D8D7D5C-F16B-46D2-8F0A-FBBAC5781D93}"/>
              </a:ext>
            </a:extLst>
          </p:cNvPr>
          <p:cNvSpPr txBox="1">
            <a:spLocks/>
          </p:cNvSpPr>
          <p:nvPr userDrawn="1"/>
        </p:nvSpPr>
        <p:spPr>
          <a:xfrm>
            <a:off x="549002" y="6444530"/>
            <a:ext cx="6918325" cy="39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CY Tech – Charles-Meldhine Madi Mnemoi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r>
              <a:rPr lang="nl-NL" dirty="0"/>
              <a:t> Big Data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3934610"/>
            <a:ext cx="10386908" cy="393700"/>
          </a:xfrm>
        </p:spPr>
        <p:txBody>
          <a:bodyPr>
            <a:normAutofit/>
          </a:bodyPr>
          <a:lstStyle/>
          <a:p>
            <a:r>
              <a:rPr lang="nl-NL" dirty="0"/>
              <a:t>Charles-Meldhine Madi Mnemoi – </a:t>
            </a:r>
            <a:r>
              <a:rPr lang="nl-NL" dirty="0" err="1"/>
              <a:t>Programmation</a:t>
            </a:r>
            <a:r>
              <a:rPr lang="nl-NL" dirty="0"/>
              <a:t> </a:t>
            </a:r>
            <a:r>
              <a:rPr lang="nl-NL" dirty="0" err="1"/>
              <a:t>Fonctionnelle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7" name="Tijdelijke aanduiding voor tekst 19">
            <a:extLst>
              <a:ext uri="{FF2B5EF4-FFF2-40B4-BE49-F238E27FC236}">
                <a16:creationId xmlns:a16="http://schemas.microsoft.com/office/drawing/2014/main" id="{DA59909A-915C-4C20-9DEF-24C9A9916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Charles-Meldhine Madi Mnemoi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A9FB4E0-A0B2-AABC-7831-AEBCD9D3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1028516"/>
            <a:ext cx="6078349" cy="4692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de </a:t>
            </a:r>
            <a:r>
              <a:rPr lang="en-US" dirty="0" err="1"/>
              <a:t>l’ELT</a:t>
            </a:r>
            <a:r>
              <a:rPr lang="en-US" dirty="0"/>
              <a:t> avec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6512" y="1371600"/>
            <a:ext cx="5310674" cy="4795836"/>
          </a:xfrm>
        </p:spPr>
        <p:txBody>
          <a:bodyPr/>
          <a:lstStyle/>
          <a:p>
            <a:pPr lvl="1"/>
            <a:endParaRPr lang="en-US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FD80D9-753B-C6A3-C922-23C1697EAE6E}"/>
              </a:ext>
            </a:extLst>
          </p:cNvPr>
          <p:cNvSpPr/>
          <p:nvPr/>
        </p:nvSpPr>
        <p:spPr>
          <a:xfrm>
            <a:off x="4832263" y="2590800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9633B82-85BB-893B-8BDD-6CBB309C8060}"/>
              </a:ext>
            </a:extLst>
          </p:cNvPr>
          <p:cNvSpPr/>
          <p:nvPr/>
        </p:nvSpPr>
        <p:spPr>
          <a:xfrm>
            <a:off x="3376250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682957F-6F73-962E-CE8F-E94F6DE04BFD}"/>
              </a:ext>
            </a:extLst>
          </p:cNvPr>
          <p:cNvSpPr/>
          <p:nvPr/>
        </p:nvSpPr>
        <p:spPr>
          <a:xfrm>
            <a:off x="1890456" y="2659568"/>
            <a:ext cx="1524000" cy="1430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7435D1-476F-2BA6-DF51-7D889C5EB440}"/>
              </a:ext>
            </a:extLst>
          </p:cNvPr>
          <p:cNvSpPr/>
          <p:nvPr/>
        </p:nvSpPr>
        <p:spPr>
          <a:xfrm>
            <a:off x="384172" y="2659568"/>
            <a:ext cx="1524000" cy="14302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B6FC3D-E9D0-451C-FD46-0F03E6D270F9}"/>
              </a:ext>
            </a:extLst>
          </p:cNvPr>
          <p:cNvSpPr/>
          <p:nvPr/>
        </p:nvSpPr>
        <p:spPr>
          <a:xfrm>
            <a:off x="2719690" y="4163624"/>
            <a:ext cx="1313119" cy="5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18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Cas </a:t>
            </a:r>
            <a:r>
              <a:rPr lang="nl-NL" dirty="0" err="1"/>
              <a:t>pratique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1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569E6E-9E60-9C86-D853-686D272BC089}"/>
              </a:ext>
            </a:extLst>
          </p:cNvPr>
          <p:cNvSpPr/>
          <p:nvPr/>
        </p:nvSpPr>
        <p:spPr>
          <a:xfrm>
            <a:off x="6134199" y="133499"/>
            <a:ext cx="1260375" cy="62944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071ED-640C-444C-46ED-9EEE7A9FB9F4}"/>
              </a:ext>
            </a:extLst>
          </p:cNvPr>
          <p:cNvSpPr/>
          <p:nvPr/>
        </p:nvSpPr>
        <p:spPr>
          <a:xfrm>
            <a:off x="4117973" y="133498"/>
            <a:ext cx="1981200" cy="632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1C14-554E-2366-C8FF-49F075D29215}"/>
              </a:ext>
            </a:extLst>
          </p:cNvPr>
          <p:cNvSpPr/>
          <p:nvPr/>
        </p:nvSpPr>
        <p:spPr>
          <a:xfrm>
            <a:off x="7423149" y="133498"/>
            <a:ext cx="4162425" cy="6294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Vertical Text Placeholder 5">
            <a:extLst>
              <a:ext uri="{FF2B5EF4-FFF2-40B4-BE49-F238E27FC236}">
                <a16:creationId xmlns:a16="http://schemas.microsoft.com/office/drawing/2014/main" id="{45C3B00A-1CB6-DDA7-1122-C3C105459518}"/>
              </a:ext>
            </a:extLst>
          </p:cNvPr>
          <p:cNvSpPr txBox="1">
            <a:spLocks/>
          </p:cNvSpPr>
          <p:nvPr/>
        </p:nvSpPr>
        <p:spPr>
          <a:xfrm>
            <a:off x="343001" y="1278236"/>
            <a:ext cx="531067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0000"/>
                </a:solidFill>
              </a:rPr>
              <a:t>Extract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FFC000"/>
                </a:solidFill>
              </a:rPr>
              <a:t>Load</a:t>
            </a:r>
          </a:p>
          <a:p>
            <a:pPr lvl="1"/>
            <a:endParaRPr lang="en-US" sz="4400" dirty="0"/>
          </a:p>
          <a:p>
            <a:pPr marL="180975" lvl="1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B050"/>
                </a:solidFill>
              </a:rPr>
              <a:t>Transform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2" name="Image 21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155071A3-6DE4-2B87-ED30-A4FE8416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8" y="283281"/>
            <a:ext cx="7772400" cy="61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248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Extract et Load </a:t>
            </a:r>
            <a:r>
              <a:rPr lang="nl-NL" dirty="0" err="1"/>
              <a:t>avec</a:t>
            </a:r>
            <a:r>
              <a:rPr lang="nl-NL" dirty="0"/>
              <a:t> les RDD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051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C3DBE5AD-83BB-5753-E848-15DC9E0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 err="1"/>
              <a:t>Extraire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de 3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et les charger dans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Image 6" descr="Une image contenant texte, capture d’écran, machine à sous&#10;&#10;Description générée automatiquement">
            <a:extLst>
              <a:ext uri="{FF2B5EF4-FFF2-40B4-BE49-F238E27FC236}">
                <a16:creationId xmlns:a16="http://schemas.microsoft.com/office/drawing/2014/main" id="{FF406671-1084-CCF1-18B7-2CCB7D0B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0" r="61013" b="-1"/>
          <a:stretch/>
        </p:blipFill>
        <p:spPr>
          <a:xfrm>
            <a:off x="4194175" y="1676400"/>
            <a:ext cx="2140577" cy="4422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D2E066-DE15-6A30-075F-99C44566C6D8}"/>
              </a:ext>
            </a:extLst>
          </p:cNvPr>
          <p:cNvSpPr/>
          <p:nvPr/>
        </p:nvSpPr>
        <p:spPr>
          <a:xfrm>
            <a:off x="5641975" y="2514600"/>
            <a:ext cx="914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868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910A1-61B1-D0D5-B870-C1DDAE0DAA61}"/>
              </a:ext>
            </a:extLst>
          </p:cNvPr>
          <p:cNvSpPr txBox="1"/>
          <p:nvPr/>
        </p:nvSpPr>
        <p:spPr>
          <a:xfrm>
            <a:off x="307975" y="1049116"/>
            <a:ext cx="11389024" cy="540422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SparkSession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files as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titanicPart1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"data/titanic_part_1.txt"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titanicPart2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"data/titanic_part_2.txt"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titanicPart3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spark.sparkContext.textFile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"data/titanic_part_3.gz"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combine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RDDs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one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titanicPart1.union(titanicPart2).union(titanicPart3)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]): 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RDD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{</a:t>
            </a:r>
          </a:p>
          <a:p>
            <a:pPr lvl="1"/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fr-FR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RDD to file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titanic.saveAsTextFile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"data/</a:t>
            </a:r>
            <a:r>
              <a:rPr lang="fr-FR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titanic.csv</a:t>
            </a:r>
            <a:r>
              <a:rPr lang="fr-FR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titanic</a:t>
            </a:r>
            <a:endParaRPr lang="fr-F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9851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 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66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Corriger</a:t>
            </a:r>
            <a:r>
              <a:rPr lang="en-US" sz="2400" dirty="0"/>
              <a:t> les </a:t>
            </a:r>
            <a:r>
              <a:rPr lang="en-US" sz="2400" dirty="0" err="1"/>
              <a:t>erreurs</a:t>
            </a:r>
            <a:r>
              <a:rPr lang="en-US" sz="2400" dirty="0"/>
              <a:t> de </a:t>
            </a:r>
            <a:r>
              <a:rPr lang="en-US" sz="2400" dirty="0" err="1"/>
              <a:t>traductions</a:t>
            </a:r>
            <a:r>
              <a:rPr lang="en-US" sz="2400" dirty="0"/>
              <a:t> (”homme” </a:t>
            </a:r>
            <a:r>
              <a:rPr lang="en-US" sz="2400" dirty="0" err="1"/>
              <a:t>en</a:t>
            </a:r>
            <a:r>
              <a:rPr lang="en-US" sz="2400" dirty="0"/>
              <a:t> ”male”, “Monsieur” </a:t>
            </a:r>
            <a:r>
              <a:rPr lang="en-US" sz="2400" dirty="0" err="1"/>
              <a:t>en</a:t>
            </a:r>
            <a:r>
              <a:rPr lang="en-US" sz="2400" dirty="0"/>
              <a:t> “</a:t>
            </a:r>
            <a:r>
              <a:rPr lang="en-US" sz="2400" dirty="0" err="1"/>
              <a:t>Mr</a:t>
            </a:r>
            <a:r>
              <a:rPr lang="en-US" sz="2400" dirty="0"/>
              <a:t>”...)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2249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248AA7-6FCB-3F89-E3DD-C837A2826405}"/>
              </a:ext>
            </a:extLst>
          </p:cNvPr>
          <p:cNvSpPr txBox="1"/>
          <p:nvPr/>
        </p:nvSpPr>
        <p:spPr>
          <a:xfrm>
            <a:off x="3692106" y="1699404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F8170739-5212-AEC7-557E-2E086A29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143000"/>
            <a:ext cx="11389023" cy="4795836"/>
          </a:xfrm>
        </p:spPr>
        <p:txBody>
          <a:bodyPr/>
          <a:lstStyle/>
          <a:p>
            <a:r>
              <a:rPr lang="en-US" sz="2400" dirty="0" err="1"/>
              <a:t>Typer</a:t>
            </a:r>
            <a:r>
              <a:rPr lang="en-US" sz="2400" dirty="0"/>
              <a:t> les variables du jeu de </a:t>
            </a:r>
            <a:r>
              <a:rPr lang="en-US" sz="2400" dirty="0" err="1"/>
              <a:t>données</a:t>
            </a:r>
            <a:r>
              <a:rPr lang="en-US" sz="2400" dirty="0"/>
              <a:t> (</a:t>
            </a:r>
            <a:r>
              <a:rPr lang="en-US" sz="2400" dirty="0" err="1"/>
              <a:t>numériques</a:t>
            </a:r>
            <a:r>
              <a:rPr lang="en-US" sz="2400" dirty="0"/>
              <a:t> et </a:t>
            </a:r>
            <a:r>
              <a:rPr lang="en-US" sz="2400" dirty="0" err="1"/>
              <a:t>catégorielles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Corriger</a:t>
            </a:r>
            <a:r>
              <a:rPr lang="en-US" sz="2400" dirty="0"/>
              <a:t> les </a:t>
            </a:r>
            <a:r>
              <a:rPr lang="en-US" sz="2400" dirty="0" err="1"/>
              <a:t>erreurs</a:t>
            </a:r>
            <a:r>
              <a:rPr lang="en-US" sz="2400" dirty="0"/>
              <a:t> de </a:t>
            </a:r>
            <a:r>
              <a:rPr lang="en-US" sz="2400" dirty="0" err="1"/>
              <a:t>traductions</a:t>
            </a:r>
            <a:r>
              <a:rPr lang="en-US" sz="2400" dirty="0"/>
              <a:t> (”homme” </a:t>
            </a:r>
            <a:r>
              <a:rPr lang="en-US" sz="2400" dirty="0" err="1"/>
              <a:t>en</a:t>
            </a:r>
            <a:r>
              <a:rPr lang="en-US" sz="2400" dirty="0"/>
              <a:t> ”male”, “Monsieur” </a:t>
            </a:r>
            <a:r>
              <a:rPr lang="en-US" sz="2400" dirty="0" err="1"/>
              <a:t>en</a:t>
            </a:r>
            <a:r>
              <a:rPr lang="en-US" sz="2400" dirty="0"/>
              <a:t> “</a:t>
            </a:r>
            <a:r>
              <a:rPr lang="en-US" sz="2400" dirty="0" err="1"/>
              <a:t>Mr</a:t>
            </a:r>
            <a:r>
              <a:rPr lang="en-US" sz="2400" dirty="0"/>
              <a:t>”...)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Ajouter</a:t>
            </a:r>
            <a:r>
              <a:rPr lang="en-US" sz="2400" dirty="0"/>
              <a:t> de </a:t>
            </a:r>
            <a:r>
              <a:rPr lang="en-US" sz="2400" dirty="0" err="1"/>
              <a:t>nouvelles</a:t>
            </a:r>
            <a:r>
              <a:rPr lang="en-US" sz="2400" dirty="0"/>
              <a:t> variables pour </a:t>
            </a:r>
            <a:r>
              <a:rPr lang="en-US" sz="2400" dirty="0" err="1"/>
              <a:t>enrichir</a:t>
            </a:r>
            <a:r>
              <a:rPr lang="en-US" sz="2400" dirty="0"/>
              <a:t> </a:t>
            </a:r>
            <a:r>
              <a:rPr lang="en-US" sz="2400" dirty="0" err="1"/>
              <a:t>notre</a:t>
            </a:r>
            <a:r>
              <a:rPr lang="en-US" sz="2400" dirty="0"/>
              <a:t> jeu de </a:t>
            </a:r>
            <a:r>
              <a:rPr lang="en-US" sz="2400" dirty="0" err="1"/>
              <a:t>données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27254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Merci de </a:t>
            </a:r>
            <a:r>
              <a:rPr lang="nl-NL" dirty="0" err="1"/>
              <a:t>votre</a:t>
            </a:r>
            <a:r>
              <a:rPr lang="nl-NL" dirty="0"/>
              <a:t> attention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CY Tech – Charles-</a:t>
            </a:r>
            <a:r>
              <a:rPr lang="en-GB" noProof="0" dirty="0" err="1"/>
              <a:t>Meldhine</a:t>
            </a:r>
            <a:r>
              <a:rPr lang="en-GB" noProof="0" dirty="0"/>
              <a:t> Madi </a:t>
            </a:r>
            <a:r>
              <a:rPr lang="en-GB" noProof="0" dirty="0" err="1"/>
              <a:t>Mnemoi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  <a:p>
            <a:r>
              <a:rPr lang="nl-NL" dirty="0"/>
              <a:t>Présentation </a:t>
            </a:r>
            <a:r>
              <a:rPr lang="nl-NL" dirty="0" err="1"/>
              <a:t>d’Apache</a:t>
            </a:r>
            <a:r>
              <a:rPr lang="nl-NL" dirty="0"/>
              <a:t> </a:t>
            </a:r>
            <a:r>
              <a:rPr lang="nl-NL" dirty="0" err="1"/>
              <a:t>Spark</a:t>
            </a:r>
            <a:endParaRPr lang="nl-NL" dirty="0"/>
          </a:p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la </a:t>
            </a:r>
            <a:r>
              <a:rPr lang="nl-NL" dirty="0" err="1"/>
              <a:t>donnée</a:t>
            </a:r>
            <a:endParaRPr lang="nl-NL" dirty="0"/>
          </a:p>
          <a:p>
            <a:r>
              <a:rPr lang="nl-NL" dirty="0"/>
              <a:t>Extract-Load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RDD</a:t>
            </a:r>
          </a:p>
          <a:p>
            <a:r>
              <a:rPr lang="nl-NL" dirty="0" err="1"/>
              <a:t>Transform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Spark</a:t>
            </a:r>
            <a:r>
              <a:rPr lang="nl-NL" dirty="0"/>
              <a:t> SQL</a:t>
            </a:r>
          </a:p>
          <a:p>
            <a:r>
              <a:rPr lang="nl-NL" dirty="0"/>
              <a:t>Machine Learning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MLLib</a:t>
            </a:r>
            <a:endParaRPr lang="nl-NL" dirty="0"/>
          </a:p>
          <a:p>
            <a:r>
              <a:rPr lang="nl-NL" dirty="0"/>
              <a:t>Bonus :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graphes</a:t>
            </a:r>
            <a:r>
              <a:rPr lang="nl-NL" dirty="0"/>
              <a:t> </a:t>
            </a:r>
            <a:r>
              <a:rPr lang="nl-NL" dirty="0" err="1"/>
              <a:t>avec</a:t>
            </a:r>
            <a:r>
              <a:rPr lang="nl-NL" dirty="0"/>
              <a:t> </a:t>
            </a:r>
            <a:r>
              <a:rPr lang="nl-NL" dirty="0" err="1"/>
              <a:t>GraphX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 err="1"/>
              <a:t>Qu’est-ce</a:t>
            </a:r>
            <a:r>
              <a:rPr lang="nl-NL" dirty="0"/>
              <a:t> que les </a:t>
            </a:r>
            <a:r>
              <a:rPr lang="nl-NL" dirty="0" err="1"/>
              <a:t>données</a:t>
            </a:r>
            <a:r>
              <a:rPr lang="nl-NL" dirty="0"/>
              <a:t> Big Data 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Charles-Meldhine Madi Mnemoi, </a:t>
            </a:r>
            <a:r>
              <a:rPr lang="en-GB" dirty="0" err="1"/>
              <a:t>Brahim</a:t>
            </a:r>
            <a:r>
              <a:rPr lang="en-GB" dirty="0"/>
              <a:t> </a:t>
            </a:r>
            <a:r>
              <a:rPr lang="en-GB" dirty="0" err="1"/>
              <a:t>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05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Big Data = 3V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Volume</a:t>
            </a:r>
          </a:p>
          <a:p>
            <a:pPr marL="180975" lvl="1" indent="0">
              <a:buNone/>
            </a:pPr>
            <a:r>
              <a:rPr lang="en-US" dirty="0"/>
              <a:t>- 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un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dirty="0"/>
              <a:t> grand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Exemple</a:t>
            </a:r>
            <a:r>
              <a:rPr lang="en-US" dirty="0"/>
              <a:t> : Facebook </a:t>
            </a:r>
            <a:r>
              <a:rPr lang="en-US" dirty="0" err="1"/>
              <a:t>génère</a:t>
            </a:r>
            <a:r>
              <a:rPr lang="en-US" dirty="0"/>
              <a:t> </a:t>
            </a:r>
            <a:r>
              <a:rPr lang="en-US" b="1" dirty="0"/>
              <a:t>10 </a:t>
            </a:r>
            <a:r>
              <a:rPr lang="en-US" b="1" dirty="0" err="1"/>
              <a:t>Teraoctets</a:t>
            </a:r>
            <a:r>
              <a:rPr lang="en-US" b="1" dirty="0"/>
              <a:t> </a:t>
            </a:r>
            <a:r>
              <a:rPr lang="en-US" dirty="0"/>
              <a:t>par jour = </a:t>
            </a:r>
            <a:r>
              <a:rPr lang="en-US" b="1" dirty="0"/>
              <a:t>10 millions de pages A4 </a:t>
            </a:r>
            <a:r>
              <a:rPr lang="en-US" dirty="0"/>
              <a:t>par jour !</a:t>
            </a:r>
          </a:p>
          <a:p>
            <a:pPr lvl="1">
              <a:buFontTx/>
              <a:buChar char="-"/>
            </a:pPr>
            <a:r>
              <a:rPr lang="en-US" dirty="0"/>
              <a:t>Solutions :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décisionnels</a:t>
            </a:r>
            <a:r>
              <a:rPr lang="en-US" dirty="0"/>
              <a:t>, </a:t>
            </a:r>
            <a:r>
              <a:rPr lang="en-US" dirty="0" err="1"/>
              <a:t>principe</a:t>
            </a:r>
            <a:r>
              <a:rPr lang="en-US" dirty="0"/>
              <a:t> BASE, </a:t>
            </a:r>
            <a:r>
              <a:rPr lang="en-US" b="1" dirty="0" err="1"/>
              <a:t>scalabilité</a:t>
            </a:r>
            <a:r>
              <a:rPr lang="en-US" b="1" dirty="0"/>
              <a:t> </a:t>
            </a:r>
            <a:r>
              <a:rPr lang="en-US" b="1" dirty="0" err="1"/>
              <a:t>horizontale</a:t>
            </a:r>
            <a:r>
              <a:rPr lang="en-US" dirty="0"/>
              <a:t>…</a:t>
            </a:r>
          </a:p>
          <a:p>
            <a:r>
              <a:rPr lang="en-US" b="1" dirty="0" err="1"/>
              <a:t>Vélocité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dirty="0" err="1"/>
              <a:t>rapidement</a:t>
            </a:r>
            <a:endParaRPr lang="en-US" dirty="0"/>
          </a:p>
          <a:p>
            <a:pPr lvl="1"/>
            <a:r>
              <a:rPr lang="en-US" dirty="0" err="1"/>
              <a:t>Exemple</a:t>
            </a:r>
            <a:r>
              <a:rPr lang="en-US" dirty="0"/>
              <a:t> : Twitter </a:t>
            </a:r>
            <a:r>
              <a:rPr lang="en-US" dirty="0" err="1"/>
              <a:t>limite</a:t>
            </a:r>
            <a:r>
              <a:rPr lang="en-US" dirty="0"/>
              <a:t> la lecture de tweets à 10 000 par jour</a:t>
            </a:r>
          </a:p>
          <a:p>
            <a:pPr lvl="1"/>
            <a:r>
              <a:rPr lang="en-US" dirty="0"/>
              <a:t>Solutions: </a:t>
            </a:r>
            <a:r>
              <a:rPr lang="en-US" b="1" dirty="0" err="1"/>
              <a:t>traitements</a:t>
            </a:r>
            <a:r>
              <a:rPr lang="en-US" b="1" dirty="0"/>
              <a:t> par batch</a:t>
            </a:r>
            <a:r>
              <a:rPr lang="en-US" dirty="0"/>
              <a:t>, streaming </a:t>
            </a:r>
            <a:r>
              <a:rPr lang="en-US" dirty="0" err="1"/>
              <a:t>fiables</a:t>
            </a:r>
            <a:r>
              <a:rPr lang="en-US" dirty="0"/>
              <a:t>…</a:t>
            </a:r>
          </a:p>
          <a:p>
            <a:r>
              <a:rPr lang="en-US" b="1" dirty="0" err="1"/>
              <a:t>Variété</a:t>
            </a:r>
            <a:endParaRPr lang="en-US" b="1" dirty="0"/>
          </a:p>
          <a:p>
            <a:pPr lvl="1"/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endParaRPr lang="en-US" dirty="0"/>
          </a:p>
          <a:p>
            <a:pPr lvl="1"/>
            <a:r>
              <a:rPr lang="en-US" dirty="0"/>
              <a:t>Images, sons, </a:t>
            </a:r>
            <a:r>
              <a:rPr lang="en-US" dirty="0" err="1"/>
              <a:t>vidéos</a:t>
            </a:r>
            <a:r>
              <a:rPr lang="en-US" dirty="0"/>
              <a:t>, </a:t>
            </a:r>
            <a:r>
              <a:rPr lang="en-US" dirty="0" err="1"/>
              <a:t>textes</a:t>
            </a:r>
            <a:r>
              <a:rPr lang="en-US" dirty="0"/>
              <a:t>, tweets, posts, </a:t>
            </a:r>
            <a:r>
              <a:rPr lang="en-US" dirty="0" err="1"/>
              <a:t>numérique</a:t>
            </a:r>
            <a:r>
              <a:rPr lang="en-US" dirty="0"/>
              <a:t>… 75%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“non </a:t>
            </a:r>
            <a:r>
              <a:rPr lang="en-US" dirty="0" err="1"/>
              <a:t>structurées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Solutions : </a:t>
            </a:r>
            <a:r>
              <a:rPr lang="en-US" dirty="0" err="1"/>
              <a:t>flexibilité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du </a:t>
            </a:r>
            <a:r>
              <a:rPr lang="en-US" dirty="0" err="1"/>
              <a:t>traitement</a:t>
            </a:r>
            <a:r>
              <a:rPr lang="en-US" dirty="0"/>
              <a:t> de la </a:t>
            </a:r>
            <a:r>
              <a:rPr lang="en-US" dirty="0" err="1"/>
              <a:t>donnée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4FF89-E4DB-4F29-A61D-46FCA211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2466305"/>
            <a:ext cx="4455704" cy="24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182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7011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dirty="0"/>
              <a:t>Framework de </a:t>
            </a:r>
            <a:r>
              <a:rPr lang="en-US" dirty="0" err="1"/>
              <a:t>traitement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b="1" dirty="0" err="1"/>
              <a:t>adapté</a:t>
            </a:r>
            <a:r>
              <a:rPr lang="en-US" b="1" dirty="0"/>
              <a:t> aux 3V du “Big Data”</a:t>
            </a:r>
          </a:p>
          <a:p>
            <a:r>
              <a:rPr lang="en-US" b="1" dirty="0"/>
              <a:t>Volume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parallèles</a:t>
            </a:r>
            <a:r>
              <a:rPr lang="en-US" dirty="0"/>
              <a:t> sur un cluster avec les RDD</a:t>
            </a:r>
          </a:p>
          <a:p>
            <a:pPr marL="180975" lvl="1" indent="0">
              <a:buNone/>
            </a:pPr>
            <a:r>
              <a:rPr lang="en-US" dirty="0"/>
              <a:t>- </a:t>
            </a:r>
            <a:r>
              <a:rPr lang="en-US" dirty="0" err="1"/>
              <a:t>Intégration</a:t>
            </a:r>
            <a:r>
              <a:rPr lang="en-US" dirty="0"/>
              <a:t> facile avec des </a:t>
            </a:r>
            <a:r>
              <a:rPr lang="en-US" dirty="0" err="1"/>
              <a:t>systèmes</a:t>
            </a:r>
            <a:r>
              <a:rPr lang="en-US" dirty="0"/>
              <a:t> de 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massives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Hadoop</a:t>
            </a:r>
          </a:p>
          <a:p>
            <a:pPr marL="180975" lvl="1" indent="0">
              <a:buNone/>
            </a:pPr>
            <a:endParaRPr lang="en-US" dirty="0"/>
          </a:p>
          <a:p>
            <a:r>
              <a:rPr lang="en-US" b="1" dirty="0" err="1"/>
              <a:t>Vélocité</a:t>
            </a:r>
            <a:r>
              <a:rPr lang="en-US" b="1" dirty="0"/>
              <a:t> 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(quasi-)temps reel avec Spark Streaming</a:t>
            </a:r>
          </a:p>
          <a:p>
            <a:pPr lvl="1"/>
            <a:r>
              <a:rPr lang="en-US" dirty="0" err="1"/>
              <a:t>Calculs</a:t>
            </a:r>
            <a:r>
              <a:rPr lang="en-US" dirty="0"/>
              <a:t> in-memory </a:t>
            </a:r>
            <a:r>
              <a:rPr lang="en-US" dirty="0" err="1"/>
              <a:t>privilégiés</a:t>
            </a:r>
            <a:r>
              <a:rPr lang="en-US" dirty="0"/>
              <a:t> et </a:t>
            </a:r>
            <a:r>
              <a:rPr lang="en-US" dirty="0" err="1"/>
              <a:t>systèmes</a:t>
            </a:r>
            <a:r>
              <a:rPr lang="en-US" dirty="0"/>
              <a:t> de cache</a:t>
            </a:r>
          </a:p>
          <a:p>
            <a:endParaRPr lang="en-US" dirty="0"/>
          </a:p>
          <a:p>
            <a:r>
              <a:rPr lang="en-US" b="1" dirty="0" err="1"/>
              <a:t>Variété</a:t>
            </a:r>
            <a:r>
              <a:rPr lang="en-US" b="1" dirty="0"/>
              <a:t> :</a:t>
            </a:r>
          </a:p>
          <a:p>
            <a:pPr lvl="1"/>
            <a:r>
              <a:rPr lang="en-US" dirty="0"/>
              <a:t>Manipulation de sources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variées</a:t>
            </a:r>
            <a:endParaRPr lang="en-US" dirty="0"/>
          </a:p>
          <a:p>
            <a:pPr lvl="1"/>
            <a:r>
              <a:rPr lang="en-US" dirty="0" err="1"/>
              <a:t>Structurées</a:t>
            </a:r>
            <a:r>
              <a:rPr lang="en-US" dirty="0"/>
              <a:t> avec Spark SQL, </a:t>
            </a:r>
            <a:r>
              <a:rPr lang="en-US" dirty="0" err="1"/>
              <a:t>graphes</a:t>
            </a:r>
            <a:r>
              <a:rPr lang="en-US" dirty="0"/>
              <a:t> avec </a:t>
            </a:r>
            <a:r>
              <a:rPr lang="en-US" dirty="0" err="1"/>
              <a:t>GraphX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5725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Apache Spark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DAEDB1-498D-F260-CED4-8B03A9141B57}"/>
              </a:ext>
            </a:extLst>
          </p:cNvPr>
          <p:cNvSpPr txBox="1"/>
          <p:nvPr/>
        </p:nvSpPr>
        <p:spPr>
          <a:xfrm>
            <a:off x="2312894" y="2433918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>
            <a:noAutofit/>
          </a:bodyPr>
          <a:lstStyle/>
          <a:p>
            <a:endParaRPr lang="fr-FR" noProof="0" dirty="0" err="1">
              <a:solidFill>
                <a:schemeClr val="bg2"/>
              </a:solidFill>
            </a:endParaRPr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3B3F8C-D8B5-D9FE-99C3-6CFB14A9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082844"/>
            <a:ext cx="6078349" cy="46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548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7575" y="990600"/>
            <a:ext cx="10798224" cy="1718320"/>
          </a:xfrm>
        </p:spPr>
        <p:txBody>
          <a:bodyPr/>
          <a:lstStyle/>
          <a:p>
            <a:r>
              <a:rPr lang="nl-NL" dirty="0"/>
              <a:t>ELT : </a:t>
            </a:r>
            <a:r>
              <a:rPr lang="nl-NL" dirty="0" err="1"/>
              <a:t>un</a:t>
            </a:r>
            <a:r>
              <a:rPr lang="nl-NL" dirty="0"/>
              <a:t> </a:t>
            </a:r>
            <a:r>
              <a:rPr lang="nl-NL" dirty="0" err="1"/>
              <a:t>processus</a:t>
            </a:r>
            <a:r>
              <a:rPr lang="nl-NL" dirty="0"/>
              <a:t> de </a:t>
            </a:r>
            <a:r>
              <a:rPr lang="nl-NL" dirty="0" err="1"/>
              <a:t>traitement</a:t>
            </a:r>
            <a:r>
              <a:rPr lang="nl-NL" dirty="0"/>
              <a:t> de </a:t>
            </a:r>
            <a:r>
              <a:rPr lang="nl-NL" dirty="0" err="1"/>
              <a:t>données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2A74D798-416D-40D6-8906-E31EC4F184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002" y="644453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CY Tech – C. Madi Mnemoi, </a:t>
            </a:r>
            <a:r>
              <a:rPr lang="en-GB" dirty="0" err="1"/>
              <a:t>B.Kerdad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3907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F06-5F42-4296-B27B-4F79E0D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: Extract -&gt; Load -&gt; Transform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827D6B6A-9A18-473A-8D5D-4ED00F4E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389023" cy="4795836"/>
          </a:xfrm>
        </p:spPr>
        <p:txBody>
          <a:bodyPr/>
          <a:lstStyle/>
          <a:p>
            <a:r>
              <a:rPr lang="en-US" b="1" dirty="0"/>
              <a:t>Extract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diverses</a:t>
            </a:r>
            <a:r>
              <a:rPr lang="en-US" dirty="0"/>
              <a:t> et </a:t>
            </a:r>
            <a:r>
              <a:rPr lang="en-US" dirty="0" err="1"/>
              <a:t>nombreuses</a:t>
            </a:r>
            <a:r>
              <a:rPr lang="en-US" dirty="0"/>
              <a:t> sources (base de </a:t>
            </a:r>
            <a:r>
              <a:rPr lang="en-US" dirty="0" err="1"/>
              <a:t>données</a:t>
            </a:r>
            <a:r>
              <a:rPr lang="en-US" dirty="0"/>
              <a:t>, </a:t>
            </a:r>
            <a:r>
              <a:rPr lang="en-US" dirty="0" err="1"/>
              <a:t>fichiers</a:t>
            </a:r>
            <a:r>
              <a:rPr lang="en-US" dirty="0"/>
              <a:t> plats, machines…)</a:t>
            </a:r>
          </a:p>
          <a:p>
            <a:r>
              <a:rPr lang="en-US" b="1" dirty="0"/>
              <a:t>Load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regroupe</a:t>
            </a:r>
            <a:r>
              <a:rPr lang="en-US" dirty="0"/>
              <a:t> et charge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base commune (</a:t>
            </a:r>
            <a:r>
              <a:rPr lang="en-US" dirty="0" err="1"/>
              <a:t>fichier</a:t>
            </a:r>
            <a:r>
              <a:rPr lang="en-US" dirty="0"/>
              <a:t>, data lake, </a:t>
            </a:r>
            <a:r>
              <a:rPr lang="en-US" b="1" dirty="0"/>
              <a:t>data warehouse</a:t>
            </a:r>
            <a:r>
              <a:rPr lang="en-US" dirty="0"/>
              <a:t>,…)</a:t>
            </a:r>
          </a:p>
          <a:p>
            <a:r>
              <a:rPr lang="en-US" b="1" dirty="0"/>
              <a:t>Transform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collectées</a:t>
            </a:r>
            <a:r>
              <a:rPr lang="en-US" dirty="0"/>
              <a:t> pour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extraire</a:t>
            </a:r>
            <a:r>
              <a:rPr lang="en-US" dirty="0"/>
              <a:t> de </a:t>
            </a:r>
            <a:r>
              <a:rPr lang="en-US" dirty="0" err="1"/>
              <a:t>l’</a:t>
            </a:r>
            <a:r>
              <a:rPr lang="en-US" b="1" dirty="0" err="1"/>
              <a:t>information</a:t>
            </a:r>
            <a:r>
              <a:rPr lang="en-US" b="1" dirty="0"/>
              <a:t> / </a:t>
            </a:r>
            <a:r>
              <a:rPr lang="en-US" b="1" dirty="0" err="1"/>
              <a:t>valeur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6D4B6-3814-4E02-AB98-08D3B496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ELT process, Explained">
            <a:extLst>
              <a:ext uri="{FF2B5EF4-FFF2-40B4-BE49-F238E27FC236}">
                <a16:creationId xmlns:a16="http://schemas.microsoft.com/office/drawing/2014/main" id="{6D35B250-4040-35C6-A8C7-332B8555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9" b="89775" l="8976" r="91122">
                        <a14:foregroundMark x1="8976" y1="22357" x2="8976" y2="22357"/>
                        <a14:foregroundMark x1="60098" y1="24957" x2="60098" y2="24957"/>
                        <a14:foregroundMark x1="58341" y1="24957" x2="58341" y2="24957"/>
                        <a14:foregroundMark x1="58439" y1="26170" x2="56585" y2="23744"/>
                        <a14:foregroundMark x1="61756" y1="30676" x2="59805" y2="30156"/>
                        <a14:foregroundMark x1="91220" y1="24263" x2="91122" y2="52860"/>
                        <a14:foregroundMark x1="91122" y1="52860" x2="91024" y2="53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2" y="3276600"/>
            <a:ext cx="6615802" cy="37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6754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3058</TotalTime>
  <Words>683</Words>
  <Application>Microsoft Macintosh PowerPoint</Application>
  <PresentationFormat>Personnalisé</PresentationFormat>
  <Paragraphs>183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Menlo</vt:lpstr>
      <vt:lpstr>Minion</vt:lpstr>
      <vt:lpstr>Corporate template-set Universiteit Leiden</vt:lpstr>
      <vt:lpstr>Traitement de données Big Data avec Spark</vt:lpstr>
      <vt:lpstr>Plan</vt:lpstr>
      <vt:lpstr>Qu’est-ce que les données Big Data ?</vt:lpstr>
      <vt:lpstr>Données Big Data = 3V</vt:lpstr>
      <vt:lpstr>Apache Spark</vt:lpstr>
      <vt:lpstr>Apache Spark </vt:lpstr>
      <vt:lpstr>Composants de Apache Spark</vt:lpstr>
      <vt:lpstr>ELT : un processus de traitement de données</vt:lpstr>
      <vt:lpstr>ELT : Extract -&gt; Load -&gt; Transform</vt:lpstr>
      <vt:lpstr>Faire de l’ELT avec Spark</vt:lpstr>
      <vt:lpstr>Cas pratique</vt:lpstr>
      <vt:lpstr>Objectif</vt:lpstr>
      <vt:lpstr>Extract et Load avec les RDD</vt:lpstr>
      <vt:lpstr>Objectif</vt:lpstr>
      <vt:lpstr>Solution</vt:lpstr>
      <vt:lpstr>Transform avec Spark SQL </vt:lpstr>
      <vt:lpstr>Objectifs</vt:lpstr>
      <vt:lpstr>Solution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CYTech Student</dc:creator>
  <cp:lastModifiedBy>MADI MNEMOI CHARLES-MELDHINE S.MONDE</cp:lastModifiedBy>
  <cp:revision>121</cp:revision>
  <cp:lastPrinted>2018-11-27T09:56:33Z</cp:lastPrinted>
  <dcterms:created xsi:type="dcterms:W3CDTF">2023-04-08T13:14:15Z</dcterms:created>
  <dcterms:modified xsi:type="dcterms:W3CDTF">2023-12-22T10:38:36Z</dcterms:modified>
</cp:coreProperties>
</file>