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0" r:id="rId4"/>
    <p:sldId id="293" r:id="rId5"/>
    <p:sldId id="294" r:id="rId6"/>
    <p:sldId id="301" r:id="rId7"/>
    <p:sldId id="304" r:id="rId8"/>
    <p:sldId id="302" r:id="rId9"/>
    <p:sldId id="303" r:id="rId10"/>
    <p:sldId id="305" r:id="rId11"/>
    <p:sldId id="306" r:id="rId12"/>
    <p:sldId id="307" r:id="rId13"/>
    <p:sldId id="308" r:id="rId14"/>
    <p:sldId id="309" r:id="rId15"/>
    <p:sldId id="269" r:id="rId16"/>
  </p:sldIdLst>
  <p:sldSz cx="12198350" cy="6858000"/>
  <p:notesSz cx="9872663" cy="6742113"/>
  <p:custDataLst>
    <p:tags r:id="rId19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0" autoAdjust="0"/>
    <p:restoredTop sz="94719"/>
  </p:normalViewPr>
  <p:slideViewPr>
    <p:cSldViewPr>
      <p:cViewPr varScale="1">
        <p:scale>
          <a:sx n="125" d="100"/>
          <a:sy n="125" d="100"/>
        </p:scale>
        <p:origin x="1824" y="67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21-12-2023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/>
          </a:bodyPr>
          <a:lstStyle/>
          <a:p>
            <a:r>
              <a:rPr lang="nl-NL" dirty="0"/>
              <a:t>Charles-Meldhine Madi Mnemoi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Charles-Meldhine Madi Mnemoi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A9FB4E0-A0B2-AABC-7831-AEBCD9D35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1028516"/>
            <a:ext cx="6078349" cy="469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Faire de </a:t>
            </a:r>
            <a:r>
              <a:rPr lang="en-US" dirty="0" err="1"/>
              <a:t>l’ELT</a:t>
            </a:r>
            <a:r>
              <a:rPr lang="en-US" dirty="0"/>
              <a:t> avec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6512" y="1371600"/>
            <a:ext cx="5310674" cy="4795836"/>
          </a:xfrm>
        </p:spPr>
        <p:txBody>
          <a:bodyPr/>
          <a:lstStyle/>
          <a:p>
            <a:pPr lvl="1"/>
            <a:endParaRPr lang="en-US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FD80D9-753B-C6A3-C922-23C1697EAE6E}"/>
              </a:ext>
            </a:extLst>
          </p:cNvPr>
          <p:cNvSpPr/>
          <p:nvPr/>
        </p:nvSpPr>
        <p:spPr>
          <a:xfrm>
            <a:off x="4832263" y="2590800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9633B82-85BB-893B-8BDD-6CBB309C8060}"/>
              </a:ext>
            </a:extLst>
          </p:cNvPr>
          <p:cNvSpPr/>
          <p:nvPr/>
        </p:nvSpPr>
        <p:spPr>
          <a:xfrm>
            <a:off x="3376250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682957F-6F73-962E-CE8F-E94F6DE04BFD}"/>
              </a:ext>
            </a:extLst>
          </p:cNvPr>
          <p:cNvSpPr/>
          <p:nvPr/>
        </p:nvSpPr>
        <p:spPr>
          <a:xfrm>
            <a:off x="1890456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37435D1-476F-2BA6-DF51-7D889C5EB440}"/>
              </a:ext>
            </a:extLst>
          </p:cNvPr>
          <p:cNvSpPr/>
          <p:nvPr/>
        </p:nvSpPr>
        <p:spPr>
          <a:xfrm>
            <a:off x="384172" y="2659568"/>
            <a:ext cx="1524000" cy="1430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B6FC3D-E9D0-451C-FD46-0F03E6D270F9}"/>
              </a:ext>
            </a:extLst>
          </p:cNvPr>
          <p:cNvSpPr/>
          <p:nvPr/>
        </p:nvSpPr>
        <p:spPr>
          <a:xfrm>
            <a:off x="2719690" y="4163624"/>
            <a:ext cx="1313119" cy="576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9518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Cas </a:t>
            </a:r>
            <a:r>
              <a:rPr lang="nl-NL" dirty="0" err="1"/>
              <a:t>pratique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8164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569E6E-9E60-9C86-D853-686D272BC089}"/>
              </a:ext>
            </a:extLst>
          </p:cNvPr>
          <p:cNvSpPr/>
          <p:nvPr/>
        </p:nvSpPr>
        <p:spPr>
          <a:xfrm>
            <a:off x="6134199" y="133499"/>
            <a:ext cx="1260375" cy="629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071ED-640C-444C-46ED-9EEE7A9FB9F4}"/>
              </a:ext>
            </a:extLst>
          </p:cNvPr>
          <p:cNvSpPr/>
          <p:nvPr/>
        </p:nvSpPr>
        <p:spPr>
          <a:xfrm>
            <a:off x="4117973" y="133498"/>
            <a:ext cx="1981200" cy="6320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1C14-554E-2366-C8FF-49F075D29215}"/>
              </a:ext>
            </a:extLst>
          </p:cNvPr>
          <p:cNvSpPr/>
          <p:nvPr/>
        </p:nvSpPr>
        <p:spPr>
          <a:xfrm>
            <a:off x="7423149" y="133498"/>
            <a:ext cx="4162425" cy="6294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Vertical Text Placeholder 5">
            <a:extLst>
              <a:ext uri="{FF2B5EF4-FFF2-40B4-BE49-F238E27FC236}">
                <a16:creationId xmlns:a16="http://schemas.microsoft.com/office/drawing/2014/main" id="{45C3B00A-1CB6-DDA7-1122-C3C105459518}"/>
              </a:ext>
            </a:extLst>
          </p:cNvPr>
          <p:cNvSpPr txBox="1">
            <a:spLocks/>
          </p:cNvSpPr>
          <p:nvPr/>
        </p:nvSpPr>
        <p:spPr>
          <a:xfrm>
            <a:off x="343001" y="1278236"/>
            <a:ext cx="5310674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2" name="Image 21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155071A3-6DE4-2B87-ED30-A4FE8416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48" y="283281"/>
            <a:ext cx="7772400" cy="61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2487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Extract et Load </a:t>
            </a:r>
            <a:r>
              <a:rPr lang="nl-NL" dirty="0" err="1"/>
              <a:t>avec</a:t>
            </a:r>
            <a:r>
              <a:rPr lang="nl-NL" dirty="0"/>
              <a:t> les RDD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51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et Load avec les RDD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07975" y="1049116"/>
            <a:ext cx="11389024" cy="540422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SparkContext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RDD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files as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RDDs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spark.textFile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"data/titanic_part_1.txt"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spark.textFile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"data/titanic_part_2.txt"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spark.textFile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"data/titanic_part_3.gz"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combine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RDDs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into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one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titanicPart1.union(titanicPart2).union(titanicPart3)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RDD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]): 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RDD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RDD to file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titanic.saveAsTextFile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titanic.csv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98516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de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la </a:t>
            </a:r>
            <a:r>
              <a:rPr lang="nl-NL" dirty="0" err="1"/>
              <a:t>donnée</a:t>
            </a:r>
            <a:endParaRPr lang="nl-NL" dirty="0"/>
          </a:p>
          <a:p>
            <a:r>
              <a:rPr lang="nl-NL" dirty="0"/>
              <a:t>Extract-Load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RDD</a:t>
            </a:r>
          </a:p>
          <a:p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Charles-Meldhine Madi Mnemoi, </a:t>
            </a:r>
            <a:r>
              <a:rPr lang="en-GB" dirty="0" err="1"/>
              <a:t>Brahim</a:t>
            </a:r>
            <a:r>
              <a:rPr lang="en-GB" dirty="0"/>
              <a:t> </a:t>
            </a:r>
            <a:r>
              <a:rPr lang="en-GB" dirty="0" err="1"/>
              <a:t>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 </a:t>
            </a:r>
            <a:r>
              <a:rPr lang="en-US" dirty="0" err="1"/>
              <a:t>fiables</a:t>
            </a:r>
            <a:r>
              <a:rPr lang="en-US" dirty="0"/>
              <a:t>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/>
              <a:t>Framework de </a:t>
            </a:r>
            <a:r>
              <a:rPr lang="en-US" dirty="0" err="1"/>
              <a:t>traitement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b="1" dirty="0" err="1"/>
              <a:t>adapté</a:t>
            </a:r>
            <a:r>
              <a:rPr lang="en-US" b="1" dirty="0"/>
              <a:t> aux 3V du “Big Data”</a:t>
            </a:r>
          </a:p>
          <a:p>
            <a:r>
              <a:rPr lang="en-US" b="1" dirty="0"/>
              <a:t>Volume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parallèles</a:t>
            </a:r>
            <a:r>
              <a:rPr lang="en-US" dirty="0"/>
              <a:t> sur un cluster avec les RDD</a:t>
            </a:r>
          </a:p>
          <a:p>
            <a:pPr marL="180975" lvl="1" indent="0">
              <a:buNone/>
            </a:pPr>
            <a:r>
              <a:rPr lang="en-US" dirty="0"/>
              <a:t>- </a:t>
            </a:r>
            <a:r>
              <a:rPr lang="en-US" dirty="0" err="1"/>
              <a:t>Intégration</a:t>
            </a:r>
            <a:r>
              <a:rPr lang="en-US" dirty="0"/>
              <a:t> facile avec des </a:t>
            </a:r>
            <a:r>
              <a:rPr lang="en-US" dirty="0" err="1"/>
              <a:t>systèmes</a:t>
            </a:r>
            <a:r>
              <a:rPr lang="en-US" dirty="0"/>
              <a:t> de bases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massives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Hadoop</a:t>
            </a:r>
          </a:p>
          <a:p>
            <a:pPr marL="180975" lvl="1" indent="0">
              <a:buNone/>
            </a:pPr>
            <a:endParaRPr lang="en-US" dirty="0"/>
          </a:p>
          <a:p>
            <a:r>
              <a:rPr lang="en-US" b="1" dirty="0" err="1"/>
              <a:t>Vélocité</a:t>
            </a:r>
            <a:r>
              <a:rPr lang="en-US" b="1" dirty="0"/>
              <a:t> 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(quasi-)temps reel avec Spark Streaming</a:t>
            </a:r>
          </a:p>
          <a:p>
            <a:pPr lvl="1"/>
            <a:r>
              <a:rPr lang="en-US" dirty="0" err="1"/>
              <a:t>Calculs</a:t>
            </a:r>
            <a:r>
              <a:rPr lang="en-US" dirty="0"/>
              <a:t> in-memory </a:t>
            </a:r>
            <a:r>
              <a:rPr lang="en-US" dirty="0" err="1"/>
              <a:t>privilégiés</a:t>
            </a:r>
            <a:r>
              <a:rPr lang="en-US" dirty="0"/>
              <a:t> et </a:t>
            </a:r>
            <a:r>
              <a:rPr lang="en-US" dirty="0" err="1"/>
              <a:t>systèmes</a:t>
            </a:r>
            <a:r>
              <a:rPr lang="en-US" dirty="0"/>
              <a:t> de cache</a:t>
            </a:r>
          </a:p>
          <a:p>
            <a:endParaRPr lang="en-US" dirty="0"/>
          </a:p>
          <a:p>
            <a:r>
              <a:rPr lang="en-US" b="1" dirty="0" err="1"/>
              <a:t>Variété</a:t>
            </a:r>
            <a:r>
              <a:rPr lang="en-US" b="1" dirty="0"/>
              <a:t> :</a:t>
            </a:r>
          </a:p>
          <a:p>
            <a:pPr lvl="1"/>
            <a:r>
              <a:rPr lang="en-US" dirty="0"/>
              <a:t>Manipulation de sources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variées</a:t>
            </a:r>
            <a:endParaRPr lang="en-US" dirty="0"/>
          </a:p>
          <a:p>
            <a:pPr lvl="1"/>
            <a:r>
              <a:rPr lang="en-US" dirty="0" err="1"/>
              <a:t>Structurées</a:t>
            </a:r>
            <a:r>
              <a:rPr lang="en-US" dirty="0"/>
              <a:t> avec Spark SQL, </a:t>
            </a:r>
            <a:r>
              <a:rPr lang="en-US" dirty="0" err="1"/>
              <a:t>graphes</a:t>
            </a:r>
            <a:r>
              <a:rPr lang="en-US" dirty="0"/>
              <a:t> avec </a:t>
            </a:r>
            <a:r>
              <a:rPr lang="en-US" dirty="0" err="1"/>
              <a:t>GraphX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Composants</a:t>
            </a:r>
            <a:r>
              <a:rPr lang="en-US" dirty="0"/>
              <a:t> de Apache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DAEDB1-498D-F260-CED4-8B03A9141B57}"/>
              </a:ext>
            </a:extLst>
          </p:cNvPr>
          <p:cNvSpPr txBox="1"/>
          <p:nvPr/>
        </p:nvSpPr>
        <p:spPr>
          <a:xfrm>
            <a:off x="2312894" y="2433918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D3B3F8C-D8B5-D9FE-99C3-6CFB14A9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1082844"/>
            <a:ext cx="6078349" cy="46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548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90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: Extract -&gt; Load -&gt; Transform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Extract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diverses</a:t>
            </a:r>
            <a:r>
              <a:rPr lang="en-US" dirty="0"/>
              <a:t> et </a:t>
            </a:r>
            <a:r>
              <a:rPr lang="en-US" dirty="0" err="1"/>
              <a:t>nombreuses</a:t>
            </a:r>
            <a:r>
              <a:rPr lang="en-US" dirty="0"/>
              <a:t> sources (base de </a:t>
            </a:r>
            <a:r>
              <a:rPr lang="en-US" dirty="0" err="1"/>
              <a:t>données</a:t>
            </a:r>
            <a:r>
              <a:rPr lang="en-US" dirty="0"/>
              <a:t>, </a:t>
            </a:r>
            <a:r>
              <a:rPr lang="en-US" dirty="0" err="1"/>
              <a:t>fichiers</a:t>
            </a:r>
            <a:r>
              <a:rPr lang="en-US" dirty="0"/>
              <a:t> plats, machines…)</a:t>
            </a:r>
          </a:p>
          <a:p>
            <a:r>
              <a:rPr lang="en-US" b="1" dirty="0"/>
              <a:t>Load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regroupe</a:t>
            </a:r>
            <a:r>
              <a:rPr lang="en-US" dirty="0"/>
              <a:t> et charge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base commune (</a:t>
            </a:r>
            <a:r>
              <a:rPr lang="en-US" dirty="0" err="1"/>
              <a:t>fichier</a:t>
            </a:r>
            <a:r>
              <a:rPr lang="en-US" dirty="0"/>
              <a:t>, data lake, </a:t>
            </a:r>
            <a:r>
              <a:rPr lang="en-US" b="1" dirty="0"/>
              <a:t>data warehouse</a:t>
            </a:r>
            <a:r>
              <a:rPr lang="en-US" dirty="0"/>
              <a:t>,…)</a:t>
            </a:r>
          </a:p>
          <a:p>
            <a:r>
              <a:rPr lang="en-US" b="1" dirty="0"/>
              <a:t>Transform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collectées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extraire</a:t>
            </a:r>
            <a:r>
              <a:rPr lang="en-US" dirty="0"/>
              <a:t> de </a:t>
            </a:r>
            <a:r>
              <a:rPr lang="en-US" dirty="0" err="1"/>
              <a:t>l’</a:t>
            </a:r>
            <a:r>
              <a:rPr lang="en-US" b="1" dirty="0" err="1"/>
              <a:t>information</a:t>
            </a:r>
            <a:r>
              <a:rPr lang="en-US" b="1" dirty="0"/>
              <a:t> / </a:t>
            </a:r>
            <a:r>
              <a:rPr lang="en-US" b="1" dirty="0" err="1"/>
              <a:t>valeur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1028" name="Picture 4" descr="ELT process, Explained">
            <a:extLst>
              <a:ext uri="{FF2B5EF4-FFF2-40B4-BE49-F238E27FC236}">
                <a16:creationId xmlns:a16="http://schemas.microsoft.com/office/drawing/2014/main" id="{6D35B250-4040-35C6-A8C7-332B8555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9" b="89775" l="8976" r="91122">
                        <a14:foregroundMark x1="8976" y1="22357" x2="8976" y2="22357"/>
                        <a14:foregroundMark x1="60098" y1="24957" x2="60098" y2="24957"/>
                        <a14:foregroundMark x1="58341" y1="24957" x2="58341" y2="24957"/>
                        <a14:foregroundMark x1="58439" y1="26170" x2="56585" y2="23744"/>
                        <a14:foregroundMark x1="61756" y1="30676" x2="59805" y2="30156"/>
                        <a14:foregroundMark x1="91220" y1="24263" x2="91122" y2="52860"/>
                        <a14:foregroundMark x1="91122" y1="52860" x2="91024" y2="53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2" y="3276600"/>
            <a:ext cx="6615802" cy="3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67549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2259</TotalTime>
  <Words>563</Words>
  <Application>Microsoft Macintosh PowerPoint</Application>
  <PresentationFormat>Personnalisé</PresentationFormat>
  <Paragraphs>130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</vt:lpstr>
      <vt:lpstr>Menlo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Composants de Apache Spark</vt:lpstr>
      <vt:lpstr>ELT : un processus de traitement de données</vt:lpstr>
      <vt:lpstr>ELT : Extract -&gt; Load -&gt; Transform</vt:lpstr>
      <vt:lpstr>Faire de l’ELT avec Spark</vt:lpstr>
      <vt:lpstr>Cas pratique</vt:lpstr>
      <vt:lpstr>Objectif</vt:lpstr>
      <vt:lpstr>Extract et Load avec les RDD</vt:lpstr>
      <vt:lpstr>Extract et Load avec les RDD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MADI MNEMOI CHARLES-MELDHINE S.MONDE</cp:lastModifiedBy>
  <cp:revision>115</cp:revision>
  <cp:lastPrinted>2018-11-27T09:56:33Z</cp:lastPrinted>
  <dcterms:created xsi:type="dcterms:W3CDTF">2023-04-08T13:14:15Z</dcterms:created>
  <dcterms:modified xsi:type="dcterms:W3CDTF">2023-12-21T21:19:42Z</dcterms:modified>
</cp:coreProperties>
</file>