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19" r:id="rId9"/>
    <p:sldId id="321" r:id="rId10"/>
    <p:sldId id="320" r:id="rId11"/>
    <p:sldId id="302" r:id="rId12"/>
    <p:sldId id="303" r:id="rId13"/>
    <p:sldId id="305" r:id="rId14"/>
    <p:sldId id="306" r:id="rId15"/>
    <p:sldId id="307" r:id="rId16"/>
    <p:sldId id="308" r:id="rId17"/>
    <p:sldId id="312" r:id="rId18"/>
    <p:sldId id="309" r:id="rId19"/>
    <p:sldId id="310" r:id="rId20"/>
    <p:sldId id="311" r:id="rId21"/>
    <p:sldId id="316" r:id="rId22"/>
    <p:sldId id="315" r:id="rId23"/>
    <p:sldId id="314" r:id="rId24"/>
    <p:sldId id="317" r:id="rId25"/>
    <p:sldId id="318" r:id="rId26"/>
    <p:sldId id="269" r:id="rId27"/>
  </p:sldIdLst>
  <p:sldSz cx="12198350" cy="6858000"/>
  <p:notesSz cx="9872663" cy="6742113"/>
  <p:custDataLst>
    <p:tags r:id="rId3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1" autoAdjust="0"/>
    <p:restoredTop sz="94719"/>
  </p:normalViewPr>
  <p:slideViewPr>
    <p:cSldViewPr>
      <p:cViewPr>
        <p:scale>
          <a:sx n="140" d="100"/>
          <a:sy n="140" d="100"/>
        </p:scale>
        <p:origin x="136" y="36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25-12-2023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25-12-2023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25-12-2023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Schéma</a:t>
            </a:r>
            <a:r>
              <a:rPr lang="en-US" dirty="0"/>
              <a:t> du cluster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8F3FD6-37D3-8DD5-5809-C3639F0FA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" t="695" r="967" b="695"/>
          <a:stretch/>
        </p:blipFill>
        <p:spPr>
          <a:xfrm>
            <a:off x="242631" y="1137204"/>
            <a:ext cx="11647744" cy="45835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235D8E-8CA4-4616-A656-E49B155C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752600"/>
            <a:ext cx="2514600" cy="3352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0A8398-467F-9795-8E74-E07BEBFB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1524000"/>
            <a:ext cx="705971" cy="1143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58FFA1-AF23-9B12-5A81-1961D05E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46" y="1752600"/>
            <a:ext cx="1143000" cy="422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FBB16E-DDA1-D47E-8DD5-E88A9D4338FE}"/>
              </a:ext>
            </a:extLst>
          </p:cNvPr>
          <p:cNvSpPr/>
          <p:nvPr/>
        </p:nvSpPr>
        <p:spPr>
          <a:xfrm>
            <a:off x="5489575" y="2174631"/>
            <a:ext cx="990600" cy="64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981225-DA73-C7DA-78BD-F1DBFD9A3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651020">
            <a:off x="5162714" y="1912468"/>
            <a:ext cx="1524000" cy="11690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407549-1447-FDB6-A43F-DC081B076A0B}"/>
              </a:ext>
            </a:extLst>
          </p:cNvPr>
          <p:cNvSpPr/>
          <p:nvPr/>
        </p:nvSpPr>
        <p:spPr>
          <a:xfrm>
            <a:off x="10899775" y="126444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63C4CD-43B6-D52D-930A-0BE326BADAC7}"/>
              </a:ext>
            </a:extLst>
          </p:cNvPr>
          <p:cNvSpPr txBox="1"/>
          <p:nvPr/>
        </p:nvSpPr>
        <p:spPr>
          <a:xfrm>
            <a:off x="10333795" y="1137204"/>
            <a:ext cx="1589160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 err="1">
                <a:solidFill>
                  <a:schemeClr val="bg2"/>
                </a:solidFill>
              </a:rPr>
              <a:t>spark</a:t>
            </a:r>
            <a:r>
              <a:rPr lang="fr-FR" noProof="0" dirty="0">
                <a:solidFill>
                  <a:schemeClr val="bg2"/>
                </a:solidFill>
              </a:rPr>
              <a:t>-master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E6A4D9-E5ED-EBCD-0488-F2B9E46698D6}"/>
              </a:ext>
            </a:extLst>
          </p:cNvPr>
          <p:cNvSpPr/>
          <p:nvPr/>
        </p:nvSpPr>
        <p:spPr>
          <a:xfrm>
            <a:off x="8494527" y="1230432"/>
            <a:ext cx="700191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D10981-B762-BBB4-A8F2-0B61C52B4F72}"/>
              </a:ext>
            </a:extLst>
          </p:cNvPr>
          <p:cNvSpPr/>
          <p:nvPr/>
        </p:nvSpPr>
        <p:spPr>
          <a:xfrm>
            <a:off x="8467222" y="278511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EA31F-1AE0-6088-662A-C645848DF642}"/>
              </a:ext>
            </a:extLst>
          </p:cNvPr>
          <p:cNvSpPr/>
          <p:nvPr/>
        </p:nvSpPr>
        <p:spPr>
          <a:xfrm>
            <a:off x="10823575" y="288942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BFDEF-6268-BAAE-6EC5-AD032A5FBA53}"/>
              </a:ext>
            </a:extLst>
          </p:cNvPr>
          <p:cNvSpPr/>
          <p:nvPr/>
        </p:nvSpPr>
        <p:spPr>
          <a:xfrm>
            <a:off x="8523184" y="4339788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56E44-E51A-6DBA-0913-2870977588AA}"/>
              </a:ext>
            </a:extLst>
          </p:cNvPr>
          <p:cNvSpPr/>
          <p:nvPr/>
        </p:nvSpPr>
        <p:spPr>
          <a:xfrm>
            <a:off x="10823575" y="441009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EDBE22-DBCB-319B-E8D8-3133C8EB9140}"/>
              </a:ext>
            </a:extLst>
          </p:cNvPr>
          <p:cNvSpPr txBox="1"/>
          <p:nvPr/>
        </p:nvSpPr>
        <p:spPr>
          <a:xfrm>
            <a:off x="10123345" y="2715950"/>
            <a:ext cx="1881156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D1B31D-7160-D21A-151B-DB2AAD5B94A9}"/>
              </a:ext>
            </a:extLst>
          </p:cNvPr>
          <p:cNvSpPr txBox="1"/>
          <p:nvPr/>
        </p:nvSpPr>
        <p:spPr>
          <a:xfrm>
            <a:off x="10167364" y="4177400"/>
            <a:ext cx="1788355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spark-worker-2</a:t>
            </a:r>
          </a:p>
        </p:txBody>
      </p:sp>
      <p:pic>
        <p:nvPicPr>
          <p:cNvPr id="1028" name="Picture 4" descr="Apache Spark: Avantages et Inconvénients - BrightCape">
            <a:extLst>
              <a:ext uri="{FF2B5EF4-FFF2-40B4-BE49-F238E27FC236}">
                <a16:creationId xmlns:a16="http://schemas.microsoft.com/office/drawing/2014/main" id="{0CA292F4-D606-2A64-0263-D9F34DE3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1886584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Apache Spark: Avantages et Inconvénients - BrightCape">
            <a:extLst>
              <a:ext uri="{FF2B5EF4-FFF2-40B4-BE49-F238E27FC236}">
                <a16:creationId xmlns:a16="http://schemas.microsoft.com/office/drawing/2014/main" id="{4E437113-A5F9-1F81-8AB9-A497787F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3233583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pache Spark: Avantages et Inconvénients - BrightCape">
            <a:extLst>
              <a:ext uri="{FF2B5EF4-FFF2-40B4-BE49-F238E27FC236}">
                <a16:creationId xmlns:a16="http://schemas.microsoft.com/office/drawing/2014/main" id="{FA40F33C-C415-0CBD-8364-9D2B00A9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4749246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à Docker Compose | Stéphane ROBERT">
            <a:extLst>
              <a:ext uri="{FF2B5EF4-FFF2-40B4-BE49-F238E27FC236}">
                <a16:creationId xmlns:a16="http://schemas.microsoft.com/office/drawing/2014/main" id="{D19F0651-9107-B8E5-DC80-899B7B53A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9" t="28873" r="8771" b="22683"/>
          <a:stretch/>
        </p:blipFill>
        <p:spPr bwMode="auto">
          <a:xfrm>
            <a:off x="3478786" y="4314821"/>
            <a:ext cx="2175723" cy="10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Logo : histoire, signification de l'emblème">
            <a:extLst>
              <a:ext uri="{FF2B5EF4-FFF2-40B4-BE49-F238E27FC236}">
                <a16:creationId xmlns:a16="http://schemas.microsoft.com/office/drawing/2014/main" id="{08AFEF27-4077-60E8-D20A-2CCEAA123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73122" y="2383847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Docker Logo : histoire, signification de l'emblème">
            <a:extLst>
              <a:ext uri="{FF2B5EF4-FFF2-40B4-BE49-F238E27FC236}">
                <a16:creationId xmlns:a16="http://schemas.microsoft.com/office/drawing/2014/main" id="{B751A1B9-85AA-08F4-4275-E8D4C876F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83991" y="3926494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Docker Logo : histoire, signification de l'emblème">
            <a:extLst>
              <a:ext uri="{FF2B5EF4-FFF2-40B4-BE49-F238E27FC236}">
                <a16:creationId xmlns:a16="http://schemas.microsoft.com/office/drawing/2014/main" id="{2E0D3752-F61D-D8C3-95A7-59D868F7E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321727" y="5469141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8013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9FB4E0-A0B2-AABC-7831-AEBCD9D3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1028516"/>
            <a:ext cx="6078349" cy="469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de </a:t>
            </a:r>
            <a:r>
              <a:rPr lang="en-US" dirty="0" err="1"/>
              <a:t>l’ELT</a:t>
            </a:r>
            <a:r>
              <a:rPr lang="en-US" dirty="0"/>
              <a:t> avec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6512" y="1371600"/>
            <a:ext cx="5310674" cy="4795836"/>
          </a:xfrm>
        </p:spPr>
        <p:txBody>
          <a:bodyPr/>
          <a:lstStyle/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FD80D9-753B-C6A3-C922-23C1697EAE6E}"/>
              </a:ext>
            </a:extLst>
          </p:cNvPr>
          <p:cNvSpPr/>
          <p:nvPr/>
        </p:nvSpPr>
        <p:spPr>
          <a:xfrm>
            <a:off x="4832263" y="2590800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33B82-85BB-893B-8BDD-6CBB309C8060}"/>
              </a:ext>
            </a:extLst>
          </p:cNvPr>
          <p:cNvSpPr/>
          <p:nvPr/>
        </p:nvSpPr>
        <p:spPr>
          <a:xfrm>
            <a:off x="3376250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682957F-6F73-962E-CE8F-E94F6DE04BFD}"/>
              </a:ext>
            </a:extLst>
          </p:cNvPr>
          <p:cNvSpPr/>
          <p:nvPr/>
        </p:nvSpPr>
        <p:spPr>
          <a:xfrm>
            <a:off x="1890456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7435D1-476F-2BA6-DF51-7D889C5EB440}"/>
              </a:ext>
            </a:extLst>
          </p:cNvPr>
          <p:cNvSpPr/>
          <p:nvPr/>
        </p:nvSpPr>
        <p:spPr>
          <a:xfrm>
            <a:off x="384172" y="2659568"/>
            <a:ext cx="1524000" cy="1430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B6FC3D-E9D0-451C-FD46-0F03E6D270F9}"/>
              </a:ext>
            </a:extLst>
          </p:cNvPr>
          <p:cNvSpPr/>
          <p:nvPr/>
        </p:nvSpPr>
        <p:spPr>
          <a:xfrm>
            <a:off x="2719690" y="4163624"/>
            <a:ext cx="1313119" cy="5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185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Extraire</a:t>
            </a:r>
            <a:r>
              <a:rPr lang="nl-NL" dirty="0"/>
              <a:t> et </a:t>
            </a:r>
            <a:r>
              <a:rPr lang="nl-NL" dirty="0" err="1"/>
              <a:t>charger</a:t>
            </a:r>
            <a:r>
              <a:rPr lang="nl-NL" dirty="0"/>
              <a:t> 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Image 6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FF406671-1084-CCF1-18B7-2CCB7D0B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" r="61013" b="-1"/>
          <a:stretch/>
        </p:blipFill>
        <p:spPr>
          <a:xfrm>
            <a:off x="4194175" y="1676400"/>
            <a:ext cx="2140577" cy="4422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836712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orc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"data/titanic_part_3.orc"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csv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et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cluster</a:t>
            </a:r>
          </a:p>
          <a:p>
            <a:r>
              <a:rPr lang="nl-NL" dirty="0" err="1"/>
              <a:t>Création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ETL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02A5FA-2150-B94A-C85D-58B9DE9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76400"/>
            <a:ext cx="4051300" cy="414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383509-2308-C5AA-E299-DA70FF59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34" y="1676400"/>
            <a:ext cx="4051300" cy="41402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56CCC81-8DA5-7278-6258-5B5EC99F2315}"/>
              </a:ext>
            </a:extLst>
          </p:cNvPr>
          <p:cNvCxnSpPr/>
          <p:nvPr/>
        </p:nvCxnSpPr>
        <p:spPr>
          <a:xfrm>
            <a:off x="4879975" y="3810000"/>
            <a:ext cx="1905000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9815FA-B4EA-8639-BC6E-E84EAE4779AB}"/>
              </a:ext>
            </a:extLst>
          </p:cNvPr>
          <p:cNvSpPr/>
          <p:nvPr/>
        </p:nvSpPr>
        <p:spPr>
          <a:xfrm>
            <a:off x="8842375" y="2819399"/>
            <a:ext cx="685800" cy="16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156575" y="3518506"/>
            <a:ext cx="685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8156575" y="4838852"/>
            <a:ext cx="6858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54434" y="1791346"/>
            <a:ext cx="11734801" cy="5046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typeVariables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PassengerId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Survived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Pclass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"Fare"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"double"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}: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614503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Harmoniser</a:t>
            </a:r>
            <a:r>
              <a:rPr lang="en-US" sz="2400" dirty="0"/>
              <a:t> la </a:t>
            </a:r>
            <a:r>
              <a:rPr lang="en-US" sz="2400" dirty="0" err="1"/>
              <a:t>traduction</a:t>
            </a:r>
            <a:r>
              <a:rPr lang="en-US" sz="2400" dirty="0"/>
              <a:t> dans le jeu de </a:t>
            </a:r>
            <a:r>
              <a:rPr lang="en-US" sz="2400" dirty="0" err="1"/>
              <a:t>données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B0387-174D-7BC1-8284-AE0FB2D7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194408"/>
            <a:ext cx="8509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5565775" y="4267200"/>
            <a:ext cx="7620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232775" y="4267200"/>
            <a:ext cx="5334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8FB62-BC17-B741-1DD8-B6215074BC8D}"/>
              </a:ext>
            </a:extLst>
          </p:cNvPr>
          <p:cNvSpPr/>
          <p:nvPr/>
        </p:nvSpPr>
        <p:spPr>
          <a:xfrm>
            <a:off x="8232775" y="4848860"/>
            <a:ext cx="6858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44DC4-6D80-2680-3924-CC8334D64F9E}"/>
              </a:ext>
            </a:extLst>
          </p:cNvPr>
          <p:cNvSpPr/>
          <p:nvPr/>
        </p:nvSpPr>
        <p:spPr>
          <a:xfrm>
            <a:off x="5260975" y="2830982"/>
            <a:ext cx="228600" cy="217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705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translateToEnglish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'Monsieur' by 'Mr', and all 'Madame' by 'Mrs' in the "Name"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"Monsieur"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Mamade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"Mrs"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"femme" by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", and all "homme" by "male in the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"femme"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338350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Rajouter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err="1"/>
              <a:t>FamilySize</a:t>
            </a:r>
            <a:r>
              <a:rPr lang="en-US" sz="2400" dirty="0"/>
              <a:t> : taille de la </a:t>
            </a:r>
            <a:r>
              <a:rPr lang="en-US" sz="2400" dirty="0" err="1"/>
              <a:t>fraterie</a:t>
            </a:r>
            <a:r>
              <a:rPr lang="en-US" sz="2400" dirty="0"/>
              <a:t> (</a:t>
            </a:r>
            <a:r>
              <a:rPr lang="en-US" sz="2400" dirty="0" err="1"/>
              <a:t>SibSp</a:t>
            </a:r>
            <a:r>
              <a:rPr lang="en-US" sz="2400" dirty="0"/>
              <a:t>) + </a:t>
            </a:r>
            <a:r>
              <a:rPr lang="en-US" sz="2400" dirty="0" err="1"/>
              <a:t>nombre</a:t>
            </a:r>
            <a:r>
              <a:rPr lang="en-US" sz="2400" dirty="0"/>
              <a:t> de parents/enfants (Parch) + 1</a:t>
            </a:r>
          </a:p>
          <a:p>
            <a:endParaRPr lang="en-US" sz="2400" dirty="0"/>
          </a:p>
          <a:p>
            <a:r>
              <a:rPr lang="en-US" sz="2400" b="1" dirty="0"/>
              <a:t>Title</a:t>
            </a:r>
            <a:r>
              <a:rPr lang="en-US" sz="2400" dirty="0"/>
              <a:t> : </a:t>
            </a:r>
            <a:r>
              <a:rPr lang="en-US" sz="2400" dirty="0" err="1"/>
              <a:t>Titre</a:t>
            </a:r>
            <a:r>
              <a:rPr lang="en-US" sz="2400" dirty="0"/>
              <a:t> du passage (Monsieur, Madame, </a:t>
            </a:r>
            <a:r>
              <a:rPr lang="en-US" sz="2400" dirty="0" err="1"/>
              <a:t>Docteur</a:t>
            </a:r>
            <a:r>
              <a:rPr lang="en-US" sz="2400" dirty="0"/>
              <a:t> etc...)</a:t>
            </a:r>
          </a:p>
          <a:p>
            <a:endParaRPr lang="en-US" sz="2400" dirty="0"/>
          </a:p>
          <a:p>
            <a:r>
              <a:rPr lang="en-US" sz="2400" b="1" dirty="0"/>
              <a:t>Age Category</a:t>
            </a:r>
            <a:r>
              <a:rPr lang="en-US" sz="2400" dirty="0"/>
              <a:t> : </a:t>
            </a:r>
            <a:r>
              <a:rPr lang="en-US" sz="2400" dirty="0" err="1"/>
              <a:t>Découpage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quartiles (</a:t>
            </a:r>
            <a:r>
              <a:rPr lang="en-US" sz="2400" dirty="0" err="1"/>
              <a:t>Jeune</a:t>
            </a:r>
            <a:r>
              <a:rPr lang="en-US" sz="2400" dirty="0"/>
              <a:t>, </a:t>
            </a:r>
            <a:r>
              <a:rPr lang="en-US" sz="2400" dirty="0" err="1"/>
              <a:t>Adulte</a:t>
            </a:r>
            <a:r>
              <a:rPr lang="en-US" sz="2400" dirty="0"/>
              <a:t>, </a:t>
            </a:r>
            <a:r>
              <a:rPr lang="en-US" sz="2400" dirty="0" err="1"/>
              <a:t>Âgé</a:t>
            </a:r>
            <a:r>
              <a:rPr lang="en-US" sz="2400" dirty="0"/>
              <a:t>, Très </a:t>
            </a:r>
            <a:r>
              <a:rPr lang="en-US" sz="2400" dirty="0" err="1"/>
              <a:t>âgé</a:t>
            </a:r>
            <a:r>
              <a:rPr lang="en-US" sz="2400" dirty="0"/>
              <a:t>)</a:t>
            </a: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8736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addNewVariables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FamilySize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w+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.)"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AgeCategory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Adult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otherwise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"Very 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304156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Installation </a:t>
            </a:r>
            <a:r>
              <a:rPr lang="nl-NL" dirty="0" err="1"/>
              <a:t>d’un</a:t>
            </a:r>
            <a:r>
              <a:rPr lang="nl-NL" dirty="0"/>
              <a:t> cluster </a:t>
            </a:r>
            <a:r>
              <a:rPr lang="nl-NL" dirty="0" err="1"/>
              <a:t>avec</a:t>
            </a:r>
            <a:r>
              <a:rPr lang="nl-NL" dirty="0"/>
              <a:t> Docker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585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installer Spark avec Docker ?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Isolation des </a:t>
            </a:r>
            <a:r>
              <a:rPr lang="en-US" b="1" dirty="0" err="1"/>
              <a:t>dépendances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permet</a:t>
            </a:r>
            <a:r>
              <a:rPr lang="en-US" dirty="0"/>
              <a:t> le </a:t>
            </a:r>
            <a:r>
              <a:rPr lang="en-US" dirty="0" err="1"/>
              <a:t>lancement</a:t>
            </a:r>
            <a:r>
              <a:rPr lang="en-US" dirty="0"/>
              <a:t> des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serveurs</a:t>
            </a:r>
            <a:r>
              <a:rPr lang="en-US" dirty="0"/>
              <a:t> Spark de </a:t>
            </a:r>
            <a:r>
              <a:rPr lang="en-US" dirty="0" err="1"/>
              <a:t>façon</a:t>
            </a:r>
            <a:r>
              <a:rPr lang="en-US" dirty="0"/>
              <a:t> </a:t>
            </a:r>
            <a:r>
              <a:rPr lang="en-US" dirty="0" err="1"/>
              <a:t>isolée</a:t>
            </a:r>
            <a:endParaRPr lang="en-US" dirty="0"/>
          </a:p>
          <a:p>
            <a:pPr lvl="1"/>
            <a:r>
              <a:rPr lang="en-US" dirty="0" err="1"/>
              <a:t>Spécification</a:t>
            </a:r>
            <a:r>
              <a:rPr lang="en-US" dirty="0"/>
              <a:t> </a:t>
            </a:r>
            <a:r>
              <a:rPr lang="en-US" dirty="0" err="1"/>
              <a:t>exacte</a:t>
            </a:r>
            <a:r>
              <a:rPr lang="en-US" dirty="0"/>
              <a:t> des </a:t>
            </a:r>
            <a:r>
              <a:rPr lang="en-US" dirty="0" err="1"/>
              <a:t>dépendances</a:t>
            </a:r>
            <a:r>
              <a:rPr lang="en-US" dirty="0"/>
              <a:t> (Java, Scala, Spark) de </a:t>
            </a:r>
            <a:r>
              <a:rPr lang="en-US" dirty="0" err="1"/>
              <a:t>façon</a:t>
            </a:r>
            <a:r>
              <a:rPr lang="en-US" dirty="0"/>
              <a:t> standard dans le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Portabilité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est</a:t>
            </a:r>
            <a:r>
              <a:rPr lang="en-US" dirty="0"/>
              <a:t> disponible sur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d’exploitation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unifie</a:t>
            </a:r>
            <a:r>
              <a:rPr lang="en-US" dirty="0"/>
              <a:t> les procedures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effectuer</a:t>
            </a:r>
            <a:r>
              <a:rPr lang="en-US" dirty="0"/>
              <a:t> sur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systèmes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Facilité</a:t>
            </a:r>
            <a:r>
              <a:rPr lang="en-US" b="1" dirty="0"/>
              <a:t> de </a:t>
            </a:r>
            <a:r>
              <a:rPr lang="en-US" b="1" dirty="0" err="1"/>
              <a:t>déploiement</a:t>
            </a:r>
            <a:r>
              <a:rPr lang="en-US" b="1" dirty="0"/>
              <a:t> et </a:t>
            </a:r>
            <a:r>
              <a:rPr lang="en-US" b="1" dirty="0" err="1"/>
              <a:t>d’utilisation</a:t>
            </a:r>
            <a:endParaRPr lang="en-US" b="1" dirty="0"/>
          </a:p>
          <a:p>
            <a:pPr lvl="1"/>
            <a:r>
              <a:rPr lang="en-US" dirty="0"/>
              <a:t>Lancer un cluster avec Docker = </a:t>
            </a:r>
            <a:r>
              <a:rPr lang="en-US" b="1" dirty="0" err="1"/>
              <a:t>une</a:t>
            </a:r>
            <a:r>
              <a:rPr lang="en-US" b="1" dirty="0"/>
              <a:t> </a:t>
            </a:r>
            <a:r>
              <a:rPr lang="en-US" b="1" dirty="0" err="1"/>
              <a:t>seule</a:t>
            </a:r>
            <a:r>
              <a:rPr lang="en-US" b="1" dirty="0"/>
              <a:t> </a:t>
            </a:r>
            <a:r>
              <a:rPr lang="en-US" b="1" dirty="0" err="1"/>
              <a:t>commande</a:t>
            </a:r>
            <a:endParaRPr lang="en-US" b="1" dirty="0"/>
          </a:p>
          <a:p>
            <a:pPr lvl="1"/>
            <a:r>
              <a:rPr lang="en-US" dirty="0"/>
              <a:t>Solution de </a:t>
            </a:r>
            <a:r>
              <a:rPr lang="en-US" dirty="0" err="1"/>
              <a:t>réference</a:t>
            </a:r>
            <a:r>
              <a:rPr lang="en-US" dirty="0"/>
              <a:t> sur le </a:t>
            </a:r>
            <a:r>
              <a:rPr lang="en-US" dirty="0" err="1"/>
              <a:t>marché</a:t>
            </a:r>
            <a:r>
              <a:rPr lang="en-US" dirty="0"/>
              <a:t> pour </a:t>
            </a:r>
            <a:r>
              <a:rPr lang="en-US" dirty="0" err="1"/>
              <a:t>déployer</a:t>
            </a:r>
            <a:r>
              <a:rPr lang="en-US" dirty="0"/>
              <a:t> des applications = beaucoup de </a:t>
            </a:r>
            <a:r>
              <a:rPr lang="en-US" dirty="0" err="1"/>
              <a:t>ressources</a:t>
            </a:r>
            <a:r>
              <a:rPr lang="en-US" dirty="0"/>
              <a:t> et de documentation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859648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3503</TotalTime>
  <Words>1146</Words>
  <Application>Microsoft Macintosh PowerPoint</Application>
  <PresentationFormat>Personnalisé</PresentationFormat>
  <Paragraphs>247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Installation d’un cluster avec Docker</vt:lpstr>
      <vt:lpstr>Pourquoi installer Spark avec Docker ?</vt:lpstr>
      <vt:lpstr>Schéma du cluster</vt:lpstr>
      <vt:lpstr>ELT : un processus de traitement de données</vt:lpstr>
      <vt:lpstr>ELT : Extract -&gt; Load -&gt; Transform</vt:lpstr>
      <vt:lpstr>Faire de l’ELT avec Spark</vt:lpstr>
      <vt:lpstr>Cas pratique avec Spark SQL</vt:lpstr>
      <vt:lpstr>Objectif</vt:lpstr>
      <vt:lpstr>Extraire et charger  des données</vt:lpstr>
      <vt:lpstr>Objectif</vt:lpstr>
      <vt:lpstr>Solution</vt:lpstr>
      <vt:lpstr>Transformer des données</vt:lpstr>
      <vt:lpstr>Objectif</vt:lpstr>
      <vt:lpstr>Solution</vt:lpstr>
      <vt:lpstr>Objectif</vt:lpstr>
      <vt:lpstr>Solution</vt:lpstr>
      <vt:lpstr>Objectif</vt:lpstr>
      <vt:lpstr>Solution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154</cp:revision>
  <cp:lastPrinted>2018-11-27T09:56:33Z</cp:lastPrinted>
  <dcterms:created xsi:type="dcterms:W3CDTF">2023-04-08T13:14:15Z</dcterms:created>
  <dcterms:modified xsi:type="dcterms:W3CDTF">2023-12-25T18:24:01Z</dcterms:modified>
</cp:coreProperties>
</file>