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8350" cy="6858000"/>
  <p:notesSz cx="9872663" cy="67421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nl-NL" sz="1800" spc="-1" strike="noStrike">
                <a:solidFill>
                  <a:srgbClr val="000000"/>
                </a:solidFill>
                <a:latin typeface="Georgia"/>
              </a:rPr>
              <a:t>Click to move the slide</a:t>
            </a:r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FAFD0A9-9DD1-49D6-A489-C4F32207BF85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2689200" y="506520"/>
            <a:ext cx="4493880" cy="252684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987120" y="3202560"/>
            <a:ext cx="7897680" cy="303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10"/>
          </p:nvPr>
        </p:nvSpPr>
        <p:spPr>
          <a:xfrm>
            <a:off x="5592240" y="6403680"/>
            <a:ext cx="4277880" cy="336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nl-NL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1D0202-B936-4A92-973B-15E05581FD84}" type="slidenum">
              <a:rPr b="0" lang="nl-NL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075286-BFCC-45ED-84F3-16C390CF2203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0" y="0"/>
            <a:ext cx="1219788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0" y="2361960"/>
            <a:ext cx="1219788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7983A8-E9E1-4A53-968E-28E4A4E4CD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0" y="236196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250320" y="236196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415326-8237-44C1-99A1-8F89DDA476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0" y="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124520" y="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8248680" y="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0" y="236196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/>
          </p:nvPr>
        </p:nvSpPr>
        <p:spPr>
          <a:xfrm>
            <a:off x="4124520" y="236196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/>
          </p:nvPr>
        </p:nvSpPr>
        <p:spPr>
          <a:xfrm>
            <a:off x="8248680" y="236196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68F476-0686-4CFD-917F-A9FBD9D23C94}" type="slidenum">
              <a:t>&lt;#&gt;</a:t>
            </a:fld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CEF86C-869F-4463-9990-4EEC3B973AE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788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3CD39B-0CE0-42DC-B974-6401850FE45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0" y="0"/>
            <a:ext cx="1219788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C78683-D482-485F-8C93-6FD8E3017A23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5435C7-5954-4E28-ACC1-6DC0A0182338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47E8EA-F1C1-411E-9C7C-335532A0782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490760" y="1052640"/>
            <a:ext cx="10224720" cy="76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1D5BDB-634A-4A54-ACCD-4868B4995C3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0" y="236196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193813-E55F-4CD3-8E8F-8F924FF4DE0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788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6D5573-A424-44AD-B6A3-588BC78A1C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250320" y="236196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F59AEC-101D-4FC2-A143-82709ED14A65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0" y="2361960"/>
            <a:ext cx="1219788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F336C0-B398-4B3D-8EC6-0B05AB66A5E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0" y="0"/>
            <a:ext cx="1219788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0" y="2361960"/>
            <a:ext cx="1219788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859AE8-D889-41D9-AF32-FFA32D15793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0" y="236196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6250320" y="236196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7EC0A1-D4EB-4121-BA49-737515BA124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0" y="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124520" y="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248680" y="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0" y="236196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4124520" y="236196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8248680" y="236196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68F643-1B42-4F2F-8664-F849D4337A7A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AC02CA6-9280-4491-B250-E3E169EE8D35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788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0F25150-563F-48BD-9570-FFB6F29872D7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0" y="0"/>
            <a:ext cx="1219788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AF932E9-46E2-42EF-9CF8-436951BD42AA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D9E5D5E-6F68-468E-B693-EAF759D442AE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2E672BF-A1EC-4AEE-B2C7-CE6284036E8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0" y="0"/>
            <a:ext cx="1219788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9F0AE9-D41D-4F16-9CA5-4D8592FD65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1490760" y="1052640"/>
            <a:ext cx="10224720" cy="76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70C6045-BDE0-4D7A-8180-04E2891A5BFA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0" y="236196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4059166-B1BB-4496-96B5-78BB8ECB0084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250320" y="236196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C9282A2-5CB6-4082-BE0D-53578AA27033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0" y="2361960"/>
            <a:ext cx="1219788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624221C-ECB6-4429-AB12-BACA644CE6C2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0" y="0"/>
            <a:ext cx="1219788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0" y="2361960"/>
            <a:ext cx="1219788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2AAE4E6-335F-4E7F-AC2F-DEFB0953C03D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0" y="236196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250320" y="236196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33B860D-3EB6-4ECB-8C75-C5F6E886D6AD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0" y="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124520" y="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8248680" y="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0" y="236196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4124520" y="236196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8248680" y="236196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818605B-144B-4054-9B15-1514D6FF41CE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26737D-494D-490E-B37A-42EA714C4C6A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788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901A8B-FA4A-43D7-ABBA-3D26D3282B43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0" y="0"/>
            <a:ext cx="1219788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F366E7-60D0-4E09-9C1B-599C7D1BA06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DF9167-1F06-4256-A935-645AEB4035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3109B8-3B04-4F30-832B-5F8DB0E0D759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0315D3-584C-4075-B860-50A45B9D4AAA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1490760" y="1052640"/>
            <a:ext cx="10224720" cy="76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756A7A-E655-4E84-B7B8-D76A5B49293E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0" y="236196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F5AD4A-3671-41CB-8079-3B1C84BDC48B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250320" y="236196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5AAEE5-569F-46CA-9D0E-DD07A27709A4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0" y="2361960"/>
            <a:ext cx="1219788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B5D16B-608B-4B0D-A03C-A827B3EDB159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0" y="0"/>
            <a:ext cx="1219788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0" y="2361960"/>
            <a:ext cx="1219788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EB33C0-2538-41D0-BD16-E9A2063D61C1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0" y="236196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6250320" y="236196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BED0F1-800F-4790-A4FD-F5AD280986F6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0" y="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124520" y="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8248680" y="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/>
          </p:nvPr>
        </p:nvSpPr>
        <p:spPr>
          <a:xfrm>
            <a:off x="0" y="236196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/>
          </p:nvPr>
        </p:nvSpPr>
        <p:spPr>
          <a:xfrm>
            <a:off x="4124520" y="236196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/>
          </p:nvPr>
        </p:nvSpPr>
        <p:spPr>
          <a:xfrm>
            <a:off x="8248680" y="236196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4B6B9F-5B40-4FCF-9CB8-1CF3F88F1461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6A9A3D-26A7-480D-8A49-87393B2E77C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865F79-1A17-460A-BFCC-ED27650641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788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06B8E8-F71F-48E8-9869-AB7F533AB7ED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0" y="0"/>
            <a:ext cx="1219788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EAF7DE-FC52-492E-B609-5A380148FA42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FE1D2B-F4F6-4215-89F9-7A91971ADCBC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39A398-4371-465A-A970-60E26541FB26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1490760" y="1052640"/>
            <a:ext cx="10224720" cy="76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C7B234-B282-42FE-8451-E4BDA1CB53B1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0" y="236196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6668BB-3FC6-4B31-B9D2-6040E4E9EDDE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6250320" y="236196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862EBF-CBBD-48F3-AA91-F4815755E1FF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0" y="2361960"/>
            <a:ext cx="1219788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6E7E4A-A8BA-4876-98D5-3C81B7AB5765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0" y="0"/>
            <a:ext cx="1219788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0" y="2361960"/>
            <a:ext cx="1219788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960FAE-F425-44F4-82DC-D3699FC3C026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0" y="236196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/>
          </p:nvPr>
        </p:nvSpPr>
        <p:spPr>
          <a:xfrm>
            <a:off x="6250320" y="236196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2203D3-B74C-4CC8-9063-D1591CEA7B7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490760" y="1052640"/>
            <a:ext cx="10224720" cy="76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D4B783-DD16-4CA0-9EF5-4A20077B1C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0" y="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124520" y="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8248680" y="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0" y="236196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/>
          </p:nvPr>
        </p:nvSpPr>
        <p:spPr>
          <a:xfrm>
            <a:off x="4124520" y="236196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/>
          </p:nvPr>
        </p:nvSpPr>
        <p:spPr>
          <a:xfrm>
            <a:off x="8248680" y="2361960"/>
            <a:ext cx="392760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7999E3-DB6A-4720-9748-BFA3890242E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0" y="236196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F4D307-E604-4DE4-ADF9-0DAA9356FB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250320" y="236196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62A0CE-9290-477B-B1EC-E274863D25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50320" y="0"/>
            <a:ext cx="595224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0" y="2361960"/>
            <a:ext cx="12197880" cy="21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677636-01F9-48D2-BF8B-E225667E6F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id"/>
          <p:cNvGrpSpPr/>
          <p:nvPr/>
        </p:nvGrpSpPr>
        <p:grpSpPr>
          <a:xfrm>
            <a:off x="0" y="0"/>
            <a:ext cx="12198240" cy="6857640"/>
            <a:chOff x="0" y="0"/>
            <a:chExt cx="12198240" cy="6857640"/>
          </a:xfrm>
        </p:grpSpPr>
        <p:sp>
          <p:nvSpPr>
            <p:cNvPr id="1" name="Rechthoek 6"/>
            <p:cNvSpPr/>
            <p:nvPr/>
          </p:nvSpPr>
          <p:spPr>
            <a:xfrm>
              <a:off x="0" y="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Rechthoek 7"/>
            <p:cNvSpPr/>
            <p:nvPr/>
          </p:nvSpPr>
          <p:spPr>
            <a:xfrm rot="5400000">
              <a:off x="-3226320" y="3226680"/>
              <a:ext cx="685764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Rechthoek 8"/>
            <p:cNvSpPr/>
            <p:nvPr/>
          </p:nvSpPr>
          <p:spPr>
            <a:xfrm rot="5400000">
              <a:off x="8567280" y="3226680"/>
              <a:ext cx="685764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Rechthoek 11"/>
            <p:cNvSpPr/>
            <p:nvPr/>
          </p:nvSpPr>
          <p:spPr>
            <a:xfrm>
              <a:off x="0" y="84816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Rechthoek 12"/>
            <p:cNvSpPr/>
            <p:nvPr/>
          </p:nvSpPr>
          <p:spPr>
            <a:xfrm>
              <a:off x="0" y="604872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Rechthoek 19"/>
          <p:cNvSpPr/>
          <p:nvPr/>
        </p:nvSpPr>
        <p:spPr>
          <a:xfrm>
            <a:off x="0" y="6453360"/>
            <a:ext cx="12197880" cy="4042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Tijdelijke aanduiding voor tekst 19"/>
          <p:cNvSpPr/>
          <p:nvPr/>
        </p:nvSpPr>
        <p:spPr>
          <a:xfrm>
            <a:off x="549000" y="6444360"/>
            <a:ext cx="691812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Georgia"/>
              </a:rPr>
              <a:t>CY Tech – Charles-Meldhine Madi Mnemoi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7880" cy="4521600"/>
          </a:xfrm>
          <a:prstGeom prst="rect">
            <a:avLst/>
          </a:prstGeom>
          <a:solidFill>
            <a:srgbClr val="8592bc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00" spc="-1" strike="noStrike">
                <a:solidFill>
                  <a:srgbClr val="001158"/>
                </a:solidFill>
                <a:latin typeface="Georgia"/>
              </a:rPr>
              <a:t>..</a:t>
            </a:r>
            <a:endParaRPr b="0" lang="nl-NL" sz="1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7880" cy="3718800"/>
          </a:xfrm>
          <a:prstGeom prst="rect">
            <a:avLst/>
          </a:prstGeom>
          <a:solidFill>
            <a:srgbClr val="001158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00" spc="-1" strike="noStrike">
                <a:solidFill>
                  <a:srgbClr val="001158"/>
                </a:solidFill>
                <a:latin typeface="Georgia"/>
              </a:rPr>
              <a:t>..</a:t>
            </a:r>
            <a:endParaRPr b="0" lang="nl-NL" sz="1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5400" spc="-1" strike="noStrike">
                <a:solidFill>
                  <a:srgbClr val="ffffff"/>
                </a:solidFill>
                <a:latin typeface="Georgia"/>
              </a:rPr>
              <a:t>Title presentation</a:t>
            </a:r>
            <a:endParaRPr b="0" lang="nl-NL" sz="5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1490760" y="3934440"/>
            <a:ext cx="6918120" cy="39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Georgia"/>
              </a:rPr>
              <a:t>Subtitle presentation</a:t>
            </a:r>
            <a:endParaRPr b="0" lang="nl-NL" sz="2400" spc="-1" strike="noStrike">
              <a:solidFill>
                <a:srgbClr val="001158"/>
              </a:solidFill>
              <a:latin typeface="Georgia"/>
            </a:endParaRPr>
          </a:p>
        </p:txBody>
      </p:sp>
      <p:pic>
        <p:nvPicPr>
          <p:cNvPr id="12" name="Picture 71" descr=""/>
          <p:cNvPicPr/>
          <p:nvPr/>
        </p:nvPicPr>
        <p:blipFill>
          <a:blip r:embed="rId2"/>
          <a:stretch/>
        </p:blipFill>
        <p:spPr>
          <a:xfrm>
            <a:off x="645120" y="4888800"/>
            <a:ext cx="2215440" cy="117108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5"/>
          <p:cNvSpPr>
            <a:spLocks noGrp="1"/>
          </p:cNvSpPr>
          <p:nvPr>
            <p:ph type="dt" idx="1"/>
          </p:nvPr>
        </p:nvSpPr>
        <p:spPr>
          <a:xfrm>
            <a:off x="7467480" y="3934800"/>
            <a:ext cx="4326120" cy="39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nl-NL" sz="24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nl-NL" sz="2400" spc="-1" strike="noStrike">
                <a:solidFill>
                  <a:srgbClr val="ffffff"/>
                </a:solidFill>
                <a:latin typeface="Georgia"/>
              </a:rPr>
              <a:t>&lt;date/time&gt;</a:t>
            </a:r>
            <a:endParaRPr b="0" lang="en-GB" sz="2400" spc="-1" strike="noStrike">
              <a:latin typeface="Times New Roman"/>
            </a:endParaRPr>
          </a:p>
        </p:txBody>
      </p:sp>
      <p:sp>
        <p:nvSpPr>
          <p:cNvPr id="14" name="Rechthoek 18"/>
          <p:cNvSpPr/>
          <p:nvPr/>
        </p:nvSpPr>
        <p:spPr>
          <a:xfrm>
            <a:off x="0" y="6453360"/>
            <a:ext cx="12197880" cy="4042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" name="Grid"/>
          <p:cNvGrpSpPr/>
          <p:nvPr/>
        </p:nvGrpSpPr>
        <p:grpSpPr>
          <a:xfrm>
            <a:off x="0" y="0"/>
            <a:ext cx="12198240" cy="6857640"/>
            <a:chOff x="0" y="0"/>
            <a:chExt cx="12198240" cy="6857640"/>
          </a:xfrm>
        </p:grpSpPr>
        <p:sp>
          <p:nvSpPr>
            <p:cNvPr id="16" name="Rechthoek 11"/>
            <p:cNvSpPr/>
            <p:nvPr/>
          </p:nvSpPr>
          <p:spPr>
            <a:xfrm>
              <a:off x="0" y="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Rechthoek 12"/>
            <p:cNvSpPr/>
            <p:nvPr/>
          </p:nvSpPr>
          <p:spPr>
            <a:xfrm rot="5400000">
              <a:off x="-3205440" y="3205800"/>
              <a:ext cx="6857640" cy="446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Rechthoek 13"/>
            <p:cNvSpPr/>
            <p:nvPr/>
          </p:nvSpPr>
          <p:spPr>
            <a:xfrm rot="5400000">
              <a:off x="8567280" y="3226680"/>
              <a:ext cx="685764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Rechthoek 14"/>
            <p:cNvSpPr/>
            <p:nvPr/>
          </p:nvSpPr>
          <p:spPr>
            <a:xfrm>
              <a:off x="0" y="84816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Rechthoek 15"/>
            <p:cNvSpPr/>
            <p:nvPr/>
          </p:nvSpPr>
          <p:spPr>
            <a:xfrm>
              <a:off x="0" y="604872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" name="Rechthoek 19"/>
          <p:cNvSpPr/>
          <p:nvPr/>
        </p:nvSpPr>
        <p:spPr>
          <a:xfrm>
            <a:off x="6099120" y="6453360"/>
            <a:ext cx="6098760" cy="4042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PlaceHolder 6"/>
          <p:cNvSpPr>
            <a:spLocks noGrp="1"/>
          </p:cNvSpPr>
          <p:nvPr>
            <p:ph type="sldNum" idx="2"/>
          </p:nvPr>
        </p:nvSpPr>
        <p:spPr>
          <a:xfrm>
            <a:off x="9132840" y="6473160"/>
            <a:ext cx="2744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nl-NL" sz="12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F18D59-AA92-4DB3-8230-7F7479F062B8}" type="slidenum">
              <a:rPr b="0" lang="nl-NL" sz="12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body"/>
          </p:nvPr>
        </p:nvSpPr>
        <p:spPr>
          <a:xfrm>
            <a:off x="549000" y="6444360"/>
            <a:ext cx="6918120" cy="39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Georgia"/>
              </a:rPr>
              <a:t>CY Tech – Charles-Meldhine Madi Mnemoi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id"/>
          <p:cNvGrpSpPr/>
          <p:nvPr/>
        </p:nvGrpSpPr>
        <p:grpSpPr>
          <a:xfrm>
            <a:off x="0" y="0"/>
            <a:ext cx="12198240" cy="6857640"/>
            <a:chOff x="0" y="0"/>
            <a:chExt cx="12198240" cy="6857640"/>
          </a:xfrm>
        </p:grpSpPr>
        <p:sp>
          <p:nvSpPr>
            <p:cNvPr id="61" name="Rechthoek 6"/>
            <p:cNvSpPr/>
            <p:nvPr/>
          </p:nvSpPr>
          <p:spPr>
            <a:xfrm>
              <a:off x="0" y="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Rechthoek 7"/>
            <p:cNvSpPr/>
            <p:nvPr/>
          </p:nvSpPr>
          <p:spPr>
            <a:xfrm rot="5400000">
              <a:off x="-3226320" y="3226680"/>
              <a:ext cx="685764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Rechthoek 8"/>
            <p:cNvSpPr/>
            <p:nvPr/>
          </p:nvSpPr>
          <p:spPr>
            <a:xfrm rot="5400000">
              <a:off x="8567280" y="3226680"/>
              <a:ext cx="685764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Rechthoek 11"/>
            <p:cNvSpPr/>
            <p:nvPr/>
          </p:nvSpPr>
          <p:spPr>
            <a:xfrm>
              <a:off x="0" y="84816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Rechthoek 12"/>
            <p:cNvSpPr/>
            <p:nvPr/>
          </p:nvSpPr>
          <p:spPr>
            <a:xfrm>
              <a:off x="0" y="604872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" name="Rechthoek 19"/>
          <p:cNvSpPr/>
          <p:nvPr/>
        </p:nvSpPr>
        <p:spPr>
          <a:xfrm>
            <a:off x="0" y="6453360"/>
            <a:ext cx="12197880" cy="4042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Tijdelijke aanduiding voor tekst 19"/>
          <p:cNvSpPr/>
          <p:nvPr/>
        </p:nvSpPr>
        <p:spPr>
          <a:xfrm>
            <a:off x="549000" y="6444360"/>
            <a:ext cx="691812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Georgia"/>
              </a:rPr>
              <a:t>CY Tech – Charles-Meldhine Madi Mnemoi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04640" y="404640"/>
            <a:ext cx="113886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4000" spc="-1" strike="noStrike">
                <a:solidFill>
                  <a:srgbClr val="001158"/>
                </a:solidFill>
                <a:latin typeface="Georgia"/>
              </a:rPr>
              <a:t>Title</a:t>
            </a:r>
            <a:endParaRPr b="0" lang="nl-NL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04640" y="1252800"/>
            <a:ext cx="6846120" cy="47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61800" indent="-361800">
              <a:lnSpc>
                <a:spcPct val="90000"/>
              </a:lnSpc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Font typeface="Georgia"/>
              <a:buAutoNum type="arabicPeriod"/>
            </a:pPr>
            <a:r>
              <a:rPr b="0" lang="en-GB" sz="2400" spc="-1" strike="noStrike">
                <a:solidFill>
                  <a:srgbClr val="001158"/>
                </a:solidFill>
                <a:latin typeface="Georgia"/>
              </a:rPr>
              <a:t>Numbering</a:t>
            </a:r>
            <a:endParaRPr b="0" lang="nl-NL" sz="2400" spc="-1" strike="noStrike">
              <a:solidFill>
                <a:srgbClr val="001158"/>
              </a:solidFill>
              <a:latin typeface="Georgia"/>
            </a:endParaRPr>
          </a:p>
          <a:p>
            <a:pPr lvl="1" marL="54288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1158"/>
                </a:solidFill>
                <a:latin typeface="Georgia"/>
              </a:rPr>
              <a:t>Bullet</a:t>
            </a: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1158"/>
                </a:solidFill>
                <a:latin typeface="Georgia"/>
              </a:rPr>
              <a:t>Plain text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01158"/>
                </a:solidFill>
                <a:latin typeface="Georgia"/>
              </a:rPr>
              <a:t>Header dark blue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9eba2e"/>
                </a:solidFill>
                <a:latin typeface="Georgia"/>
              </a:rPr>
              <a:t>Header yellow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 lvl="5" marL="361800" indent="-361800">
              <a:lnSpc>
                <a:spcPct val="90000"/>
              </a:lnSpc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Font typeface="Georgia"/>
              <a:buAutoNum type="arabicPeriod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1158"/>
                </a:solidFill>
                <a:latin typeface="Georgia"/>
              </a:rPr>
              <a:t>Numbering</a:t>
            </a:r>
            <a:endParaRPr b="1" lang="nl-NL" sz="2400" spc="-1" strike="noStrike">
              <a:solidFill>
                <a:srgbClr val="8592bc"/>
              </a:solidFill>
              <a:latin typeface="Georgia"/>
            </a:endParaRPr>
          </a:p>
          <a:p>
            <a:pPr lvl="6" marL="54288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1158"/>
                </a:solidFill>
                <a:latin typeface="Georgia"/>
              </a:rPr>
              <a:t>Bullet</a:t>
            </a:r>
            <a:endParaRPr b="1" lang="nl-NL" sz="1600" spc="-1" strike="noStrike">
              <a:solidFill>
                <a:srgbClr val="8592bc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1158"/>
                </a:solidFill>
                <a:latin typeface="Georgia"/>
              </a:rPr>
              <a:t>Plain text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01158"/>
                </a:solidFill>
                <a:latin typeface="Georgia"/>
              </a:rPr>
              <a:t>Header dark blue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7453800" y="1252440"/>
            <a:ext cx="4339440" cy="4795560"/>
          </a:xfrm>
          <a:prstGeom prst="rect">
            <a:avLst/>
          </a:prstGeom>
          <a:solidFill>
            <a:srgbClr val="e7e9f2"/>
          </a:solidFill>
          <a:ln w="0">
            <a:noFill/>
          </a:ln>
        </p:spPr>
        <p:txBody>
          <a:bodyPr lIns="90000" rIns="90000" tIns="45000" bIns="180000" anchor="ctr">
            <a:normAutofit/>
          </a:bodyPr>
          <a:p>
            <a:pPr algn="ctr">
              <a:lnSpc>
                <a:spcPct val="25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Georgia"/>
              </a:rPr>
              <a:t>Click here to insert</a:t>
            </a:r>
            <a:br>
              <a:rPr sz="1400"/>
            </a:br>
            <a:r>
              <a:rPr b="0" lang="en-GB" sz="1400" spc="-1" strike="noStrike">
                <a:solidFill>
                  <a:srgbClr val="000000"/>
                </a:solidFill>
                <a:latin typeface="Georgia"/>
              </a:rPr>
              <a:t>an image</a:t>
            </a:r>
            <a:endParaRPr b="0" lang="nl-NL" sz="1400" spc="-1" strike="noStrike">
              <a:solidFill>
                <a:srgbClr val="001158"/>
              </a:solidFill>
              <a:latin typeface="Georgia"/>
            </a:endParaRPr>
          </a:p>
        </p:txBody>
      </p:sp>
      <p:grpSp>
        <p:nvGrpSpPr>
          <p:cNvPr id="71" name="Grid"/>
          <p:cNvGrpSpPr/>
          <p:nvPr/>
        </p:nvGrpSpPr>
        <p:grpSpPr>
          <a:xfrm>
            <a:off x="0" y="0"/>
            <a:ext cx="12198240" cy="6857640"/>
            <a:chOff x="0" y="0"/>
            <a:chExt cx="12198240" cy="6857640"/>
          </a:xfrm>
        </p:grpSpPr>
        <p:sp>
          <p:nvSpPr>
            <p:cNvPr id="72" name="Rechthoek 8"/>
            <p:cNvSpPr/>
            <p:nvPr/>
          </p:nvSpPr>
          <p:spPr>
            <a:xfrm>
              <a:off x="0" y="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Rechthoek 9"/>
            <p:cNvSpPr/>
            <p:nvPr/>
          </p:nvSpPr>
          <p:spPr>
            <a:xfrm rot="5400000">
              <a:off x="-3226320" y="3226680"/>
              <a:ext cx="685764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Rechthoek 10"/>
            <p:cNvSpPr/>
            <p:nvPr/>
          </p:nvSpPr>
          <p:spPr>
            <a:xfrm rot="5400000">
              <a:off x="8567280" y="3226680"/>
              <a:ext cx="685764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Rechthoek 11"/>
            <p:cNvSpPr/>
            <p:nvPr/>
          </p:nvSpPr>
          <p:spPr>
            <a:xfrm>
              <a:off x="0" y="84816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Rechthoek 12"/>
            <p:cNvSpPr/>
            <p:nvPr/>
          </p:nvSpPr>
          <p:spPr>
            <a:xfrm>
              <a:off x="0" y="604872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Rechthoek 13"/>
            <p:cNvSpPr/>
            <p:nvPr/>
          </p:nvSpPr>
          <p:spPr>
            <a:xfrm rot="5400000">
              <a:off x="3923640" y="3327840"/>
              <a:ext cx="6857640" cy="2019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" name="PlaceHolder 4"/>
          <p:cNvSpPr>
            <a:spLocks noGrp="1"/>
          </p:cNvSpPr>
          <p:nvPr>
            <p:ph type="sldNum" idx="3"/>
          </p:nvPr>
        </p:nvSpPr>
        <p:spPr>
          <a:xfrm>
            <a:off x="9132840" y="6473160"/>
            <a:ext cx="2744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nl-NL" sz="12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4B8F3C-7136-4652-9116-F51835C066E8}" type="slidenum">
              <a:rPr b="0" lang="nl-NL" sz="12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id"/>
          <p:cNvGrpSpPr/>
          <p:nvPr/>
        </p:nvGrpSpPr>
        <p:grpSpPr>
          <a:xfrm>
            <a:off x="0" y="0"/>
            <a:ext cx="12198240" cy="6857640"/>
            <a:chOff x="0" y="0"/>
            <a:chExt cx="12198240" cy="6857640"/>
          </a:xfrm>
        </p:grpSpPr>
        <p:sp>
          <p:nvSpPr>
            <p:cNvPr id="116" name="Rechthoek 6"/>
            <p:cNvSpPr/>
            <p:nvPr/>
          </p:nvSpPr>
          <p:spPr>
            <a:xfrm>
              <a:off x="0" y="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Rechthoek 7"/>
            <p:cNvSpPr/>
            <p:nvPr/>
          </p:nvSpPr>
          <p:spPr>
            <a:xfrm rot="5400000">
              <a:off x="-3226320" y="3226680"/>
              <a:ext cx="685764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Rechthoek 8"/>
            <p:cNvSpPr/>
            <p:nvPr/>
          </p:nvSpPr>
          <p:spPr>
            <a:xfrm rot="5400000">
              <a:off x="8567280" y="3226680"/>
              <a:ext cx="685764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Rechthoek 11"/>
            <p:cNvSpPr/>
            <p:nvPr/>
          </p:nvSpPr>
          <p:spPr>
            <a:xfrm>
              <a:off x="0" y="84816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Rechthoek 12"/>
            <p:cNvSpPr/>
            <p:nvPr/>
          </p:nvSpPr>
          <p:spPr>
            <a:xfrm>
              <a:off x="0" y="604872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" name="Rechthoek 19"/>
          <p:cNvSpPr/>
          <p:nvPr/>
        </p:nvSpPr>
        <p:spPr>
          <a:xfrm>
            <a:off x="0" y="6453360"/>
            <a:ext cx="12197880" cy="4042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Tijdelijke aanduiding voor tekst 19"/>
          <p:cNvSpPr/>
          <p:nvPr/>
        </p:nvSpPr>
        <p:spPr>
          <a:xfrm>
            <a:off x="549000" y="6444360"/>
            <a:ext cx="691812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Georgia"/>
              </a:rPr>
              <a:t>CY Tech – Charles-Meldhine Madi Mnemoi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7880" cy="4521600"/>
          </a:xfrm>
          <a:prstGeom prst="rect">
            <a:avLst/>
          </a:prstGeom>
          <a:solidFill>
            <a:srgbClr val="001158"/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00" spc="-1" strike="noStrike">
                <a:solidFill>
                  <a:srgbClr val="001158"/>
                </a:solidFill>
                <a:latin typeface="Georgia"/>
              </a:rPr>
              <a:t>..</a:t>
            </a:r>
            <a:endParaRPr b="0" lang="nl-NL" sz="1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5400" spc="-1" strike="noStrike">
                <a:solidFill>
                  <a:srgbClr val="ffffff"/>
                </a:solidFill>
                <a:latin typeface="Georgia"/>
              </a:rPr>
              <a:t>Title closure</a:t>
            </a:r>
            <a:endParaRPr b="0" lang="nl-NL" sz="54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25" name="Picture 71" descr=""/>
          <p:cNvPicPr/>
          <p:nvPr/>
        </p:nvPicPr>
        <p:blipFill>
          <a:blip r:embed="rId2"/>
          <a:stretch/>
        </p:blipFill>
        <p:spPr>
          <a:xfrm>
            <a:off x="645120" y="4888800"/>
            <a:ext cx="2215440" cy="1171080"/>
          </a:xfrm>
          <a:prstGeom prst="rect">
            <a:avLst/>
          </a:prstGeom>
          <a:ln w="0">
            <a:noFill/>
          </a:ln>
        </p:spPr>
      </p:pic>
      <p:grpSp>
        <p:nvGrpSpPr>
          <p:cNvPr id="126" name="Grid"/>
          <p:cNvGrpSpPr/>
          <p:nvPr/>
        </p:nvGrpSpPr>
        <p:grpSpPr>
          <a:xfrm>
            <a:off x="0" y="0"/>
            <a:ext cx="12198240" cy="6857640"/>
            <a:chOff x="0" y="0"/>
            <a:chExt cx="12198240" cy="6857640"/>
          </a:xfrm>
        </p:grpSpPr>
        <p:sp>
          <p:nvSpPr>
            <p:cNvPr id="127" name="Rechthoek 11"/>
            <p:cNvSpPr/>
            <p:nvPr/>
          </p:nvSpPr>
          <p:spPr>
            <a:xfrm>
              <a:off x="0" y="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Rechthoek 12"/>
            <p:cNvSpPr/>
            <p:nvPr/>
          </p:nvSpPr>
          <p:spPr>
            <a:xfrm rot="5400000">
              <a:off x="-3205440" y="3205800"/>
              <a:ext cx="6857640" cy="446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Rechthoek 13"/>
            <p:cNvSpPr/>
            <p:nvPr/>
          </p:nvSpPr>
          <p:spPr>
            <a:xfrm rot="5400000">
              <a:off x="8567280" y="3226680"/>
              <a:ext cx="685764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Rechthoek 14"/>
            <p:cNvSpPr/>
            <p:nvPr/>
          </p:nvSpPr>
          <p:spPr>
            <a:xfrm>
              <a:off x="0" y="84816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Rechthoek 15"/>
            <p:cNvSpPr/>
            <p:nvPr/>
          </p:nvSpPr>
          <p:spPr>
            <a:xfrm>
              <a:off x="0" y="604872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2" name="Rechthoek 18"/>
          <p:cNvSpPr/>
          <p:nvPr/>
        </p:nvSpPr>
        <p:spPr>
          <a:xfrm>
            <a:off x="0" y="6453360"/>
            <a:ext cx="12197880" cy="4042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Rechthoek 19"/>
          <p:cNvSpPr/>
          <p:nvPr/>
        </p:nvSpPr>
        <p:spPr>
          <a:xfrm>
            <a:off x="6099120" y="6453360"/>
            <a:ext cx="6098760" cy="4042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PlaceHolder 3"/>
          <p:cNvSpPr>
            <a:spLocks noGrp="1"/>
          </p:cNvSpPr>
          <p:nvPr>
            <p:ph type="sldNum" idx="4"/>
          </p:nvPr>
        </p:nvSpPr>
        <p:spPr>
          <a:xfrm>
            <a:off x="9132840" y="6473160"/>
            <a:ext cx="2744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nl-NL" sz="12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B74A61-4681-407D-8668-157D449CE6EA}" type="slidenum">
              <a:rPr b="0" lang="nl-NL" sz="12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49000" y="6444360"/>
            <a:ext cx="6918120" cy="39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Georgia"/>
              </a:rPr>
              <a:t>CY Tech – Charles-Meldhine Madi Mnemoi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id"/>
          <p:cNvGrpSpPr/>
          <p:nvPr/>
        </p:nvGrpSpPr>
        <p:grpSpPr>
          <a:xfrm>
            <a:off x="0" y="0"/>
            <a:ext cx="12198240" cy="6857640"/>
            <a:chOff x="0" y="0"/>
            <a:chExt cx="12198240" cy="6857640"/>
          </a:xfrm>
        </p:grpSpPr>
        <p:sp>
          <p:nvSpPr>
            <p:cNvPr id="173" name="Rechthoek 6"/>
            <p:cNvSpPr/>
            <p:nvPr/>
          </p:nvSpPr>
          <p:spPr>
            <a:xfrm>
              <a:off x="0" y="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Rechthoek 7"/>
            <p:cNvSpPr/>
            <p:nvPr/>
          </p:nvSpPr>
          <p:spPr>
            <a:xfrm rot="5400000">
              <a:off x="-3226320" y="3226680"/>
              <a:ext cx="685764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Rechthoek 8"/>
            <p:cNvSpPr/>
            <p:nvPr/>
          </p:nvSpPr>
          <p:spPr>
            <a:xfrm rot="5400000">
              <a:off x="8567280" y="3226680"/>
              <a:ext cx="685764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Rechthoek 11"/>
            <p:cNvSpPr/>
            <p:nvPr/>
          </p:nvSpPr>
          <p:spPr>
            <a:xfrm>
              <a:off x="0" y="84816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Rechthoek 12"/>
            <p:cNvSpPr/>
            <p:nvPr/>
          </p:nvSpPr>
          <p:spPr>
            <a:xfrm>
              <a:off x="0" y="604872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8" name="Rechthoek 19"/>
          <p:cNvSpPr/>
          <p:nvPr/>
        </p:nvSpPr>
        <p:spPr>
          <a:xfrm>
            <a:off x="0" y="6453360"/>
            <a:ext cx="12197880" cy="4042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Tijdelijke aanduiding voor tekst 19"/>
          <p:cNvSpPr/>
          <p:nvPr/>
        </p:nvSpPr>
        <p:spPr>
          <a:xfrm>
            <a:off x="549000" y="6444360"/>
            <a:ext cx="691812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Georgia"/>
              </a:rPr>
              <a:t>CY Tech – Charles-Meldhine Madi Mnemoi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04640" y="404640"/>
            <a:ext cx="113886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4000" spc="-1" strike="noStrike">
                <a:solidFill>
                  <a:srgbClr val="001158"/>
                </a:solidFill>
                <a:latin typeface="Georgia"/>
              </a:rPr>
              <a:t>Title</a:t>
            </a:r>
            <a:endParaRPr b="0" lang="nl-NL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04640" y="1252800"/>
            <a:ext cx="11388600" cy="47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8108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1158"/>
                </a:solidFill>
                <a:latin typeface="Georgia"/>
              </a:rPr>
              <a:t>Bullet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 lvl="1" marL="36180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-"/>
            </a:pPr>
            <a:r>
              <a:rPr b="0" lang="en-GB" sz="1600" spc="-1" strike="noStrike">
                <a:solidFill>
                  <a:srgbClr val="001158"/>
                </a:solidFill>
                <a:latin typeface="Georgia"/>
              </a:rPr>
              <a:t>Sub-bullet</a:t>
            </a: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1158"/>
                </a:solidFill>
                <a:latin typeface="Georgia"/>
              </a:rPr>
              <a:t>Plain text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01158"/>
                </a:solidFill>
                <a:latin typeface="Georgia"/>
              </a:rPr>
              <a:t>Header dark blue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8592bc"/>
                </a:solidFill>
                <a:latin typeface="Georgia"/>
              </a:rPr>
              <a:t>Header light blue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 lvl="5" marL="18108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1158"/>
                </a:solidFill>
                <a:latin typeface="Georgia"/>
              </a:rPr>
              <a:t>Bullet</a:t>
            </a:r>
            <a:endParaRPr b="1" lang="nl-NL" sz="1800" spc="-1" strike="noStrike">
              <a:solidFill>
                <a:srgbClr val="8592bc"/>
              </a:solidFill>
              <a:latin typeface="Georgia"/>
            </a:endParaRPr>
          </a:p>
          <a:p>
            <a:pPr lvl="6" marL="36180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-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1158"/>
                </a:solidFill>
                <a:latin typeface="Georgia"/>
              </a:rPr>
              <a:t>Sub-bullet</a:t>
            </a:r>
            <a:endParaRPr b="1" lang="nl-NL" sz="1600" spc="-1" strike="noStrike">
              <a:solidFill>
                <a:srgbClr val="8592bc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1158"/>
                </a:solidFill>
                <a:latin typeface="Georgia"/>
              </a:rPr>
              <a:t>Plain text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01158"/>
                </a:solidFill>
                <a:latin typeface="Georgia"/>
              </a:rPr>
              <a:t>Header dark blue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5"/>
          </p:nvPr>
        </p:nvSpPr>
        <p:spPr>
          <a:xfrm>
            <a:off x="9132840" y="6473160"/>
            <a:ext cx="2744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nl-NL" sz="12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C3E49D-96CE-4C36-A13B-7DA49385253C}" type="slidenum">
              <a:rPr b="0" lang="nl-NL" sz="12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id"/>
          <p:cNvGrpSpPr/>
          <p:nvPr/>
        </p:nvGrpSpPr>
        <p:grpSpPr>
          <a:xfrm>
            <a:off x="0" y="0"/>
            <a:ext cx="12198240" cy="6857640"/>
            <a:chOff x="0" y="0"/>
            <a:chExt cx="12198240" cy="6857640"/>
          </a:xfrm>
        </p:grpSpPr>
        <p:sp>
          <p:nvSpPr>
            <p:cNvPr id="220" name="Rechthoek 6"/>
            <p:cNvSpPr/>
            <p:nvPr/>
          </p:nvSpPr>
          <p:spPr>
            <a:xfrm>
              <a:off x="0" y="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Rechthoek 7"/>
            <p:cNvSpPr/>
            <p:nvPr/>
          </p:nvSpPr>
          <p:spPr>
            <a:xfrm rot="5400000">
              <a:off x="-3226320" y="3226680"/>
              <a:ext cx="685764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Rechthoek 8"/>
            <p:cNvSpPr/>
            <p:nvPr/>
          </p:nvSpPr>
          <p:spPr>
            <a:xfrm rot="5400000">
              <a:off x="8567280" y="3226680"/>
              <a:ext cx="685764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Rechthoek 11"/>
            <p:cNvSpPr/>
            <p:nvPr/>
          </p:nvSpPr>
          <p:spPr>
            <a:xfrm>
              <a:off x="0" y="84816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Rechthoek 12"/>
            <p:cNvSpPr/>
            <p:nvPr/>
          </p:nvSpPr>
          <p:spPr>
            <a:xfrm>
              <a:off x="0" y="6048720"/>
              <a:ext cx="12197880" cy="404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5" name="Rechthoek 19"/>
          <p:cNvSpPr/>
          <p:nvPr/>
        </p:nvSpPr>
        <p:spPr>
          <a:xfrm>
            <a:off x="0" y="6453360"/>
            <a:ext cx="12197880" cy="4042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Tijdelijke aanduiding voor tekst 19"/>
          <p:cNvSpPr/>
          <p:nvPr/>
        </p:nvSpPr>
        <p:spPr>
          <a:xfrm>
            <a:off x="549000" y="6444360"/>
            <a:ext cx="691812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Georgia"/>
              </a:rPr>
              <a:t>CY Tech – Charles-Meldhine Madi Mnemoi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04640" y="404640"/>
            <a:ext cx="113886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4000" spc="-1" strike="noStrike">
                <a:solidFill>
                  <a:srgbClr val="001158"/>
                </a:solidFill>
                <a:latin typeface="Georgia"/>
              </a:rPr>
              <a:t>Title</a:t>
            </a:r>
            <a:endParaRPr b="0" lang="nl-NL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04640" y="1252800"/>
            <a:ext cx="11388600" cy="47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8108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1158"/>
                </a:solidFill>
                <a:latin typeface="Georgia"/>
              </a:rPr>
              <a:t>Bullet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 lvl="1" marL="36180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-"/>
            </a:pPr>
            <a:r>
              <a:rPr b="0" lang="en-GB" sz="1600" spc="-1" strike="noStrike">
                <a:solidFill>
                  <a:srgbClr val="001158"/>
                </a:solidFill>
                <a:latin typeface="Georgia"/>
              </a:rPr>
              <a:t>Sub-bullet</a:t>
            </a: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1158"/>
                </a:solidFill>
                <a:latin typeface="Georgia"/>
              </a:rPr>
              <a:t>Plain text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01158"/>
                </a:solidFill>
                <a:latin typeface="Georgia"/>
              </a:rPr>
              <a:t>Header dark blue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8592bc"/>
                </a:solidFill>
                <a:latin typeface="Georgia"/>
              </a:rPr>
              <a:t>Header light blue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 lvl="5" marL="18108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1158"/>
                </a:solidFill>
                <a:latin typeface="Georgia"/>
              </a:rPr>
              <a:t>Bullet</a:t>
            </a:r>
            <a:endParaRPr b="1" lang="nl-NL" sz="1800" spc="-1" strike="noStrike">
              <a:solidFill>
                <a:srgbClr val="8592bc"/>
              </a:solidFill>
              <a:latin typeface="Georgia"/>
            </a:endParaRPr>
          </a:p>
          <a:p>
            <a:pPr lvl="6" marL="36180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-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1158"/>
                </a:solidFill>
                <a:latin typeface="Georgia"/>
              </a:rPr>
              <a:t>Sub-bullet</a:t>
            </a:r>
            <a:endParaRPr b="1" lang="nl-NL" sz="1600" spc="-1" strike="noStrike">
              <a:solidFill>
                <a:srgbClr val="8592bc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1158"/>
                </a:solidFill>
                <a:latin typeface="Georgia"/>
              </a:rPr>
              <a:t>Plain text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01158"/>
                </a:solidFill>
                <a:latin typeface="Georgia"/>
              </a:rPr>
              <a:t>Header dark blue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6"/>
          </p:nvPr>
        </p:nvSpPr>
        <p:spPr>
          <a:xfrm>
            <a:off x="9132840" y="6473160"/>
            <a:ext cx="2744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nl-NL" sz="1200" spc="-1" strike="noStrike">
                <a:solidFill>
                  <a:srgbClr val="ffffff"/>
                </a:solidFill>
                <a:latin typeface="Georg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0C174C-54F0-4774-9285-2E8530A2E5D7}" type="slidenum">
              <a:rPr b="0" lang="nl-NL" sz="1200" spc="-1" strike="noStrike">
                <a:solidFill>
                  <a:srgbClr val="ffffff"/>
                </a:solidFill>
                <a:latin typeface="Georgi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7880" cy="4521600"/>
          </a:xfrm>
          <a:prstGeom prst="rect">
            <a:avLst/>
          </a:prstGeom>
          <a:solidFill>
            <a:srgbClr val="8592b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0" y="0"/>
            <a:ext cx="12197880" cy="3718800"/>
          </a:xfrm>
          <a:prstGeom prst="rect">
            <a:avLst/>
          </a:prstGeom>
          <a:solidFill>
            <a:srgbClr val="0011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nl-NL" sz="5400" spc="-1" strike="noStrike">
                <a:solidFill>
                  <a:srgbClr val="ffffff"/>
                </a:solidFill>
                <a:latin typeface="Georgia"/>
              </a:rPr>
              <a:t>Traitement de données Big Data avec Spark</a:t>
            </a:r>
            <a:endParaRPr b="0" lang="nl-NL" sz="5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1490760" y="3934440"/>
            <a:ext cx="10386720" cy="39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nl-NL" sz="2400" spc="-1" strike="noStrike">
                <a:solidFill>
                  <a:srgbClr val="ffffff"/>
                </a:solidFill>
                <a:latin typeface="Georgia"/>
              </a:rPr>
              <a:t>Charles-Meldhine Madi Mnemoi – Programmation Fonctionnelle</a:t>
            </a:r>
            <a:endParaRPr b="0" lang="nl-NL" sz="24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/>
          </p:nvPr>
        </p:nvSpPr>
        <p:spPr>
          <a:xfrm>
            <a:off x="549000" y="6444360"/>
            <a:ext cx="6918120" cy="39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Georgia"/>
              </a:rPr>
              <a:t>CY Tech – Charles-Meldhine Madi Mnemoi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2CA33F-FD3F-43AD-9F6D-51F94431EF0F}" type="slidenum">
              <a:t>1</a:t>
            </a:fld>
          </a:p>
        </p:txBody>
      </p:sp>
    </p:spTree>
  </p:cSld>
  <p:transition spd="slow">
    <p:wipe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5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7880" cy="4521600"/>
          </a:xfrm>
          <a:prstGeom prst="rect">
            <a:avLst/>
          </a:prstGeom>
          <a:solidFill>
            <a:srgbClr val="0011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title"/>
          </p:nvPr>
        </p:nvSpPr>
        <p:spPr>
          <a:xfrm>
            <a:off x="917640" y="990720"/>
            <a:ext cx="10797840" cy="171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nl-NL" sz="5400" spc="-1" strike="noStrike">
                <a:solidFill>
                  <a:srgbClr val="ffffff"/>
                </a:solidFill>
                <a:latin typeface="Georgia"/>
              </a:rPr>
              <a:t>Cas pratique</a:t>
            </a:r>
            <a:endParaRPr b="0" lang="nl-NL" sz="5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549000" y="6444360"/>
            <a:ext cx="6918120" cy="39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Georgia"/>
              </a:rPr>
              <a:t>CY Tech – C. Madi Mnemoi, B.Kerdad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16045EF-65CC-4C93-8A5C-1883FB475779}" type="slidenum">
              <a:t>10</a:t>
            </a:fld>
          </a:p>
        </p:txBody>
      </p:sp>
    </p:spTree>
  </p:cSld>
  <p:transition spd="slow">
    <p:wipe dir="r"/>
  </p:transition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with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75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04640" y="404640"/>
            <a:ext cx="113886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1158"/>
                </a:solidFill>
                <a:latin typeface="Georgia"/>
              </a:rPr>
              <a:t>Objectif</a:t>
            </a:r>
            <a:endParaRPr b="0" lang="nl-NL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04640" y="1252800"/>
            <a:ext cx="11388600" cy="47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305" name="Rectangle 14"/>
          <p:cNvSpPr/>
          <p:nvPr/>
        </p:nvSpPr>
        <p:spPr>
          <a:xfrm>
            <a:off x="6134040" y="133560"/>
            <a:ext cx="1260000" cy="6294240"/>
          </a:xfrm>
          <a:prstGeom prst="rect">
            <a:avLst/>
          </a:prstGeom>
          <a:noFill/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Rectangle 15"/>
          <p:cNvSpPr/>
          <p:nvPr/>
        </p:nvSpPr>
        <p:spPr>
          <a:xfrm>
            <a:off x="4118040" y="133560"/>
            <a:ext cx="1980720" cy="632052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Rectangle 16"/>
          <p:cNvSpPr/>
          <p:nvPr/>
        </p:nvSpPr>
        <p:spPr>
          <a:xfrm>
            <a:off x="7423200" y="133560"/>
            <a:ext cx="4161960" cy="6294240"/>
          </a:xfrm>
          <a:prstGeom prst="rect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Vertical Text Placeholder 5"/>
          <p:cNvSpPr/>
          <p:nvPr/>
        </p:nvSpPr>
        <p:spPr>
          <a:xfrm>
            <a:off x="343080" y="1278360"/>
            <a:ext cx="5310360" cy="47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GB" sz="1600" spc="-1" strike="noStrike">
              <a:latin typeface="Arial"/>
            </a:endParaRPr>
          </a:p>
          <a:p>
            <a:pPr marL="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0000"/>
                </a:solidFill>
                <a:latin typeface="Georgia"/>
              </a:rPr>
              <a:t>Extract</a:t>
            </a:r>
            <a:endParaRPr b="0" lang="en-GB" sz="4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GB" sz="4400" spc="-1" strike="noStrike">
              <a:latin typeface="Arial"/>
            </a:endParaRPr>
          </a:p>
          <a:p>
            <a:pPr marL="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c000"/>
                </a:solidFill>
                <a:latin typeface="Georgia"/>
              </a:rPr>
              <a:t>Load</a:t>
            </a:r>
            <a:endParaRPr b="0" lang="en-GB" sz="4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GB" sz="4400" spc="-1" strike="noStrike">
              <a:latin typeface="Arial"/>
            </a:endParaRPr>
          </a:p>
          <a:p>
            <a:pPr marL="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b050"/>
                </a:solidFill>
                <a:latin typeface="Georgia"/>
              </a:rPr>
              <a:t>Transform</a:t>
            </a:r>
            <a:endParaRPr b="0" lang="en-GB" sz="4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309" name="Image 21" descr=""/>
          <p:cNvPicPr/>
          <p:nvPr/>
        </p:nvPicPr>
        <p:blipFill>
          <a:blip r:embed="rId1"/>
          <a:stretch/>
        </p:blipFill>
        <p:spPr>
          <a:xfrm>
            <a:off x="4109400" y="200520"/>
            <a:ext cx="7772040" cy="5847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A84AE0-AE63-4619-8B11-0F08ED4A6210}" type="slidenum">
              <a:t>11</a:t>
            </a:fld>
          </a:p>
        </p:txBody>
      </p:sp>
    </p:spTree>
  </p:cSld>
  <p:transition spd="slow">
    <p:wipe dir="r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7880" cy="4521600"/>
          </a:xfrm>
          <a:prstGeom prst="rect">
            <a:avLst/>
          </a:prstGeom>
          <a:solidFill>
            <a:srgbClr val="0011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title"/>
          </p:nvPr>
        </p:nvSpPr>
        <p:spPr>
          <a:xfrm>
            <a:off x="917640" y="990720"/>
            <a:ext cx="10797840" cy="171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nl-NL" sz="5400" spc="-1" strike="noStrike">
                <a:solidFill>
                  <a:srgbClr val="ffffff"/>
                </a:solidFill>
                <a:latin typeface="Georgia"/>
              </a:rPr>
              <a:t>Extract et Load</a:t>
            </a:r>
            <a:endParaRPr b="0" lang="nl-NL" sz="5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549000" y="6444360"/>
            <a:ext cx="6918120" cy="39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Georgia"/>
              </a:rPr>
              <a:t>CY Tech – C. Madi Mnemoi, B.Kerdad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880EDA6-7C99-4B8B-9DBF-6E3F433FE0BF}" type="slidenum">
              <a:t>12</a:t>
            </a:fld>
          </a:p>
        </p:txBody>
      </p:sp>
    </p:spTree>
  </p:cSld>
  <p:transition spd="slow">
    <p:wipe dir="r"/>
  </p:transition>
  <p:timing>
    <p:tnLst>
      <p:par>
        <p:cTn id="36" dur="indefinite" restart="never" nodeType="tmRoot">
          <p:childTnLst>
            <p:seq>
              <p:cTn id="37" dur="indefinite" nodeType="mainSeq"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with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750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04640" y="404640"/>
            <a:ext cx="113886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1158"/>
                </a:solidFill>
                <a:latin typeface="Georgia"/>
              </a:rPr>
              <a:t>Objectif</a:t>
            </a:r>
            <a:endParaRPr b="0" lang="nl-NL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14" name="ZoneTexte 2"/>
          <p:cNvSpPr/>
          <p:nvPr/>
        </p:nvSpPr>
        <p:spPr>
          <a:xfrm>
            <a:off x="3692160" y="1699560"/>
            <a:ext cx="36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04640" y="1252800"/>
            <a:ext cx="11388600" cy="47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8108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1158"/>
                </a:solidFill>
                <a:latin typeface="Georgia"/>
              </a:rPr>
              <a:t>Extraire les données de 3 fichiers différents et les charger dans un même fichier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316" name="Rectangle 7"/>
          <p:cNvSpPr/>
          <p:nvPr/>
        </p:nvSpPr>
        <p:spPr>
          <a:xfrm>
            <a:off x="5641920" y="2514600"/>
            <a:ext cx="914040" cy="60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7" name="Image 11" descr=""/>
          <p:cNvPicPr/>
          <p:nvPr/>
        </p:nvPicPr>
        <p:blipFill>
          <a:blip r:embed="rId1"/>
          <a:srcRect l="0" t="-140" r="60774" b="0"/>
          <a:stretch/>
        </p:blipFill>
        <p:spPr>
          <a:xfrm>
            <a:off x="4194000" y="1569960"/>
            <a:ext cx="2541240" cy="4883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BD84D0-CAFF-4C26-BBA3-FFFFA12E5DC4}" type="slidenum">
              <a:t>13</a:t>
            </a:fld>
          </a:p>
        </p:txBody>
      </p:sp>
    </p:spTree>
  </p:cSld>
  <p:transition spd="slow">
    <p:wipe dir="r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04640" y="404640"/>
            <a:ext cx="113886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1158"/>
                </a:solidFill>
                <a:latin typeface="Georgia"/>
              </a:rPr>
              <a:t>Solution</a:t>
            </a:r>
            <a:endParaRPr b="0" lang="nl-NL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19" name="ZoneTexte 2"/>
          <p:cNvSpPr/>
          <p:nvPr/>
        </p:nvSpPr>
        <p:spPr>
          <a:xfrm>
            <a:off x="3692160" y="1699560"/>
            <a:ext cx="36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ZoneTexte 3"/>
          <p:cNvSpPr/>
          <p:nvPr/>
        </p:nvSpPr>
        <p:spPr>
          <a:xfrm>
            <a:off x="307800" y="848520"/>
            <a:ext cx="11734560" cy="532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ff"/>
                </a:solidFill>
                <a:latin typeface="Menlo"/>
              </a:rPr>
              <a:t>def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fr-FR" sz="1800" spc="-1" strike="noStrike">
                <a:solidFill>
                  <a:srgbClr val="795e26"/>
                </a:solidFill>
                <a:latin typeface="Menlo"/>
              </a:rPr>
              <a:t>extract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(</a:t>
            </a:r>
            <a:r>
              <a:rPr b="0" lang="fr-FR" sz="1800" spc="-1" strike="noStrike">
                <a:solidFill>
                  <a:srgbClr val="001080"/>
                </a:solidFill>
                <a:latin typeface="Menlo"/>
              </a:rPr>
              <a:t>spark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: </a:t>
            </a:r>
            <a:r>
              <a:rPr b="0" lang="fr-FR" sz="1800" spc="-1" strike="noStrike">
                <a:solidFill>
                  <a:srgbClr val="267f99"/>
                </a:solidFill>
                <a:latin typeface="Menlo"/>
              </a:rPr>
              <a:t>SparkSession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): </a:t>
            </a:r>
            <a:r>
              <a:rPr b="0" lang="fr-FR" sz="1800" spc="-1" strike="noStrike">
                <a:solidFill>
                  <a:srgbClr val="267f99"/>
                </a:solidFill>
                <a:latin typeface="Menlo"/>
              </a:rPr>
              <a:t>DataFrame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 = {</a:t>
            </a:r>
            <a:endParaRPr b="0" lang="en-GB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8000"/>
                </a:solidFill>
                <a:latin typeface="Menlo"/>
              </a:rPr>
              <a:t>// load titanic files as DataFrames</a:t>
            </a:r>
            <a:endParaRPr b="0" lang="en-GB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ff"/>
                </a:solidFill>
                <a:latin typeface="Menlo"/>
              </a:rPr>
              <a:t>val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fr-FR" sz="1800" spc="-1" strike="noStrike">
                <a:solidFill>
                  <a:srgbClr val="001080"/>
                </a:solidFill>
                <a:latin typeface="Menlo"/>
              </a:rPr>
              <a:t>titanicPart1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 = spark.read.format(</a:t>
            </a:r>
            <a:r>
              <a:rPr b="0" lang="fr-FR" sz="1800" spc="-1" strike="noStrike">
                <a:solidFill>
                  <a:srgbClr val="a31515"/>
                </a:solidFill>
                <a:latin typeface="Menlo"/>
              </a:rPr>
              <a:t>"csv"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).option(</a:t>
            </a:r>
            <a:r>
              <a:rPr b="0" lang="fr-FR" sz="1800" spc="-1" strike="noStrike">
                <a:solidFill>
                  <a:srgbClr val="a31515"/>
                </a:solidFill>
                <a:latin typeface="Menlo"/>
              </a:rPr>
              <a:t>"header"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, </a:t>
            </a:r>
            <a:r>
              <a:rPr b="0" lang="fr-FR" sz="1800" spc="-1" strike="noStrike">
                <a:solidFill>
                  <a:srgbClr val="a31515"/>
                </a:solidFill>
                <a:latin typeface="Menlo"/>
              </a:rPr>
              <a:t>"true"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).load(</a:t>
            </a:r>
            <a:r>
              <a:rPr b="0" lang="fr-FR" sz="1800" spc="-1" strike="noStrike">
                <a:solidFill>
                  <a:srgbClr val="a31515"/>
                </a:solidFill>
                <a:latin typeface="Menlo"/>
              </a:rPr>
              <a:t>"data/titanic_part_1.txt"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ff"/>
                </a:solidFill>
                <a:latin typeface="Menlo"/>
              </a:rPr>
              <a:t>val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fr-FR" sz="1800" spc="-1" strike="noStrike">
                <a:solidFill>
                  <a:srgbClr val="001080"/>
                </a:solidFill>
                <a:latin typeface="Menlo"/>
              </a:rPr>
              <a:t>titanicPart2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 = spark.read.format(</a:t>
            </a:r>
            <a:r>
              <a:rPr b="0" lang="fr-FR" sz="1800" spc="-1" strike="noStrike">
                <a:solidFill>
                  <a:srgbClr val="a31515"/>
                </a:solidFill>
                <a:latin typeface="Menlo"/>
              </a:rPr>
              <a:t>"parquet"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).load(</a:t>
            </a:r>
            <a:r>
              <a:rPr b="0" lang="fr-FR" sz="1800" spc="-1" strike="noStrike">
                <a:solidFill>
                  <a:srgbClr val="a31515"/>
                </a:solidFill>
                <a:latin typeface="Menlo"/>
              </a:rPr>
              <a:t>"data/titanic_part_2.parquet"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ff"/>
                </a:solidFill>
                <a:latin typeface="Menlo"/>
              </a:rPr>
              <a:t>val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fr-FR" sz="1800" spc="-1" strike="noStrike">
                <a:solidFill>
                  <a:srgbClr val="001080"/>
                </a:solidFill>
                <a:latin typeface="Menlo"/>
              </a:rPr>
              <a:t>titanicPart3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 = spark.read.format(</a:t>
            </a:r>
            <a:r>
              <a:rPr b="0" lang="fr-FR" sz="1800" spc="-1" strike="noStrike">
                <a:solidFill>
                  <a:srgbClr val="a31515"/>
                </a:solidFill>
                <a:latin typeface="Menlo"/>
              </a:rPr>
              <a:t>"orc"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).load(</a:t>
            </a:r>
            <a:r>
              <a:rPr b="0" lang="fr-FR" sz="1800" spc="-1" strike="noStrike">
                <a:solidFill>
                  <a:srgbClr val="a31515"/>
                </a:solidFill>
                <a:latin typeface="Menlo"/>
              </a:rPr>
              <a:t>"data/titanic_part_3.orc"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br>
              <a:rPr sz="1800"/>
            </a:br>
            <a:r>
              <a:rPr b="0" lang="fr-FR" sz="1800" spc="-1" strike="noStrike">
                <a:solidFill>
                  <a:srgbClr val="008000"/>
                </a:solidFill>
                <a:latin typeface="Menlo"/>
              </a:rPr>
              <a:t>// combine DataFrames</a:t>
            </a:r>
            <a:endParaRPr b="0" lang="en-GB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ff"/>
                </a:solidFill>
                <a:latin typeface="Menlo"/>
              </a:rPr>
              <a:t>val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fr-FR" sz="1800" spc="-1" strike="noStrike">
                <a:solidFill>
                  <a:srgbClr val="001080"/>
                </a:solidFill>
                <a:latin typeface="Menlo"/>
              </a:rPr>
              <a:t>titanic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 = titanicPart1.union(titanicPart2).union(titanicPart3)</a:t>
            </a:r>
            <a:endParaRPr b="0" lang="en-GB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titanic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}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800"/>
            </a:br>
            <a:r>
              <a:rPr b="0" lang="fr-FR" sz="1800" spc="-1" strike="noStrike">
                <a:solidFill>
                  <a:srgbClr val="0000ff"/>
                </a:solidFill>
                <a:latin typeface="Menlo"/>
              </a:rPr>
              <a:t>def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 </a:t>
            </a:r>
            <a:r>
              <a:rPr b="0" lang="fr-FR" sz="1800" spc="-1" strike="noStrike">
                <a:solidFill>
                  <a:srgbClr val="795e26"/>
                </a:solidFill>
                <a:latin typeface="Menlo"/>
              </a:rPr>
              <a:t>load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(</a:t>
            </a:r>
            <a:r>
              <a:rPr b="0" lang="fr-FR" sz="1800" spc="-1" strike="noStrike">
                <a:solidFill>
                  <a:srgbClr val="001080"/>
                </a:solidFill>
                <a:latin typeface="Menlo"/>
              </a:rPr>
              <a:t>titanic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: </a:t>
            </a:r>
            <a:r>
              <a:rPr b="0" lang="fr-FR" sz="1800" spc="-1" strike="noStrike">
                <a:solidFill>
                  <a:srgbClr val="267f99"/>
                </a:solidFill>
                <a:latin typeface="Menlo"/>
              </a:rPr>
              <a:t>DataFrame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): </a:t>
            </a:r>
            <a:r>
              <a:rPr b="0" lang="fr-FR" sz="1800" spc="-1" strike="noStrike">
                <a:solidFill>
                  <a:srgbClr val="267f99"/>
                </a:solidFill>
                <a:latin typeface="Menlo"/>
              </a:rPr>
              <a:t>DataFrame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 = {</a:t>
            </a:r>
            <a:endParaRPr b="0" lang="en-GB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8000"/>
                </a:solidFill>
                <a:latin typeface="Menlo"/>
              </a:rPr>
              <a:t>// write dataframe to csv</a:t>
            </a:r>
            <a:endParaRPr b="0" lang="en-GB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titanic.write.format(</a:t>
            </a:r>
            <a:r>
              <a:rPr b="0" lang="fr-FR" sz="1800" spc="-1" strike="noStrike">
                <a:solidFill>
                  <a:srgbClr val="a31515"/>
                </a:solidFill>
                <a:latin typeface="Menlo"/>
              </a:rPr>
              <a:t>"csv"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).option(</a:t>
            </a:r>
            <a:r>
              <a:rPr b="0" lang="fr-FR" sz="1800" spc="-1" strike="noStrike">
                <a:solidFill>
                  <a:srgbClr val="a31515"/>
                </a:solidFill>
                <a:latin typeface="Menlo"/>
              </a:rPr>
              <a:t>"header"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, </a:t>
            </a:r>
            <a:r>
              <a:rPr b="0" lang="fr-FR" sz="1800" spc="-1" strike="noStrike">
                <a:solidFill>
                  <a:srgbClr val="a31515"/>
                </a:solidFill>
                <a:latin typeface="Menlo"/>
              </a:rPr>
              <a:t>"true"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).save(</a:t>
            </a:r>
            <a:r>
              <a:rPr b="0" lang="fr-FR" sz="1800" spc="-1" strike="noStrike">
                <a:solidFill>
                  <a:srgbClr val="a31515"/>
                </a:solidFill>
                <a:latin typeface="Menlo"/>
              </a:rPr>
              <a:t>"data/titanic.csv"</a:t>
            </a: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titanic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Menlo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6AB48A-2AAB-424C-A916-C764CD662603}" type="slidenum">
              <a:t>14</a:t>
            </a:fld>
          </a:p>
        </p:txBody>
      </p:sp>
    </p:spTree>
  </p:cSld>
  <p:transition spd="slow">
    <p:wipe dir="r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7880" cy="4521600"/>
          </a:xfrm>
          <a:prstGeom prst="rect">
            <a:avLst/>
          </a:prstGeom>
          <a:solidFill>
            <a:srgbClr val="0011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nl-NL" sz="100" spc="-1" strike="noStrike">
                <a:solidFill>
                  <a:srgbClr val="001158"/>
                </a:solidFill>
                <a:latin typeface="Georgia"/>
              </a:rPr>
              <a:t> </a:t>
            </a:r>
            <a:endParaRPr b="0" lang="nl-NL" sz="1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title"/>
          </p:nvPr>
        </p:nvSpPr>
        <p:spPr>
          <a:xfrm>
            <a:off x="917640" y="990720"/>
            <a:ext cx="10797840" cy="171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nl-NL" sz="5400" spc="-1" strike="noStrike">
                <a:solidFill>
                  <a:srgbClr val="ffffff"/>
                </a:solidFill>
                <a:latin typeface="Georgia"/>
              </a:rPr>
              <a:t>Transform</a:t>
            </a:r>
            <a:endParaRPr b="0" lang="nl-NL" sz="5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549000" y="6444360"/>
            <a:ext cx="6918120" cy="39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Georgia"/>
              </a:rPr>
              <a:t>CY Tech – C. Madi Mnemoi, B.Kerdad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7C8EB5B-7569-45ED-A49C-387B0258109B}" type="slidenum">
              <a:t>15</a:t>
            </a:fld>
          </a:p>
        </p:txBody>
      </p:sp>
    </p:spTree>
  </p:cSld>
  <p:transition spd="slow">
    <p:wipe dir="r"/>
  </p:transition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with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75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04640" y="404640"/>
            <a:ext cx="113886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1158"/>
                </a:solidFill>
                <a:latin typeface="Georgia"/>
              </a:rPr>
              <a:t>Objectif</a:t>
            </a:r>
            <a:endParaRPr b="0" lang="nl-NL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25" name="ZoneTexte 2"/>
          <p:cNvSpPr/>
          <p:nvPr/>
        </p:nvSpPr>
        <p:spPr>
          <a:xfrm>
            <a:off x="3692160" y="1699560"/>
            <a:ext cx="36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311400" y="1080000"/>
            <a:ext cx="11388600" cy="47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8108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1158"/>
                </a:solidFill>
                <a:latin typeface="Georgia"/>
              </a:rPr>
              <a:t>Typer les variables du jeu de données (numériques et catégorielles)</a:t>
            </a:r>
            <a:endParaRPr b="0" lang="nl-NL" sz="24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nl-NL" sz="24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 marL="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1"/>
          <a:stretch/>
        </p:blipFill>
        <p:spPr>
          <a:xfrm>
            <a:off x="540000" y="1687680"/>
            <a:ext cx="4680000" cy="3433680"/>
          </a:xfrm>
          <a:prstGeom prst="rect">
            <a:avLst/>
          </a:prstGeom>
          <a:ln w="0">
            <a:noFill/>
          </a:ln>
        </p:spPr>
      </p:pic>
      <p:pic>
        <p:nvPicPr>
          <p:cNvPr id="328" name="" descr=""/>
          <p:cNvPicPr/>
          <p:nvPr/>
        </p:nvPicPr>
        <p:blipFill>
          <a:blip r:embed="rId2"/>
          <a:stretch/>
        </p:blipFill>
        <p:spPr>
          <a:xfrm>
            <a:off x="7200000" y="1620000"/>
            <a:ext cx="4680000" cy="3456720"/>
          </a:xfrm>
          <a:prstGeom prst="rect">
            <a:avLst/>
          </a:prstGeom>
          <a:ln w="0">
            <a:noFill/>
          </a:ln>
        </p:spPr>
      </p:pic>
      <p:sp>
        <p:nvSpPr>
          <p:cNvPr id="329" name=""/>
          <p:cNvSpPr/>
          <p:nvPr/>
        </p:nvSpPr>
        <p:spPr>
          <a:xfrm>
            <a:off x="5580000" y="3240000"/>
            <a:ext cx="126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DA0BAF-E320-42FC-BA7C-D52144BF2851}" type="slidenum">
              <a:t>16</a:t>
            </a:fld>
          </a:p>
        </p:txBody>
      </p:sp>
    </p:spTree>
  </p:cSld>
  <p:transition spd="slow">
    <p:wipe dir="r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7880" cy="4521600"/>
          </a:xfrm>
          <a:prstGeom prst="rect">
            <a:avLst/>
          </a:prstGeom>
          <a:solidFill>
            <a:srgbClr val="0011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title"/>
          </p:nvPr>
        </p:nvSpPr>
        <p:spPr>
          <a:xfrm>
            <a:off x="1490760" y="1052640"/>
            <a:ext cx="1022472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nl-NL" sz="5400" spc="-1" strike="noStrike">
                <a:solidFill>
                  <a:srgbClr val="ffffff"/>
                </a:solidFill>
                <a:latin typeface="Georgia"/>
              </a:rPr>
              <a:t>Merci de votre attention !</a:t>
            </a:r>
            <a:endParaRPr b="0" lang="nl-NL" sz="5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549000" y="6444360"/>
            <a:ext cx="6918120" cy="39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Georgia"/>
              </a:rPr>
              <a:t>CY Tech – Charles-Meldhine Madi Mnemoi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5EBB458-CE6D-4123-88F2-86B4532D50F2}" type="slidenum">
              <a:t>17</a:t>
            </a:fld>
          </a:p>
        </p:txBody>
      </p:sp>
    </p:spTree>
  </p:cSld>
  <p:transition spd="slow">
    <p:wipe dir="r"/>
  </p:transition>
  <p:timing>
    <p:tnLst>
      <p:par>
        <p:cTn id="50" dur="indefinite" restart="never" nodeType="tmRoot">
          <p:childTnLst>
            <p:seq>
              <p:cTn id="51" dur="indefinite" nodeType="mainSeq"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with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750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04640" y="404640"/>
            <a:ext cx="113886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nl-NL" sz="4000" spc="-1" strike="noStrike">
                <a:solidFill>
                  <a:srgbClr val="001158"/>
                </a:solidFill>
                <a:latin typeface="Georgia"/>
              </a:rPr>
              <a:t>Plan</a:t>
            </a:r>
            <a:endParaRPr b="0" lang="nl-NL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04640" y="1252800"/>
            <a:ext cx="11388600" cy="47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61800" indent="-361800">
              <a:lnSpc>
                <a:spcPct val="90000"/>
              </a:lnSpc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Font typeface="Georgia"/>
              <a:buAutoNum type="arabicPeriod"/>
            </a:pPr>
            <a:r>
              <a:rPr b="0" lang="nl-NL" sz="2400" spc="-1" strike="noStrike">
                <a:solidFill>
                  <a:srgbClr val="001158"/>
                </a:solidFill>
                <a:latin typeface="Georgia"/>
              </a:rPr>
              <a:t>Qu’est-ce que les données Big Data ?</a:t>
            </a:r>
            <a:endParaRPr b="0" lang="nl-NL" sz="2400" spc="-1" strike="noStrike">
              <a:solidFill>
                <a:srgbClr val="001158"/>
              </a:solidFill>
              <a:latin typeface="Georgia"/>
            </a:endParaRPr>
          </a:p>
          <a:p>
            <a:pPr marL="361800" indent="-361800">
              <a:lnSpc>
                <a:spcPct val="90000"/>
              </a:lnSpc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Font typeface="Georgia"/>
              <a:buAutoNum type="arabicPeriod"/>
            </a:pPr>
            <a:r>
              <a:rPr b="0" lang="nl-NL" sz="2400" spc="-1" strike="noStrike">
                <a:solidFill>
                  <a:srgbClr val="001158"/>
                </a:solidFill>
                <a:latin typeface="Georgia"/>
              </a:rPr>
              <a:t>Présentation d’Apache Spark</a:t>
            </a:r>
            <a:endParaRPr b="0" lang="nl-NL" sz="2400" spc="-1" strike="noStrike">
              <a:solidFill>
                <a:srgbClr val="001158"/>
              </a:solidFill>
              <a:latin typeface="Georgia"/>
            </a:endParaRPr>
          </a:p>
          <a:p>
            <a:pPr marL="361800" indent="-361800">
              <a:lnSpc>
                <a:spcPct val="90000"/>
              </a:lnSpc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Font typeface="Georgia"/>
              <a:buAutoNum type="arabicPeriod"/>
            </a:pPr>
            <a:r>
              <a:rPr b="0" lang="nl-NL" sz="2400" spc="-1" strike="noStrike">
                <a:solidFill>
                  <a:srgbClr val="001158"/>
                </a:solidFill>
                <a:latin typeface="Georgia"/>
              </a:rPr>
              <a:t>Cas pratique : création d’un ELT avec Spark SQL</a:t>
            </a:r>
            <a:endParaRPr b="0" lang="nl-NL" sz="2400" spc="-1" strike="noStrike">
              <a:solidFill>
                <a:srgbClr val="001158"/>
              </a:solidFill>
              <a:latin typeface="Georgia"/>
            </a:endParaRPr>
          </a:p>
          <a:p>
            <a:pPr marL="361800" indent="-361800">
              <a:lnSpc>
                <a:spcPct val="90000"/>
              </a:lnSpc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Font typeface="Georgia"/>
              <a:buAutoNum type="arabicPeriod"/>
            </a:pPr>
            <a:r>
              <a:rPr b="0" lang="nl-NL" sz="2400" spc="-1" strike="noStrike">
                <a:solidFill>
                  <a:srgbClr val="001158"/>
                </a:solidFill>
                <a:latin typeface="Georgia"/>
              </a:rPr>
              <a:t>Analyse de données avec Spark SQL</a:t>
            </a:r>
            <a:endParaRPr b="0" lang="nl-NL" sz="2400" spc="-1" strike="noStrike">
              <a:solidFill>
                <a:srgbClr val="001158"/>
              </a:solidFill>
              <a:latin typeface="Georgia"/>
            </a:endParaRPr>
          </a:p>
          <a:p>
            <a:pPr marL="361800" indent="-361800">
              <a:lnSpc>
                <a:spcPct val="90000"/>
              </a:lnSpc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Font typeface="Georgia"/>
              <a:buAutoNum type="arabicPeriod"/>
            </a:pPr>
            <a:r>
              <a:rPr b="0" lang="nl-NL" sz="2400" spc="-1" strike="noStrike">
                <a:solidFill>
                  <a:srgbClr val="001158"/>
                </a:solidFill>
                <a:latin typeface="Georgia"/>
              </a:rPr>
              <a:t>Machine Learning avec Spark MLLib</a:t>
            </a:r>
            <a:endParaRPr b="0" lang="nl-NL" sz="2400" spc="-1" strike="noStrike">
              <a:solidFill>
                <a:srgbClr val="001158"/>
              </a:solidFill>
              <a:latin typeface="Georgia"/>
            </a:endParaRPr>
          </a:p>
          <a:p>
            <a:pPr marL="361800" indent="-361800">
              <a:lnSpc>
                <a:spcPct val="90000"/>
              </a:lnSpc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Font typeface="Georgia"/>
              <a:buAutoNum type="arabicPeriod"/>
            </a:pPr>
            <a:r>
              <a:rPr b="0" lang="nl-NL" sz="2400" spc="-1" strike="noStrike">
                <a:solidFill>
                  <a:srgbClr val="001158"/>
                </a:solidFill>
                <a:latin typeface="Georgia"/>
              </a:rPr>
              <a:t>Traitement de graphes avec GraphX</a:t>
            </a:r>
            <a:endParaRPr b="0" lang="nl-NL" sz="24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B3F727-243C-47DF-85A1-1743FFC39C4F}" type="slidenum">
              <a:t>2</a:t>
            </a:fld>
          </a:p>
        </p:txBody>
      </p:sp>
    </p:spTree>
  </p:cSld>
  <p:transition spd="slow">
    <p:wipe dir="r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7880" cy="4521600"/>
          </a:xfrm>
          <a:prstGeom prst="rect">
            <a:avLst/>
          </a:prstGeom>
          <a:solidFill>
            <a:srgbClr val="0011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title"/>
          </p:nvPr>
        </p:nvSpPr>
        <p:spPr>
          <a:xfrm>
            <a:off x="917640" y="990720"/>
            <a:ext cx="10797840" cy="171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nl-NL" sz="5400" spc="-1" strike="noStrike">
                <a:solidFill>
                  <a:srgbClr val="ffffff"/>
                </a:solidFill>
                <a:latin typeface="Georgia"/>
              </a:rPr>
              <a:t>Qu’est-ce que les données Big Data ?</a:t>
            </a:r>
            <a:endParaRPr b="0" lang="nl-NL" sz="5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49000" y="6444360"/>
            <a:ext cx="6918120" cy="39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Georgia"/>
              </a:rPr>
              <a:t>CY Tech – Charles-Meldhine Madi Mnemoi, Brahim Kerdad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781B38E-0282-4359-81E2-8021D38F4DC3}" type="slidenum">
              <a:t>3</a:t>
            </a:fld>
          </a:p>
        </p:txBody>
      </p:sp>
    </p:spTree>
  </p:cSld>
  <p:transition spd="slow">
    <p:wipe dir="r"/>
  </p:transition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with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75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04640" y="404640"/>
            <a:ext cx="113886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1158"/>
                </a:solidFill>
                <a:latin typeface="Georgia"/>
              </a:rPr>
              <a:t>Données Big Data = 3V</a:t>
            </a:r>
            <a:endParaRPr b="0" lang="nl-NL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04640" y="1252800"/>
            <a:ext cx="11388600" cy="47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8108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1158"/>
                </a:solidFill>
                <a:latin typeface="Georgia"/>
              </a:rPr>
              <a:t>Volume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 marL="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-  Nécessité de traiter un très </a:t>
            </a:r>
            <a:r>
              <a:rPr b="1" lang="en-US" sz="1600" spc="-1" strike="noStrike">
                <a:solidFill>
                  <a:srgbClr val="001158"/>
                </a:solidFill>
                <a:latin typeface="Georgia"/>
              </a:rPr>
              <a:t>très</a:t>
            </a: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 grand nombre de données</a:t>
            </a: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 lvl="1" marL="36180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Exemple : Facebook génère </a:t>
            </a:r>
            <a:r>
              <a:rPr b="1" lang="en-US" sz="1600" spc="-1" strike="noStrike">
                <a:solidFill>
                  <a:srgbClr val="001158"/>
                </a:solidFill>
                <a:latin typeface="Georgia"/>
              </a:rPr>
              <a:t>10 Teraoctets </a:t>
            </a: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par jour = </a:t>
            </a:r>
            <a:r>
              <a:rPr b="1" lang="en-US" sz="1600" spc="-1" strike="noStrike">
                <a:solidFill>
                  <a:srgbClr val="001158"/>
                </a:solidFill>
                <a:latin typeface="Georgia"/>
              </a:rPr>
              <a:t>10 millions de pages A4 </a:t>
            </a: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par jour !</a:t>
            </a: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 lvl="1" marL="36180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Solutions : systèmes décisionnels, principe BASE, </a:t>
            </a:r>
            <a:r>
              <a:rPr b="1" lang="en-US" sz="1600" spc="-1" strike="noStrike">
                <a:solidFill>
                  <a:srgbClr val="001158"/>
                </a:solidFill>
                <a:latin typeface="Georgia"/>
              </a:rPr>
              <a:t>scalabilité horizontale</a:t>
            </a: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…</a:t>
            </a: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 marL="18108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1158"/>
                </a:solidFill>
                <a:latin typeface="Georgia"/>
              </a:rPr>
              <a:t>Vélocité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 lvl="1" marL="36180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Nécessité de traiter ces données très </a:t>
            </a:r>
            <a:r>
              <a:rPr b="1" lang="en-US" sz="1600" spc="-1" strike="noStrike">
                <a:solidFill>
                  <a:srgbClr val="001158"/>
                </a:solidFill>
                <a:latin typeface="Georgia"/>
              </a:rPr>
              <a:t>très </a:t>
            </a: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rapidement</a:t>
            </a: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 lvl="1" marL="36180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Exemple : Twitter limite la lecture de tweets à 10 000 par jour</a:t>
            </a: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 lvl="1" marL="36180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Solutions: </a:t>
            </a:r>
            <a:r>
              <a:rPr b="1" lang="en-US" sz="1600" spc="-1" strike="noStrike">
                <a:solidFill>
                  <a:srgbClr val="001158"/>
                </a:solidFill>
                <a:latin typeface="Georgia"/>
              </a:rPr>
              <a:t>traitements par batch</a:t>
            </a: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, streaming fiables…</a:t>
            </a: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 marL="18108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1158"/>
                </a:solidFill>
                <a:latin typeface="Georgia"/>
              </a:rPr>
              <a:t>Variété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 lvl="1" marL="36180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Nécessité de traiter des données très très différentes</a:t>
            </a: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 lvl="1" marL="36180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Images, sons, vidéos, textes, tweets, posts, numérique… 75% des données sont “non structurées”</a:t>
            </a: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 lvl="1" marL="36180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Solutions : flexibilité lors du traitement de la donnée</a:t>
            </a: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pic>
        <p:nvPicPr>
          <p:cNvPr id="284" name="Picture 9" descr=""/>
          <p:cNvPicPr/>
          <p:nvPr/>
        </p:nvPicPr>
        <p:blipFill>
          <a:blip r:embed="rId1"/>
          <a:stretch/>
        </p:blipFill>
        <p:spPr>
          <a:xfrm>
            <a:off x="7851600" y="2466360"/>
            <a:ext cx="4455360" cy="2414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144FBE-0AD0-484F-BB3B-D21D2E6E6CAC}" type="slidenum">
              <a:t>4</a:t>
            </a:fld>
          </a:p>
        </p:txBody>
      </p:sp>
    </p:spTree>
  </p:cSld>
  <p:transition spd="slow">
    <p:wipe dir="r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7880" cy="4521600"/>
          </a:xfrm>
          <a:prstGeom prst="rect">
            <a:avLst/>
          </a:prstGeom>
          <a:solidFill>
            <a:srgbClr val="0011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title"/>
          </p:nvPr>
        </p:nvSpPr>
        <p:spPr>
          <a:xfrm>
            <a:off x="917640" y="990720"/>
            <a:ext cx="10797840" cy="171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nl-NL" sz="5400" spc="-1" strike="noStrike">
                <a:solidFill>
                  <a:srgbClr val="ffffff"/>
                </a:solidFill>
                <a:latin typeface="Georgia"/>
              </a:rPr>
              <a:t>Apache Spark</a:t>
            </a:r>
            <a:endParaRPr b="0" lang="nl-NL" sz="5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549000" y="6444360"/>
            <a:ext cx="6918120" cy="39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Georgia"/>
              </a:rPr>
              <a:t>CY Tech – C. Madi Mnemoi, B.Kerdad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C8C14BC-4C67-484D-8208-56C39D4AE85E}" type="slidenum">
              <a:t>5</a:t>
            </a:fld>
          </a:p>
        </p:txBody>
      </p:sp>
    </p:spTree>
  </p:cSld>
  <p:transition spd="slow">
    <p:wipe dir="r"/>
  </p:transition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with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75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04640" y="404640"/>
            <a:ext cx="113886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1158"/>
                </a:solidFill>
                <a:latin typeface="Georgia"/>
              </a:rPr>
              <a:t>Apache Spark </a:t>
            </a:r>
            <a:endParaRPr b="0" lang="nl-NL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04640" y="1252800"/>
            <a:ext cx="11388600" cy="47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8108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1158"/>
                </a:solidFill>
                <a:latin typeface="Georgia"/>
              </a:rPr>
              <a:t>Framework de traitement de données </a:t>
            </a:r>
            <a:r>
              <a:rPr b="1" lang="en-US" sz="1800" spc="-1" strike="noStrike">
                <a:solidFill>
                  <a:srgbClr val="001158"/>
                </a:solidFill>
                <a:latin typeface="Georgia"/>
              </a:rPr>
              <a:t>adapté aux 3V du “Big Data”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 marL="18108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1158"/>
                </a:solidFill>
                <a:latin typeface="Georgia"/>
              </a:rPr>
              <a:t>Volume</a:t>
            </a:r>
            <a:r>
              <a:rPr b="0" lang="en-US" sz="1800" spc="-1" strike="noStrike">
                <a:solidFill>
                  <a:srgbClr val="001158"/>
                </a:solidFill>
                <a:latin typeface="Georgia"/>
              </a:rPr>
              <a:t> :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 lvl="1" marL="36180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-"/>
            </a:pP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Traitements parallèles sur un cluster avec les RDD</a:t>
            </a: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 marL="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- Intégration facile avec des systèmes de bases de données massives comme Hadoop</a:t>
            </a: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 marL="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 marL="18108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1158"/>
                </a:solidFill>
                <a:latin typeface="Georgia"/>
              </a:rPr>
              <a:t>Vélocité </a:t>
            </a:r>
            <a:r>
              <a:rPr b="0" lang="en-US" sz="1800" spc="-1" strike="noStrike">
                <a:solidFill>
                  <a:srgbClr val="001158"/>
                </a:solidFill>
                <a:latin typeface="Georgia"/>
              </a:rPr>
              <a:t>: 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 lvl="1" marL="36180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Traitements en (quasi-)temps reel avec Spark Streaming</a:t>
            </a: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 lvl="1" marL="36180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Calculs in-memory privilégiés et systèmes de cache</a:t>
            </a: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 marL="18108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1158"/>
                </a:solidFill>
                <a:latin typeface="Georgia"/>
              </a:rPr>
              <a:t>Variété :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 lvl="1" marL="36180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Manipulation de sources de données variées</a:t>
            </a: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 lvl="1" marL="36180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Structurées avec Spark SQL, graphes avec GraphX</a:t>
            </a: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 marL="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11C3E3-720E-4D7C-8E44-68C7B6E17F02}" type="slidenum">
              <a:t>6</a:t>
            </a:fld>
          </a:p>
        </p:txBody>
      </p:sp>
    </p:spTree>
  </p:cSld>
  <p:transition spd="slow">
    <p:wipe dir="r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04640" y="404640"/>
            <a:ext cx="113886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1158"/>
                </a:solidFill>
                <a:latin typeface="Georgia"/>
              </a:rPr>
              <a:t>Composants de Apache Spark</a:t>
            </a:r>
            <a:endParaRPr b="0" lang="nl-NL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04640" y="1252800"/>
            <a:ext cx="11388600" cy="47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92" name="ZoneTexte 2"/>
          <p:cNvSpPr/>
          <p:nvPr/>
        </p:nvSpPr>
        <p:spPr>
          <a:xfrm>
            <a:off x="2313000" y="2433960"/>
            <a:ext cx="36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3" name="Image 6" descr="Une image contenant texte, capture d’écran, Police, nombre&#10;&#10;Description générée automatiquement"/>
          <p:cNvPicPr/>
          <p:nvPr/>
        </p:nvPicPr>
        <p:blipFill>
          <a:blip r:embed="rId1"/>
          <a:stretch/>
        </p:blipFill>
        <p:spPr>
          <a:xfrm>
            <a:off x="2517840" y="1082880"/>
            <a:ext cx="6077880" cy="4691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089522-4659-4C24-8C7A-5276E7F10821}" type="slidenum">
              <a:t>7</a:t>
            </a:fld>
          </a:p>
        </p:txBody>
      </p:sp>
    </p:spTree>
  </p:cSld>
  <p:transition spd="slow">
    <p:wipe dir="r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7880" cy="4521600"/>
          </a:xfrm>
          <a:prstGeom prst="rect">
            <a:avLst/>
          </a:prstGeom>
          <a:solidFill>
            <a:srgbClr val="0011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title"/>
          </p:nvPr>
        </p:nvSpPr>
        <p:spPr>
          <a:xfrm>
            <a:off x="917640" y="990720"/>
            <a:ext cx="10797840" cy="171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nl-NL" sz="5400" spc="-1" strike="noStrike">
                <a:solidFill>
                  <a:srgbClr val="ffffff"/>
                </a:solidFill>
                <a:latin typeface="Georgia"/>
              </a:rPr>
              <a:t>ELT : un processus de traitement de données</a:t>
            </a:r>
            <a:endParaRPr b="0" lang="nl-NL" sz="5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549000" y="6444360"/>
            <a:ext cx="6918120" cy="39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Georgia"/>
              </a:rPr>
              <a:t>CY Tech – C. Madi Mnemoi, B.Kerdad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C6AA23B-8770-410C-9DE5-C4F5B9700E5A}" type="slidenum">
              <a:t>8</a:t>
            </a:fld>
          </a:p>
        </p:txBody>
      </p:sp>
    </p:spTree>
  </p:cSld>
  <p:transition spd="slow">
    <p:wipe dir="r"/>
  </p:transition>
  <p:timing>
    <p:tnLst>
      <p:par>
        <p:cTn id="22" dur="indefinite" restart="never" nodeType="tmRoot">
          <p:childTnLst>
            <p:seq>
              <p:cTn id="23" dur="indefinite" nodeType="mainSeq"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with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75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04640" y="404640"/>
            <a:ext cx="113886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1158"/>
                </a:solidFill>
                <a:latin typeface="Georgia"/>
              </a:rPr>
              <a:t>ELT : Extract -&gt; Load -&gt; Transform</a:t>
            </a:r>
            <a:endParaRPr b="0" lang="nl-NL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04640" y="1252800"/>
            <a:ext cx="11388600" cy="47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8108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1158"/>
                </a:solidFill>
                <a:latin typeface="Georgia"/>
              </a:rPr>
              <a:t>Extract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 lvl="1" marL="36180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-"/>
            </a:pP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On récupère les données à partir de diverses et nombreuses sources (base de données, fichiers plats, machines…)</a:t>
            </a: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 marL="18108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1158"/>
                </a:solidFill>
                <a:latin typeface="Georgia"/>
              </a:rPr>
              <a:t>Load 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 lvl="1" marL="36180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-"/>
            </a:pP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On regroupe et charge ces informations dans une base commune (fichier, data lake, </a:t>
            </a:r>
            <a:r>
              <a:rPr b="1" lang="en-US" sz="1600" spc="-1" strike="noStrike">
                <a:solidFill>
                  <a:srgbClr val="001158"/>
                </a:solidFill>
                <a:latin typeface="Georgia"/>
              </a:rPr>
              <a:t>data warehouse</a:t>
            </a: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,…)</a:t>
            </a: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 marL="18108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1158"/>
                </a:solidFill>
                <a:latin typeface="Georgia"/>
              </a:rPr>
              <a:t>Transform</a:t>
            </a: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 lvl="1" marL="361800" indent="-18108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Font typeface="Arial"/>
              <a:buChar char="-"/>
            </a:pPr>
            <a:r>
              <a:rPr b="0" lang="en-US" sz="1600" spc="-1" strike="noStrike">
                <a:solidFill>
                  <a:srgbClr val="001158"/>
                </a:solidFill>
                <a:latin typeface="Georgia"/>
              </a:rPr>
              <a:t>On transforme les données collectées pour en extraire de l’</a:t>
            </a:r>
            <a:r>
              <a:rPr b="1" lang="en-US" sz="1600" spc="-1" strike="noStrike">
                <a:solidFill>
                  <a:srgbClr val="001158"/>
                </a:solidFill>
                <a:latin typeface="Georgia"/>
              </a:rPr>
              <a:t>information / valeur</a:t>
            </a: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nl-NL" sz="16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nl-NL" sz="1800" spc="-1" strike="noStrike">
              <a:solidFill>
                <a:srgbClr val="001158"/>
              </a:solidFill>
              <a:latin typeface="Georgia"/>
            </a:endParaRPr>
          </a:p>
        </p:txBody>
      </p:sp>
      <p:pic>
        <p:nvPicPr>
          <p:cNvPr id="299" name="Picture 4" descr="ELT process, Explained"/>
          <p:cNvPicPr/>
          <p:nvPr/>
        </p:nvPicPr>
        <p:blipFill>
          <a:blip r:embed="rId1"/>
          <a:stretch/>
        </p:blipFill>
        <p:spPr>
          <a:xfrm>
            <a:off x="2791440" y="3276720"/>
            <a:ext cx="6615360" cy="3723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E1BB3A-B83C-4E65-9A07-285A2628B0F0}" type="slidenum">
              <a:t>9</a:t>
            </a:fld>
          </a:p>
        </p:txBody>
      </p:sp>
    </p:spTree>
  </p:cSld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3716</TotalTime>
  <Application>LibreOffice/7.3.7.2$Linux_X86_64 LibreOffice_project/30$Build-2</Application>
  <AppVersion>15.0000</AppVersion>
  <Words>680</Words>
  <Paragraphs>172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2023-04-08T13:14:15Z</dcterms:created>
  <dc:creator>CYTech Student</dc:creator>
  <dc:description/>
  <dc:language>en-GB</dc:language>
  <cp:lastModifiedBy/>
  <cp:lastPrinted>2018-11-27T09:56:33Z</cp:lastPrinted>
  <dcterms:modified xsi:type="dcterms:W3CDTF">2023-12-22T22:37:53Z</dcterms:modified>
  <cp:revision>135</cp:revision>
  <dc:subject/>
  <dc:title>Title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Personnalisé</vt:lpwstr>
  </property>
  <property fmtid="{D5CDD505-2E9C-101B-9397-08002B2CF9AE}" pid="4" name="Slides">
    <vt:i4>18</vt:i4>
  </property>
</Properties>
</file>