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70" r:id="rId4"/>
    <p:sldId id="293" r:id="rId5"/>
    <p:sldId id="294" r:id="rId6"/>
    <p:sldId id="301" r:id="rId7"/>
    <p:sldId id="304" r:id="rId8"/>
    <p:sldId id="319" r:id="rId9"/>
    <p:sldId id="321" r:id="rId10"/>
    <p:sldId id="320" r:id="rId11"/>
    <p:sldId id="302" r:id="rId12"/>
    <p:sldId id="303" r:id="rId13"/>
    <p:sldId id="306" r:id="rId14"/>
    <p:sldId id="307" r:id="rId15"/>
    <p:sldId id="308" r:id="rId16"/>
    <p:sldId id="312" r:id="rId17"/>
    <p:sldId id="309" r:id="rId18"/>
    <p:sldId id="310" r:id="rId19"/>
    <p:sldId id="311" r:id="rId20"/>
    <p:sldId id="316" r:id="rId21"/>
    <p:sldId id="315" r:id="rId22"/>
    <p:sldId id="314" r:id="rId23"/>
    <p:sldId id="317" r:id="rId24"/>
    <p:sldId id="318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3" r:id="rId36"/>
    <p:sldId id="334" r:id="rId37"/>
    <p:sldId id="335" r:id="rId38"/>
    <p:sldId id="336" r:id="rId39"/>
    <p:sldId id="269" r:id="rId40"/>
  </p:sldIdLst>
  <p:sldSz cx="12198350" cy="6858000"/>
  <p:notesSz cx="9872663" cy="6742113"/>
  <p:custDataLst>
    <p:tags r:id="rId43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Tech Student" initials="CS" lastIdx="1" clrIdx="0">
    <p:extLst>
      <p:ext uri="{19B8F6BF-5375-455C-9EA6-DF929625EA0E}">
        <p15:presenceInfo xmlns:p15="http://schemas.microsoft.com/office/powerpoint/2012/main" userId="CYTech 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58"/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3060" autoAdjust="0"/>
    <p:restoredTop sz="94737"/>
  </p:normalViewPr>
  <p:slideViewPr>
    <p:cSldViewPr>
      <p:cViewPr varScale="1">
        <p:scale>
          <a:sx n="104" d="100"/>
          <a:sy n="104" d="100"/>
        </p:scale>
        <p:origin x="248" y="920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124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06-01-2024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06-01-2024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165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48" y="4888655"/>
            <a:ext cx="221594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06-01-2024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23" name="Tijdelijke aanduiding voor tekst 19">
            <a:extLst>
              <a:ext uri="{FF2B5EF4-FFF2-40B4-BE49-F238E27FC236}">
                <a16:creationId xmlns:a16="http://schemas.microsoft.com/office/drawing/2014/main" id="{3CF61668-4862-4D24-A282-11F386742B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8583781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</a:t>
            </a:r>
            <a:r>
              <a:rPr lang="nl-NL" dirty="0"/>
              <a:t>A. </a:t>
            </a:r>
            <a:r>
              <a:rPr lang="nl-NL" dirty="0" err="1"/>
              <a:t>Lehbib</a:t>
            </a:r>
            <a:r>
              <a:rPr lang="nl-NL" dirty="0"/>
              <a:t>, A. </a:t>
            </a:r>
            <a:r>
              <a:rPr lang="nl-NL" dirty="0" err="1"/>
              <a:t>Ouinekh</a:t>
            </a:r>
            <a:r>
              <a:rPr lang="nl-NL" dirty="0"/>
              <a:t>, C. </a:t>
            </a:r>
            <a:r>
              <a:rPr lang="nl-NL" dirty="0" err="1"/>
              <a:t>Madi</a:t>
            </a:r>
            <a:r>
              <a:rPr lang="nl-NL" dirty="0"/>
              <a:t> </a:t>
            </a:r>
            <a:r>
              <a:rPr lang="nl-NL" dirty="0" err="1"/>
              <a:t>Mnemoi</a:t>
            </a:r>
            <a:r>
              <a:rPr lang="nl-NL" dirty="0"/>
              <a:t>, L. Terra, </a:t>
            </a:r>
            <a:r>
              <a:rPr lang="nl-NL" dirty="0" err="1"/>
              <a:t>J.Aït-Ouakli</a:t>
            </a:r>
            <a:r>
              <a:rPr lang="nl-NL" dirty="0"/>
              <a:t>, Y. </a:t>
            </a:r>
            <a:r>
              <a:rPr lang="nl-NL" dirty="0" err="1"/>
              <a:t>Saïdi</a:t>
            </a:r>
            <a:r>
              <a:rPr lang="nl-NL" dirty="0"/>
              <a:t> 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48" y="4888655"/>
            <a:ext cx="221594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24" name="Tijdelijke aanduiding voor tekst 19">
            <a:extLst>
              <a:ext uri="{FF2B5EF4-FFF2-40B4-BE49-F238E27FC236}">
                <a16:creationId xmlns:a16="http://schemas.microsoft.com/office/drawing/2014/main" id="{4879649E-81D0-447B-A216-2528B04173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16" name="Tijdelijke aanduiding voor tekst 19">
            <a:extLst>
              <a:ext uri="{FF2B5EF4-FFF2-40B4-BE49-F238E27FC236}">
                <a16:creationId xmlns:a16="http://schemas.microsoft.com/office/drawing/2014/main" id="{8D8D7D5C-F16B-46D2-8F0A-FBBAC5781D93}"/>
              </a:ext>
            </a:extLst>
          </p:cNvPr>
          <p:cNvSpPr txBox="1">
            <a:spLocks/>
          </p:cNvSpPr>
          <p:nvPr userDrawn="1"/>
        </p:nvSpPr>
        <p:spPr>
          <a:xfrm>
            <a:off x="549002" y="6444530"/>
            <a:ext cx="6918325" cy="3937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CY Tech – Charles-Meldhine Madi Mnemoi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données</a:t>
            </a:r>
            <a:r>
              <a:rPr lang="nl-NL" dirty="0"/>
              <a:t> Big Data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1490663" y="3934610"/>
            <a:ext cx="10386908" cy="393700"/>
          </a:xfrm>
        </p:spPr>
        <p:txBody>
          <a:bodyPr>
            <a:normAutofit fontScale="70000" lnSpcReduction="20000"/>
          </a:bodyPr>
          <a:lstStyle/>
          <a:p>
            <a:r>
              <a:rPr lang="nl-NL" dirty="0"/>
              <a:t>A. </a:t>
            </a:r>
            <a:r>
              <a:rPr lang="nl-NL" dirty="0" err="1"/>
              <a:t>Lehbib</a:t>
            </a:r>
            <a:r>
              <a:rPr lang="nl-NL" dirty="0"/>
              <a:t>, A. </a:t>
            </a:r>
            <a:r>
              <a:rPr lang="nl-NL" dirty="0" err="1"/>
              <a:t>Ouinekh</a:t>
            </a:r>
            <a:r>
              <a:rPr lang="nl-NL" dirty="0"/>
              <a:t>, C. </a:t>
            </a:r>
            <a:r>
              <a:rPr lang="nl-NL" dirty="0" err="1"/>
              <a:t>Madi</a:t>
            </a:r>
            <a:r>
              <a:rPr lang="nl-NL" dirty="0"/>
              <a:t> </a:t>
            </a:r>
            <a:r>
              <a:rPr lang="nl-NL" dirty="0" err="1"/>
              <a:t>Mnemoi</a:t>
            </a:r>
            <a:r>
              <a:rPr lang="nl-NL" dirty="0"/>
              <a:t>, L. Terra, </a:t>
            </a:r>
            <a:r>
              <a:rPr lang="nl-NL" dirty="0" err="1"/>
              <a:t>J.Aït-Ouakli</a:t>
            </a:r>
            <a:r>
              <a:rPr lang="nl-NL" dirty="0"/>
              <a:t>, Y. </a:t>
            </a:r>
            <a:r>
              <a:rPr lang="nl-NL" dirty="0" err="1"/>
              <a:t>Saïdi</a:t>
            </a:r>
            <a:r>
              <a:rPr lang="nl-NL" dirty="0"/>
              <a:t> – </a:t>
            </a:r>
            <a:r>
              <a:rPr lang="nl-NL" dirty="0" err="1"/>
              <a:t>Programmation</a:t>
            </a:r>
            <a:r>
              <a:rPr lang="nl-NL" dirty="0"/>
              <a:t> </a:t>
            </a:r>
            <a:r>
              <a:rPr lang="nl-NL" dirty="0" err="1"/>
              <a:t>Fonctionnelle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7" name="Tijdelijke aanduiding voor tekst 19">
            <a:extLst>
              <a:ext uri="{FF2B5EF4-FFF2-40B4-BE49-F238E27FC236}">
                <a16:creationId xmlns:a16="http://schemas.microsoft.com/office/drawing/2014/main" id="{DA59909A-915C-4C20-9DEF-24C9A99162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7988573" cy="393700"/>
          </a:xfrm>
        </p:spPr>
        <p:txBody>
          <a:bodyPr anchor="ctr">
            <a:normAutofit fontScale="92500"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</a:t>
            </a:r>
            <a:r>
              <a:rPr lang="nl-NL" dirty="0"/>
              <a:t>A. </a:t>
            </a:r>
            <a:r>
              <a:rPr lang="nl-NL" dirty="0" err="1"/>
              <a:t>Lehbib</a:t>
            </a:r>
            <a:r>
              <a:rPr lang="nl-NL" dirty="0"/>
              <a:t>, A. </a:t>
            </a:r>
            <a:r>
              <a:rPr lang="nl-NL" dirty="0" err="1"/>
              <a:t>Ouinekh</a:t>
            </a:r>
            <a:r>
              <a:rPr lang="nl-NL" dirty="0"/>
              <a:t>, C. </a:t>
            </a:r>
            <a:r>
              <a:rPr lang="nl-NL" dirty="0" err="1"/>
              <a:t>Madi</a:t>
            </a:r>
            <a:r>
              <a:rPr lang="nl-NL" dirty="0"/>
              <a:t> </a:t>
            </a:r>
            <a:r>
              <a:rPr lang="nl-NL" dirty="0" err="1"/>
              <a:t>Mnemoi</a:t>
            </a:r>
            <a:r>
              <a:rPr lang="nl-NL" dirty="0"/>
              <a:t>, L. Terra, </a:t>
            </a:r>
            <a:r>
              <a:rPr lang="nl-NL" dirty="0" err="1"/>
              <a:t>J.Aït-Ouakli</a:t>
            </a:r>
            <a:r>
              <a:rPr lang="nl-NL" dirty="0"/>
              <a:t>, Y. </a:t>
            </a:r>
            <a:r>
              <a:rPr lang="nl-NL" dirty="0" err="1"/>
              <a:t>Saïdi</a:t>
            </a:r>
            <a:r>
              <a:rPr lang="nl-NL" dirty="0"/>
              <a:t> 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Schéma</a:t>
            </a:r>
            <a:r>
              <a:rPr lang="en-US" dirty="0"/>
              <a:t> du cluster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10</a:t>
            </a:fld>
            <a:endParaRPr lang="nl-NL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8F3FD6-37D3-8DD5-5809-C3639F0FA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" t="695" r="967" b="695"/>
          <a:stretch/>
        </p:blipFill>
        <p:spPr>
          <a:xfrm>
            <a:off x="242631" y="1137204"/>
            <a:ext cx="11647744" cy="458359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C235D8E-8CA4-4616-A656-E49B155C5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752600"/>
            <a:ext cx="2514600" cy="33528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80A8398-467F-9795-8E74-E07BEBFB1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175" y="1524000"/>
            <a:ext cx="705971" cy="1143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758FFA1-AF23-9B12-5A81-1961D05E2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146" y="1752600"/>
            <a:ext cx="1143000" cy="4220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FBB16E-DDA1-D47E-8DD5-E88A9D4338FE}"/>
              </a:ext>
            </a:extLst>
          </p:cNvPr>
          <p:cNvSpPr/>
          <p:nvPr/>
        </p:nvSpPr>
        <p:spPr>
          <a:xfrm>
            <a:off x="5489575" y="2174631"/>
            <a:ext cx="990600" cy="644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1981225-DA73-C7DA-78BD-F1DBFD9A31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651020">
            <a:off x="5162714" y="1912468"/>
            <a:ext cx="1524000" cy="116909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407549-1447-FDB6-A43F-DC081B076A0B}"/>
              </a:ext>
            </a:extLst>
          </p:cNvPr>
          <p:cNvSpPr/>
          <p:nvPr/>
        </p:nvSpPr>
        <p:spPr>
          <a:xfrm>
            <a:off x="10899775" y="1264440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563C4CD-43B6-D52D-930A-0BE326BADAC7}"/>
              </a:ext>
            </a:extLst>
          </p:cNvPr>
          <p:cNvSpPr txBox="1"/>
          <p:nvPr/>
        </p:nvSpPr>
        <p:spPr>
          <a:xfrm>
            <a:off x="10333795" y="1137204"/>
            <a:ext cx="1589160" cy="53340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noProof="0" dirty="0" err="1">
                <a:solidFill>
                  <a:schemeClr val="bg2"/>
                </a:solidFill>
              </a:rPr>
              <a:t>spark</a:t>
            </a:r>
            <a:r>
              <a:rPr lang="fr-FR" noProof="0" dirty="0">
                <a:solidFill>
                  <a:schemeClr val="bg2"/>
                </a:solidFill>
              </a:rPr>
              <a:t>-master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E6A4D9-E5ED-EBCD-0488-F2B9E46698D6}"/>
              </a:ext>
            </a:extLst>
          </p:cNvPr>
          <p:cNvSpPr/>
          <p:nvPr/>
        </p:nvSpPr>
        <p:spPr>
          <a:xfrm>
            <a:off x="8494527" y="1230432"/>
            <a:ext cx="700191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D10981-B762-BBB4-A8F2-0B61C52B4F72}"/>
              </a:ext>
            </a:extLst>
          </p:cNvPr>
          <p:cNvSpPr/>
          <p:nvPr/>
        </p:nvSpPr>
        <p:spPr>
          <a:xfrm>
            <a:off x="8467222" y="2785110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6EA31F-1AE0-6088-662A-C645848DF642}"/>
              </a:ext>
            </a:extLst>
          </p:cNvPr>
          <p:cNvSpPr/>
          <p:nvPr/>
        </p:nvSpPr>
        <p:spPr>
          <a:xfrm>
            <a:off x="10823575" y="2889422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6BFDEF-6268-BAAE-6EC5-AD032A5FBA53}"/>
              </a:ext>
            </a:extLst>
          </p:cNvPr>
          <p:cNvSpPr/>
          <p:nvPr/>
        </p:nvSpPr>
        <p:spPr>
          <a:xfrm>
            <a:off x="8523184" y="4339788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556E44-E51A-6DBA-0913-2870977588AA}"/>
              </a:ext>
            </a:extLst>
          </p:cNvPr>
          <p:cNvSpPr/>
          <p:nvPr/>
        </p:nvSpPr>
        <p:spPr>
          <a:xfrm>
            <a:off x="10823575" y="4410092"/>
            <a:ext cx="609600" cy="208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BEDBE22-DBCB-319B-E8D8-3133C8EB9140}"/>
              </a:ext>
            </a:extLst>
          </p:cNvPr>
          <p:cNvSpPr txBox="1"/>
          <p:nvPr/>
        </p:nvSpPr>
        <p:spPr>
          <a:xfrm>
            <a:off x="10123345" y="2715950"/>
            <a:ext cx="1881156" cy="53340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noProof="0" dirty="0">
                <a:solidFill>
                  <a:schemeClr val="bg2"/>
                </a:solidFill>
              </a:rPr>
              <a:t>spark-worker-1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9D1B31D-7160-D21A-151B-DB2AAD5B94A9}"/>
              </a:ext>
            </a:extLst>
          </p:cNvPr>
          <p:cNvSpPr txBox="1"/>
          <p:nvPr/>
        </p:nvSpPr>
        <p:spPr>
          <a:xfrm>
            <a:off x="10167364" y="4177400"/>
            <a:ext cx="1788355" cy="53340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noProof="0" dirty="0">
                <a:solidFill>
                  <a:schemeClr val="bg2"/>
                </a:solidFill>
              </a:rPr>
              <a:t>spark-worker-2</a:t>
            </a:r>
          </a:p>
        </p:txBody>
      </p:sp>
      <p:pic>
        <p:nvPicPr>
          <p:cNvPr id="1028" name="Picture 4" descr="Apache Spark: Avantages et Inconvénients - BrightCape">
            <a:extLst>
              <a:ext uri="{FF2B5EF4-FFF2-40B4-BE49-F238E27FC236}">
                <a16:creationId xmlns:a16="http://schemas.microsoft.com/office/drawing/2014/main" id="{0CA292F4-D606-2A64-0263-D9F34DE3F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791" y="1886584"/>
            <a:ext cx="872738" cy="35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Apache Spark: Avantages et Inconvénients - BrightCape">
            <a:extLst>
              <a:ext uri="{FF2B5EF4-FFF2-40B4-BE49-F238E27FC236}">
                <a16:creationId xmlns:a16="http://schemas.microsoft.com/office/drawing/2014/main" id="{4E437113-A5F9-1F81-8AB9-A497787F4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791" y="3233583"/>
            <a:ext cx="872738" cy="35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Apache Spark: Avantages et Inconvénients - BrightCape">
            <a:extLst>
              <a:ext uri="{FF2B5EF4-FFF2-40B4-BE49-F238E27FC236}">
                <a16:creationId xmlns:a16="http://schemas.microsoft.com/office/drawing/2014/main" id="{FA40F33C-C415-0CBD-8364-9D2B00A9C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791" y="4749246"/>
            <a:ext cx="872738" cy="35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troduction à Docker Compose | Stéphane ROBERT">
            <a:extLst>
              <a:ext uri="{FF2B5EF4-FFF2-40B4-BE49-F238E27FC236}">
                <a16:creationId xmlns:a16="http://schemas.microsoft.com/office/drawing/2014/main" id="{D19F0651-9107-B8E5-DC80-899B7B53A2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9" t="28873" r="8771" b="22683"/>
          <a:stretch/>
        </p:blipFill>
        <p:spPr bwMode="auto">
          <a:xfrm>
            <a:off x="3478786" y="4314821"/>
            <a:ext cx="2175723" cy="10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cker Logo : histoire, signification de l'emblème">
            <a:extLst>
              <a:ext uri="{FF2B5EF4-FFF2-40B4-BE49-F238E27FC236}">
                <a16:creationId xmlns:a16="http://schemas.microsoft.com/office/drawing/2014/main" id="{08AFEF27-4077-60E8-D20A-2CCEAA123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8" t="35653" b="25316"/>
          <a:stretch/>
        </p:blipFill>
        <p:spPr bwMode="auto">
          <a:xfrm>
            <a:off x="8273122" y="2383847"/>
            <a:ext cx="1143000" cy="39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Docker Logo : histoire, signification de l'emblème">
            <a:extLst>
              <a:ext uri="{FF2B5EF4-FFF2-40B4-BE49-F238E27FC236}">
                <a16:creationId xmlns:a16="http://schemas.microsoft.com/office/drawing/2014/main" id="{B751A1B9-85AA-08F4-4275-E8D4C876FD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8" t="35653" b="25316"/>
          <a:stretch/>
        </p:blipFill>
        <p:spPr bwMode="auto">
          <a:xfrm>
            <a:off x="8283991" y="3926494"/>
            <a:ext cx="1143000" cy="39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Docker Logo : histoire, signification de l'emblème">
            <a:extLst>
              <a:ext uri="{FF2B5EF4-FFF2-40B4-BE49-F238E27FC236}">
                <a16:creationId xmlns:a16="http://schemas.microsoft.com/office/drawing/2014/main" id="{2E0D3752-F61D-D8C3-95A7-59D868F7E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8" t="35653" b="25316"/>
          <a:stretch/>
        </p:blipFill>
        <p:spPr bwMode="auto">
          <a:xfrm>
            <a:off x="8321727" y="5469141"/>
            <a:ext cx="1143000" cy="39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380134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ELT : </a:t>
            </a:r>
            <a:r>
              <a:rPr lang="nl-NL" dirty="0" err="1"/>
              <a:t>un</a:t>
            </a:r>
            <a:r>
              <a:rPr lang="nl-NL" dirty="0"/>
              <a:t> </a:t>
            </a:r>
            <a:r>
              <a:rPr lang="nl-NL" dirty="0" err="1"/>
              <a:t>processus</a:t>
            </a:r>
            <a:r>
              <a:rPr lang="nl-NL" dirty="0"/>
              <a:t> de </a:t>
            </a:r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10579373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</a:t>
            </a:r>
            <a:r>
              <a:rPr lang="nl-NL" dirty="0"/>
              <a:t>A. </a:t>
            </a:r>
            <a:r>
              <a:rPr lang="nl-NL" dirty="0" err="1"/>
              <a:t>Lehbib</a:t>
            </a:r>
            <a:r>
              <a:rPr lang="nl-NL" dirty="0"/>
              <a:t>, A. </a:t>
            </a:r>
            <a:r>
              <a:rPr lang="nl-NL" dirty="0" err="1"/>
              <a:t>Ouinekh</a:t>
            </a:r>
            <a:r>
              <a:rPr lang="nl-NL" dirty="0"/>
              <a:t>, C. </a:t>
            </a:r>
            <a:r>
              <a:rPr lang="nl-NL" dirty="0" err="1"/>
              <a:t>Madi</a:t>
            </a:r>
            <a:r>
              <a:rPr lang="nl-NL" dirty="0"/>
              <a:t> </a:t>
            </a:r>
            <a:r>
              <a:rPr lang="nl-NL" dirty="0" err="1"/>
              <a:t>Mnemoi</a:t>
            </a:r>
            <a:r>
              <a:rPr lang="nl-NL" dirty="0"/>
              <a:t>, L. Terra, </a:t>
            </a:r>
            <a:r>
              <a:rPr lang="nl-NL" dirty="0" err="1"/>
              <a:t>J.Aït-Ouakli</a:t>
            </a:r>
            <a:r>
              <a:rPr lang="nl-NL" dirty="0"/>
              <a:t>, Y. </a:t>
            </a:r>
            <a:r>
              <a:rPr lang="nl-NL" dirty="0" err="1"/>
              <a:t>Saïdi</a:t>
            </a:r>
            <a:r>
              <a:rPr lang="nl-NL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3907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ELT : Extract -&gt; Load -&gt; Transform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Extract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récupère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diverses</a:t>
            </a:r>
            <a:r>
              <a:rPr lang="en-US" dirty="0"/>
              <a:t> et </a:t>
            </a:r>
            <a:r>
              <a:rPr lang="en-US" dirty="0" err="1"/>
              <a:t>nombreuses</a:t>
            </a:r>
            <a:r>
              <a:rPr lang="en-US" dirty="0"/>
              <a:t> sources (base de </a:t>
            </a:r>
            <a:r>
              <a:rPr lang="en-US" dirty="0" err="1"/>
              <a:t>données</a:t>
            </a:r>
            <a:r>
              <a:rPr lang="en-US" dirty="0"/>
              <a:t>, </a:t>
            </a:r>
            <a:r>
              <a:rPr lang="en-US" dirty="0" err="1"/>
              <a:t>fichiers</a:t>
            </a:r>
            <a:r>
              <a:rPr lang="en-US" dirty="0"/>
              <a:t> plats, machines…)</a:t>
            </a:r>
          </a:p>
          <a:p>
            <a:r>
              <a:rPr lang="en-US" b="1" dirty="0"/>
              <a:t>Load 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regroupe</a:t>
            </a:r>
            <a:r>
              <a:rPr lang="en-US" dirty="0"/>
              <a:t> et charge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informations</a:t>
            </a:r>
            <a:r>
              <a:rPr lang="en-US" dirty="0"/>
              <a:t> dans </a:t>
            </a:r>
            <a:r>
              <a:rPr lang="en-US" dirty="0" err="1"/>
              <a:t>une</a:t>
            </a:r>
            <a:r>
              <a:rPr lang="en-US" dirty="0"/>
              <a:t> base commune (</a:t>
            </a:r>
            <a:r>
              <a:rPr lang="en-US" dirty="0" err="1"/>
              <a:t>fichier</a:t>
            </a:r>
            <a:r>
              <a:rPr lang="en-US" dirty="0"/>
              <a:t>, data lake, </a:t>
            </a:r>
            <a:r>
              <a:rPr lang="en-US" b="1" dirty="0"/>
              <a:t>data warehouse</a:t>
            </a:r>
            <a:r>
              <a:rPr lang="en-US" dirty="0"/>
              <a:t>,…)</a:t>
            </a:r>
          </a:p>
          <a:p>
            <a:r>
              <a:rPr lang="en-US" b="1" dirty="0"/>
              <a:t>Transform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transforme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collectées</a:t>
            </a:r>
            <a:r>
              <a:rPr lang="en-US" dirty="0"/>
              <a:t> pour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extraire</a:t>
            </a:r>
            <a:r>
              <a:rPr lang="en-US" dirty="0"/>
              <a:t> de </a:t>
            </a:r>
            <a:r>
              <a:rPr lang="en-US" dirty="0" err="1"/>
              <a:t>l’</a:t>
            </a:r>
            <a:r>
              <a:rPr lang="en-US" b="1" dirty="0" err="1"/>
              <a:t>information</a:t>
            </a:r>
            <a:r>
              <a:rPr lang="en-US" b="1" dirty="0"/>
              <a:t> / </a:t>
            </a:r>
            <a:r>
              <a:rPr lang="en-US" b="1" dirty="0" err="1"/>
              <a:t>valeur</a:t>
            </a:r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12</a:t>
            </a:fld>
            <a:endParaRPr lang="nl-NL"/>
          </a:p>
        </p:txBody>
      </p:sp>
      <p:pic>
        <p:nvPicPr>
          <p:cNvPr id="1028" name="Picture 4" descr="ELT process, Explained">
            <a:extLst>
              <a:ext uri="{FF2B5EF4-FFF2-40B4-BE49-F238E27FC236}">
                <a16:creationId xmlns:a16="http://schemas.microsoft.com/office/drawing/2014/main" id="{6D35B250-4040-35C6-A8C7-332B85552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9" b="89775" l="8976" r="91122">
                        <a14:foregroundMark x1="8976" y1="22357" x2="8976" y2="22357"/>
                        <a14:foregroundMark x1="60098" y1="24957" x2="60098" y2="24957"/>
                        <a14:foregroundMark x1="58341" y1="24957" x2="58341" y2="24957"/>
                        <a14:foregroundMark x1="58439" y1="26170" x2="56585" y2="23744"/>
                        <a14:foregroundMark x1="61756" y1="30676" x2="59805" y2="30156"/>
                        <a14:foregroundMark x1="91220" y1="24263" x2="91122" y2="52860"/>
                        <a14:foregroundMark x1="91122" y1="52860" x2="91024" y2="53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72" y="3276600"/>
            <a:ext cx="6615802" cy="372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067549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Cas </a:t>
            </a:r>
            <a:r>
              <a:rPr lang="nl-NL" dirty="0" err="1"/>
              <a:t>pratique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SQL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10426973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</a:t>
            </a:r>
            <a:r>
              <a:rPr lang="nl-NL" dirty="0"/>
              <a:t>A. </a:t>
            </a:r>
            <a:r>
              <a:rPr lang="nl-NL" dirty="0" err="1"/>
              <a:t>Lehbib</a:t>
            </a:r>
            <a:r>
              <a:rPr lang="nl-NL" dirty="0"/>
              <a:t>, A. </a:t>
            </a:r>
            <a:r>
              <a:rPr lang="nl-NL" dirty="0" err="1"/>
              <a:t>Ouinekh</a:t>
            </a:r>
            <a:r>
              <a:rPr lang="nl-NL" dirty="0"/>
              <a:t>, C. </a:t>
            </a:r>
            <a:r>
              <a:rPr lang="nl-NL" dirty="0" err="1"/>
              <a:t>Madi</a:t>
            </a:r>
            <a:r>
              <a:rPr lang="nl-NL" dirty="0"/>
              <a:t> </a:t>
            </a:r>
            <a:r>
              <a:rPr lang="nl-NL" dirty="0" err="1"/>
              <a:t>Mnemoi</a:t>
            </a:r>
            <a:r>
              <a:rPr lang="nl-NL" dirty="0"/>
              <a:t>, L. Terra, </a:t>
            </a:r>
            <a:r>
              <a:rPr lang="nl-NL" dirty="0" err="1"/>
              <a:t>J.Aït-Ouakli</a:t>
            </a:r>
            <a:r>
              <a:rPr lang="nl-NL" dirty="0"/>
              <a:t>, Y. </a:t>
            </a:r>
            <a:r>
              <a:rPr lang="nl-NL" dirty="0" err="1"/>
              <a:t>Saïdi</a:t>
            </a:r>
            <a:r>
              <a:rPr lang="nl-NL" dirty="0"/>
              <a:t> 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42D2716-B6CC-4016-FD5C-DC9568F8974F}"/>
              </a:ext>
            </a:extLst>
          </p:cNvPr>
          <p:cNvSpPr txBox="1"/>
          <p:nvPr/>
        </p:nvSpPr>
        <p:spPr>
          <a:xfrm>
            <a:off x="4432852" y="669897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8164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569E6E-9E60-9C86-D853-686D272BC089}"/>
              </a:ext>
            </a:extLst>
          </p:cNvPr>
          <p:cNvSpPr/>
          <p:nvPr/>
        </p:nvSpPr>
        <p:spPr>
          <a:xfrm>
            <a:off x="6134199" y="133499"/>
            <a:ext cx="1260375" cy="62944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7071ED-640C-444C-46ED-9EEE7A9FB9F4}"/>
              </a:ext>
            </a:extLst>
          </p:cNvPr>
          <p:cNvSpPr/>
          <p:nvPr/>
        </p:nvSpPr>
        <p:spPr>
          <a:xfrm>
            <a:off x="4117973" y="133498"/>
            <a:ext cx="1981200" cy="6320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61C14-554E-2366-C8FF-49F075D29215}"/>
              </a:ext>
            </a:extLst>
          </p:cNvPr>
          <p:cNvSpPr/>
          <p:nvPr/>
        </p:nvSpPr>
        <p:spPr>
          <a:xfrm>
            <a:off x="7423149" y="133498"/>
            <a:ext cx="4162425" cy="62944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Vertical Text Placeholder 5">
            <a:extLst>
              <a:ext uri="{FF2B5EF4-FFF2-40B4-BE49-F238E27FC236}">
                <a16:creationId xmlns:a16="http://schemas.microsoft.com/office/drawing/2014/main" id="{45C3B00A-1CB6-DDA7-1122-C3C105459518}"/>
              </a:ext>
            </a:extLst>
          </p:cNvPr>
          <p:cNvSpPr txBox="1">
            <a:spLocks/>
          </p:cNvSpPr>
          <p:nvPr/>
        </p:nvSpPr>
        <p:spPr>
          <a:xfrm>
            <a:off x="343001" y="1278236"/>
            <a:ext cx="5310674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FF0000"/>
                </a:solidFill>
              </a:rPr>
              <a:t>Extract</a:t>
            </a:r>
          </a:p>
          <a:p>
            <a:pPr lvl="1"/>
            <a:endParaRPr lang="en-US" sz="4400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FFC000"/>
                </a:solidFill>
              </a:rPr>
              <a:t>Load</a:t>
            </a:r>
          </a:p>
          <a:p>
            <a:pPr lvl="1"/>
            <a:endParaRPr lang="en-US" sz="4400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B050"/>
                </a:solidFill>
              </a:rPr>
              <a:t>Transform</a:t>
            </a:r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22" name="Image 21" descr="Une image contenant texte, capture d’écran, machine à sous&#10;&#10;Description générée automatiquement">
            <a:extLst>
              <a:ext uri="{FF2B5EF4-FFF2-40B4-BE49-F238E27FC236}">
                <a16:creationId xmlns:a16="http://schemas.microsoft.com/office/drawing/2014/main" id="{155071A3-6DE4-2B87-ED30-A4FE84168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48" y="283281"/>
            <a:ext cx="7772400" cy="615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62487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8788" y="1219200"/>
            <a:ext cx="11280774" cy="1676400"/>
          </a:xfrm>
        </p:spPr>
        <p:txBody>
          <a:bodyPr/>
          <a:lstStyle/>
          <a:p>
            <a:r>
              <a:rPr lang="nl-NL" dirty="0" err="1"/>
              <a:t>Extraire</a:t>
            </a:r>
            <a:r>
              <a:rPr lang="nl-NL" dirty="0"/>
              <a:t> et </a:t>
            </a:r>
            <a:r>
              <a:rPr lang="nl-NL" dirty="0" err="1"/>
              <a:t>charger</a:t>
            </a:r>
            <a:r>
              <a:rPr lang="nl-NL" dirty="0"/>
              <a:t> des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10274573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</a:t>
            </a:r>
            <a:r>
              <a:rPr lang="nl-NL" dirty="0"/>
              <a:t>A. </a:t>
            </a:r>
            <a:r>
              <a:rPr lang="nl-NL" dirty="0" err="1"/>
              <a:t>Lehbib</a:t>
            </a:r>
            <a:r>
              <a:rPr lang="nl-NL" dirty="0"/>
              <a:t>, A. </a:t>
            </a:r>
            <a:r>
              <a:rPr lang="nl-NL" dirty="0" err="1"/>
              <a:t>Ouinekh</a:t>
            </a:r>
            <a:r>
              <a:rPr lang="nl-NL" dirty="0"/>
              <a:t>, C. </a:t>
            </a:r>
            <a:r>
              <a:rPr lang="nl-NL" dirty="0" err="1"/>
              <a:t>Madi</a:t>
            </a:r>
            <a:r>
              <a:rPr lang="nl-NL" dirty="0"/>
              <a:t> </a:t>
            </a:r>
            <a:r>
              <a:rPr lang="nl-NL" dirty="0" err="1"/>
              <a:t>Mnemoi</a:t>
            </a:r>
            <a:r>
              <a:rPr lang="nl-NL" dirty="0"/>
              <a:t>, L. Terra, </a:t>
            </a:r>
            <a:r>
              <a:rPr lang="nl-NL" dirty="0" err="1"/>
              <a:t>J.Aït-Ouakli</a:t>
            </a:r>
            <a:r>
              <a:rPr lang="nl-NL" dirty="0"/>
              <a:t>, Y. </a:t>
            </a:r>
            <a:r>
              <a:rPr lang="nl-NL" dirty="0" err="1"/>
              <a:t>Saïdi</a:t>
            </a:r>
            <a:r>
              <a:rPr lang="nl-NL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0516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C3DBE5AD-83BB-5753-E848-15DC9E0F9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dirty="0" err="1"/>
              <a:t>Extraire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de 3 </a:t>
            </a:r>
            <a:r>
              <a:rPr lang="en-US" dirty="0" err="1"/>
              <a:t>fichiers</a:t>
            </a:r>
            <a:r>
              <a:rPr lang="en-US" dirty="0"/>
              <a:t> </a:t>
            </a:r>
            <a:r>
              <a:rPr lang="en-US" dirty="0" err="1"/>
              <a:t>différents</a:t>
            </a:r>
            <a:r>
              <a:rPr lang="en-US" dirty="0"/>
              <a:t> et les charger dans un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fichier</a:t>
            </a:r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7" name="Image 6" descr="Une image contenant texte, capture d’écran, machine à sous&#10;&#10;Description générée automatiquement">
            <a:extLst>
              <a:ext uri="{FF2B5EF4-FFF2-40B4-BE49-F238E27FC236}">
                <a16:creationId xmlns:a16="http://schemas.microsoft.com/office/drawing/2014/main" id="{FF406671-1084-CCF1-18B7-2CCB7D0BD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0" r="61013" b="-1"/>
          <a:stretch/>
        </p:blipFill>
        <p:spPr>
          <a:xfrm>
            <a:off x="4194175" y="1676400"/>
            <a:ext cx="2140577" cy="44223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D2E066-DE15-6A30-075F-99C44566C6D8}"/>
              </a:ext>
            </a:extLst>
          </p:cNvPr>
          <p:cNvSpPr/>
          <p:nvPr/>
        </p:nvSpPr>
        <p:spPr>
          <a:xfrm>
            <a:off x="5641975" y="2514600"/>
            <a:ext cx="914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8684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307975" y="836712"/>
            <a:ext cx="11389024" cy="540422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extract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SparkSession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files as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DataFrames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"csv"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option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"header"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"data/titanic_part_1.txt"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titanicPart2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"parquet"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"data/titanic_part_2.parquet"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titanicPart3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orc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"data/titanic_part_3.orc"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combine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DataFrames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titanicPart2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titanicPart3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to csv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"csv"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option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"header"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save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titanic.csv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0398516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Transformer</a:t>
            </a:r>
            <a:r>
              <a:rPr lang="nl-NL" dirty="0"/>
              <a:t> des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10426973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</a:t>
            </a:r>
            <a:r>
              <a:rPr lang="nl-NL" dirty="0"/>
              <a:t>A. </a:t>
            </a:r>
            <a:r>
              <a:rPr lang="nl-NL" dirty="0" err="1"/>
              <a:t>Lehbib</a:t>
            </a:r>
            <a:r>
              <a:rPr lang="nl-NL" dirty="0"/>
              <a:t>, A. </a:t>
            </a:r>
            <a:r>
              <a:rPr lang="nl-NL" dirty="0" err="1"/>
              <a:t>Ouinekh</a:t>
            </a:r>
            <a:r>
              <a:rPr lang="nl-NL" dirty="0"/>
              <a:t>, C. </a:t>
            </a:r>
            <a:r>
              <a:rPr lang="nl-NL" dirty="0" err="1"/>
              <a:t>Madi</a:t>
            </a:r>
            <a:r>
              <a:rPr lang="nl-NL" dirty="0"/>
              <a:t> </a:t>
            </a:r>
            <a:r>
              <a:rPr lang="nl-NL" dirty="0" err="1"/>
              <a:t>Mnemoi</a:t>
            </a:r>
            <a:r>
              <a:rPr lang="nl-NL" dirty="0"/>
              <a:t>, L. Terra, </a:t>
            </a:r>
            <a:r>
              <a:rPr lang="nl-NL" dirty="0" err="1"/>
              <a:t>J.Aït-Ouakli</a:t>
            </a:r>
            <a:r>
              <a:rPr lang="nl-NL" dirty="0"/>
              <a:t>, Y. </a:t>
            </a:r>
            <a:r>
              <a:rPr lang="nl-NL" dirty="0" err="1"/>
              <a:t>Saïdi</a:t>
            </a:r>
            <a:r>
              <a:rPr lang="nl-NL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5667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Typer</a:t>
            </a:r>
            <a:r>
              <a:rPr lang="en-US" sz="2400" dirty="0"/>
              <a:t> les variables du jeu de </a:t>
            </a:r>
            <a:r>
              <a:rPr lang="en-US" sz="2400" dirty="0" err="1"/>
              <a:t>données</a:t>
            </a:r>
            <a:r>
              <a:rPr lang="en-US" sz="2400" dirty="0"/>
              <a:t> (</a:t>
            </a:r>
            <a:r>
              <a:rPr lang="en-US" sz="2400" dirty="0" err="1"/>
              <a:t>numériques</a:t>
            </a:r>
            <a:r>
              <a:rPr lang="en-US" sz="2400" dirty="0"/>
              <a:t> et </a:t>
            </a:r>
            <a:r>
              <a:rPr lang="en-US" sz="2400" dirty="0" err="1"/>
              <a:t>catégorielles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02A5FA-2150-B94A-C85D-58B9DE9E3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1676400"/>
            <a:ext cx="4051300" cy="4140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5383509-2308-C5AA-E299-DA70FF596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134" y="1676400"/>
            <a:ext cx="4051300" cy="414020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56CCC81-8DA5-7278-6258-5B5EC99F2315}"/>
              </a:ext>
            </a:extLst>
          </p:cNvPr>
          <p:cNvCxnSpPr/>
          <p:nvPr/>
        </p:nvCxnSpPr>
        <p:spPr>
          <a:xfrm>
            <a:off x="4879975" y="3810000"/>
            <a:ext cx="1905000" cy="0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B9815FA-B4EA-8639-BC6E-E84EAE4779AB}"/>
              </a:ext>
            </a:extLst>
          </p:cNvPr>
          <p:cNvSpPr/>
          <p:nvPr/>
        </p:nvSpPr>
        <p:spPr>
          <a:xfrm>
            <a:off x="8842375" y="2819399"/>
            <a:ext cx="685800" cy="164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B7523-736A-5ED2-9BBC-0DD22A5EEFA6}"/>
              </a:ext>
            </a:extLst>
          </p:cNvPr>
          <p:cNvSpPr/>
          <p:nvPr/>
        </p:nvSpPr>
        <p:spPr>
          <a:xfrm>
            <a:off x="8156575" y="3518506"/>
            <a:ext cx="685800" cy="152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CFC66D-ECF0-087C-87DE-CB4CC41101AD}"/>
              </a:ext>
            </a:extLst>
          </p:cNvPr>
          <p:cNvSpPr/>
          <p:nvPr/>
        </p:nvSpPr>
        <p:spPr>
          <a:xfrm>
            <a:off x="8156575" y="4838852"/>
            <a:ext cx="685800" cy="2665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622491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nl-NL" dirty="0" err="1"/>
              <a:t>Qu’est-ce</a:t>
            </a:r>
            <a:r>
              <a:rPr lang="nl-NL" dirty="0"/>
              <a:t> que les </a:t>
            </a:r>
            <a:r>
              <a:rPr lang="nl-NL" dirty="0" err="1"/>
              <a:t>données</a:t>
            </a:r>
            <a:r>
              <a:rPr lang="nl-NL" dirty="0"/>
              <a:t> Big Data ?</a:t>
            </a:r>
          </a:p>
          <a:p>
            <a:r>
              <a:rPr lang="nl-NL" dirty="0"/>
              <a:t>Présentation </a:t>
            </a:r>
            <a:r>
              <a:rPr lang="nl-NL" dirty="0" err="1"/>
              <a:t>d’Apache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et </a:t>
            </a:r>
            <a:r>
              <a:rPr lang="nl-NL" dirty="0" err="1"/>
              <a:t>installation</a:t>
            </a:r>
            <a:r>
              <a:rPr lang="nl-NL" dirty="0"/>
              <a:t> </a:t>
            </a:r>
            <a:r>
              <a:rPr lang="nl-NL" dirty="0" err="1"/>
              <a:t>d’un</a:t>
            </a:r>
            <a:r>
              <a:rPr lang="nl-NL" dirty="0"/>
              <a:t> cluster</a:t>
            </a:r>
          </a:p>
          <a:p>
            <a:r>
              <a:rPr lang="nl-NL" dirty="0" err="1"/>
              <a:t>Création</a:t>
            </a:r>
            <a:r>
              <a:rPr lang="nl-NL" dirty="0"/>
              <a:t> </a:t>
            </a:r>
            <a:r>
              <a:rPr lang="nl-NL" dirty="0" err="1"/>
              <a:t>d’un</a:t>
            </a:r>
            <a:r>
              <a:rPr lang="nl-NL" dirty="0"/>
              <a:t> ETL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SQL</a:t>
            </a:r>
          </a:p>
          <a:p>
            <a:r>
              <a:rPr lang="nl-NL" dirty="0"/>
              <a:t>Analyse de </a:t>
            </a:r>
            <a:r>
              <a:rPr lang="nl-NL" dirty="0" err="1"/>
              <a:t>données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les </a:t>
            </a:r>
            <a:r>
              <a:rPr lang="nl-NL" dirty="0" err="1"/>
              <a:t>Spark</a:t>
            </a:r>
            <a:r>
              <a:rPr lang="nl-NL" dirty="0"/>
              <a:t> Dataframes</a:t>
            </a:r>
          </a:p>
          <a:p>
            <a:r>
              <a:rPr lang="nl-NL" dirty="0"/>
              <a:t>Machine Learning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MLLib</a:t>
            </a:r>
            <a:endParaRPr lang="nl-NL" dirty="0"/>
          </a:p>
          <a:p>
            <a:r>
              <a:rPr lang="nl-NL" dirty="0"/>
              <a:t>Bonus : </a:t>
            </a:r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graphes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GraphX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105023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20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354434" y="1791346"/>
            <a:ext cx="11734801" cy="5046884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typeVariables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columns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2"/>
            <a:endParaRPr lang="fr-FR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PassengerId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Survived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Pclass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SibSp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Parch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=&gt;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cast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endParaRPr lang="fr-FR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"Fare"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=&gt;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cast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"double"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endParaRPr lang="fr-FR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cast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}: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8614503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21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Harmoniser</a:t>
            </a:r>
            <a:r>
              <a:rPr lang="en-US" sz="2400" dirty="0"/>
              <a:t> la </a:t>
            </a:r>
            <a:r>
              <a:rPr lang="en-US" sz="2400" dirty="0" err="1"/>
              <a:t>traduction</a:t>
            </a:r>
            <a:r>
              <a:rPr lang="en-US" sz="2400" dirty="0"/>
              <a:t> dans le jeu de </a:t>
            </a:r>
            <a:r>
              <a:rPr lang="en-US" sz="2400" dirty="0" err="1"/>
              <a:t>données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3B0387-174D-7BC1-8284-AE0FB2D7A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2194408"/>
            <a:ext cx="85090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CFC66D-ECF0-087C-87DE-CB4CC41101AD}"/>
              </a:ext>
            </a:extLst>
          </p:cNvPr>
          <p:cNvSpPr/>
          <p:nvPr/>
        </p:nvSpPr>
        <p:spPr>
          <a:xfrm>
            <a:off x="5565775" y="4267200"/>
            <a:ext cx="762000" cy="2665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B7523-736A-5ED2-9BBC-0DD22A5EEFA6}"/>
              </a:ext>
            </a:extLst>
          </p:cNvPr>
          <p:cNvSpPr/>
          <p:nvPr/>
        </p:nvSpPr>
        <p:spPr>
          <a:xfrm>
            <a:off x="8232775" y="4267200"/>
            <a:ext cx="533400" cy="2665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28FB62-BC17-B741-1DD8-B6215074BC8D}"/>
              </a:ext>
            </a:extLst>
          </p:cNvPr>
          <p:cNvSpPr/>
          <p:nvPr/>
        </p:nvSpPr>
        <p:spPr>
          <a:xfrm>
            <a:off x="8232775" y="4848860"/>
            <a:ext cx="685800" cy="2665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844DC4-6D80-2680-3924-CC8334D64F9E}"/>
              </a:ext>
            </a:extLst>
          </p:cNvPr>
          <p:cNvSpPr/>
          <p:nvPr/>
        </p:nvSpPr>
        <p:spPr>
          <a:xfrm>
            <a:off x="5260975" y="2830982"/>
            <a:ext cx="228600" cy="2170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80705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22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404662" y="1752600"/>
            <a:ext cx="11277600" cy="4284884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translateToEnglish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replace all 'Monsieur' by 'Mr', and all 'Madame' by 'Mrs' in the "Name"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column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"Monsieur"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"Mr"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Mamade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"Mrs"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replace all "femme" by "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female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", and all "homme" by "male in the "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"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column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"homme"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"male"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regexp_replace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Sex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"femme"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female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2338350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23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Rajouter</a:t>
            </a:r>
            <a:r>
              <a:rPr lang="en-US" sz="2400" dirty="0"/>
              <a:t> de </a:t>
            </a:r>
            <a:r>
              <a:rPr lang="en-US" sz="2400" dirty="0" err="1"/>
              <a:t>nouvelles</a:t>
            </a:r>
            <a:r>
              <a:rPr lang="en-US" sz="2400" dirty="0"/>
              <a:t> variables pour </a:t>
            </a:r>
            <a:r>
              <a:rPr lang="en-US" sz="2400" dirty="0" err="1"/>
              <a:t>enrichir</a:t>
            </a:r>
            <a:r>
              <a:rPr lang="en-US" sz="2400" dirty="0"/>
              <a:t> </a:t>
            </a:r>
            <a:r>
              <a:rPr lang="en-US" sz="2400" dirty="0" err="1"/>
              <a:t>notre</a:t>
            </a:r>
            <a:r>
              <a:rPr lang="en-US" sz="2400" dirty="0"/>
              <a:t> jeu de </a:t>
            </a:r>
            <a:r>
              <a:rPr lang="en-US" sz="2400" dirty="0" err="1"/>
              <a:t>données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</a:t>
            </a:r>
            <a:r>
              <a:rPr lang="en-US" sz="2400" b="1" dirty="0" err="1"/>
              <a:t>FamilySize</a:t>
            </a:r>
            <a:r>
              <a:rPr lang="en-US" sz="2400" dirty="0"/>
              <a:t> : taille de la </a:t>
            </a:r>
            <a:r>
              <a:rPr lang="en-US" sz="2400" dirty="0" err="1"/>
              <a:t>fraterie</a:t>
            </a:r>
            <a:r>
              <a:rPr lang="en-US" sz="2400" dirty="0"/>
              <a:t> (</a:t>
            </a:r>
            <a:r>
              <a:rPr lang="en-US" sz="2400" dirty="0" err="1"/>
              <a:t>SibSp</a:t>
            </a:r>
            <a:r>
              <a:rPr lang="en-US" sz="2400" dirty="0"/>
              <a:t>) + </a:t>
            </a:r>
            <a:r>
              <a:rPr lang="en-US" sz="2400" dirty="0" err="1"/>
              <a:t>nombre</a:t>
            </a:r>
            <a:r>
              <a:rPr lang="en-US" sz="2400" dirty="0"/>
              <a:t> de parents/enfants (Parch) + 1</a:t>
            </a:r>
          </a:p>
          <a:p>
            <a:endParaRPr lang="en-US" sz="2400" dirty="0"/>
          </a:p>
          <a:p>
            <a:r>
              <a:rPr lang="en-US" sz="2400" b="1" dirty="0"/>
              <a:t>Title</a:t>
            </a:r>
            <a:r>
              <a:rPr lang="en-US" sz="2400" dirty="0"/>
              <a:t> : </a:t>
            </a:r>
            <a:r>
              <a:rPr lang="en-US" sz="2400" dirty="0" err="1"/>
              <a:t>Titre</a:t>
            </a:r>
            <a:r>
              <a:rPr lang="en-US" sz="2400" dirty="0"/>
              <a:t> du passage (Monsieur, Madame, </a:t>
            </a:r>
            <a:r>
              <a:rPr lang="en-US" sz="2400" dirty="0" err="1"/>
              <a:t>Docteur</a:t>
            </a:r>
            <a:r>
              <a:rPr lang="en-US" sz="2400" dirty="0"/>
              <a:t> etc...)</a:t>
            </a:r>
          </a:p>
          <a:p>
            <a:endParaRPr lang="en-US" sz="2400" dirty="0"/>
          </a:p>
          <a:p>
            <a:r>
              <a:rPr lang="en-US" sz="2400" b="1" dirty="0"/>
              <a:t>Age Category</a:t>
            </a:r>
            <a:r>
              <a:rPr lang="en-US" sz="2400" dirty="0"/>
              <a:t> : </a:t>
            </a:r>
            <a:r>
              <a:rPr lang="en-US" sz="2400" dirty="0" err="1"/>
              <a:t>Découpage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quartiles (</a:t>
            </a:r>
            <a:r>
              <a:rPr lang="en-US" sz="2400" dirty="0" err="1"/>
              <a:t>Jeune</a:t>
            </a:r>
            <a:r>
              <a:rPr lang="en-US" sz="2400" dirty="0"/>
              <a:t>, </a:t>
            </a:r>
            <a:r>
              <a:rPr lang="en-US" sz="2400" dirty="0" err="1"/>
              <a:t>Adulte</a:t>
            </a:r>
            <a:r>
              <a:rPr lang="en-US" sz="2400" dirty="0"/>
              <a:t>, </a:t>
            </a:r>
            <a:r>
              <a:rPr lang="en-US" sz="2400" dirty="0" err="1"/>
              <a:t>Âgé</a:t>
            </a:r>
            <a:r>
              <a:rPr lang="en-US" sz="2400" dirty="0"/>
              <a:t>, Très </a:t>
            </a:r>
            <a:r>
              <a:rPr lang="en-US" sz="2400" dirty="0" err="1"/>
              <a:t>âgé</a:t>
            </a:r>
            <a:r>
              <a:rPr lang="en-US" sz="2400" dirty="0"/>
              <a:t>)</a:t>
            </a:r>
            <a:endParaRPr lang="en-US" sz="2400" b="1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18736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24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404662" y="1752600"/>
            <a:ext cx="11277600" cy="4284884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addNewVariables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pPr lvl="1"/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FamilySize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SibSp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Parch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regexp_extract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"(</a:t>
            </a:r>
            <a:r>
              <a:rPr lang="fr-FR" b="0" dirty="0">
                <a:solidFill>
                  <a:srgbClr val="811F3F"/>
                </a:solidFill>
                <a:effectLst/>
                <a:latin typeface="Menlo" panose="020B0609030804020204" pitchFamily="49" charset="0"/>
              </a:rPr>
              <a:t>\\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w+</a:t>
            </a:r>
            <a:r>
              <a:rPr lang="fr-FR" b="0" dirty="0">
                <a:solidFill>
                  <a:srgbClr val="811F3F"/>
                </a:solidFill>
                <a:effectLst/>
                <a:latin typeface="Menlo" panose="020B0609030804020204" pitchFamily="49" charset="0"/>
              </a:rPr>
              <a:t>\\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.)"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withColumn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AgeCategory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when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"Young"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when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Adult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when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"Age"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fr-F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"Old"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otherwise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"Very Old"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4304156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Analyse de </a:t>
            </a:r>
            <a:r>
              <a:rPr lang="nl-NL" dirty="0" err="1"/>
              <a:t>données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les </a:t>
            </a:r>
            <a:r>
              <a:rPr lang="nl-NL" dirty="0" err="1"/>
              <a:t>Spark</a:t>
            </a:r>
            <a:r>
              <a:rPr lang="nl-NL" dirty="0"/>
              <a:t> Dataframes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25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10503173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</a:t>
            </a:r>
            <a:r>
              <a:rPr lang="nl-NL" dirty="0"/>
              <a:t>A. </a:t>
            </a:r>
            <a:r>
              <a:rPr lang="nl-NL" dirty="0" err="1"/>
              <a:t>Lehbib</a:t>
            </a:r>
            <a:r>
              <a:rPr lang="nl-NL" dirty="0"/>
              <a:t>, A. </a:t>
            </a:r>
            <a:r>
              <a:rPr lang="nl-NL" dirty="0" err="1"/>
              <a:t>Ouinekh</a:t>
            </a:r>
            <a:r>
              <a:rPr lang="nl-NL" dirty="0"/>
              <a:t>, C. </a:t>
            </a:r>
            <a:r>
              <a:rPr lang="nl-NL" dirty="0" err="1"/>
              <a:t>Madi</a:t>
            </a:r>
            <a:r>
              <a:rPr lang="nl-NL" dirty="0"/>
              <a:t> </a:t>
            </a:r>
            <a:r>
              <a:rPr lang="nl-NL" dirty="0" err="1"/>
              <a:t>Mnemoi</a:t>
            </a:r>
            <a:r>
              <a:rPr lang="nl-NL" dirty="0"/>
              <a:t>, L. Terra, </a:t>
            </a:r>
            <a:r>
              <a:rPr lang="nl-NL" dirty="0" err="1"/>
              <a:t>J.Aït-Ouakli</a:t>
            </a:r>
            <a:r>
              <a:rPr lang="nl-NL" dirty="0"/>
              <a:t>, Y. </a:t>
            </a:r>
            <a:r>
              <a:rPr lang="nl-NL" dirty="0" err="1"/>
              <a:t>Saïdi</a:t>
            </a:r>
            <a:r>
              <a:rPr lang="nl-NL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3194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Quelques</a:t>
            </a:r>
            <a:r>
              <a:rPr lang="en-US" sz="3600" dirty="0"/>
              <a:t> </a:t>
            </a:r>
            <a:r>
              <a:rPr lang="en-US" sz="3600" dirty="0" err="1"/>
              <a:t>fonctions</a:t>
            </a:r>
            <a:r>
              <a:rPr lang="en-US" sz="3600" dirty="0"/>
              <a:t> pour explorer la </a:t>
            </a:r>
            <a:r>
              <a:rPr lang="en-US" sz="3600" dirty="0" err="1"/>
              <a:t>donnée</a:t>
            </a:r>
            <a:r>
              <a:rPr lang="en-US" sz="3600" dirty="0"/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26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filter</a:t>
            </a:r>
            <a:r>
              <a:rPr lang="en-US" sz="2400" dirty="0"/>
              <a:t> : </a:t>
            </a:r>
            <a:r>
              <a:rPr lang="en-US" sz="2400" dirty="0" err="1"/>
              <a:t>filtrer</a:t>
            </a:r>
            <a:r>
              <a:rPr lang="en-US" sz="2400" dirty="0"/>
              <a:t> le </a:t>
            </a:r>
            <a:r>
              <a:rPr lang="en-US" sz="2400" dirty="0" err="1"/>
              <a:t>DataFrame</a:t>
            </a:r>
            <a:r>
              <a:rPr lang="en-US" sz="2400" dirty="0"/>
              <a:t> sur les </a:t>
            </a:r>
            <a:r>
              <a:rPr lang="en-US" sz="2400" dirty="0" err="1"/>
              <a:t>individus</a:t>
            </a:r>
            <a:r>
              <a:rPr lang="en-US" sz="2400" dirty="0"/>
              <a:t> </a:t>
            </a:r>
            <a:r>
              <a:rPr lang="en-US" sz="2400" dirty="0" err="1"/>
              <a:t>respectant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condition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sort : </a:t>
            </a:r>
            <a:r>
              <a:rPr lang="en-US" sz="2400" dirty="0"/>
              <a:t>trier le </a:t>
            </a:r>
            <a:r>
              <a:rPr lang="en-US" sz="2400" dirty="0" err="1"/>
              <a:t>DataFrame</a:t>
            </a:r>
            <a:r>
              <a:rPr lang="en-US" sz="2400" dirty="0"/>
              <a:t> </a:t>
            </a:r>
            <a:r>
              <a:rPr lang="en-US" sz="2400" dirty="0" err="1"/>
              <a:t>selon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variable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 err="1"/>
              <a:t>groupBy</a:t>
            </a:r>
            <a:r>
              <a:rPr lang="en-US" sz="2400" dirty="0"/>
              <a:t> : appliquer </a:t>
            </a:r>
            <a:r>
              <a:rPr lang="en-US" sz="2400" dirty="0" err="1"/>
              <a:t>une</a:t>
            </a:r>
            <a:r>
              <a:rPr lang="en-US" sz="2400" dirty="0"/>
              <a:t> function </a:t>
            </a:r>
            <a:r>
              <a:rPr lang="en-US" sz="2400" dirty="0" err="1"/>
              <a:t>d’agrégat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fonction</a:t>
            </a:r>
            <a:r>
              <a:rPr lang="en-US" sz="2400" dirty="0"/>
              <a:t> </a:t>
            </a:r>
            <a:r>
              <a:rPr lang="en-US" sz="2400" dirty="0" err="1"/>
              <a:t>d’une</a:t>
            </a:r>
            <a:r>
              <a:rPr lang="en-US" sz="2400" dirty="0"/>
              <a:t> variable : </a:t>
            </a:r>
          </a:p>
          <a:p>
            <a:pPr lvl="1"/>
            <a:r>
              <a:rPr lang="en-US" sz="2200" b="1" dirty="0"/>
              <a:t>sum</a:t>
            </a:r>
          </a:p>
          <a:p>
            <a:pPr lvl="1"/>
            <a:r>
              <a:rPr lang="en-US" sz="2200" b="1" dirty="0"/>
              <a:t>mean</a:t>
            </a:r>
          </a:p>
          <a:p>
            <a:pPr lvl="1"/>
            <a:r>
              <a:rPr lang="en-US" sz="2200" b="1" dirty="0"/>
              <a:t>count</a:t>
            </a:r>
          </a:p>
          <a:p>
            <a:pPr marL="180975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31920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Exercices</a:t>
            </a:r>
            <a:r>
              <a:rPr lang="en-US" sz="3600" dirty="0"/>
              <a:t> sur le jeu de </a:t>
            </a:r>
            <a:r>
              <a:rPr lang="en-US" sz="3600" dirty="0" err="1"/>
              <a:t>données</a:t>
            </a:r>
            <a:r>
              <a:rPr lang="en-US" sz="3600" dirty="0"/>
              <a:t> Titanic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27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b="1" dirty="0"/>
          </a:p>
          <a:p>
            <a:pPr marL="180975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Vertical Text Placeholder 5">
            <a:extLst>
              <a:ext uri="{FF2B5EF4-FFF2-40B4-BE49-F238E27FC236}">
                <a16:creationId xmlns:a16="http://schemas.microsoft.com/office/drawing/2014/main" id="{DFE0C10A-165E-4BE2-39D7-55B90C940362}"/>
              </a:ext>
            </a:extLst>
          </p:cNvPr>
          <p:cNvSpPr txBox="1">
            <a:spLocks/>
          </p:cNvSpPr>
          <p:nvPr/>
        </p:nvSpPr>
        <p:spPr>
          <a:xfrm>
            <a:off x="436592" y="119989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Quels</a:t>
            </a:r>
            <a:r>
              <a:rPr lang="en-US" sz="2400" dirty="0"/>
              <a:t> </a:t>
            </a:r>
            <a:r>
              <a:rPr lang="en-US" sz="2400" dirty="0" err="1"/>
              <a:t>sont</a:t>
            </a:r>
            <a:r>
              <a:rPr lang="en-US" sz="2400" dirty="0"/>
              <a:t> les 5 </a:t>
            </a:r>
            <a:r>
              <a:rPr lang="en-US" sz="2400" dirty="0" err="1"/>
              <a:t>passagers</a:t>
            </a:r>
            <a:r>
              <a:rPr lang="en-US" sz="2400" dirty="0"/>
              <a:t> du Titanic les plus </a:t>
            </a:r>
            <a:r>
              <a:rPr lang="en-US" sz="2400" dirty="0" err="1"/>
              <a:t>âgés</a:t>
            </a:r>
            <a:r>
              <a:rPr lang="en-US" sz="2400" dirty="0"/>
              <a:t> ?</a:t>
            </a: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73007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Exercices</a:t>
            </a:r>
            <a:r>
              <a:rPr lang="en-US" sz="3600" dirty="0"/>
              <a:t> sur le jeu de </a:t>
            </a:r>
            <a:r>
              <a:rPr lang="en-US" sz="3600" dirty="0" err="1"/>
              <a:t>données</a:t>
            </a:r>
            <a:r>
              <a:rPr lang="en-US" sz="3600" dirty="0"/>
              <a:t> Titanic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28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b="1" dirty="0"/>
          </a:p>
          <a:p>
            <a:pPr marL="180975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Vertical Text Placeholder 5">
            <a:extLst>
              <a:ext uri="{FF2B5EF4-FFF2-40B4-BE49-F238E27FC236}">
                <a16:creationId xmlns:a16="http://schemas.microsoft.com/office/drawing/2014/main" id="{DFE0C10A-165E-4BE2-39D7-55B90C940362}"/>
              </a:ext>
            </a:extLst>
          </p:cNvPr>
          <p:cNvSpPr txBox="1">
            <a:spLocks/>
          </p:cNvSpPr>
          <p:nvPr/>
        </p:nvSpPr>
        <p:spPr>
          <a:xfrm>
            <a:off x="436592" y="119989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Quels</a:t>
            </a:r>
            <a:r>
              <a:rPr lang="en-US" sz="2400" dirty="0"/>
              <a:t> </a:t>
            </a:r>
            <a:r>
              <a:rPr lang="en-US" sz="2400" dirty="0" err="1"/>
              <a:t>sont</a:t>
            </a:r>
            <a:r>
              <a:rPr lang="en-US" sz="2400" dirty="0"/>
              <a:t> les 5 </a:t>
            </a:r>
            <a:r>
              <a:rPr lang="en-US" sz="2400" dirty="0" err="1"/>
              <a:t>passagers</a:t>
            </a:r>
            <a:r>
              <a:rPr lang="en-US" sz="2400" dirty="0"/>
              <a:t> du Titanic les plus </a:t>
            </a:r>
            <a:r>
              <a:rPr lang="en-US" sz="2400" dirty="0" err="1"/>
              <a:t>âgés</a:t>
            </a:r>
            <a:r>
              <a:rPr lang="en-US" sz="2400" dirty="0"/>
              <a:t> ?</a:t>
            </a: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4B3FE10-B365-6A2F-190A-5F245EC78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5" y="1600200"/>
            <a:ext cx="6856650" cy="416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40059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Exercices</a:t>
            </a:r>
            <a:r>
              <a:rPr lang="en-US" sz="3600" dirty="0"/>
              <a:t> sur le jeu de </a:t>
            </a:r>
            <a:r>
              <a:rPr lang="en-US" sz="3600" dirty="0" err="1"/>
              <a:t>données</a:t>
            </a:r>
            <a:r>
              <a:rPr lang="en-US" sz="3600" dirty="0"/>
              <a:t> Titanic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29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b="1" dirty="0"/>
          </a:p>
          <a:p>
            <a:pPr marL="180975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Vertical Text Placeholder 5">
            <a:extLst>
              <a:ext uri="{FF2B5EF4-FFF2-40B4-BE49-F238E27FC236}">
                <a16:creationId xmlns:a16="http://schemas.microsoft.com/office/drawing/2014/main" id="{DFE0C10A-165E-4BE2-39D7-55B90C940362}"/>
              </a:ext>
            </a:extLst>
          </p:cNvPr>
          <p:cNvSpPr txBox="1">
            <a:spLocks/>
          </p:cNvSpPr>
          <p:nvPr/>
        </p:nvSpPr>
        <p:spPr>
          <a:xfrm>
            <a:off x="436592" y="119989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Quels</a:t>
            </a:r>
            <a:r>
              <a:rPr lang="en-US" sz="2400" dirty="0"/>
              <a:t> </a:t>
            </a:r>
            <a:r>
              <a:rPr lang="en-US" sz="2400" dirty="0" err="1"/>
              <a:t>sont</a:t>
            </a:r>
            <a:r>
              <a:rPr lang="en-US" sz="2400" dirty="0"/>
              <a:t> les 5 </a:t>
            </a:r>
            <a:r>
              <a:rPr lang="en-US" sz="2400" dirty="0" err="1"/>
              <a:t>passagers</a:t>
            </a:r>
            <a:r>
              <a:rPr lang="en-US" sz="2400" dirty="0"/>
              <a:t> qui </a:t>
            </a:r>
            <a:r>
              <a:rPr lang="en-US" sz="2400" dirty="0" err="1"/>
              <a:t>ont</a:t>
            </a:r>
            <a:r>
              <a:rPr lang="en-US" sz="2400" dirty="0"/>
              <a:t> </a:t>
            </a:r>
            <a:r>
              <a:rPr lang="en-US" sz="2400" dirty="0" err="1"/>
              <a:t>payé</a:t>
            </a:r>
            <a:r>
              <a:rPr lang="en-US" sz="2400" dirty="0"/>
              <a:t> le </a:t>
            </a:r>
            <a:r>
              <a:rPr lang="en-US" sz="2400" dirty="0" err="1"/>
              <a:t>moins</a:t>
            </a:r>
            <a:r>
              <a:rPr lang="en-US" sz="2400" dirty="0"/>
              <a:t> </a:t>
            </a:r>
            <a:r>
              <a:rPr lang="en-US" sz="2400" dirty="0" err="1"/>
              <a:t>cher</a:t>
            </a:r>
            <a:r>
              <a:rPr lang="en-US" sz="2400" dirty="0"/>
              <a:t> </a:t>
            </a:r>
            <a:r>
              <a:rPr lang="en-US" sz="2400" dirty="0" err="1"/>
              <a:t>leur</a:t>
            </a:r>
            <a:r>
              <a:rPr lang="en-US" sz="2400" dirty="0"/>
              <a:t> ticket ?</a:t>
            </a: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07761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Qu’est-ce</a:t>
            </a:r>
            <a:r>
              <a:rPr lang="nl-NL" dirty="0"/>
              <a:t> que les </a:t>
            </a:r>
            <a:r>
              <a:rPr lang="nl-NL" dirty="0" err="1"/>
              <a:t>données</a:t>
            </a:r>
            <a:r>
              <a:rPr lang="nl-NL" dirty="0"/>
              <a:t> Big Data ?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9969773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</a:t>
            </a:r>
            <a:r>
              <a:rPr lang="nl-NL" dirty="0"/>
              <a:t>A. </a:t>
            </a:r>
            <a:r>
              <a:rPr lang="nl-NL" dirty="0" err="1"/>
              <a:t>Lehbib</a:t>
            </a:r>
            <a:r>
              <a:rPr lang="nl-NL" dirty="0"/>
              <a:t>, A. </a:t>
            </a:r>
            <a:r>
              <a:rPr lang="nl-NL" dirty="0" err="1"/>
              <a:t>Ouinekh</a:t>
            </a:r>
            <a:r>
              <a:rPr lang="nl-NL" dirty="0"/>
              <a:t>, C. </a:t>
            </a:r>
            <a:r>
              <a:rPr lang="nl-NL" dirty="0" err="1"/>
              <a:t>Madi</a:t>
            </a:r>
            <a:r>
              <a:rPr lang="nl-NL" dirty="0"/>
              <a:t> </a:t>
            </a:r>
            <a:r>
              <a:rPr lang="nl-NL" dirty="0" err="1"/>
              <a:t>Mnemoi</a:t>
            </a:r>
            <a:r>
              <a:rPr lang="nl-NL" dirty="0"/>
              <a:t>, L. Terra, </a:t>
            </a:r>
            <a:r>
              <a:rPr lang="nl-NL" dirty="0" err="1"/>
              <a:t>J.Aït-Ouakli</a:t>
            </a:r>
            <a:r>
              <a:rPr lang="nl-NL" dirty="0"/>
              <a:t>, Y. </a:t>
            </a:r>
            <a:r>
              <a:rPr lang="nl-NL" dirty="0" err="1"/>
              <a:t>Saïdi</a:t>
            </a:r>
            <a:r>
              <a:rPr lang="nl-NL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9056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Exercices</a:t>
            </a:r>
            <a:r>
              <a:rPr lang="en-US" sz="3600" dirty="0"/>
              <a:t> sur le jeu de </a:t>
            </a:r>
            <a:r>
              <a:rPr lang="en-US" sz="3600" dirty="0" err="1"/>
              <a:t>données</a:t>
            </a:r>
            <a:r>
              <a:rPr lang="en-US" sz="3600" dirty="0"/>
              <a:t> Titanic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30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b="1" dirty="0"/>
          </a:p>
          <a:p>
            <a:pPr marL="180975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Vertical Text Placeholder 5">
            <a:extLst>
              <a:ext uri="{FF2B5EF4-FFF2-40B4-BE49-F238E27FC236}">
                <a16:creationId xmlns:a16="http://schemas.microsoft.com/office/drawing/2014/main" id="{DFE0C10A-165E-4BE2-39D7-55B90C940362}"/>
              </a:ext>
            </a:extLst>
          </p:cNvPr>
          <p:cNvSpPr txBox="1">
            <a:spLocks/>
          </p:cNvSpPr>
          <p:nvPr/>
        </p:nvSpPr>
        <p:spPr>
          <a:xfrm>
            <a:off x="436592" y="119989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Quels</a:t>
            </a:r>
            <a:r>
              <a:rPr lang="en-US" sz="2400" dirty="0"/>
              <a:t> </a:t>
            </a:r>
            <a:r>
              <a:rPr lang="en-US" sz="2400" dirty="0" err="1"/>
              <a:t>sont</a:t>
            </a:r>
            <a:r>
              <a:rPr lang="en-US" sz="2400" dirty="0"/>
              <a:t> les 5 </a:t>
            </a:r>
            <a:r>
              <a:rPr lang="en-US" sz="2400" dirty="0" err="1"/>
              <a:t>passagers</a:t>
            </a:r>
            <a:r>
              <a:rPr lang="en-US" sz="2400" dirty="0"/>
              <a:t> qui </a:t>
            </a:r>
            <a:r>
              <a:rPr lang="en-US" sz="2400" dirty="0" err="1"/>
              <a:t>ont</a:t>
            </a:r>
            <a:r>
              <a:rPr lang="en-US" sz="2400" dirty="0"/>
              <a:t> </a:t>
            </a:r>
            <a:r>
              <a:rPr lang="en-US" sz="2400" dirty="0" err="1"/>
              <a:t>payé</a:t>
            </a:r>
            <a:r>
              <a:rPr lang="en-US" sz="2400" dirty="0"/>
              <a:t> le </a:t>
            </a:r>
            <a:r>
              <a:rPr lang="en-US" sz="2400" dirty="0" err="1"/>
              <a:t>moins</a:t>
            </a:r>
            <a:r>
              <a:rPr lang="en-US" sz="2400" dirty="0"/>
              <a:t> </a:t>
            </a:r>
            <a:r>
              <a:rPr lang="en-US" sz="2400" dirty="0" err="1"/>
              <a:t>cher</a:t>
            </a:r>
            <a:r>
              <a:rPr lang="en-US" sz="2400" dirty="0"/>
              <a:t> </a:t>
            </a:r>
            <a:r>
              <a:rPr lang="en-US" sz="2400" dirty="0" err="1"/>
              <a:t>leur</a:t>
            </a:r>
            <a:r>
              <a:rPr lang="en-US" sz="2400" dirty="0"/>
              <a:t> ticket ?</a:t>
            </a: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5C7BAC5-055D-63B3-136E-5200DCE4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75" y="1606456"/>
            <a:ext cx="7218996" cy="448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79995"/>
      </p:ext>
    </p:extLst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Exercices</a:t>
            </a:r>
            <a:r>
              <a:rPr lang="en-US" sz="3600" dirty="0"/>
              <a:t> sur le jeu de </a:t>
            </a:r>
            <a:r>
              <a:rPr lang="en-US" sz="3600" dirty="0" err="1"/>
              <a:t>données</a:t>
            </a:r>
            <a:r>
              <a:rPr lang="en-US" sz="3600" dirty="0"/>
              <a:t> Titanic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31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b="1" dirty="0"/>
          </a:p>
          <a:p>
            <a:pPr marL="180975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Vertical Text Placeholder 5">
            <a:extLst>
              <a:ext uri="{FF2B5EF4-FFF2-40B4-BE49-F238E27FC236}">
                <a16:creationId xmlns:a16="http://schemas.microsoft.com/office/drawing/2014/main" id="{DFE0C10A-165E-4BE2-39D7-55B90C940362}"/>
              </a:ext>
            </a:extLst>
          </p:cNvPr>
          <p:cNvSpPr txBox="1">
            <a:spLocks/>
          </p:cNvSpPr>
          <p:nvPr/>
        </p:nvSpPr>
        <p:spPr>
          <a:xfrm>
            <a:off x="436592" y="119989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Quelle </a:t>
            </a:r>
            <a:r>
              <a:rPr lang="en-US" sz="2400" dirty="0" err="1"/>
              <a:t>est</a:t>
            </a:r>
            <a:r>
              <a:rPr lang="en-US" sz="2400" dirty="0"/>
              <a:t> la </a:t>
            </a:r>
            <a:r>
              <a:rPr lang="en-US" sz="2400" dirty="0" err="1"/>
              <a:t>somme</a:t>
            </a:r>
            <a:r>
              <a:rPr lang="en-US" sz="2400" dirty="0"/>
              <a:t> </a:t>
            </a:r>
            <a:r>
              <a:rPr lang="en-US" sz="2400" dirty="0" err="1"/>
              <a:t>totale</a:t>
            </a:r>
            <a:r>
              <a:rPr lang="en-US" sz="2400" dirty="0"/>
              <a:t> des </a:t>
            </a:r>
            <a:r>
              <a:rPr lang="en-US" sz="2400" dirty="0" err="1"/>
              <a:t>tarifs</a:t>
            </a:r>
            <a:r>
              <a:rPr lang="en-US" sz="2400" dirty="0"/>
              <a:t> </a:t>
            </a:r>
            <a:r>
              <a:rPr lang="en-US" sz="2400" dirty="0" err="1"/>
              <a:t>payés</a:t>
            </a:r>
            <a:r>
              <a:rPr lang="en-US" sz="2400" dirty="0"/>
              <a:t> par </a:t>
            </a:r>
            <a:r>
              <a:rPr lang="en-US" sz="2400" dirty="0" err="1"/>
              <a:t>classe</a:t>
            </a:r>
            <a:r>
              <a:rPr lang="en-US" sz="2400" dirty="0"/>
              <a:t> ?</a:t>
            </a:r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04294"/>
      </p:ext>
    </p:extLst>
  </p:cSld>
  <p:clrMapOvr>
    <a:masterClrMapping/>
  </p:clrMapOvr>
  <p:transition spd="slow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Exercices</a:t>
            </a:r>
            <a:r>
              <a:rPr lang="en-US" sz="3600" dirty="0"/>
              <a:t> sur le jeu de </a:t>
            </a:r>
            <a:r>
              <a:rPr lang="en-US" sz="3600" dirty="0" err="1"/>
              <a:t>données</a:t>
            </a:r>
            <a:r>
              <a:rPr lang="en-US" sz="3600" dirty="0"/>
              <a:t> Titanic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32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b="1" dirty="0"/>
          </a:p>
          <a:p>
            <a:pPr marL="180975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Vertical Text Placeholder 5">
            <a:extLst>
              <a:ext uri="{FF2B5EF4-FFF2-40B4-BE49-F238E27FC236}">
                <a16:creationId xmlns:a16="http://schemas.microsoft.com/office/drawing/2014/main" id="{DFE0C10A-165E-4BE2-39D7-55B90C940362}"/>
              </a:ext>
            </a:extLst>
          </p:cNvPr>
          <p:cNvSpPr txBox="1">
            <a:spLocks/>
          </p:cNvSpPr>
          <p:nvPr/>
        </p:nvSpPr>
        <p:spPr>
          <a:xfrm>
            <a:off x="436592" y="119989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Quelle </a:t>
            </a:r>
            <a:r>
              <a:rPr lang="en-US" sz="2400" dirty="0" err="1"/>
              <a:t>est</a:t>
            </a:r>
            <a:r>
              <a:rPr lang="en-US" sz="2400" dirty="0"/>
              <a:t> la </a:t>
            </a:r>
            <a:r>
              <a:rPr lang="en-US" sz="2400" dirty="0" err="1"/>
              <a:t>somme</a:t>
            </a:r>
            <a:r>
              <a:rPr lang="en-US" sz="2400" dirty="0"/>
              <a:t> </a:t>
            </a:r>
            <a:r>
              <a:rPr lang="en-US" sz="2400" dirty="0" err="1"/>
              <a:t>totale</a:t>
            </a:r>
            <a:r>
              <a:rPr lang="en-US" sz="2400" dirty="0"/>
              <a:t> des </a:t>
            </a:r>
            <a:r>
              <a:rPr lang="en-US" sz="2400" dirty="0" err="1"/>
              <a:t>tarifs</a:t>
            </a:r>
            <a:r>
              <a:rPr lang="en-US" sz="2400" dirty="0"/>
              <a:t> </a:t>
            </a:r>
            <a:r>
              <a:rPr lang="en-US" sz="2400" dirty="0" err="1"/>
              <a:t>payés</a:t>
            </a:r>
            <a:r>
              <a:rPr lang="en-US" sz="2400" dirty="0"/>
              <a:t> par </a:t>
            </a:r>
            <a:r>
              <a:rPr lang="en-US" sz="2400" dirty="0" err="1"/>
              <a:t>classe</a:t>
            </a:r>
            <a:r>
              <a:rPr lang="en-US" sz="2400" dirty="0"/>
              <a:t> ?</a:t>
            </a:r>
          </a:p>
          <a:p>
            <a:pPr lvl="1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2F91167-B3F5-B19B-AA15-BC7A4814B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75" y="1529605"/>
            <a:ext cx="8159811" cy="450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07440"/>
      </p:ext>
    </p:extLst>
  </p:cSld>
  <p:clrMapOvr>
    <a:masterClrMapping/>
  </p:clrMapOvr>
  <p:transition spd="slow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Machine Learning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</a:t>
            </a:r>
            <a:r>
              <a:rPr lang="nl-NL" dirty="0" err="1"/>
              <a:t>MLLib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33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10122173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</a:t>
            </a:r>
            <a:r>
              <a:rPr lang="nl-NL" dirty="0"/>
              <a:t>A. </a:t>
            </a:r>
            <a:r>
              <a:rPr lang="nl-NL" dirty="0" err="1"/>
              <a:t>Lehbib</a:t>
            </a:r>
            <a:r>
              <a:rPr lang="nl-NL" dirty="0"/>
              <a:t>, A. </a:t>
            </a:r>
            <a:r>
              <a:rPr lang="nl-NL" dirty="0" err="1"/>
              <a:t>Ouinekh</a:t>
            </a:r>
            <a:r>
              <a:rPr lang="nl-NL" dirty="0"/>
              <a:t>, C. </a:t>
            </a:r>
            <a:r>
              <a:rPr lang="nl-NL" dirty="0" err="1"/>
              <a:t>Madi</a:t>
            </a:r>
            <a:r>
              <a:rPr lang="nl-NL" dirty="0"/>
              <a:t> </a:t>
            </a:r>
            <a:r>
              <a:rPr lang="nl-NL" dirty="0" err="1"/>
              <a:t>Mnemoi</a:t>
            </a:r>
            <a:r>
              <a:rPr lang="nl-NL" dirty="0"/>
              <a:t>, L. Terra, </a:t>
            </a:r>
            <a:r>
              <a:rPr lang="nl-NL" dirty="0" err="1"/>
              <a:t>J.Aït-Ouakli</a:t>
            </a:r>
            <a:r>
              <a:rPr lang="nl-NL" dirty="0"/>
              <a:t>, Y. </a:t>
            </a:r>
            <a:r>
              <a:rPr lang="nl-NL" dirty="0" err="1"/>
              <a:t>Saïdi</a:t>
            </a:r>
            <a:r>
              <a:rPr lang="nl-NL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2286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Méthodologie</a:t>
            </a:r>
            <a:r>
              <a:rPr lang="en-US" sz="3600" dirty="0"/>
              <a:t> d’un </a:t>
            </a:r>
            <a:r>
              <a:rPr lang="en-US" sz="3600" dirty="0" err="1"/>
              <a:t>projet</a:t>
            </a:r>
            <a:r>
              <a:rPr lang="en-US" sz="3600" dirty="0"/>
              <a:t> de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34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Création</a:t>
            </a:r>
            <a:r>
              <a:rPr lang="en-US" sz="2800" dirty="0"/>
              <a:t> d’un jeu </a:t>
            </a:r>
            <a:r>
              <a:rPr lang="en-US" sz="2800" dirty="0" err="1"/>
              <a:t>d’entraînement</a:t>
            </a:r>
            <a:r>
              <a:rPr lang="en-US" sz="2800" dirty="0"/>
              <a:t> et de test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Création</a:t>
            </a:r>
            <a:r>
              <a:rPr lang="en-US" sz="2800" dirty="0"/>
              <a:t> de </a:t>
            </a:r>
            <a:r>
              <a:rPr lang="en-US" sz="2800" dirty="0" err="1"/>
              <a:t>modèles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Optimisation</a:t>
            </a:r>
            <a:r>
              <a:rPr lang="en-US" sz="2800" dirty="0"/>
              <a:t> des </a:t>
            </a:r>
            <a:r>
              <a:rPr lang="en-US" sz="2800" dirty="0" err="1"/>
              <a:t>modèles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Evaluation des </a:t>
            </a:r>
            <a:r>
              <a:rPr lang="en-US" sz="2800" dirty="0" err="1"/>
              <a:t>modèles</a:t>
            </a:r>
            <a:r>
              <a:rPr lang="en-US" sz="2800" dirty="0"/>
              <a:t> et </a:t>
            </a:r>
            <a:r>
              <a:rPr lang="en-US" sz="2800" dirty="0" err="1"/>
              <a:t>interprétation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21552"/>
      </p:ext>
    </p:extLst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Méthodologie</a:t>
            </a:r>
            <a:r>
              <a:rPr lang="en-US" sz="3600" dirty="0"/>
              <a:t> d’un </a:t>
            </a:r>
            <a:r>
              <a:rPr lang="en-US" sz="3600" dirty="0" err="1"/>
              <a:t>projet</a:t>
            </a:r>
            <a:r>
              <a:rPr lang="en-US" sz="3600" dirty="0"/>
              <a:t> de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35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Création</a:t>
            </a:r>
            <a:r>
              <a:rPr lang="en-US" sz="2800" dirty="0"/>
              <a:t> d’un jeu </a:t>
            </a:r>
            <a:r>
              <a:rPr lang="en-US" sz="2800" dirty="0" err="1"/>
              <a:t>d’entraînement</a:t>
            </a:r>
            <a:r>
              <a:rPr lang="en-US" sz="2800" dirty="0"/>
              <a:t> et de test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Création</a:t>
            </a:r>
            <a:r>
              <a:rPr lang="en-US" sz="2800" dirty="0"/>
              <a:t> de </a:t>
            </a:r>
            <a:r>
              <a:rPr lang="en-US" sz="2800" dirty="0" err="1"/>
              <a:t>modèles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Optimisation</a:t>
            </a:r>
            <a:r>
              <a:rPr lang="en-US" sz="2800" dirty="0"/>
              <a:t> des </a:t>
            </a:r>
            <a:r>
              <a:rPr lang="en-US" sz="2800" dirty="0" err="1"/>
              <a:t>modèles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Evaluation des </a:t>
            </a:r>
            <a:r>
              <a:rPr lang="en-US" sz="2800" dirty="0" err="1"/>
              <a:t>modèles</a:t>
            </a:r>
            <a:r>
              <a:rPr lang="en-US" sz="2800" dirty="0"/>
              <a:t> et </a:t>
            </a:r>
            <a:r>
              <a:rPr lang="en-US" sz="2800" dirty="0" err="1"/>
              <a:t>interprétation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ADA74A2-1C8C-57F5-C7DA-BF0E8D898B21}"/>
              </a:ext>
            </a:extLst>
          </p:cNvPr>
          <p:cNvSpPr txBox="1"/>
          <p:nvPr/>
        </p:nvSpPr>
        <p:spPr>
          <a:xfrm>
            <a:off x="7456384" y="2667000"/>
            <a:ext cx="3352800" cy="114300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sz="7200" b="1" dirty="0">
                <a:solidFill>
                  <a:schemeClr val="bg2"/>
                </a:solidFill>
              </a:rPr>
              <a:t>DEMO</a:t>
            </a:r>
            <a:endParaRPr lang="fr-FR" sz="7200" b="1" noProof="0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12118"/>
      </p:ext>
    </p:extLst>
  </p:cSld>
  <p:clrMapOvr>
    <a:masterClrMapping/>
  </p:clrMapOvr>
  <p:transition spd="slow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graphes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</a:t>
            </a:r>
            <a:r>
              <a:rPr lang="nl-NL" dirty="0" err="1"/>
              <a:t>GraphX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36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10503173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</a:t>
            </a:r>
            <a:r>
              <a:rPr lang="nl-NL" dirty="0"/>
              <a:t>A. </a:t>
            </a:r>
            <a:r>
              <a:rPr lang="nl-NL" dirty="0" err="1"/>
              <a:t>Lehbib</a:t>
            </a:r>
            <a:r>
              <a:rPr lang="nl-NL" dirty="0"/>
              <a:t>, A. </a:t>
            </a:r>
            <a:r>
              <a:rPr lang="nl-NL" dirty="0" err="1"/>
              <a:t>Ouinekh</a:t>
            </a:r>
            <a:r>
              <a:rPr lang="nl-NL" dirty="0"/>
              <a:t>, C. </a:t>
            </a:r>
            <a:r>
              <a:rPr lang="nl-NL" dirty="0" err="1"/>
              <a:t>Madi</a:t>
            </a:r>
            <a:r>
              <a:rPr lang="nl-NL" dirty="0"/>
              <a:t> </a:t>
            </a:r>
            <a:r>
              <a:rPr lang="nl-NL" dirty="0" err="1"/>
              <a:t>Mnemoi</a:t>
            </a:r>
            <a:r>
              <a:rPr lang="nl-NL" dirty="0"/>
              <a:t>, L. Terra, </a:t>
            </a:r>
            <a:r>
              <a:rPr lang="nl-NL" dirty="0" err="1"/>
              <a:t>J.Aït-Ouakli</a:t>
            </a:r>
            <a:r>
              <a:rPr lang="nl-NL" dirty="0"/>
              <a:t>, Y. </a:t>
            </a:r>
            <a:r>
              <a:rPr lang="nl-NL" dirty="0" err="1"/>
              <a:t>Saïdi</a:t>
            </a:r>
            <a:r>
              <a:rPr lang="nl-NL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52121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Qu’est-ce</a:t>
            </a:r>
            <a:r>
              <a:rPr lang="en-US" sz="3600" dirty="0"/>
              <a:t> </a:t>
            </a:r>
            <a:r>
              <a:rPr lang="en-US" sz="3600" dirty="0" err="1"/>
              <a:t>qu’un</a:t>
            </a:r>
            <a:r>
              <a:rPr lang="en-US" sz="3600" dirty="0"/>
              <a:t> </a:t>
            </a:r>
            <a:r>
              <a:rPr lang="en-US" sz="3600" dirty="0" err="1"/>
              <a:t>graphe</a:t>
            </a:r>
            <a:r>
              <a:rPr lang="en-US" sz="3600" dirty="0"/>
              <a:t> 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37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 err="1"/>
              <a:t>Représentation</a:t>
            </a:r>
            <a:r>
              <a:rPr lang="en-US" sz="2800" dirty="0"/>
              <a:t> d'un ensemble </a:t>
            </a:r>
            <a:r>
              <a:rPr lang="en-US" sz="2800" dirty="0" err="1"/>
              <a:t>d'objets</a:t>
            </a:r>
            <a:r>
              <a:rPr lang="en-US" sz="2800" dirty="0"/>
              <a:t> </a:t>
            </a:r>
            <a:r>
              <a:rPr lang="en-US" sz="2800" dirty="0" err="1"/>
              <a:t>interconnectés</a:t>
            </a:r>
            <a:r>
              <a:rPr lang="en-US" sz="2800" dirty="0"/>
              <a:t>, </a:t>
            </a:r>
            <a:r>
              <a:rPr lang="en-US" sz="2800" dirty="0" err="1"/>
              <a:t>appelés</a:t>
            </a:r>
            <a:r>
              <a:rPr lang="en-US" sz="2800" dirty="0"/>
              <a:t> </a:t>
            </a:r>
            <a:r>
              <a:rPr lang="en-US" sz="2800" b="1" dirty="0" err="1"/>
              <a:t>nœuds</a:t>
            </a:r>
            <a:r>
              <a:rPr lang="en-US" sz="2800" dirty="0"/>
              <a:t>, </a:t>
            </a:r>
            <a:r>
              <a:rPr lang="en-US" sz="2800" dirty="0" err="1"/>
              <a:t>illustrant</a:t>
            </a:r>
            <a:r>
              <a:rPr lang="en-US" sz="2800" dirty="0"/>
              <a:t> les relations </a:t>
            </a:r>
            <a:r>
              <a:rPr lang="en-US" sz="2800" dirty="0" err="1"/>
              <a:t>ou</a:t>
            </a:r>
            <a:r>
              <a:rPr lang="en-US" sz="2800" dirty="0"/>
              <a:t> interactions entre </a:t>
            </a:r>
            <a:r>
              <a:rPr lang="en-US" sz="2800" dirty="0" err="1"/>
              <a:t>eux</a:t>
            </a:r>
            <a:r>
              <a:rPr lang="en-US" sz="2800" dirty="0"/>
              <a:t> </a:t>
            </a:r>
            <a:r>
              <a:rPr lang="en-US" sz="2800" dirty="0" err="1"/>
              <a:t>à</a:t>
            </a:r>
            <a:r>
              <a:rPr lang="en-US" sz="2800" dirty="0"/>
              <a:t> </a:t>
            </a:r>
            <a:r>
              <a:rPr lang="en-US" sz="2800" dirty="0" err="1"/>
              <a:t>l’aide</a:t>
            </a:r>
            <a:r>
              <a:rPr lang="en-US" sz="2800" dirty="0"/>
              <a:t> </a:t>
            </a:r>
            <a:r>
              <a:rPr lang="en-US" sz="2800" dirty="0" err="1"/>
              <a:t>d’</a:t>
            </a:r>
            <a:r>
              <a:rPr lang="en-US" sz="2800" b="1" dirty="0" err="1"/>
              <a:t>arêtes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 err="1"/>
              <a:t>Utilisé</a:t>
            </a:r>
            <a:r>
              <a:rPr lang="en-US" sz="2800" dirty="0"/>
              <a:t> pour </a:t>
            </a:r>
            <a:r>
              <a:rPr lang="en-US" sz="2800" dirty="0" err="1"/>
              <a:t>modéliser</a:t>
            </a:r>
            <a:r>
              <a:rPr lang="en-US" sz="2800" dirty="0"/>
              <a:t> des </a:t>
            </a:r>
            <a:r>
              <a:rPr lang="en-US" sz="2800" b="1" dirty="0" err="1"/>
              <a:t>réseaux</a:t>
            </a:r>
            <a:r>
              <a:rPr lang="en-US" sz="2800" b="1" dirty="0"/>
              <a:t> complexes </a:t>
            </a:r>
            <a:r>
              <a:rPr lang="en-US" sz="2800" dirty="0" err="1"/>
              <a:t>tels</a:t>
            </a:r>
            <a:r>
              <a:rPr lang="en-US" sz="2800" dirty="0"/>
              <a:t> que les </a:t>
            </a:r>
            <a:r>
              <a:rPr lang="en-US" sz="2800" dirty="0" err="1"/>
              <a:t>réseaux</a:t>
            </a:r>
            <a:r>
              <a:rPr lang="en-US" sz="2800" dirty="0"/>
              <a:t> </a:t>
            </a:r>
            <a:r>
              <a:rPr lang="en-US" sz="2800" dirty="0" err="1"/>
              <a:t>sociaux</a:t>
            </a:r>
            <a:r>
              <a:rPr lang="en-US" sz="2800" dirty="0"/>
              <a:t>, les </a:t>
            </a:r>
            <a:r>
              <a:rPr lang="en-US" sz="2800" dirty="0" err="1"/>
              <a:t>itinéraires</a:t>
            </a:r>
            <a:r>
              <a:rPr lang="en-US" sz="2800" dirty="0"/>
              <a:t> </a:t>
            </a:r>
            <a:r>
              <a:rPr lang="en-US" sz="2800" dirty="0" err="1"/>
              <a:t>logistiques</a:t>
            </a:r>
            <a:r>
              <a:rPr lang="en-US" sz="2800" dirty="0"/>
              <a:t>, interactions entre </a:t>
            </a:r>
            <a:r>
              <a:rPr lang="en-US" sz="2800" dirty="0" err="1"/>
              <a:t>gènes</a:t>
            </a:r>
            <a:r>
              <a:rPr lang="en-US" sz="2800" dirty="0"/>
              <a:t>…</a:t>
            </a:r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45228"/>
      </p:ext>
    </p:extLst>
  </p:cSld>
  <p:clrMapOvr>
    <a:masterClrMapping/>
  </p:clrMapOvr>
  <p:transition spd="slow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Manipulation d’un </a:t>
            </a:r>
            <a:r>
              <a:rPr lang="en-US" sz="3600" dirty="0" err="1"/>
              <a:t>graphe</a:t>
            </a:r>
            <a:r>
              <a:rPr lang="en-US" sz="3600" dirty="0"/>
              <a:t> avec Spark </a:t>
            </a:r>
            <a:r>
              <a:rPr lang="en-US" sz="3600" dirty="0" err="1"/>
              <a:t>GraphX</a:t>
            </a: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38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Vertical Text Placeholder 5">
            <a:extLst>
              <a:ext uri="{FF2B5EF4-FFF2-40B4-BE49-F238E27FC236}">
                <a16:creationId xmlns:a16="http://schemas.microsoft.com/office/drawing/2014/main" id="{A57D01D8-1D67-D654-0CFB-28A877FD85B9}"/>
              </a:ext>
            </a:extLst>
          </p:cNvPr>
          <p:cNvSpPr txBox="1">
            <a:spLocks/>
          </p:cNvSpPr>
          <p:nvPr/>
        </p:nvSpPr>
        <p:spPr>
          <a:xfrm>
            <a:off x="557062" y="1295400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E5F6846-1F47-1B9B-6D58-B185568B2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1205881"/>
            <a:ext cx="8534400" cy="481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9A3F92A-037A-C1C7-4B35-4E58E99C015E}"/>
              </a:ext>
            </a:extLst>
          </p:cNvPr>
          <p:cNvSpPr txBox="1"/>
          <p:nvPr/>
        </p:nvSpPr>
        <p:spPr>
          <a:xfrm>
            <a:off x="3086100" y="6692900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867050"/>
      </p:ext>
    </p:extLst>
  </p:cSld>
  <p:clrMapOvr>
    <a:masterClrMapping/>
  </p:clrMapOvr>
  <p:transition spd="slow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Merci pour </a:t>
            </a:r>
            <a:r>
              <a:rPr lang="nl-NL" dirty="0" err="1"/>
              <a:t>votre</a:t>
            </a:r>
            <a:r>
              <a:rPr lang="nl-NL" dirty="0"/>
              <a:t> attention !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39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10655573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</a:t>
            </a:r>
            <a:r>
              <a:rPr lang="nl-NL" dirty="0"/>
              <a:t>A. </a:t>
            </a:r>
            <a:r>
              <a:rPr lang="nl-NL" dirty="0" err="1"/>
              <a:t>Lehbib</a:t>
            </a:r>
            <a:r>
              <a:rPr lang="nl-NL" dirty="0"/>
              <a:t>, A. </a:t>
            </a:r>
            <a:r>
              <a:rPr lang="nl-NL" dirty="0" err="1"/>
              <a:t>Ouinekh</a:t>
            </a:r>
            <a:r>
              <a:rPr lang="nl-NL" dirty="0"/>
              <a:t>, C. </a:t>
            </a:r>
            <a:r>
              <a:rPr lang="nl-NL" dirty="0" err="1"/>
              <a:t>Madi</a:t>
            </a:r>
            <a:r>
              <a:rPr lang="nl-NL" dirty="0"/>
              <a:t> </a:t>
            </a:r>
            <a:r>
              <a:rPr lang="nl-NL" dirty="0" err="1"/>
              <a:t>Mnemoi</a:t>
            </a:r>
            <a:r>
              <a:rPr lang="nl-NL" dirty="0"/>
              <a:t>, L. Terra, </a:t>
            </a:r>
            <a:r>
              <a:rPr lang="nl-NL" dirty="0" err="1"/>
              <a:t>J.Aït-Ouakli</a:t>
            </a:r>
            <a:r>
              <a:rPr lang="nl-NL" dirty="0"/>
              <a:t>, Y. </a:t>
            </a:r>
            <a:r>
              <a:rPr lang="nl-NL" dirty="0" err="1"/>
              <a:t>Saïdi</a:t>
            </a:r>
            <a:r>
              <a:rPr lang="nl-NL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0299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Données</a:t>
            </a:r>
            <a:r>
              <a:rPr lang="en-US" dirty="0"/>
              <a:t> Big Data = 3V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Volume</a:t>
            </a:r>
          </a:p>
          <a:p>
            <a:pPr marL="180975" lvl="1" indent="0">
              <a:buNone/>
            </a:pPr>
            <a:r>
              <a:rPr lang="en-US" dirty="0"/>
              <a:t>-  </a:t>
            </a:r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un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b="1" dirty="0" err="1"/>
              <a:t>très</a:t>
            </a:r>
            <a:r>
              <a:rPr lang="en-US" dirty="0"/>
              <a:t> grand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données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Exemple</a:t>
            </a:r>
            <a:r>
              <a:rPr lang="en-US" dirty="0"/>
              <a:t> : Facebook </a:t>
            </a:r>
            <a:r>
              <a:rPr lang="en-US" dirty="0" err="1"/>
              <a:t>génère</a:t>
            </a:r>
            <a:r>
              <a:rPr lang="en-US" dirty="0"/>
              <a:t> </a:t>
            </a:r>
            <a:r>
              <a:rPr lang="en-US" b="1" dirty="0"/>
              <a:t>10 </a:t>
            </a:r>
            <a:r>
              <a:rPr lang="en-US" b="1" dirty="0" err="1"/>
              <a:t>Teraoctets</a:t>
            </a:r>
            <a:r>
              <a:rPr lang="en-US" b="1" dirty="0"/>
              <a:t> </a:t>
            </a:r>
            <a:r>
              <a:rPr lang="en-US" dirty="0"/>
              <a:t>par jour = </a:t>
            </a:r>
            <a:r>
              <a:rPr lang="en-US" b="1" dirty="0"/>
              <a:t>10 millions de pages A4 </a:t>
            </a:r>
            <a:r>
              <a:rPr lang="en-US" dirty="0"/>
              <a:t>par jour !</a:t>
            </a:r>
          </a:p>
          <a:p>
            <a:pPr lvl="1">
              <a:buFontTx/>
              <a:buChar char="-"/>
            </a:pPr>
            <a:r>
              <a:rPr lang="en-US" dirty="0"/>
              <a:t>Solutions :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décisionnels</a:t>
            </a:r>
            <a:r>
              <a:rPr lang="en-US" dirty="0"/>
              <a:t>, </a:t>
            </a:r>
            <a:r>
              <a:rPr lang="en-US" dirty="0" err="1"/>
              <a:t>principe</a:t>
            </a:r>
            <a:r>
              <a:rPr lang="en-US" dirty="0"/>
              <a:t> BASE, </a:t>
            </a:r>
            <a:r>
              <a:rPr lang="en-US" b="1" dirty="0" err="1"/>
              <a:t>scalabilité</a:t>
            </a:r>
            <a:r>
              <a:rPr lang="en-US" b="1" dirty="0"/>
              <a:t> </a:t>
            </a:r>
            <a:r>
              <a:rPr lang="en-US" b="1" dirty="0" err="1"/>
              <a:t>horizontale</a:t>
            </a:r>
            <a:r>
              <a:rPr lang="en-US" dirty="0"/>
              <a:t>…</a:t>
            </a:r>
          </a:p>
          <a:p>
            <a:r>
              <a:rPr lang="en-US" b="1" dirty="0" err="1"/>
              <a:t>Vélocité</a:t>
            </a:r>
            <a:endParaRPr lang="en-US" b="1" dirty="0"/>
          </a:p>
          <a:p>
            <a:pPr lvl="1"/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b="1" dirty="0" err="1"/>
              <a:t>très</a:t>
            </a:r>
            <a:r>
              <a:rPr lang="en-US" b="1" dirty="0"/>
              <a:t> </a:t>
            </a:r>
            <a:r>
              <a:rPr lang="en-US" dirty="0" err="1"/>
              <a:t>rapidement</a:t>
            </a:r>
            <a:endParaRPr lang="en-US" dirty="0"/>
          </a:p>
          <a:p>
            <a:pPr lvl="1"/>
            <a:r>
              <a:rPr lang="en-US" dirty="0" err="1"/>
              <a:t>Exemple</a:t>
            </a:r>
            <a:r>
              <a:rPr lang="en-US" dirty="0"/>
              <a:t> : Twitter </a:t>
            </a:r>
            <a:r>
              <a:rPr lang="en-US" dirty="0" err="1"/>
              <a:t>limite</a:t>
            </a:r>
            <a:r>
              <a:rPr lang="en-US" dirty="0"/>
              <a:t> la lecture de tweets à 10 000 par jour</a:t>
            </a:r>
          </a:p>
          <a:p>
            <a:pPr lvl="1"/>
            <a:r>
              <a:rPr lang="en-US" dirty="0"/>
              <a:t>Solutions: </a:t>
            </a:r>
            <a:r>
              <a:rPr lang="en-US" b="1" dirty="0" err="1"/>
              <a:t>traitements</a:t>
            </a:r>
            <a:r>
              <a:rPr lang="en-US" b="1" dirty="0"/>
              <a:t> par batch</a:t>
            </a:r>
            <a:r>
              <a:rPr lang="en-US" dirty="0"/>
              <a:t>, streaming </a:t>
            </a:r>
            <a:r>
              <a:rPr lang="en-US" dirty="0" err="1"/>
              <a:t>fiables</a:t>
            </a:r>
            <a:r>
              <a:rPr lang="en-US" dirty="0"/>
              <a:t>…</a:t>
            </a:r>
          </a:p>
          <a:p>
            <a:r>
              <a:rPr lang="en-US" b="1" dirty="0" err="1"/>
              <a:t>Variété</a:t>
            </a:r>
            <a:endParaRPr lang="en-US" b="1" dirty="0"/>
          </a:p>
          <a:p>
            <a:pPr lvl="1"/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différentes</a:t>
            </a:r>
            <a:endParaRPr lang="en-US" dirty="0"/>
          </a:p>
          <a:p>
            <a:pPr lvl="1"/>
            <a:r>
              <a:rPr lang="en-US" dirty="0"/>
              <a:t>Images, sons, </a:t>
            </a:r>
            <a:r>
              <a:rPr lang="en-US" dirty="0" err="1"/>
              <a:t>vidéos</a:t>
            </a:r>
            <a:r>
              <a:rPr lang="en-US" dirty="0"/>
              <a:t>, </a:t>
            </a:r>
            <a:r>
              <a:rPr lang="en-US" dirty="0" err="1"/>
              <a:t>textes</a:t>
            </a:r>
            <a:r>
              <a:rPr lang="en-US" dirty="0"/>
              <a:t>, tweets, posts, </a:t>
            </a:r>
            <a:r>
              <a:rPr lang="en-US" dirty="0" err="1"/>
              <a:t>numérique</a:t>
            </a:r>
            <a:r>
              <a:rPr lang="en-US" dirty="0"/>
              <a:t>… 75%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“non </a:t>
            </a:r>
            <a:r>
              <a:rPr lang="en-US" dirty="0" err="1"/>
              <a:t>structurées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Solutions : </a:t>
            </a:r>
            <a:r>
              <a:rPr lang="en-US" dirty="0" err="1"/>
              <a:t>flexibilité</a:t>
            </a:r>
            <a:r>
              <a:rPr lang="en-US" dirty="0"/>
              <a:t> </a:t>
            </a:r>
            <a:r>
              <a:rPr lang="en-US" dirty="0" err="1"/>
              <a:t>lors</a:t>
            </a:r>
            <a:r>
              <a:rPr lang="en-US" dirty="0"/>
              <a:t> du </a:t>
            </a:r>
            <a:r>
              <a:rPr lang="en-US" dirty="0" err="1"/>
              <a:t>traitement</a:t>
            </a:r>
            <a:r>
              <a:rPr lang="en-US" dirty="0"/>
              <a:t> de la </a:t>
            </a:r>
            <a:r>
              <a:rPr lang="en-US" dirty="0" err="1"/>
              <a:t>donnée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F4FF89-E4DB-4F29-A61D-46FCA211B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75" y="2466305"/>
            <a:ext cx="4455704" cy="241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2182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Apache </a:t>
            </a:r>
            <a:r>
              <a:rPr lang="nl-NL" dirty="0" err="1"/>
              <a:t>Spark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10731773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</a:t>
            </a:r>
            <a:r>
              <a:rPr lang="nl-NL" dirty="0"/>
              <a:t>A. </a:t>
            </a:r>
            <a:r>
              <a:rPr lang="nl-NL" dirty="0" err="1"/>
              <a:t>Lehbib</a:t>
            </a:r>
            <a:r>
              <a:rPr lang="nl-NL" dirty="0"/>
              <a:t>, A. </a:t>
            </a:r>
            <a:r>
              <a:rPr lang="nl-NL" dirty="0" err="1"/>
              <a:t>Ouinekh</a:t>
            </a:r>
            <a:r>
              <a:rPr lang="nl-NL" dirty="0"/>
              <a:t>, C. </a:t>
            </a:r>
            <a:r>
              <a:rPr lang="nl-NL" dirty="0" err="1"/>
              <a:t>Madi</a:t>
            </a:r>
            <a:r>
              <a:rPr lang="nl-NL" dirty="0"/>
              <a:t> </a:t>
            </a:r>
            <a:r>
              <a:rPr lang="nl-NL" dirty="0" err="1"/>
              <a:t>Mnemoi</a:t>
            </a:r>
            <a:r>
              <a:rPr lang="nl-NL" dirty="0"/>
              <a:t>, L. Terra, </a:t>
            </a:r>
            <a:r>
              <a:rPr lang="nl-NL" dirty="0" err="1"/>
              <a:t>J.Aït-Ouakli</a:t>
            </a:r>
            <a:r>
              <a:rPr lang="nl-NL" dirty="0"/>
              <a:t>, Y. </a:t>
            </a:r>
            <a:r>
              <a:rPr lang="nl-NL" dirty="0" err="1"/>
              <a:t>Saïdi</a:t>
            </a:r>
            <a:r>
              <a:rPr lang="nl-NL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7011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dirty="0"/>
              <a:t>Framework de </a:t>
            </a:r>
            <a:r>
              <a:rPr lang="en-US" dirty="0" err="1"/>
              <a:t>traitement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b="1" dirty="0" err="1"/>
              <a:t>adapté</a:t>
            </a:r>
            <a:r>
              <a:rPr lang="en-US" b="1" dirty="0"/>
              <a:t> aux 3V du “Big Data”</a:t>
            </a:r>
          </a:p>
          <a:p>
            <a:r>
              <a:rPr lang="en-US" b="1" dirty="0"/>
              <a:t>Volume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Traitements</a:t>
            </a:r>
            <a:r>
              <a:rPr lang="en-US" dirty="0"/>
              <a:t> </a:t>
            </a:r>
            <a:r>
              <a:rPr lang="en-US" dirty="0" err="1"/>
              <a:t>parallèles</a:t>
            </a:r>
            <a:r>
              <a:rPr lang="en-US" dirty="0"/>
              <a:t> sur un cluster avec les RDD</a:t>
            </a:r>
          </a:p>
          <a:p>
            <a:pPr marL="180975" lvl="1" indent="0">
              <a:buNone/>
            </a:pPr>
            <a:r>
              <a:rPr lang="en-US" dirty="0"/>
              <a:t>-  </a:t>
            </a:r>
            <a:r>
              <a:rPr lang="en-US" dirty="0" err="1"/>
              <a:t>Intégration</a:t>
            </a:r>
            <a:r>
              <a:rPr lang="en-US" dirty="0"/>
              <a:t> facile avec des </a:t>
            </a:r>
            <a:r>
              <a:rPr lang="en-US" dirty="0" err="1"/>
              <a:t>systèmes</a:t>
            </a:r>
            <a:r>
              <a:rPr lang="en-US" dirty="0"/>
              <a:t> de bases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massives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Hadoop</a:t>
            </a:r>
          </a:p>
          <a:p>
            <a:pPr marL="180975" lvl="1" indent="0">
              <a:buNone/>
            </a:pPr>
            <a:endParaRPr lang="en-US" dirty="0"/>
          </a:p>
          <a:p>
            <a:r>
              <a:rPr lang="en-US" b="1" dirty="0" err="1"/>
              <a:t>Vélocité</a:t>
            </a:r>
            <a:r>
              <a:rPr lang="en-US" b="1" dirty="0"/>
              <a:t> 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Traitements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(quasi-)temps reel avec Spark Streaming</a:t>
            </a:r>
          </a:p>
          <a:p>
            <a:pPr lvl="1"/>
            <a:r>
              <a:rPr lang="en-US" dirty="0" err="1"/>
              <a:t>Calculs</a:t>
            </a:r>
            <a:r>
              <a:rPr lang="en-US" dirty="0"/>
              <a:t> in-memory </a:t>
            </a:r>
            <a:r>
              <a:rPr lang="en-US" dirty="0" err="1"/>
              <a:t>privilégiés</a:t>
            </a:r>
            <a:r>
              <a:rPr lang="en-US" dirty="0"/>
              <a:t> et </a:t>
            </a:r>
            <a:r>
              <a:rPr lang="en-US" dirty="0" err="1"/>
              <a:t>systèmes</a:t>
            </a:r>
            <a:r>
              <a:rPr lang="en-US" dirty="0"/>
              <a:t> de cache</a:t>
            </a:r>
          </a:p>
          <a:p>
            <a:endParaRPr lang="en-US" dirty="0"/>
          </a:p>
          <a:p>
            <a:r>
              <a:rPr lang="en-US" b="1" dirty="0" err="1"/>
              <a:t>Variété</a:t>
            </a:r>
            <a:r>
              <a:rPr lang="en-US" b="1" dirty="0"/>
              <a:t> :</a:t>
            </a:r>
          </a:p>
          <a:p>
            <a:pPr lvl="1"/>
            <a:r>
              <a:rPr lang="en-US" dirty="0"/>
              <a:t>Manipulation de sources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variées</a:t>
            </a:r>
            <a:endParaRPr lang="en-US" dirty="0"/>
          </a:p>
          <a:p>
            <a:pPr lvl="1"/>
            <a:r>
              <a:rPr lang="en-US" dirty="0" err="1"/>
              <a:t>Structurées</a:t>
            </a:r>
            <a:r>
              <a:rPr lang="en-US" dirty="0"/>
              <a:t> avec Spark SQL, </a:t>
            </a:r>
            <a:r>
              <a:rPr lang="en-US" dirty="0" err="1"/>
              <a:t>graphes</a:t>
            </a:r>
            <a:r>
              <a:rPr lang="en-US" dirty="0"/>
              <a:t> avec </a:t>
            </a:r>
            <a:r>
              <a:rPr lang="en-US" dirty="0" err="1"/>
              <a:t>GraphX</a:t>
            </a:r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25725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Composants</a:t>
            </a:r>
            <a:r>
              <a:rPr lang="en-US" dirty="0"/>
              <a:t> de Apache Spark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DAEDB1-498D-F260-CED4-8B03A9141B57}"/>
              </a:ext>
            </a:extLst>
          </p:cNvPr>
          <p:cNvSpPr txBox="1"/>
          <p:nvPr/>
        </p:nvSpPr>
        <p:spPr>
          <a:xfrm>
            <a:off x="2312894" y="2433918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ED3B3F8C-D8B5-D9FE-99C3-6CFB14A99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75" y="1082844"/>
            <a:ext cx="6078349" cy="469231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6370B2E-AB90-1546-797F-E9238C68C6BA}"/>
              </a:ext>
            </a:extLst>
          </p:cNvPr>
          <p:cNvSpPr txBox="1"/>
          <p:nvPr/>
        </p:nvSpPr>
        <p:spPr>
          <a:xfrm>
            <a:off x="2117035" y="6639339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8548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Installation </a:t>
            </a:r>
            <a:r>
              <a:rPr lang="nl-NL" dirty="0" err="1"/>
              <a:t>d’un</a:t>
            </a:r>
            <a:r>
              <a:rPr lang="nl-NL" dirty="0"/>
              <a:t> cluster </a:t>
            </a:r>
            <a:r>
              <a:rPr lang="nl-NL" dirty="0" err="1"/>
              <a:t>Spark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Docker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10045973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</a:t>
            </a:r>
            <a:r>
              <a:rPr lang="nl-NL" dirty="0"/>
              <a:t>A. </a:t>
            </a:r>
            <a:r>
              <a:rPr lang="nl-NL" dirty="0" err="1"/>
              <a:t>Lehbib</a:t>
            </a:r>
            <a:r>
              <a:rPr lang="nl-NL" dirty="0"/>
              <a:t>, A. </a:t>
            </a:r>
            <a:r>
              <a:rPr lang="nl-NL" dirty="0" err="1"/>
              <a:t>Ouinekh</a:t>
            </a:r>
            <a:r>
              <a:rPr lang="nl-NL" dirty="0"/>
              <a:t>, C. </a:t>
            </a:r>
            <a:r>
              <a:rPr lang="nl-NL" dirty="0" err="1"/>
              <a:t>Madi</a:t>
            </a:r>
            <a:r>
              <a:rPr lang="nl-NL" dirty="0"/>
              <a:t> </a:t>
            </a:r>
            <a:r>
              <a:rPr lang="nl-NL" dirty="0" err="1"/>
              <a:t>Mnemoi</a:t>
            </a:r>
            <a:r>
              <a:rPr lang="nl-NL" dirty="0"/>
              <a:t>, L. Terra, </a:t>
            </a:r>
            <a:r>
              <a:rPr lang="nl-NL" dirty="0" err="1"/>
              <a:t>J.Aït-Ouakli</a:t>
            </a:r>
            <a:r>
              <a:rPr lang="nl-NL" dirty="0"/>
              <a:t>, Y. </a:t>
            </a:r>
            <a:r>
              <a:rPr lang="nl-NL" dirty="0" err="1"/>
              <a:t>Saïdi</a:t>
            </a:r>
            <a:r>
              <a:rPr lang="nl-NL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55858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Pourquoi</a:t>
            </a:r>
            <a:r>
              <a:rPr lang="en-US" dirty="0"/>
              <a:t> installer Spark avec Docker ?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Isolation des </a:t>
            </a:r>
            <a:r>
              <a:rPr lang="en-US" b="1" dirty="0" err="1"/>
              <a:t>dépendances</a:t>
            </a:r>
            <a:endParaRPr lang="en-US" b="1" dirty="0"/>
          </a:p>
          <a:p>
            <a:pPr lvl="1"/>
            <a:r>
              <a:rPr lang="en-US" dirty="0"/>
              <a:t>Docker </a:t>
            </a:r>
            <a:r>
              <a:rPr lang="en-US" dirty="0" err="1"/>
              <a:t>permet</a:t>
            </a:r>
            <a:r>
              <a:rPr lang="en-US" dirty="0"/>
              <a:t> le </a:t>
            </a:r>
            <a:r>
              <a:rPr lang="en-US" dirty="0" err="1"/>
              <a:t>lancement</a:t>
            </a:r>
            <a:r>
              <a:rPr lang="en-US" dirty="0"/>
              <a:t> des </a:t>
            </a:r>
            <a:r>
              <a:rPr lang="en-US" dirty="0" err="1"/>
              <a:t>différents</a:t>
            </a:r>
            <a:r>
              <a:rPr lang="en-US" dirty="0"/>
              <a:t> </a:t>
            </a:r>
            <a:r>
              <a:rPr lang="en-US" dirty="0" err="1"/>
              <a:t>serveurs</a:t>
            </a:r>
            <a:r>
              <a:rPr lang="en-US" dirty="0"/>
              <a:t> Spark de </a:t>
            </a:r>
            <a:r>
              <a:rPr lang="en-US" dirty="0" err="1"/>
              <a:t>façon</a:t>
            </a:r>
            <a:r>
              <a:rPr lang="en-US" dirty="0"/>
              <a:t> </a:t>
            </a:r>
            <a:r>
              <a:rPr lang="en-US" dirty="0" err="1"/>
              <a:t>isolée</a:t>
            </a:r>
            <a:endParaRPr lang="en-US" dirty="0"/>
          </a:p>
          <a:p>
            <a:pPr lvl="1"/>
            <a:r>
              <a:rPr lang="en-US" dirty="0" err="1"/>
              <a:t>Spécification</a:t>
            </a:r>
            <a:r>
              <a:rPr lang="en-US" dirty="0"/>
              <a:t> </a:t>
            </a:r>
            <a:r>
              <a:rPr lang="en-US" dirty="0" err="1"/>
              <a:t>exacte</a:t>
            </a:r>
            <a:r>
              <a:rPr lang="en-US" dirty="0"/>
              <a:t> des </a:t>
            </a:r>
            <a:r>
              <a:rPr lang="en-US" dirty="0" err="1"/>
              <a:t>dépendances</a:t>
            </a:r>
            <a:r>
              <a:rPr lang="en-US" dirty="0"/>
              <a:t> (Java, Scala, Spark) de </a:t>
            </a:r>
            <a:r>
              <a:rPr lang="en-US" dirty="0" err="1"/>
              <a:t>façon</a:t>
            </a:r>
            <a:r>
              <a:rPr lang="en-US" dirty="0"/>
              <a:t> standard dans le </a:t>
            </a:r>
            <a:r>
              <a:rPr lang="en-US" dirty="0" err="1"/>
              <a:t>Dockerfile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Portabilité</a:t>
            </a:r>
            <a:endParaRPr lang="en-US" b="1" dirty="0"/>
          </a:p>
          <a:p>
            <a:pPr lvl="1"/>
            <a:r>
              <a:rPr lang="en-US" dirty="0"/>
              <a:t>Docker </a:t>
            </a:r>
            <a:r>
              <a:rPr lang="en-US" dirty="0" err="1"/>
              <a:t>est</a:t>
            </a:r>
            <a:r>
              <a:rPr lang="en-US" dirty="0"/>
              <a:t> disponible sur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d’exploitation</a:t>
            </a:r>
            <a:endParaRPr lang="en-US" dirty="0"/>
          </a:p>
          <a:p>
            <a:pPr lvl="1"/>
            <a:r>
              <a:rPr lang="en-US" dirty="0"/>
              <a:t>Il </a:t>
            </a:r>
            <a:r>
              <a:rPr lang="en-US" dirty="0" err="1"/>
              <a:t>unifie</a:t>
            </a:r>
            <a:r>
              <a:rPr lang="en-US" dirty="0"/>
              <a:t> les procedures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effectuer</a:t>
            </a:r>
            <a:r>
              <a:rPr lang="en-US" dirty="0"/>
              <a:t> sur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différents</a:t>
            </a:r>
            <a:r>
              <a:rPr lang="en-US" dirty="0"/>
              <a:t> </a:t>
            </a:r>
            <a:r>
              <a:rPr lang="en-US" dirty="0" err="1"/>
              <a:t>systèmes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Facilité</a:t>
            </a:r>
            <a:r>
              <a:rPr lang="en-US" b="1" dirty="0"/>
              <a:t> de </a:t>
            </a:r>
            <a:r>
              <a:rPr lang="en-US" b="1" dirty="0" err="1"/>
              <a:t>déploiement</a:t>
            </a:r>
            <a:r>
              <a:rPr lang="en-US" b="1" dirty="0"/>
              <a:t> et </a:t>
            </a:r>
            <a:r>
              <a:rPr lang="en-US" b="1" dirty="0" err="1"/>
              <a:t>d’utilisation</a:t>
            </a:r>
            <a:endParaRPr lang="en-US" b="1" dirty="0"/>
          </a:p>
          <a:p>
            <a:pPr lvl="1"/>
            <a:r>
              <a:rPr lang="en-US" dirty="0"/>
              <a:t>Solution de </a:t>
            </a:r>
            <a:r>
              <a:rPr lang="en-US" dirty="0" err="1"/>
              <a:t>référence</a:t>
            </a:r>
            <a:r>
              <a:rPr lang="en-US" dirty="0"/>
              <a:t> sur le </a:t>
            </a:r>
            <a:r>
              <a:rPr lang="en-US" dirty="0" err="1"/>
              <a:t>marché</a:t>
            </a:r>
            <a:r>
              <a:rPr lang="en-US" dirty="0"/>
              <a:t> pour </a:t>
            </a:r>
            <a:r>
              <a:rPr lang="en-US" dirty="0" err="1"/>
              <a:t>déployer</a:t>
            </a:r>
            <a:r>
              <a:rPr lang="en-US" dirty="0"/>
              <a:t> des applications = beaucoup de </a:t>
            </a:r>
            <a:r>
              <a:rPr lang="en-US" dirty="0" err="1"/>
              <a:t>ressources</a:t>
            </a:r>
            <a:r>
              <a:rPr lang="en-US" dirty="0"/>
              <a:t> et de documentation</a:t>
            </a:r>
          </a:p>
          <a:p>
            <a:pPr lvl="1"/>
            <a:r>
              <a:rPr lang="en-US" dirty="0"/>
              <a:t>Lancer un cluster avec Docker = </a:t>
            </a:r>
            <a:r>
              <a:rPr lang="en-US" b="1" dirty="0" err="1"/>
              <a:t>une</a:t>
            </a:r>
            <a:r>
              <a:rPr lang="en-US" b="1" dirty="0"/>
              <a:t> </a:t>
            </a:r>
            <a:r>
              <a:rPr lang="en-US" b="1" dirty="0" err="1"/>
              <a:t>seule</a:t>
            </a:r>
            <a:r>
              <a:rPr lang="en-US" b="1" dirty="0"/>
              <a:t> </a:t>
            </a:r>
            <a:r>
              <a:rPr lang="en-US" b="1" dirty="0" err="1"/>
              <a:t>commande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3859648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3" id="{780304BA-CDCD-8844-8E6E-7902A21ADE0E}" vid="{D3F50A02-835A-6D46-A99D-9C469D42905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16-9-windows-en-met-slidenr</Template>
  <TotalTime>7053</TotalTime>
  <Words>1686</Words>
  <Application>Microsoft Macintosh PowerPoint</Application>
  <PresentationFormat>Personnalisé</PresentationFormat>
  <Paragraphs>608</Paragraphs>
  <Slides>39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5" baseType="lpstr">
      <vt:lpstr>Arial</vt:lpstr>
      <vt:lpstr>Calibri</vt:lpstr>
      <vt:lpstr>Georgia</vt:lpstr>
      <vt:lpstr>Menlo</vt:lpstr>
      <vt:lpstr>Minion</vt:lpstr>
      <vt:lpstr>Corporate template-set Universiteit Leiden</vt:lpstr>
      <vt:lpstr>Traitement de données Big Data avec Spark</vt:lpstr>
      <vt:lpstr>Plan</vt:lpstr>
      <vt:lpstr>Qu’est-ce que les données Big Data ?</vt:lpstr>
      <vt:lpstr>Données Big Data = 3V</vt:lpstr>
      <vt:lpstr>Apache Spark</vt:lpstr>
      <vt:lpstr>Apache Spark </vt:lpstr>
      <vt:lpstr>Composants de Apache Spark</vt:lpstr>
      <vt:lpstr>Installation d’un cluster Spark avec Docker</vt:lpstr>
      <vt:lpstr>Pourquoi installer Spark avec Docker ?</vt:lpstr>
      <vt:lpstr>Schéma du cluster</vt:lpstr>
      <vt:lpstr>ELT : un processus de traitement de données</vt:lpstr>
      <vt:lpstr>ELT : Extract -&gt; Load -&gt; Transform</vt:lpstr>
      <vt:lpstr>Cas pratique avec Spark SQL</vt:lpstr>
      <vt:lpstr>Objectif</vt:lpstr>
      <vt:lpstr>Extraire et charger des données</vt:lpstr>
      <vt:lpstr>Objectif</vt:lpstr>
      <vt:lpstr>Solution</vt:lpstr>
      <vt:lpstr>Transformer des données</vt:lpstr>
      <vt:lpstr>Objectif</vt:lpstr>
      <vt:lpstr>Solution</vt:lpstr>
      <vt:lpstr>Objectif</vt:lpstr>
      <vt:lpstr>Solution</vt:lpstr>
      <vt:lpstr>Objectif</vt:lpstr>
      <vt:lpstr>Solution</vt:lpstr>
      <vt:lpstr>Analyse de données avec les Spark Dataframes</vt:lpstr>
      <vt:lpstr>Quelques fonctions pour explorer la donnée…</vt:lpstr>
      <vt:lpstr>Exercices sur le jeu de données Titanic</vt:lpstr>
      <vt:lpstr>Exercices sur le jeu de données Titanic</vt:lpstr>
      <vt:lpstr>Exercices sur le jeu de données Titanic</vt:lpstr>
      <vt:lpstr>Exercices sur le jeu de données Titanic</vt:lpstr>
      <vt:lpstr>Exercices sur le jeu de données Titanic</vt:lpstr>
      <vt:lpstr>Exercices sur le jeu de données Titanic</vt:lpstr>
      <vt:lpstr>Machine Learning avec Spark MLLib</vt:lpstr>
      <vt:lpstr>Méthodologie d’un projet de Machine Learning</vt:lpstr>
      <vt:lpstr>Méthodologie d’un projet de Machine Learning</vt:lpstr>
      <vt:lpstr>Traitement de graphes avec Spark GraphX</vt:lpstr>
      <vt:lpstr>Qu’est-ce qu’un graphe ?</vt:lpstr>
      <vt:lpstr>Manipulation d’un graphe avec Spark GraphX</vt:lpstr>
      <vt:lpstr>Merci pour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CYTech Student</dc:creator>
  <cp:lastModifiedBy>MADI MNEMOI CHARLES-MELDHINE S.MONDE</cp:lastModifiedBy>
  <cp:revision>203</cp:revision>
  <cp:lastPrinted>2018-11-27T09:56:33Z</cp:lastPrinted>
  <dcterms:created xsi:type="dcterms:W3CDTF">2023-04-08T13:14:15Z</dcterms:created>
  <dcterms:modified xsi:type="dcterms:W3CDTF">2024-01-06T22:44:59Z</dcterms:modified>
</cp:coreProperties>
</file>