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77" r:id="rId5"/>
    <p:sldId id="258" r:id="rId6"/>
    <p:sldId id="278" r:id="rId7"/>
    <p:sldId id="279" r:id="rId8"/>
    <p:sldId id="280" r:id="rId9"/>
    <p:sldId id="262" r:id="rId10"/>
    <p:sldId id="266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83" r:id="rId19"/>
    <p:sldId id="281" r:id="rId20"/>
    <p:sldId id="282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B1D971E-D2E7-418B-A285-259E37FBD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85DDA18-68A2-400D-A67D-6BA3F488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A7C4E-7C13-4C32-AF9A-7CB399F00533}" type="datetime1">
              <a:rPr lang="en-US" smtClean="0"/>
              <a:t>9/12/2017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D50179-8CD3-4DB0-B975-ACBA54FC4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SITS,TE Comp,Project Presentation 2017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31E5DB-877A-4BFF-82FE-11A4D64B4B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39680-62BB-40D1-9F25-7453B83594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89101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0EF21AA-1FC1-4311-B8E6-31ADA4316C70}" type="datetime1">
              <a:rPr lang="en-US" smtClean="0"/>
              <a:t>9/12/2017</a:t>
            </a:fld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smtClean="0">
                <a:latin typeface="Times New Roman"/>
              </a:rPr>
              <a:t>SITS,TE Comp,Project Presentation 2017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94706F1-51A5-4B8C-BD09-76E62E7B6CEB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88337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E9EA82-D06E-4A92-98BE-D508EE2F4AE4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7CDBB07-9682-4B86-9685-8BD43F602BC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algn="r"/>
            <a:fld id="{586E73F2-78BC-4946-B037-0A159306D25A}" type="datetime1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4B62ADE-80A2-4434-9D33-BF45304DDD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SITS,TE Comp,Project Presentation 2017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80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AA53407-FFBA-4E82-B041-2923A1912595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D95F52-F5DE-41F7-A2CC-183D7248F2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algn="r"/>
            <a:fld id="{BC8C1099-C91A-4093-A958-2A984EDEA989}" type="datetime1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9768C68-0519-4D12-A1D5-80325D7B2AA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SITS,TE Comp,Project Presentation 2017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94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71680" y="2433960"/>
            <a:ext cx="8000280" cy="1430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C00000"/>
                </a:solidFill>
                <a:latin typeface="Times New Roman"/>
              </a:rPr>
              <a:t>  </a:t>
            </a:r>
            <a:r>
              <a:rPr lang="en-IN" sz="4400" b="1" dirty="0" err="1" smtClean="0">
                <a:solidFill>
                  <a:srgbClr val="C00000"/>
                </a:solidFill>
                <a:latin typeface="Times New Roman"/>
              </a:rPr>
              <a:t>Educazione</a:t>
            </a:r>
            <a:r>
              <a:rPr lang="en-IN" sz="4400" b="1" dirty="0" smtClean="0">
                <a:solidFill>
                  <a:srgbClr val="C00000"/>
                </a:solidFill>
                <a:latin typeface="Times New Roman"/>
              </a:rPr>
              <a:t>- An online </a:t>
            </a:r>
            <a:r>
              <a:rPr lang="en-IN" sz="4400" b="1" dirty="0" smtClean="0">
                <a:solidFill>
                  <a:srgbClr val="C00000"/>
                </a:solidFill>
                <a:latin typeface="Times New Roman"/>
              </a:rPr>
              <a:t>education system</a:t>
            </a:r>
            <a:endParaRPr dirty="0"/>
          </a:p>
        </p:txBody>
      </p:sp>
      <p:sp>
        <p:nvSpPr>
          <p:cNvPr id="78" name="CustomShape 2"/>
          <p:cNvSpPr/>
          <p:nvPr/>
        </p:nvSpPr>
        <p:spPr>
          <a:xfrm>
            <a:off x="997920" y="533520"/>
            <a:ext cx="739080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200" b="1">
                <a:solidFill>
                  <a:srgbClr val="000000"/>
                </a:solidFill>
                <a:latin typeface="Times New Roman"/>
              </a:rPr>
              <a:t>A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200" b="1">
                <a:solidFill>
                  <a:srgbClr val="000000"/>
                </a:solidFill>
                <a:latin typeface="Times New Roman"/>
              </a:rPr>
              <a:t>presentation on</a:t>
            </a: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958680" y="4464720"/>
            <a:ext cx="2582640" cy="161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dirty="0" smtClean="0">
                <a:solidFill>
                  <a:srgbClr val="953735"/>
                </a:solidFill>
                <a:latin typeface="Times New Roman"/>
              </a:rPr>
              <a:t>Pranav Waikar</a:t>
            </a:r>
          </a:p>
          <a:p>
            <a:pPr>
              <a:lnSpc>
                <a:spcPct val="100000"/>
              </a:lnSpc>
            </a:pPr>
            <a:r>
              <a:rPr lang="en-IN" sz="2000" b="1" dirty="0" smtClean="0">
                <a:solidFill>
                  <a:srgbClr val="953735"/>
                </a:solidFill>
                <a:latin typeface="Times New Roman"/>
              </a:rPr>
              <a:t>Rohan </a:t>
            </a:r>
            <a:r>
              <a:rPr lang="en-IN" sz="2000" b="1" dirty="0">
                <a:solidFill>
                  <a:srgbClr val="953735"/>
                </a:solidFill>
                <a:latin typeface="Times New Roman"/>
              </a:rPr>
              <a:t>P</a:t>
            </a:r>
            <a:r>
              <a:rPr lang="en-IN" sz="2000" b="1" dirty="0" smtClean="0">
                <a:solidFill>
                  <a:srgbClr val="953735"/>
                </a:solidFill>
                <a:latin typeface="Times New Roman"/>
              </a:rPr>
              <a:t>atel</a:t>
            </a:r>
          </a:p>
          <a:p>
            <a:pPr>
              <a:lnSpc>
                <a:spcPct val="100000"/>
              </a:lnSpc>
            </a:pPr>
            <a:r>
              <a:rPr lang="en-IN" sz="2000" b="1" dirty="0" smtClean="0">
                <a:solidFill>
                  <a:srgbClr val="953735"/>
                </a:solidFill>
                <a:latin typeface="Times New Roman"/>
              </a:rPr>
              <a:t>Pratik </a:t>
            </a:r>
            <a:r>
              <a:rPr lang="en-IN" sz="2000" b="1" dirty="0" err="1" smtClean="0">
                <a:solidFill>
                  <a:srgbClr val="953735"/>
                </a:solidFill>
                <a:latin typeface="Times New Roman"/>
              </a:rPr>
              <a:t>Deshmukh</a:t>
            </a:r>
            <a:endParaRPr dirty="0"/>
          </a:p>
        </p:txBody>
      </p:sp>
      <p:sp>
        <p:nvSpPr>
          <p:cNvPr id="80" name="CustomShape 4"/>
          <p:cNvSpPr/>
          <p:nvPr/>
        </p:nvSpPr>
        <p:spPr>
          <a:xfrm>
            <a:off x="6325560" y="4464720"/>
            <a:ext cx="2797920" cy="100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dirty="0" err="1">
                <a:solidFill>
                  <a:srgbClr val="953735"/>
                </a:solidFill>
                <a:latin typeface="Times New Roman"/>
              </a:rPr>
              <a:t>Prof.</a:t>
            </a:r>
            <a:r>
              <a:rPr lang="en-IN" sz="2000" b="1" dirty="0">
                <a:solidFill>
                  <a:srgbClr val="953735"/>
                </a:solidFill>
                <a:latin typeface="Times New Roman"/>
              </a:rPr>
              <a:t> P. S. </a:t>
            </a:r>
            <a:r>
              <a:rPr lang="en-IN" sz="2000" b="1" dirty="0" err="1" smtClean="0">
                <a:solidFill>
                  <a:srgbClr val="953735"/>
                </a:solidFill>
                <a:latin typeface="Times New Roman"/>
              </a:rPr>
              <a:t>Dhotre</a:t>
            </a:r>
            <a:endParaRPr lang="en-IN" sz="2000" b="1" dirty="0" smtClean="0">
              <a:solidFill>
                <a:srgbClr val="953735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IN" sz="2000" b="1" dirty="0" smtClean="0">
                <a:solidFill>
                  <a:srgbClr val="953735"/>
                </a:solidFill>
                <a:latin typeface="Times New Roman"/>
              </a:rPr>
              <a:t>Prof </a:t>
            </a:r>
            <a:r>
              <a:rPr lang="en-IN" sz="2000" b="1" dirty="0" smtClean="0">
                <a:solidFill>
                  <a:srgbClr val="953735"/>
                </a:solidFill>
                <a:latin typeface="Times New Roman"/>
              </a:rPr>
              <a:t>M.A. </a:t>
            </a:r>
            <a:r>
              <a:rPr lang="en-IN" sz="2000" b="1" dirty="0" err="1" smtClean="0">
                <a:solidFill>
                  <a:srgbClr val="953735"/>
                </a:solidFill>
                <a:latin typeface="Times New Roman"/>
              </a:rPr>
              <a:t>Arkadi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953735"/>
                </a:solidFill>
                <a:latin typeface="Times New Roman"/>
              </a:rPr>
              <a:t>SITS, Computer </a:t>
            </a:r>
            <a:r>
              <a:rPr lang="en-IN" sz="2000" b="1" dirty="0" err="1">
                <a:solidFill>
                  <a:srgbClr val="953735"/>
                </a:solidFill>
                <a:latin typeface="Times New Roman"/>
              </a:rPr>
              <a:t>Engg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1" name="CustomShape 5"/>
          <p:cNvSpPr/>
          <p:nvPr/>
        </p:nvSpPr>
        <p:spPr>
          <a:xfrm>
            <a:off x="0" y="6095880"/>
            <a:ext cx="914328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1">
                <a:solidFill>
                  <a:srgbClr val="000000"/>
                </a:solidFill>
                <a:latin typeface="Times New Roman"/>
              </a:rPr>
              <a:t>Department of Computer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000" b="1">
                <a:solidFill>
                  <a:srgbClr val="000000"/>
                </a:solidFill>
                <a:latin typeface="Times New Roman"/>
              </a:rPr>
              <a:t>Sinhgad Institute of Technology and Science, Narhe, Pune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6A6C1C1-72E2-49FD-B159-2083512499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703" y="-3124"/>
            <a:ext cx="2173210" cy="1662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4D12390-1FFE-45D3-A38F-AAFA10A7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88232" cy="1472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Times New Roman"/>
              </a:rPr>
              <a:t>UI Designs</a:t>
            </a:r>
            <a:endParaRPr dirty="0"/>
          </a:p>
        </p:txBody>
      </p:sp>
      <p:sp>
        <p:nvSpPr>
          <p:cNvPr id="14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14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9654C89-66BF-4D11-972C-FA0B09C3B3E6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8" y="1237943"/>
            <a:ext cx="7802064" cy="4753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Times New Roman"/>
              </a:rPr>
              <a:t>UI Designs</a:t>
            </a:r>
            <a:endParaRPr dirty="0"/>
          </a:p>
        </p:txBody>
      </p:sp>
      <p:sp>
        <p:nvSpPr>
          <p:cNvPr id="14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14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9654C89-66BF-4D11-972C-FA0B09C3B3E6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8" y="1237944"/>
            <a:ext cx="780206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956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Times New Roman"/>
              </a:rPr>
              <a:t>UI Designs</a:t>
            </a:r>
            <a:endParaRPr dirty="0"/>
          </a:p>
        </p:txBody>
      </p:sp>
      <p:sp>
        <p:nvSpPr>
          <p:cNvPr id="14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14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9654C89-66BF-4D11-972C-FA0B09C3B3E6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0" y="1238524"/>
            <a:ext cx="7800000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372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Times New Roman"/>
              </a:rPr>
              <a:t>UI Designs</a:t>
            </a:r>
            <a:endParaRPr dirty="0"/>
          </a:p>
        </p:txBody>
      </p:sp>
      <p:sp>
        <p:nvSpPr>
          <p:cNvPr id="14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14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9654C89-66BF-4D11-972C-FA0B09C3B3E6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0" y="1238524"/>
            <a:ext cx="7800000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30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Times New Roman"/>
              </a:rPr>
              <a:t>UI Designs</a:t>
            </a:r>
            <a:endParaRPr dirty="0"/>
          </a:p>
        </p:txBody>
      </p:sp>
      <p:sp>
        <p:nvSpPr>
          <p:cNvPr id="14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14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9654C89-66BF-4D11-972C-FA0B09C3B3E6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0" y="1238524"/>
            <a:ext cx="7800000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535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Times New Roman"/>
              </a:rPr>
              <a:t>UI Designs</a:t>
            </a:r>
            <a:endParaRPr dirty="0"/>
          </a:p>
        </p:txBody>
      </p:sp>
      <p:sp>
        <p:nvSpPr>
          <p:cNvPr id="14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14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9654C89-66BF-4D11-972C-FA0B09C3B3E6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1238250"/>
            <a:ext cx="78009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764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Times New Roman"/>
              </a:rPr>
              <a:t>ER Model</a:t>
            </a:r>
            <a:endParaRPr dirty="0"/>
          </a:p>
        </p:txBody>
      </p:sp>
      <p:sp>
        <p:nvSpPr>
          <p:cNvPr id="14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14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9654C89-66BF-4D11-972C-FA0B09C3B3E6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8" y="1416960"/>
            <a:ext cx="8274006" cy="470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03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Times New Roman"/>
              </a:rPr>
              <a:t>Application</a:t>
            </a:r>
            <a:endParaRPr dirty="0"/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dirty="0" smtClean="0">
                <a:solidFill>
                  <a:srgbClr val="000000"/>
                </a:solidFill>
                <a:latin typeface="Times New Roman"/>
              </a:rPr>
              <a:t>The system can be used as personal or professional online learning and teaching platform.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14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2AAFE9B-6879-4545-8E00-F43FF68D0296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82718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Times New Roman"/>
              </a:rPr>
              <a:t>Conclusion</a:t>
            </a:r>
            <a:endParaRPr dirty="0"/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dirty="0" smtClean="0">
                <a:solidFill>
                  <a:srgbClr val="000000"/>
                </a:solidFill>
                <a:latin typeface="Times New Roman"/>
              </a:rPr>
              <a:t>In this way we can use the internet to facilitate course material, help teachers and students to connect with each other easily using this online platform.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14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2AAFE9B-6879-4545-8E00-F43FF68D0296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47184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Times New Roman"/>
              </a:rPr>
              <a:t>Reference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dirty="0" smtClean="0">
                <a:solidFill>
                  <a:srgbClr val="000000"/>
                </a:solidFill>
                <a:latin typeface="Times New Roman"/>
              </a:rPr>
              <a:t>IEEE A </a:t>
            </a:r>
            <a:r>
              <a:rPr lang="en-IN" sz="2800" dirty="0">
                <a:solidFill>
                  <a:srgbClr val="000000"/>
                </a:solidFill>
                <a:latin typeface="Times New Roman"/>
              </a:rPr>
              <a:t>Cost-Effective Computer Supported Collaborative Learning for Online Education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dirty="0" smtClean="0">
                <a:solidFill>
                  <a:srgbClr val="000000"/>
                </a:solidFill>
                <a:latin typeface="Times New Roman"/>
              </a:rPr>
              <a:t>e-Learning </a:t>
            </a:r>
            <a:r>
              <a:rPr lang="en-IN" sz="2800" dirty="0">
                <a:solidFill>
                  <a:srgbClr val="000000"/>
                </a:solidFill>
                <a:latin typeface="Times New Roman"/>
              </a:rPr>
              <a:t>On the uptake of modern technologies for online </a:t>
            </a:r>
            <a:r>
              <a:rPr lang="en-IN" sz="2800" dirty="0" smtClean="0">
                <a:solidFill>
                  <a:srgbClr val="000000"/>
                </a:solidFill>
                <a:latin typeface="Times New Roman"/>
              </a:rPr>
              <a:t>education</a:t>
            </a:r>
            <a:endParaRPr lang="en-IN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dirty="0" smtClean="0">
                <a:solidFill>
                  <a:srgbClr val="000000"/>
                </a:solidFill>
                <a:latin typeface="Times New Roman"/>
              </a:rPr>
              <a:t>Effective </a:t>
            </a:r>
            <a:r>
              <a:rPr lang="en-IN" sz="2800" dirty="0">
                <a:solidFill>
                  <a:srgbClr val="000000"/>
                </a:solidFill>
                <a:latin typeface="Times New Roman"/>
              </a:rPr>
              <a:t>Online Education System for First Year Students at the University</a:t>
            </a: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14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2AAFE9B-6879-4545-8E00-F43FF68D0296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286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"/>
              </a:rPr>
              <a:t>Agenda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457200" y="1733266"/>
            <a:ext cx="8228880" cy="43921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Introduction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Motivation</a:t>
            </a:r>
            <a:endParaRPr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Problem 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statement and objectives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Proposed 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Architecture /</a:t>
            </a: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Methodology</a:t>
            </a:r>
            <a:endParaRPr lang="en-IN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Conclusion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References.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4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86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303C1E3-F644-44AD-B9B2-D973B78831F2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4000" b="1">
                <a:solidFill>
                  <a:srgbClr val="000000"/>
                </a:solidFill>
                <a:latin typeface="Calibri"/>
              </a:rPr>
              <a:t>Thank you!</a:t>
            </a: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15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15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81C14B3-0796-4D04-AF73-00684D20DF6D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"/>
              </a:rPr>
              <a:t>Introduction</a:t>
            </a:r>
            <a:endParaRPr lang="en-IN" sz="44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733266"/>
            <a:ext cx="8228880" cy="43921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With the advent of internet, better means of data-sharing and relaying of information, it can be effectively used in the sector of education.</a:t>
            </a:r>
          </a:p>
          <a:p>
            <a:pPr>
              <a:lnSpc>
                <a:spcPct val="10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Our project aims to do the same.</a:t>
            </a:r>
          </a:p>
          <a:p>
            <a:pPr>
              <a:lnSpc>
                <a:spcPct val="10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It enables teachers and students to better manage and utilize learning tools. I</a:t>
            </a: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t eliminates the need of sitting in a classroom to gain education</a:t>
            </a:r>
            <a:endParaRPr lang="en-IN" sz="3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86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303C1E3-F644-44AD-B9B2-D973B78831F2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3268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04920" y="1522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Motivation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447920"/>
            <a:ext cx="8228880" cy="467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2800" dirty="0"/>
              <a:t>We believe that education should be available to everyone who want to learn</a:t>
            </a:r>
            <a:r>
              <a:rPr lang="en-IN" altLang="en-US" sz="2800" dirty="0" smtClean="0"/>
              <a:t>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2800" dirty="0"/>
              <a:t>I</a:t>
            </a:r>
            <a:r>
              <a:rPr lang="en-IN" altLang="en-US" sz="2800" dirty="0" smtClean="0"/>
              <a:t>n </a:t>
            </a:r>
            <a:r>
              <a:rPr lang="en-IN" altLang="en-US" sz="2800" dirty="0"/>
              <a:t>this digital </a:t>
            </a:r>
            <a:r>
              <a:rPr lang="en-IN" altLang="en-US" sz="2800" dirty="0" smtClean="0"/>
              <a:t>realm</a:t>
            </a:r>
            <a:r>
              <a:rPr lang="en-IN" altLang="en-US" sz="2800" dirty="0" smtClean="0"/>
              <a:t>, </a:t>
            </a:r>
            <a:r>
              <a:rPr lang="en-IN" altLang="en-US" sz="2800" dirty="0" err="1"/>
              <a:t>E</a:t>
            </a:r>
            <a:r>
              <a:rPr lang="en-IN" altLang="en-US" sz="2800" dirty="0" err="1" smtClean="0"/>
              <a:t>ducazione</a:t>
            </a:r>
            <a:r>
              <a:rPr lang="en-IN" altLang="en-US" sz="2800" dirty="0" smtClean="0"/>
              <a:t> </a:t>
            </a:r>
            <a:r>
              <a:rPr lang="en-IN" altLang="en-US" sz="2800" dirty="0"/>
              <a:t>, a platform where teacher can teach and student can </a:t>
            </a:r>
            <a:r>
              <a:rPr lang="en-IN" altLang="en-US" sz="2800" dirty="0" smtClean="0"/>
              <a:t>learn.</a:t>
            </a:r>
            <a:endParaRPr lang="en-IN" altLang="en-US" sz="2800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2800" dirty="0" err="1"/>
              <a:t>Educazione</a:t>
            </a:r>
            <a:r>
              <a:rPr lang="en-IN" altLang="en-US" sz="2800" dirty="0"/>
              <a:t> provides platform for all kind of people to learn anything at their </a:t>
            </a:r>
            <a:r>
              <a:rPr lang="en-IN" altLang="en-US" sz="2800" dirty="0" err="1"/>
              <a:t>convienient</a:t>
            </a:r>
            <a:r>
              <a:rPr lang="en-IN" altLang="en-US" sz="2800" dirty="0"/>
              <a:t> </a:t>
            </a:r>
            <a:r>
              <a:rPr lang="en-IN" altLang="en-US" sz="2800" dirty="0" err="1"/>
              <a:t>time,location</a:t>
            </a:r>
            <a:r>
              <a:rPr lang="en-IN" altLang="en-US" sz="2800" dirty="0"/>
              <a:t> with ease and have fun.  </a:t>
            </a:r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89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91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C3753AB-5F15-48BE-A4E4-0DF68E8F7E7E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04920" y="1522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"/>
              </a:rPr>
              <a:t>Domain</a:t>
            </a:r>
            <a:endParaRPr dirty="0"/>
          </a:p>
        </p:txBody>
      </p:sp>
      <p:sp>
        <p:nvSpPr>
          <p:cNvPr id="88" name="CustomShape 2"/>
          <p:cNvSpPr/>
          <p:nvPr/>
        </p:nvSpPr>
        <p:spPr>
          <a:xfrm>
            <a:off x="457200" y="1447920"/>
            <a:ext cx="8228880" cy="467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Web development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Database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Information system</a:t>
            </a:r>
            <a:endParaRPr sz="2800" dirty="0"/>
          </a:p>
        </p:txBody>
      </p:sp>
      <p:sp>
        <p:nvSpPr>
          <p:cNvPr id="89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91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C3753AB-5F15-48BE-A4E4-0DF68E8F7E7E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33976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04920" y="1522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"/>
              </a:rPr>
              <a:t>Hardware and Software requirements</a:t>
            </a:r>
            <a:endParaRPr dirty="0"/>
          </a:p>
        </p:txBody>
      </p:sp>
      <p:sp>
        <p:nvSpPr>
          <p:cNvPr id="88" name="CustomShape 2"/>
          <p:cNvSpPr/>
          <p:nvPr/>
        </p:nvSpPr>
        <p:spPr>
          <a:xfrm>
            <a:off x="457200" y="1447920"/>
            <a:ext cx="8228880" cy="467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65150" indent="-457200">
              <a:buSzPct val="45000"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sz="2800" dirty="0" smtClean="0"/>
              <a:t>Hardware – Server</a:t>
            </a:r>
          </a:p>
          <a:p>
            <a:pPr marL="107950"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IN" sz="2800" dirty="0" smtClean="0"/>
          </a:p>
          <a:p>
            <a:pPr marL="565150" indent="-457200">
              <a:buSzPct val="45000"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sz="2800" dirty="0" smtClean="0"/>
              <a:t>Software –</a:t>
            </a:r>
          </a:p>
          <a:p>
            <a:pPr marL="679450" indent="-571500">
              <a:buSzPct val="45000"/>
              <a:buFont typeface="+mj-lt"/>
              <a:buAutoNum type="romanUcPeriod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sz="2800" dirty="0" smtClean="0"/>
              <a:t> HTML with CSS</a:t>
            </a:r>
          </a:p>
          <a:p>
            <a:pPr marL="679450" indent="-571500">
              <a:buSzPct val="45000"/>
              <a:buFont typeface="+mj-lt"/>
              <a:buAutoNum type="romanUcPeriod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sz="2800" dirty="0" smtClean="0"/>
              <a:t>PHP</a:t>
            </a:r>
          </a:p>
          <a:p>
            <a:pPr marL="679450" indent="-571500">
              <a:buSzPct val="45000"/>
              <a:buFont typeface="+mj-lt"/>
              <a:buAutoNum type="romanUcPeriod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sz="2800" dirty="0" err="1" smtClean="0"/>
              <a:t>Javascript</a:t>
            </a:r>
            <a:endParaRPr lang="en-IN" sz="2800" dirty="0" smtClean="0"/>
          </a:p>
          <a:p>
            <a:pPr marL="679450" indent="-571500">
              <a:buSzPct val="45000"/>
              <a:buFont typeface="+mj-lt"/>
              <a:buAutoNum type="romanUcPeriod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IN" sz="2800" dirty="0"/>
          </a:p>
          <a:p>
            <a:pPr marL="107950"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sz="2800" dirty="0" smtClean="0"/>
              <a:t>Accessibility: Any device with internet browser. </a:t>
            </a:r>
            <a:endParaRPr lang="en-IN" sz="2800" dirty="0" smtClean="0"/>
          </a:p>
          <a:p>
            <a:pPr marL="107950"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sz="2800" dirty="0"/>
          </a:p>
        </p:txBody>
      </p:sp>
      <p:sp>
        <p:nvSpPr>
          <p:cNvPr id="89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91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C3753AB-5F15-48BE-A4E4-0DF68E8F7E7E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348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04920" y="1522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"/>
              </a:rPr>
              <a:t>Requirements</a:t>
            </a:r>
            <a:endParaRPr dirty="0"/>
          </a:p>
        </p:txBody>
      </p:sp>
      <p:sp>
        <p:nvSpPr>
          <p:cNvPr id="88" name="CustomShape 2"/>
          <p:cNvSpPr/>
          <p:nvPr/>
        </p:nvSpPr>
        <p:spPr>
          <a:xfrm>
            <a:off x="457200" y="1447920"/>
            <a:ext cx="8228880" cy="467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Functional requirements-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LcPeriod"/>
            </a:pPr>
            <a:r>
              <a:rPr lang="en-IN" sz="2800" dirty="0" smtClean="0"/>
              <a:t>User authentication and enrolment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LcPeriod"/>
            </a:pPr>
            <a:r>
              <a:rPr lang="en-IN" sz="2800" dirty="0" smtClean="0"/>
              <a:t>Course enrolment 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LcPeriod"/>
            </a:pPr>
            <a:r>
              <a:rPr lang="en-IN" sz="2800" dirty="0" smtClean="0"/>
              <a:t>Content access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LcPeriod"/>
            </a:pPr>
            <a:r>
              <a:rPr lang="en-IN" sz="2800" dirty="0" smtClean="0"/>
              <a:t>Profile creation and </a:t>
            </a:r>
            <a:r>
              <a:rPr lang="en-IN" sz="2800" dirty="0" err="1" smtClean="0"/>
              <a:t>updation</a:t>
            </a:r>
            <a:endParaRPr lang="en-IN" sz="2800" dirty="0" smtClean="0"/>
          </a:p>
          <a:p>
            <a:pPr>
              <a:lnSpc>
                <a:spcPct val="100000"/>
              </a:lnSpc>
            </a:pPr>
            <a:endParaRPr lang="en-IN" sz="2800" dirty="0" smtClean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Non-functional requirements-</a:t>
            </a:r>
          </a:p>
          <a:p>
            <a:pPr marL="571500" indent="-571500">
              <a:lnSpc>
                <a:spcPct val="100000"/>
              </a:lnSpc>
              <a:buFont typeface="+mj-lt"/>
              <a:buAutoNum type="alphaLcPeriod"/>
            </a:pPr>
            <a:r>
              <a:rPr lang="en-IN" sz="2800" dirty="0" smtClean="0"/>
              <a:t>Security</a:t>
            </a:r>
          </a:p>
          <a:p>
            <a:pPr marL="571500" indent="-571500">
              <a:lnSpc>
                <a:spcPct val="100000"/>
              </a:lnSpc>
              <a:buFont typeface="+mj-lt"/>
              <a:buAutoNum type="alphaLcPeriod"/>
            </a:pPr>
            <a:r>
              <a:rPr lang="en-IN" sz="2800" dirty="0" smtClean="0"/>
              <a:t>Accessibility</a:t>
            </a:r>
          </a:p>
          <a:p>
            <a:pPr marL="571500" indent="-571500">
              <a:lnSpc>
                <a:spcPct val="100000"/>
              </a:lnSpc>
              <a:buFont typeface="+mj-lt"/>
              <a:buAutoNum type="alphaLcPeriod"/>
            </a:pPr>
            <a:r>
              <a:rPr lang="en-IN" sz="2800" dirty="0" smtClean="0"/>
              <a:t>Reliability</a:t>
            </a:r>
          </a:p>
        </p:txBody>
      </p:sp>
      <p:sp>
        <p:nvSpPr>
          <p:cNvPr id="89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91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C3753AB-5F15-48BE-A4E4-0DF68E8F7E7E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509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25053" y="-169258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endParaRPr dirty="0"/>
          </a:p>
          <a:p>
            <a:r>
              <a:rPr lang="en-IN" sz="4400" dirty="0">
                <a:solidFill>
                  <a:srgbClr val="000000"/>
                </a:solidFill>
                <a:latin typeface="Times New Roman"/>
              </a:rPr>
              <a:t>Problem Statement and Objectives</a:t>
            </a:r>
            <a:endParaRPr dirty="0"/>
          </a:p>
          <a:p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07" name="CustomShape 2"/>
          <p:cNvSpPr/>
          <p:nvPr/>
        </p:nvSpPr>
        <p:spPr>
          <a:xfrm>
            <a:off x="304920" y="857161"/>
            <a:ext cx="8228880" cy="54541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i="1" dirty="0">
                <a:solidFill>
                  <a:srgbClr val="000000"/>
                </a:solidFill>
                <a:latin typeface="Times New Roman"/>
              </a:rPr>
              <a:t>How to </a:t>
            </a:r>
            <a:r>
              <a:rPr lang="en-IN" sz="3600" b="1" i="1" dirty="0" smtClean="0">
                <a:solidFill>
                  <a:srgbClr val="000000"/>
                </a:solidFill>
                <a:latin typeface="Times New Roman"/>
              </a:rPr>
              <a:t>help teachers teach and students learn via online system?</a:t>
            </a:r>
            <a:endParaRPr i="1" dirty="0"/>
          </a:p>
          <a:p>
            <a:pPr algn="ctr">
              <a:lnSpc>
                <a:spcPct val="100000"/>
              </a:lnSpc>
            </a:pPr>
            <a:endParaRPr lang="en-IN" sz="3600" b="1" u="sng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IN" sz="3600" b="1" u="sng" dirty="0">
                <a:solidFill>
                  <a:srgbClr val="000000"/>
                </a:solidFill>
                <a:latin typeface="Times New Roman"/>
              </a:rPr>
              <a:t>Objectives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000" dirty="0">
                <a:solidFill>
                  <a:srgbClr val="000000"/>
                </a:solidFill>
                <a:latin typeface="Times New Roman"/>
              </a:rPr>
              <a:t>To help </a:t>
            </a:r>
            <a:r>
              <a:rPr lang="en-IN" sz="3000" dirty="0" smtClean="0">
                <a:solidFill>
                  <a:srgbClr val="000000"/>
                </a:solidFill>
                <a:latin typeface="Times New Roman"/>
              </a:rPr>
              <a:t>teachers  teach courses easily and manage students on online platform.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000" dirty="0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3000" dirty="0" smtClean="0">
                <a:solidFill>
                  <a:srgbClr val="000000"/>
                </a:solidFill>
                <a:latin typeface="Times New Roman"/>
              </a:rPr>
              <a:t>help students choose ,</a:t>
            </a:r>
            <a:r>
              <a:rPr lang="en-IN" sz="3000" dirty="0" err="1" smtClean="0">
                <a:solidFill>
                  <a:srgbClr val="000000"/>
                </a:solidFill>
                <a:latin typeface="Times New Roman"/>
              </a:rPr>
              <a:t>enroll</a:t>
            </a:r>
            <a:r>
              <a:rPr lang="en-IN" sz="3000" dirty="0" smtClean="0">
                <a:solidFill>
                  <a:srgbClr val="000000"/>
                </a:solidFill>
                <a:latin typeface="Times New Roman"/>
              </a:rPr>
              <a:t> ,learn  courses of choice.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Times New Roman"/>
              </a:rPr>
              <a:t>Proposed</a:t>
            </a:r>
            <a:r>
              <a:rPr lang="en-IN" sz="4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4400" dirty="0">
                <a:solidFill>
                  <a:srgbClr val="000000"/>
                </a:solidFill>
                <a:latin typeface="Times New Roman"/>
              </a:rPr>
              <a:t>Architecture</a:t>
            </a:r>
            <a:endParaRPr dirty="0"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CustomShape 3"/>
          <p:cNvSpPr/>
          <p:nvPr/>
        </p:nvSpPr>
        <p:spPr>
          <a:xfrm>
            <a:off x="533520" y="1676520"/>
            <a:ext cx="1828080" cy="1294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 smtClean="0">
                <a:solidFill>
                  <a:srgbClr val="FFFFFF"/>
                </a:solidFill>
                <a:latin typeface="Times New Roman"/>
              </a:rPr>
              <a:t>User  will sign-up</a:t>
            </a:r>
            <a:endParaRPr dirty="0"/>
          </a:p>
        </p:txBody>
      </p:sp>
      <p:sp>
        <p:nvSpPr>
          <p:cNvPr id="125" name="CustomShape 4"/>
          <p:cNvSpPr/>
          <p:nvPr/>
        </p:nvSpPr>
        <p:spPr>
          <a:xfrm>
            <a:off x="2362320" y="2324160"/>
            <a:ext cx="1142280" cy="4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6" name="CustomShape 5"/>
          <p:cNvSpPr/>
          <p:nvPr/>
        </p:nvSpPr>
        <p:spPr>
          <a:xfrm>
            <a:off x="3505320" y="1676520"/>
            <a:ext cx="1891800" cy="1447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 smtClean="0">
                <a:solidFill>
                  <a:srgbClr val="FFFFFF"/>
                </a:solidFill>
                <a:latin typeface="Times New Roman"/>
              </a:rPr>
              <a:t>Choose and enrol for any course/(s)</a:t>
            </a:r>
            <a:endParaRPr dirty="0"/>
          </a:p>
        </p:txBody>
      </p:sp>
      <p:sp>
        <p:nvSpPr>
          <p:cNvPr id="127" name="CustomShape 6"/>
          <p:cNvSpPr/>
          <p:nvPr/>
        </p:nvSpPr>
        <p:spPr>
          <a:xfrm>
            <a:off x="5397840" y="2377440"/>
            <a:ext cx="1065960" cy="4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8" name="CustomShape 7"/>
          <p:cNvSpPr/>
          <p:nvPr/>
        </p:nvSpPr>
        <p:spPr>
          <a:xfrm>
            <a:off x="6464520" y="1676520"/>
            <a:ext cx="1980360" cy="1675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 smtClean="0">
                <a:solidFill>
                  <a:srgbClr val="FFFFFF"/>
                </a:solidFill>
                <a:latin typeface="Times New Roman"/>
              </a:rPr>
              <a:t>User will complete the designed modules.</a:t>
            </a:r>
            <a:endParaRPr dirty="0"/>
          </a:p>
        </p:txBody>
      </p:sp>
      <p:sp>
        <p:nvSpPr>
          <p:cNvPr id="129" name="CustomShape 8"/>
          <p:cNvSpPr/>
          <p:nvPr/>
        </p:nvSpPr>
        <p:spPr>
          <a:xfrm rot="5400000">
            <a:off x="6955200" y="3787920"/>
            <a:ext cx="911520" cy="4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30" name="CustomShape 9"/>
          <p:cNvSpPr/>
          <p:nvPr/>
        </p:nvSpPr>
        <p:spPr>
          <a:xfrm>
            <a:off x="6487200" y="4294440"/>
            <a:ext cx="1957680" cy="19072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 smtClean="0">
                <a:solidFill>
                  <a:srgbClr val="FFFFFF"/>
                </a:solidFill>
                <a:latin typeface="Times New Roman"/>
              </a:rPr>
              <a:t>User will take examination.</a:t>
            </a:r>
            <a:endParaRPr dirty="0"/>
          </a:p>
        </p:txBody>
      </p:sp>
      <p:sp>
        <p:nvSpPr>
          <p:cNvPr id="131" name="CustomShape 10"/>
          <p:cNvSpPr/>
          <p:nvPr/>
        </p:nvSpPr>
        <p:spPr>
          <a:xfrm rot="10800000">
            <a:off x="5398560" y="5226120"/>
            <a:ext cx="1065960" cy="4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32" name="CustomShape 11"/>
          <p:cNvSpPr/>
          <p:nvPr/>
        </p:nvSpPr>
        <p:spPr>
          <a:xfrm>
            <a:off x="3124080" y="4420080"/>
            <a:ext cx="2272680" cy="16552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 smtClean="0">
                <a:solidFill>
                  <a:srgbClr val="FFFFFF"/>
                </a:solidFill>
                <a:latin typeface="Times New Roman"/>
              </a:rPr>
              <a:t>Upon passing user will get a certificate and Rank points.</a:t>
            </a:r>
            <a:endParaRPr dirty="0"/>
          </a:p>
        </p:txBody>
      </p:sp>
      <p:sp>
        <p:nvSpPr>
          <p:cNvPr id="133" name="CustomShape 12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28/08/17</a:t>
            </a:r>
            <a:endParaRPr/>
          </a:p>
        </p:txBody>
      </p:sp>
      <p:sp>
        <p:nvSpPr>
          <p:cNvPr id="134" name="CustomShape 13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SITS, BE Computer, Project Presentation 2017</a:t>
            </a:r>
            <a:endParaRPr/>
          </a:p>
        </p:txBody>
      </p:sp>
      <p:sp>
        <p:nvSpPr>
          <p:cNvPr id="135" name="CustomShape 1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CE37F51-8A0B-4E2B-81BF-A23520A3ACAE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  <p:sp>
        <p:nvSpPr>
          <p:cNvPr id="136" name="CustomShape 15"/>
          <p:cNvSpPr/>
          <p:nvPr/>
        </p:nvSpPr>
        <p:spPr>
          <a:xfrm>
            <a:off x="387360" y="4443120"/>
            <a:ext cx="2272680" cy="16552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 smtClean="0">
                <a:solidFill>
                  <a:srgbClr val="FFFFFF"/>
                </a:solidFill>
                <a:latin typeface="Times New Roman"/>
              </a:rPr>
              <a:t>The profile of user will show the earned Rank points.</a:t>
            </a:r>
            <a:endParaRPr dirty="0"/>
          </a:p>
        </p:txBody>
      </p:sp>
      <p:sp>
        <p:nvSpPr>
          <p:cNvPr id="137" name="CustomShape 16"/>
          <p:cNvSpPr/>
          <p:nvPr/>
        </p:nvSpPr>
        <p:spPr>
          <a:xfrm rot="10800000">
            <a:off x="2661480" y="5190480"/>
            <a:ext cx="439920" cy="4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597</Words>
  <Application>Microsoft Office PowerPoint</Application>
  <PresentationFormat>On-screen Show (4:3)</PresentationFormat>
  <Paragraphs>149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DejaVu Sans</vt:lpstr>
      <vt:lpstr>StarSymbol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Gharti</dc:creator>
  <cp:lastModifiedBy>pranav waikar</cp:lastModifiedBy>
  <cp:revision>55</cp:revision>
  <dcterms:modified xsi:type="dcterms:W3CDTF">2017-09-12T09:08:03Z</dcterms:modified>
</cp:coreProperties>
</file>