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28" r:id="rId2"/>
    <p:sldId id="257" r:id="rId3"/>
    <p:sldId id="329" r:id="rId4"/>
    <p:sldId id="333" r:id="rId5"/>
    <p:sldId id="332" r:id="rId6"/>
    <p:sldId id="352" r:id="rId7"/>
    <p:sldId id="331" r:id="rId8"/>
    <p:sldId id="349" r:id="rId9"/>
    <p:sldId id="347" r:id="rId10"/>
    <p:sldId id="348" r:id="rId11"/>
    <p:sldId id="360" r:id="rId12"/>
    <p:sldId id="342" r:id="rId13"/>
    <p:sldId id="350" r:id="rId14"/>
    <p:sldId id="345" r:id="rId15"/>
    <p:sldId id="366" r:id="rId16"/>
    <p:sldId id="365" r:id="rId17"/>
    <p:sldId id="368" r:id="rId18"/>
    <p:sldId id="361" r:id="rId19"/>
    <p:sldId id="363" r:id="rId20"/>
    <p:sldId id="369" r:id="rId21"/>
    <p:sldId id="334" r:id="rId22"/>
    <p:sldId id="358" r:id="rId23"/>
    <p:sldId id="355" r:id="rId24"/>
    <p:sldId id="336" r:id="rId25"/>
    <p:sldId id="337" r:id="rId26"/>
    <p:sldId id="357" r:id="rId27"/>
  </p:sldIdLst>
  <p:sldSz cx="9144000" cy="6858000" type="screen4x3"/>
  <p:notesSz cx="6669088" cy="989647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66"/>
    <a:srgbClr val="000000"/>
    <a:srgbClr val="66FF33"/>
    <a:srgbClr val="CC3399"/>
    <a:srgbClr val="99FFCC"/>
    <a:srgbClr val="CCCC99"/>
    <a:srgbClr val="66FF99"/>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p:cViewPr varScale="1">
        <p:scale>
          <a:sx n="86" d="100"/>
          <a:sy n="86" d="100"/>
        </p:scale>
        <p:origin x="-149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58371" name="Rectangle 3"/>
          <p:cNvSpPr>
            <a:spLocks noGrp="1" noChangeArrowheads="1"/>
          </p:cNvSpPr>
          <p:nvPr>
            <p:ph type="dt" sz="quarter" idx="1"/>
          </p:nvPr>
        </p:nvSpPr>
        <p:spPr bwMode="auto">
          <a:xfrm>
            <a:off x="3779838"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58372" name="Rectangle 4"/>
          <p:cNvSpPr>
            <a:spLocks noGrp="1" noChangeArrowheads="1"/>
          </p:cNvSpPr>
          <p:nvPr>
            <p:ph type="ftr" sz="quarter" idx="2"/>
          </p:nvPr>
        </p:nvSpPr>
        <p:spPr bwMode="auto">
          <a:xfrm>
            <a:off x="0" y="9401175"/>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58373" name="Rectangle 5"/>
          <p:cNvSpPr>
            <a:spLocks noGrp="1" noChangeArrowheads="1"/>
          </p:cNvSpPr>
          <p:nvPr>
            <p:ph type="sldNum" sz="quarter" idx="3"/>
          </p:nvPr>
        </p:nvSpPr>
        <p:spPr bwMode="auto">
          <a:xfrm>
            <a:off x="3779838" y="9401175"/>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C5C4BAC-52AC-4F33-941C-0159456D4E37}" type="slidenum">
              <a:rPr lang="en-GB"/>
              <a:pPr>
                <a:defRPr/>
              </a:pPr>
              <a:t>‹#›</a:t>
            </a:fld>
            <a:endParaRPr lang="en-GB"/>
          </a:p>
        </p:txBody>
      </p:sp>
    </p:spTree>
    <p:extLst>
      <p:ext uri="{BB962C8B-B14F-4D97-AF65-F5344CB8AC3E}">
        <p14:creationId xmlns="" xmlns:p14="http://schemas.microsoft.com/office/powerpoint/2010/main" val="1355200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95300"/>
          </a:xfrm>
          <a:prstGeom prst="rect">
            <a:avLst/>
          </a:prstGeom>
        </p:spPr>
        <p:txBody>
          <a:bodyPr vert="horz" lIns="91440" tIns="45720" rIns="91440" bIns="45720" rtlCol="0"/>
          <a:lstStyle>
            <a:lvl1pPr algn="r">
              <a:defRPr sz="1200"/>
            </a:lvl1pPr>
          </a:lstStyle>
          <a:p>
            <a:fld id="{12EFE037-5A34-482E-B6A8-08FB04A1DC65}" type="datetimeFigureOut">
              <a:rPr lang="en-US" smtClean="0"/>
              <a:pPr/>
              <a:t>07-Sep-18</a:t>
            </a:fld>
            <a:endParaRPr lang="en-US"/>
          </a:p>
        </p:txBody>
      </p:sp>
      <p:sp>
        <p:nvSpPr>
          <p:cNvPr id="4" name="Slide Image Placeholder 3"/>
          <p:cNvSpPr>
            <a:spLocks noGrp="1" noRot="1" noChangeAspect="1"/>
          </p:cNvSpPr>
          <p:nvPr>
            <p:ph type="sldImg" idx="2"/>
          </p:nvPr>
        </p:nvSpPr>
        <p:spPr>
          <a:xfrm>
            <a:off x="862013" y="742950"/>
            <a:ext cx="4945062" cy="3709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700588"/>
            <a:ext cx="5335588" cy="44529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99588"/>
            <a:ext cx="288925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399588"/>
            <a:ext cx="2889250" cy="495300"/>
          </a:xfrm>
          <a:prstGeom prst="rect">
            <a:avLst/>
          </a:prstGeom>
        </p:spPr>
        <p:txBody>
          <a:bodyPr vert="horz" lIns="91440" tIns="45720" rIns="91440" bIns="45720" rtlCol="0" anchor="b"/>
          <a:lstStyle>
            <a:lvl1pPr algn="r">
              <a:defRPr sz="1200"/>
            </a:lvl1pPr>
          </a:lstStyle>
          <a:p>
            <a:fld id="{8861B3A6-F3E3-4ED1-BE3B-62E2CE6CDFD1}" type="slidenum">
              <a:rPr lang="en-US" smtClean="0"/>
              <a:pPr/>
              <a:t>‹#›</a:t>
            </a:fld>
            <a:endParaRPr lang="en-US"/>
          </a:p>
        </p:txBody>
      </p:sp>
    </p:spTree>
    <p:extLst>
      <p:ext uri="{BB962C8B-B14F-4D97-AF65-F5344CB8AC3E}">
        <p14:creationId xmlns="" xmlns:p14="http://schemas.microsoft.com/office/powerpoint/2010/main" val="2794869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0" y="68263"/>
            <a:ext cx="8678863" cy="6713537"/>
            <a:chOff x="0" y="43"/>
            <a:chExt cx="5467" cy="4229"/>
          </a:xfrm>
        </p:grpSpPr>
        <p:sp>
          <p:nvSpPr>
            <p:cNvPr id="5" name="Rectangle 217"/>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grpSp>
          <p:nvGrpSpPr>
            <p:cNvPr id="6" name="Group 324"/>
            <p:cNvGrpSpPr>
              <a:grpSpLocks/>
            </p:cNvGrpSpPr>
            <p:nvPr userDrawn="1"/>
          </p:nvGrpSpPr>
          <p:grpSpPr bwMode="auto">
            <a:xfrm>
              <a:off x="0" y="43"/>
              <a:ext cx="624" cy="4229"/>
              <a:chOff x="0" y="43"/>
              <a:chExt cx="624" cy="4229"/>
            </a:xfrm>
          </p:grpSpPr>
          <p:sp>
            <p:nvSpPr>
              <p:cNvPr id="7" name="Line 224"/>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 name="Line 225"/>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9" name="Line 226"/>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0" name="Line 227"/>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 name="Line 228"/>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 name="Line 229"/>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3" name="Line 230"/>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4" name="Line 231"/>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5" name="Line 232"/>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6" name="Line 233"/>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7" name="Line 234"/>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8" name="Line 235"/>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9" name="Line 236"/>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0" name="Line 237"/>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1" name="Line 238"/>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2" name="Line 239"/>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23" name="Line 240"/>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24" name="Line 241"/>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25" name="Line 242"/>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6" name="Line 243"/>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27" name="Line 244"/>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8" name="Line 245"/>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9" name="Line 246"/>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0" name="Line 247"/>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31" name="Line 248"/>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32" name="Line 249"/>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33" name="Line 250"/>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4" name="Line 251"/>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5" name="Line 252"/>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6" name="Line 253"/>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7" name="Line 254"/>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38" name="Line 255"/>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9" name="Line 256"/>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40" name="Line 257"/>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1" name="Line 258"/>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2" name="Line 259"/>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43" name="Line 260"/>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44" name="Line 261"/>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45" name="Line 262"/>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46" name="Line 263"/>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47" name="Line 264"/>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48" name="Line 265"/>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9" name="Line 266"/>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0" name="Line 267"/>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1" name="Line 268"/>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52" name="Line 269"/>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3" name="Line 270"/>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4" name="Line 271"/>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5" name="Line 272"/>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6" name="Line 273"/>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57" name="Line 274"/>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8" name="Line 275"/>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59" name="Line 276"/>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0" name="Line 277"/>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61" name="Line 278"/>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62" name="Line 279"/>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63" name="Line 280"/>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64" name="Line 281"/>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65" name="Line 282"/>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6" name="Line 283"/>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67" name="Line 284"/>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8" name="Line 285"/>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9" name="Line 286"/>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0" name="Line 287"/>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1" name="Line 288"/>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2" name="Line 289"/>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73" name="Line 290"/>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4" name="Line 291"/>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75" name="Line 292"/>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6" name="Line 293"/>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7" name="Line 294"/>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78" name="Line 295"/>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79" name="Line 296"/>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0" name="Line 297"/>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1" name="Line 298"/>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2" name="Line 299"/>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3" name="Line 300"/>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4" name="Line 301"/>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5" name="Line 302"/>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86" name="Line 303"/>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7" name="Line 304"/>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88" name="Line 305"/>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9" name="Line 306"/>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0" name="Line 307"/>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1" name="Line 308"/>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92" name="Line 309"/>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93" name="Line 310"/>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4" name="Line 311"/>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95" name="Line 312"/>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6" name="Line 313"/>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7" name="Line 314"/>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8" name="Line 315"/>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99" name="Line 316"/>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00" name="Line 317"/>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01" name="Line 318"/>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02" name="Line 319"/>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03" name="Line 320"/>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04" name="Line 321"/>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grpSp>
      </p:grpSp>
      <p:sp>
        <p:nvSpPr>
          <p:cNvPr id="105" name="Rectangle 220"/>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defRPr/>
            </a:pPr>
            <a:endParaRPr kumimoji="1" lang="en-US">
              <a:cs typeface="+mn-cs"/>
            </a:endParaRPr>
          </a:p>
        </p:txBody>
      </p:sp>
      <p:sp>
        <p:nvSpPr>
          <p:cNvPr id="106" name="Rectangle 219"/>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defRPr/>
            </a:pPr>
            <a:endParaRPr kumimoji="1" lang="en-US">
              <a:cs typeface="+mn-cs"/>
            </a:endParaRPr>
          </a:p>
        </p:txBody>
      </p:sp>
      <p:sp>
        <p:nvSpPr>
          <p:cNvPr id="3175" name="Rectangle 103"/>
          <p:cNvSpPr>
            <a:spLocks noGrp="1" noChangeArrowheads="1"/>
          </p:cNvSpPr>
          <p:nvPr>
            <p:ph type="ctrTitle"/>
          </p:nvPr>
        </p:nvSpPr>
        <p:spPr>
          <a:xfrm>
            <a:off x="1169988" y="1046163"/>
            <a:ext cx="7380287" cy="1012825"/>
          </a:xfrm>
        </p:spPr>
        <p:txBody>
          <a:bodyPr/>
          <a:lstStyle>
            <a:lvl1pPr>
              <a:defRPr sz="4000"/>
            </a:lvl1pPr>
          </a:lstStyle>
          <a:p>
            <a:r>
              <a:rPr lang="en-GB"/>
              <a:t>Click to edit Master title style</a:t>
            </a:r>
          </a:p>
        </p:txBody>
      </p:sp>
      <p:sp>
        <p:nvSpPr>
          <p:cNvPr id="3293" name="Rectangle 221"/>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en-GB"/>
              <a:t>Click to edit Master subtitle style</a:t>
            </a:r>
          </a:p>
        </p:txBody>
      </p:sp>
      <p:sp>
        <p:nvSpPr>
          <p:cNvPr id="107" name="Rectangle 105"/>
          <p:cNvSpPr>
            <a:spLocks noGrp="1" noChangeArrowheads="1"/>
          </p:cNvSpPr>
          <p:nvPr>
            <p:ph type="dt" sz="half" idx="10"/>
          </p:nvPr>
        </p:nvSpPr>
        <p:spPr>
          <a:xfrm>
            <a:off x="1387475" y="6357938"/>
            <a:ext cx="1905000" cy="457200"/>
          </a:xfrm>
        </p:spPr>
        <p:txBody>
          <a:bodyPr/>
          <a:lstStyle>
            <a:lvl1pPr>
              <a:defRPr/>
            </a:lvl1pPr>
          </a:lstStyle>
          <a:p>
            <a:pPr>
              <a:defRPr/>
            </a:pPr>
            <a:endParaRPr lang="en-GB"/>
          </a:p>
        </p:txBody>
      </p:sp>
      <p:sp>
        <p:nvSpPr>
          <p:cNvPr id="108" name="Rectangle 106"/>
          <p:cNvSpPr>
            <a:spLocks noGrp="1" noChangeArrowheads="1"/>
          </p:cNvSpPr>
          <p:nvPr>
            <p:ph type="ftr" sz="quarter" idx="11"/>
          </p:nvPr>
        </p:nvSpPr>
        <p:spPr>
          <a:xfrm>
            <a:off x="3722688" y="6357938"/>
            <a:ext cx="2271712" cy="457200"/>
          </a:xfrm>
        </p:spPr>
        <p:txBody>
          <a:bodyPr/>
          <a:lstStyle>
            <a:lvl1pPr>
              <a:defRPr/>
            </a:lvl1pPr>
          </a:lstStyle>
          <a:p>
            <a:pPr>
              <a:defRPr/>
            </a:pPr>
            <a:endParaRPr lang="en-GB"/>
          </a:p>
        </p:txBody>
      </p:sp>
      <p:sp>
        <p:nvSpPr>
          <p:cNvPr id="109" name="Rectangle 107"/>
          <p:cNvSpPr>
            <a:spLocks noGrp="1" noChangeArrowheads="1"/>
          </p:cNvSpPr>
          <p:nvPr>
            <p:ph type="sldNum" sz="quarter" idx="12"/>
          </p:nvPr>
        </p:nvSpPr>
        <p:spPr>
          <a:xfrm>
            <a:off x="6464300" y="6361113"/>
            <a:ext cx="1906588" cy="457200"/>
          </a:xfrm>
        </p:spPr>
        <p:txBody>
          <a:bodyPr/>
          <a:lstStyle>
            <a:lvl1pPr>
              <a:defRPr/>
            </a:lvl1pPr>
          </a:lstStyle>
          <a:p>
            <a:pPr>
              <a:defRPr/>
            </a:pPr>
            <a:fld id="{9AFBBBD5-9881-4C58-A5B0-76EC89A43519}" type="slidenum">
              <a:rPr lang="en-GB"/>
              <a:pPr>
                <a:defRPr/>
              </a:pPr>
              <a:t>‹#›</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9E97A61-6F06-429C-96C8-7C1C97411C5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21899E0-F544-4FCD-8AA8-2E33828242BF}"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143000"/>
          </a:xfrm>
        </p:spPr>
        <p:txBody>
          <a:bodyPr/>
          <a:lstStyle/>
          <a:p>
            <a:r>
              <a:rPr lang="en-US"/>
              <a:t>Click to edit Master title style</a:t>
            </a:r>
          </a:p>
        </p:txBody>
      </p:sp>
      <p:sp>
        <p:nvSpPr>
          <p:cNvPr id="3" name="Table Placeholder 2"/>
          <p:cNvSpPr>
            <a:spLocks noGrp="1"/>
          </p:cNvSpPr>
          <p:nvPr>
            <p:ph type="tbl" idx="1"/>
          </p:nvPr>
        </p:nvSpPr>
        <p:spPr>
          <a:xfrm>
            <a:off x="809625" y="2214563"/>
            <a:ext cx="7958138" cy="3881437"/>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E581380-AD48-484B-B421-07DAAD92FA6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E464F72-18C9-43A2-A805-8A905BA5ABF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DA6B89F-C6A5-48A5-B2BB-0E95C09F8D0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83E6F30-9EB6-41B4-B6C3-67595993FEC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A7037010-6E3A-43D5-B994-9AF0165364D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A343E8F1-02D4-42D2-886E-539E2E656AC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5CC45DC-7ED4-4F8A-9CB1-FDC0B42B719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D46E13F-11F3-432F-B5C6-F751A173D8C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CBA4A7E-4E6B-447F-B824-23B734BAB84B}"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3"/>
            <a:ext cx="8915400" cy="6713537"/>
            <a:chOff x="0" y="43"/>
            <a:chExt cx="5616" cy="4229"/>
          </a:xfrm>
        </p:grpSpPr>
        <p:grpSp>
          <p:nvGrpSpPr>
            <p:cNvPr id="1032" name="Group 222"/>
            <p:cNvGrpSpPr>
              <a:grpSpLocks/>
            </p:cNvGrpSpPr>
            <p:nvPr userDrawn="1"/>
          </p:nvGrpSpPr>
          <p:grpSpPr bwMode="auto">
            <a:xfrm>
              <a:off x="0" y="43"/>
              <a:ext cx="408" cy="4229"/>
              <a:chOff x="0" y="43"/>
              <a:chExt cx="5760" cy="4229"/>
            </a:xfrm>
          </p:grpSpPr>
          <p:sp>
            <p:nvSpPr>
              <p:cNvPr id="1146" name="Line 122"/>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47" name="Line 123"/>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48" name="Line 124"/>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49" name="Line 125"/>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50" name="Line 126"/>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1" name="Line 127"/>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52" name="Line 128"/>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53" name="Line 129"/>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54" name="Line 130"/>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55" name="Line 131"/>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56" name="Line 132"/>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7" name="Line 133"/>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58" name="Line 134"/>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9" name="Line 135"/>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60" name="Line 136"/>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1" name="Line 137"/>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2" name="Line 138"/>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3" name="Line 139"/>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64" name="Line 140"/>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5" name="Line 141"/>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66" name="Line 142"/>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67" name="Line 143"/>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8" name="Line 144"/>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9" name="Line 145"/>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70" name="Line 146"/>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71" name="Line 147"/>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72" name="Line 148"/>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3" name="Line 149"/>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74" name="Line 150"/>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5" name="Line 151"/>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6" name="Line 152"/>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77" name="Line 153"/>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78" name="Line 154"/>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79" name="Line 155"/>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0" name="Line 156"/>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1" name="Line 157"/>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2" name="Line 158"/>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83" name="Line 159"/>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84" name="Line 160"/>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85" name="Line 161"/>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6" name="Line 162"/>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87" name="Line 163"/>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8" name="Line 164"/>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9" name="Line 165"/>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0" name="Line 166"/>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91" name="Line 167"/>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2" name="Line 168"/>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3" name="Line 169"/>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4" name="Line 170"/>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5" name="Line 171"/>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96" name="Line 172"/>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7" name="Line 173"/>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98" name="Line 174"/>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99" name="Line 175"/>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0" name="Line 176"/>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01" name="Line 177"/>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02" name="Line 178"/>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3" name="Line 179"/>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04" name="Line 180"/>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5" name="Line 181"/>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06" name="Line 182"/>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7" name="Line 183"/>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8" name="Line 184"/>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9" name="Line 185"/>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0" name="Line 186"/>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1" name="Line 187"/>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12" name="Line 188"/>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13" name="Line 189"/>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14" name="Line 190"/>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15" name="Line 191"/>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6" name="Line 192"/>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17" name="Line 193"/>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18" name="Line 194"/>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19" name="Line 195"/>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0" name="Line 196"/>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1" name="Line 197"/>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2" name="Line 198"/>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23" name="Line 199"/>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24" name="Line 200"/>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25" name="Line 201"/>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6" name="Line 202"/>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27" name="Line 203"/>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8" name="Line 204"/>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9" name="Line 205"/>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30" name="Line 206"/>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31" name="Line 207"/>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32" name="Line 208"/>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3" name="Line 209"/>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34" name="Line 210"/>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35" name="Line 211"/>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6" name="Line 212"/>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7" name="Line 213"/>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38" name="Line 214"/>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9" name="Line 215"/>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40" name="Line 216"/>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41" name="Line 217"/>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42" name="Line 218"/>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43" name="Line 219"/>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grpSp>
        <p:grpSp>
          <p:nvGrpSpPr>
            <p:cNvPr id="1033" name="Group 224"/>
            <p:cNvGrpSpPr>
              <a:grpSpLocks/>
            </p:cNvGrpSpPr>
            <p:nvPr userDrawn="1"/>
          </p:nvGrpSpPr>
          <p:grpSpPr bwMode="auto">
            <a:xfrm>
              <a:off x="400" y="205"/>
              <a:ext cx="5216" cy="1123"/>
              <a:chOff x="400" y="205"/>
              <a:chExt cx="5216" cy="1123"/>
            </a:xfrm>
          </p:grpSpPr>
          <p:sp>
            <p:nvSpPr>
              <p:cNvPr id="1140" name="Rectangle 116"/>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sp>
            <p:nvSpPr>
              <p:cNvPr id="1136" name="Rectangle 112"/>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a:defRPr/>
                </a:pPr>
                <a:endParaRPr lang="en-US">
                  <a:cs typeface="+mn-cs"/>
                </a:endParaRPr>
              </a:p>
            </p:txBody>
          </p:sp>
          <p:sp>
            <p:nvSpPr>
              <p:cNvPr id="1141" name="Rectangle 117"/>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sp>
            <p:nvSpPr>
              <p:cNvPr id="1137" name="Rectangle 113"/>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a:defRPr/>
                </a:pPr>
                <a:endParaRPr lang="en-US">
                  <a:cs typeface="+mn-cs"/>
                </a:endParaRPr>
              </a:p>
            </p:txBody>
          </p:sp>
        </p:grpSp>
      </p:grpSp>
      <p:sp>
        <p:nvSpPr>
          <p:cNvPr id="1027" name="Rectangle 3"/>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folHlink"/>
                </a:solidFill>
                <a:cs typeface="+mn-cs"/>
              </a:defRPr>
            </a:lvl1pPr>
          </a:lstStyle>
          <a:p>
            <a:pPr>
              <a:defRPr/>
            </a:pPr>
            <a:endParaRPr lang="en-GB"/>
          </a:p>
        </p:txBody>
      </p:sp>
      <p:sp>
        <p:nvSpPr>
          <p:cNvPr id="1029" name="Rectangle 5"/>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folHlink"/>
                </a:solidFill>
                <a:cs typeface="+mn-cs"/>
              </a:defRPr>
            </a:lvl1pPr>
          </a:lstStyle>
          <a:p>
            <a:pPr>
              <a:defRPr/>
            </a:pPr>
            <a:endParaRPr lang="en-GB"/>
          </a:p>
        </p:txBody>
      </p:sp>
      <p:sp>
        <p:nvSpPr>
          <p:cNvPr id="1030" name="Rectangle 6"/>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folHlink"/>
                </a:solidFill>
                <a:cs typeface="+mn-cs"/>
              </a:defRPr>
            </a:lvl1pPr>
          </a:lstStyle>
          <a:p>
            <a:pPr>
              <a:defRPr/>
            </a:pPr>
            <a:fld id="{ED6E531F-4378-4CAD-94EC-254ABBABB9EA}" type="slidenum">
              <a:rPr lang="en-GB"/>
              <a:pPr>
                <a:defRPr/>
              </a:pPr>
              <a:t>‹#›</a:t>
            </a:fld>
            <a:endParaRPr lang="en-GB"/>
          </a:p>
        </p:txBody>
      </p:sp>
      <p:sp>
        <p:nvSpPr>
          <p:cNvPr id="1031" name="Rectangle 2"/>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itchFamily="18" charset="0"/>
        </a:defRPr>
      </a:lvl2pPr>
      <a:lvl3pPr algn="ctr" rtl="0" eaLnBrk="0" fontAlgn="base" hangingPunct="0">
        <a:lnSpc>
          <a:spcPct val="85000"/>
        </a:lnSpc>
        <a:spcBef>
          <a:spcPct val="0"/>
        </a:spcBef>
        <a:spcAft>
          <a:spcPct val="0"/>
        </a:spcAft>
        <a:defRPr sz="4400">
          <a:solidFill>
            <a:schemeClr val="tx2"/>
          </a:solidFill>
          <a:latin typeface="Times New Roman" pitchFamily="18" charset="0"/>
        </a:defRPr>
      </a:lvl3pPr>
      <a:lvl4pPr algn="ctr" rtl="0" eaLnBrk="0" fontAlgn="base" hangingPunct="0">
        <a:lnSpc>
          <a:spcPct val="85000"/>
        </a:lnSpc>
        <a:spcBef>
          <a:spcPct val="0"/>
        </a:spcBef>
        <a:spcAft>
          <a:spcPct val="0"/>
        </a:spcAft>
        <a:defRPr sz="4400">
          <a:solidFill>
            <a:schemeClr val="tx2"/>
          </a:solidFill>
          <a:latin typeface="Times New Roman" pitchFamily="18" charset="0"/>
        </a:defRPr>
      </a:lvl4pPr>
      <a:lvl5pPr algn="ctr" rtl="0" eaLnBrk="0" fontAlgn="base" hangingPunct="0">
        <a:lnSpc>
          <a:spcPct val="85000"/>
        </a:lnSpc>
        <a:spcBef>
          <a:spcPct val="0"/>
        </a:spcBef>
        <a:spcAft>
          <a:spcPct val="0"/>
        </a:spcAft>
        <a:defRPr sz="4400">
          <a:solidFill>
            <a:schemeClr val="tx2"/>
          </a:solidFill>
          <a:latin typeface="Times New Roman" pitchFamily="18" charset="0"/>
        </a:defRPr>
      </a:lvl5pPr>
      <a:lvl6pPr marL="457200" algn="ctr" rtl="0" fontAlgn="base">
        <a:lnSpc>
          <a:spcPct val="85000"/>
        </a:lnSpc>
        <a:spcBef>
          <a:spcPct val="0"/>
        </a:spcBef>
        <a:spcAft>
          <a:spcPct val="0"/>
        </a:spcAft>
        <a:defRPr sz="4400">
          <a:solidFill>
            <a:schemeClr val="tx2"/>
          </a:solidFill>
          <a:latin typeface="Times New Roman" pitchFamily="18" charset="0"/>
        </a:defRPr>
      </a:lvl6pPr>
      <a:lvl7pPr marL="914400" algn="ctr" rtl="0" fontAlgn="base">
        <a:lnSpc>
          <a:spcPct val="85000"/>
        </a:lnSpc>
        <a:spcBef>
          <a:spcPct val="0"/>
        </a:spcBef>
        <a:spcAft>
          <a:spcPct val="0"/>
        </a:spcAft>
        <a:defRPr sz="4400">
          <a:solidFill>
            <a:schemeClr val="tx2"/>
          </a:solidFill>
          <a:latin typeface="Times New Roman" pitchFamily="18" charset="0"/>
        </a:defRPr>
      </a:lvl7pPr>
      <a:lvl8pPr marL="1371600" algn="ctr" rtl="0" fontAlgn="base">
        <a:lnSpc>
          <a:spcPct val="85000"/>
        </a:lnSpc>
        <a:spcBef>
          <a:spcPct val="0"/>
        </a:spcBef>
        <a:spcAft>
          <a:spcPct val="0"/>
        </a:spcAft>
        <a:defRPr sz="4400">
          <a:solidFill>
            <a:schemeClr val="tx2"/>
          </a:solidFill>
          <a:latin typeface="Times New Roman" pitchFamily="18" charset="0"/>
        </a:defRPr>
      </a:lvl8pPr>
      <a:lvl9pPr marL="1828800" algn="ctr" rtl="0" fontAlgn="base">
        <a:lnSpc>
          <a:spcPct val="85000"/>
        </a:lnSpc>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GB" dirty="0">
                <a:latin typeface="Arial" charset="0"/>
              </a:rPr>
              <a:t>A seminar presentation</a:t>
            </a:r>
            <a:br>
              <a:rPr lang="en-GB" dirty="0">
                <a:latin typeface="Arial" charset="0"/>
              </a:rPr>
            </a:br>
            <a:r>
              <a:rPr lang="en-GB" dirty="0">
                <a:latin typeface="Arial" charset="0"/>
              </a:rPr>
              <a:t>on</a:t>
            </a:r>
          </a:p>
        </p:txBody>
      </p:sp>
      <p:sp>
        <p:nvSpPr>
          <p:cNvPr id="15362" name="Rectangle 3"/>
          <p:cNvSpPr>
            <a:spLocks noGrp="1" noChangeArrowheads="1"/>
          </p:cNvSpPr>
          <p:nvPr>
            <p:ph type="subTitle" idx="1"/>
          </p:nvPr>
        </p:nvSpPr>
        <p:spPr>
          <a:xfrm>
            <a:off x="1214414" y="2428868"/>
            <a:ext cx="7500989" cy="3857652"/>
          </a:xfrm>
        </p:spPr>
        <p:txBody>
          <a:bodyPr/>
          <a:lstStyle/>
          <a:p>
            <a:pPr eaLnBrk="1" hangingPunct="1"/>
            <a:r>
              <a:rPr lang="en-GB" sz="2000" dirty="0" err="1" smtClean="0">
                <a:latin typeface="Arial" charset="0"/>
              </a:rPr>
              <a:t>Cointrix</a:t>
            </a:r>
            <a:r>
              <a:rPr lang="en-GB" sz="2000" dirty="0" smtClean="0">
                <a:latin typeface="Arial" charset="0"/>
              </a:rPr>
              <a:t>: A </a:t>
            </a:r>
            <a:r>
              <a:rPr lang="en-GB" sz="2000" dirty="0" err="1" smtClean="0">
                <a:latin typeface="Arial" charset="0"/>
              </a:rPr>
              <a:t>Blockchain</a:t>
            </a:r>
            <a:r>
              <a:rPr lang="en-GB" sz="2000" dirty="0" smtClean="0">
                <a:latin typeface="Arial" charset="0"/>
              </a:rPr>
              <a:t> based </a:t>
            </a:r>
            <a:r>
              <a:rPr lang="en-GB" sz="2000" dirty="0" err="1" smtClean="0">
                <a:latin typeface="Arial" charset="0"/>
              </a:rPr>
              <a:t>cryptocurrency</a:t>
            </a:r>
            <a:endParaRPr lang="en-GB" sz="2000" dirty="0" smtClean="0">
              <a:latin typeface="Arial" charset="0"/>
            </a:endParaRPr>
          </a:p>
          <a:p>
            <a:pPr eaLnBrk="1" hangingPunct="1"/>
            <a:r>
              <a:rPr lang="en-GB" sz="2000" dirty="0" err="1" smtClean="0">
                <a:latin typeface="Arial" charset="0"/>
              </a:rPr>
              <a:t>Walletio</a:t>
            </a:r>
            <a:r>
              <a:rPr lang="en-GB" sz="2000" dirty="0" smtClean="0">
                <a:latin typeface="Arial" charset="0"/>
              </a:rPr>
              <a:t>: A </a:t>
            </a:r>
            <a:r>
              <a:rPr lang="en-GB" sz="2000" dirty="0" err="1" smtClean="0">
                <a:latin typeface="Arial" charset="0"/>
              </a:rPr>
              <a:t>cointrix</a:t>
            </a:r>
            <a:r>
              <a:rPr lang="en-GB" sz="2000" dirty="0" smtClean="0">
                <a:latin typeface="Arial" charset="0"/>
              </a:rPr>
              <a:t> based e-wallet                                                     </a:t>
            </a:r>
            <a:endParaRPr lang="en-GB" sz="1800" dirty="0">
              <a:latin typeface="Arial" charset="0"/>
            </a:endParaRPr>
          </a:p>
          <a:p>
            <a:pPr algn="l" eaLnBrk="1" hangingPunct="1"/>
            <a:r>
              <a:rPr lang="en-GB" sz="1800" dirty="0">
                <a:latin typeface="Arial" charset="0"/>
              </a:rPr>
              <a:t>By-						   Guide</a:t>
            </a:r>
          </a:p>
          <a:p>
            <a:pPr algn="l" eaLnBrk="1" hangingPunct="1"/>
            <a:r>
              <a:rPr lang="en-GB" sz="1800" dirty="0" err="1" smtClean="0">
                <a:latin typeface="Arial" charset="0"/>
              </a:rPr>
              <a:t>Pranav</a:t>
            </a:r>
            <a:r>
              <a:rPr lang="en-GB" sz="1800" dirty="0" smtClean="0">
                <a:latin typeface="Arial" charset="0"/>
              </a:rPr>
              <a:t> </a:t>
            </a:r>
            <a:r>
              <a:rPr lang="en-GB" sz="1800" dirty="0" err="1" smtClean="0">
                <a:latin typeface="Arial" charset="0"/>
              </a:rPr>
              <a:t>Kiran</a:t>
            </a:r>
            <a:r>
              <a:rPr lang="en-GB" sz="1800" dirty="0" smtClean="0">
                <a:latin typeface="Arial" charset="0"/>
              </a:rPr>
              <a:t> </a:t>
            </a:r>
            <a:r>
              <a:rPr lang="en-GB" sz="1800" dirty="0" err="1" smtClean="0">
                <a:latin typeface="Arial" charset="0"/>
              </a:rPr>
              <a:t>Waikar</a:t>
            </a:r>
            <a:r>
              <a:rPr lang="en-GB" sz="1800" dirty="0">
                <a:latin typeface="Arial" charset="0"/>
              </a:rPr>
              <a:t>				</a:t>
            </a:r>
            <a:r>
              <a:rPr lang="en-GB" sz="1800" dirty="0" err="1" smtClean="0">
                <a:latin typeface="Arial" charset="0"/>
              </a:rPr>
              <a:t>Mr.</a:t>
            </a:r>
            <a:r>
              <a:rPr lang="en-GB" sz="1800" dirty="0" smtClean="0">
                <a:latin typeface="Arial" charset="0"/>
              </a:rPr>
              <a:t> </a:t>
            </a:r>
            <a:r>
              <a:rPr lang="en-GB" sz="1800" dirty="0" err="1" smtClean="0">
                <a:latin typeface="Arial" charset="0"/>
              </a:rPr>
              <a:t>Sudam</a:t>
            </a:r>
            <a:r>
              <a:rPr lang="en-GB" sz="1800" dirty="0" smtClean="0">
                <a:latin typeface="Arial" charset="0"/>
              </a:rPr>
              <a:t> </a:t>
            </a:r>
            <a:r>
              <a:rPr lang="en-GB" sz="1800" dirty="0" err="1" smtClean="0">
                <a:latin typeface="Arial" charset="0"/>
              </a:rPr>
              <a:t>Pawar</a:t>
            </a:r>
            <a:endParaRPr lang="en-GB" sz="1800" dirty="0">
              <a:latin typeface="Arial" charset="0"/>
            </a:endParaRPr>
          </a:p>
          <a:p>
            <a:pPr algn="l" eaLnBrk="1" hangingPunct="1"/>
            <a:r>
              <a:rPr lang="en-GB" sz="1800" dirty="0" smtClean="0">
                <a:latin typeface="Arial" charset="0"/>
              </a:rPr>
              <a:t>Pratik </a:t>
            </a:r>
            <a:r>
              <a:rPr lang="en-GB" sz="1800" dirty="0" err="1" smtClean="0">
                <a:latin typeface="Arial" charset="0"/>
              </a:rPr>
              <a:t>Deshmukh</a:t>
            </a:r>
            <a:endParaRPr lang="en-GB" sz="1800" dirty="0" smtClean="0">
              <a:latin typeface="Arial" charset="0"/>
            </a:endParaRPr>
          </a:p>
          <a:p>
            <a:pPr algn="l" eaLnBrk="1" hangingPunct="1"/>
            <a:r>
              <a:rPr lang="en-GB" sz="1800" dirty="0" err="1" smtClean="0">
                <a:latin typeface="Arial" charset="0"/>
              </a:rPr>
              <a:t>Rohan</a:t>
            </a:r>
            <a:r>
              <a:rPr lang="en-GB" sz="1800" dirty="0" smtClean="0">
                <a:latin typeface="Arial" charset="0"/>
              </a:rPr>
              <a:t> </a:t>
            </a:r>
            <a:r>
              <a:rPr lang="en-GB" sz="1800" dirty="0" err="1" smtClean="0">
                <a:latin typeface="Arial" charset="0"/>
              </a:rPr>
              <a:t>patil</a:t>
            </a:r>
            <a:endParaRPr lang="en-GB" sz="1800" dirty="0" smtClean="0">
              <a:latin typeface="Arial" charset="0"/>
            </a:endParaRPr>
          </a:p>
          <a:p>
            <a:pPr algn="l" eaLnBrk="1" hangingPunct="1"/>
            <a:r>
              <a:rPr lang="en-GB" sz="1800" dirty="0" err="1" smtClean="0">
                <a:latin typeface="Arial" charset="0"/>
              </a:rPr>
              <a:t>Aditi</a:t>
            </a:r>
            <a:r>
              <a:rPr lang="en-GB" sz="1800" dirty="0" smtClean="0">
                <a:latin typeface="Arial" charset="0"/>
              </a:rPr>
              <a:t> </a:t>
            </a:r>
            <a:r>
              <a:rPr lang="en-GB" sz="1800" dirty="0" err="1" smtClean="0">
                <a:latin typeface="Arial" charset="0"/>
              </a:rPr>
              <a:t>kulkarni</a:t>
            </a:r>
            <a:endParaRPr lang="en-GB" sz="1800" dirty="0">
              <a:latin typeface="Arial" charset="0"/>
            </a:endParaRPr>
          </a:p>
          <a:p>
            <a:pPr eaLnBrk="1" hangingPunct="1"/>
            <a:r>
              <a:rPr lang="en-GB" sz="1800" dirty="0">
                <a:latin typeface="Arial" charset="0"/>
              </a:rPr>
              <a:t>	Department of Computer Engineering</a:t>
            </a:r>
          </a:p>
          <a:p>
            <a:pPr eaLnBrk="1" hangingPunct="1"/>
            <a:r>
              <a:rPr lang="en-GB" sz="1800" dirty="0" err="1">
                <a:latin typeface="Arial" charset="0"/>
              </a:rPr>
              <a:t>STES’s</a:t>
            </a:r>
            <a:r>
              <a:rPr lang="en-GB" sz="1800" dirty="0">
                <a:latin typeface="Arial" charset="0"/>
              </a:rPr>
              <a:t> Sinhgad Institute of Technology and Science, </a:t>
            </a:r>
            <a:r>
              <a:rPr lang="en-GB" sz="1800" dirty="0" err="1">
                <a:latin typeface="Arial" charset="0"/>
              </a:rPr>
              <a:t>Narhe</a:t>
            </a:r>
            <a:r>
              <a:rPr lang="en-GB" sz="1800" dirty="0">
                <a:latin typeface="Arial" charset="0"/>
              </a:rPr>
              <a:t>, Pune	</a:t>
            </a:r>
          </a:p>
        </p:txBody>
      </p:sp>
      <p:pic>
        <p:nvPicPr>
          <p:cNvPr id="3" name="Picture 2">
            <a:extLst>
              <a:ext uri="{FF2B5EF4-FFF2-40B4-BE49-F238E27FC236}">
                <a16:creationId xmlns="" xmlns:a16="http://schemas.microsoft.com/office/drawing/2014/main" id="{DD4857CB-7134-436F-973D-D8833233C83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92280" y="5630338"/>
            <a:ext cx="2297915" cy="1312364"/>
          </a:xfrm>
          <a:prstGeom prst="rect">
            <a:avLst/>
          </a:prstGeom>
        </p:spPr>
      </p:pic>
      <p:pic>
        <p:nvPicPr>
          <p:cNvPr id="5" name="Picture 4" descr="A drawing of a face&#10;&#10;Description generated with high confidence">
            <a:extLst>
              <a:ext uri="{FF2B5EF4-FFF2-40B4-BE49-F238E27FC236}">
                <a16:creationId xmlns="" xmlns:a16="http://schemas.microsoft.com/office/drawing/2014/main" id="{5885598E-5A06-4E22-936E-68E1CFA214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3608" y="5754540"/>
            <a:ext cx="1418613" cy="10639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a:buFont typeface="Arial" pitchFamily="34" charset="0"/>
              <a:buChar char="•"/>
            </a:pPr>
            <a:r>
              <a:rPr lang="en-GB" sz="2400" dirty="0" smtClean="0">
                <a:latin typeface="Arial" charset="0"/>
              </a:rPr>
              <a:t>Who will verify- Miners</a:t>
            </a:r>
          </a:p>
          <a:p>
            <a:pPr>
              <a:buFont typeface="Arial" pitchFamily="34" charset="0"/>
              <a:buChar char="•"/>
            </a:pPr>
            <a:r>
              <a:rPr lang="en-GB" sz="2400" dirty="0" smtClean="0">
                <a:latin typeface="Arial" charset="0"/>
              </a:rPr>
              <a:t>Why someone will verify?-availing digital reward.</a:t>
            </a:r>
          </a:p>
          <a:p>
            <a:pPr>
              <a:buFont typeface="Arial" pitchFamily="34" charset="0"/>
              <a:buChar char="•"/>
            </a:pPr>
            <a:endParaRPr lang="en-GB" sz="2400" dirty="0" smtClean="0">
              <a:latin typeface="Arial" charset="0"/>
            </a:endParaRPr>
          </a:p>
          <a:p>
            <a:r>
              <a:rPr lang="en-GB" sz="2400" dirty="0" smtClean="0">
                <a:latin typeface="Arial" charset="0"/>
              </a:rPr>
              <a:t>Why block chain?</a:t>
            </a:r>
          </a:p>
          <a:p>
            <a:pPr>
              <a:buNone/>
            </a:pPr>
            <a:r>
              <a:rPr lang="en-GB" sz="2400" dirty="0" smtClean="0">
                <a:latin typeface="Arial" charset="0"/>
              </a:rPr>
              <a:t>1) No central trusted authority</a:t>
            </a:r>
          </a:p>
          <a:p>
            <a:pPr>
              <a:buNone/>
            </a:pPr>
            <a:r>
              <a:rPr lang="en-GB" sz="2400" dirty="0" smtClean="0">
                <a:latin typeface="Arial" charset="0"/>
              </a:rPr>
              <a:t>2) Anonymity</a:t>
            </a:r>
          </a:p>
          <a:p>
            <a:pPr>
              <a:buNone/>
            </a:pPr>
            <a:r>
              <a:rPr lang="en-GB" sz="2400" dirty="0" smtClean="0">
                <a:latin typeface="Arial" charset="0"/>
              </a:rPr>
              <a:t>3) Users are the infrastructure for system</a:t>
            </a:r>
          </a:p>
          <a:p>
            <a:pPr>
              <a:buNone/>
            </a:pPr>
            <a:r>
              <a:rPr lang="en-GB" sz="2400" dirty="0" smtClean="0">
                <a:latin typeface="Arial" charset="0"/>
              </a:rPr>
              <a:t>4) No liabilities</a:t>
            </a:r>
          </a:p>
          <a:p>
            <a:endParaRPr lang="en-GB" sz="2400" dirty="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Paper-II</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a:latin typeface="Arial" charset="0"/>
              </a:rPr>
              <a:t> </a:t>
            </a:r>
            <a:r>
              <a:rPr lang="en-US" sz="2400" dirty="0" smtClean="0">
                <a:latin typeface="Arial" charset="0"/>
              </a:rPr>
              <a:t>X. Li, P. Jiang, T. Chen, X. </a:t>
            </a:r>
            <a:r>
              <a:rPr lang="en-US" sz="2400" dirty="0" err="1" smtClean="0">
                <a:latin typeface="Arial" charset="0"/>
              </a:rPr>
              <a:t>Luo</a:t>
            </a:r>
            <a:r>
              <a:rPr lang="en-US" sz="2400" dirty="0" smtClean="0">
                <a:latin typeface="Arial" charset="0"/>
              </a:rPr>
              <a:t>, and Q. </a:t>
            </a:r>
            <a:r>
              <a:rPr lang="en-US" sz="2400" dirty="0" err="1" smtClean="0">
                <a:latin typeface="Arial" charset="0"/>
              </a:rPr>
              <a:t>Wen</a:t>
            </a:r>
            <a:r>
              <a:rPr lang="en-US" sz="2400" dirty="0" smtClean="0">
                <a:latin typeface="Arial" charset="0"/>
              </a:rPr>
              <a:t>, “A survey on the security of </a:t>
            </a:r>
            <a:r>
              <a:rPr lang="en-US" sz="2400" dirty="0" err="1" smtClean="0">
                <a:latin typeface="Arial" charset="0"/>
              </a:rPr>
              <a:t>blockchain</a:t>
            </a:r>
            <a:r>
              <a:rPr lang="en-US" sz="2400" dirty="0" smtClean="0">
                <a:latin typeface="Arial" charset="0"/>
              </a:rPr>
              <a:t> systems,” </a:t>
            </a:r>
            <a:r>
              <a:rPr lang="en-US" sz="2400" dirty="0" err="1" smtClean="0">
                <a:latin typeface="Arial" charset="0"/>
              </a:rPr>
              <a:t>Futur</a:t>
            </a:r>
            <a:r>
              <a:rPr lang="en-US" sz="2400" dirty="0" smtClean="0">
                <a:latin typeface="Arial" charset="0"/>
              </a:rPr>
              <a:t>. </a:t>
            </a:r>
            <a:r>
              <a:rPr lang="en-US" sz="2400" dirty="0" err="1" smtClean="0">
                <a:latin typeface="Arial" charset="0"/>
              </a:rPr>
              <a:t>Gener</a:t>
            </a:r>
            <a:r>
              <a:rPr lang="en-US" sz="2400" dirty="0" smtClean="0">
                <a:latin typeface="Arial" charset="0"/>
              </a:rPr>
              <a:t>. </a:t>
            </a:r>
            <a:r>
              <a:rPr lang="en-US" sz="2400" dirty="0" err="1" smtClean="0">
                <a:latin typeface="Arial" charset="0"/>
              </a:rPr>
              <a:t>Comput</a:t>
            </a:r>
            <a:r>
              <a:rPr lang="en-US" sz="2400" dirty="0" smtClean="0">
                <a:latin typeface="Arial" charset="0"/>
              </a:rPr>
              <a:t>. Syst., 2017.</a:t>
            </a:r>
            <a:endParaRPr lang="en-GB" sz="2400" dirty="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br>
              <a:rPr lang="en-US" dirty="0" smtClean="0"/>
            </a:br>
            <a:endParaRPr lang="en-GB" sz="2400"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Consensus protocol:-  </a:t>
            </a:r>
          </a:p>
          <a:p>
            <a:pPr>
              <a:buNone/>
            </a:pPr>
            <a:r>
              <a:rPr lang="en-GB" sz="2400" dirty="0" smtClean="0">
                <a:latin typeface="Arial" charset="0"/>
              </a:rPr>
              <a:t>    Block chains set of rules. </a:t>
            </a:r>
          </a:p>
          <a:p>
            <a:pPr>
              <a:buNone/>
            </a:pPr>
            <a:r>
              <a:rPr lang="en-GB" sz="2400" dirty="0" smtClean="0">
                <a:latin typeface="Arial" charset="0"/>
              </a:rPr>
              <a:t>    All the nodes verify integrity of data.</a:t>
            </a:r>
          </a:p>
          <a:p>
            <a:pPr>
              <a:buNone/>
            </a:pPr>
            <a:r>
              <a:rPr lang="en-GB" sz="2400" dirty="0" smtClean="0">
                <a:latin typeface="Arial" charset="0"/>
              </a:rPr>
              <a:t>    Upon majority consent decision is taken.</a:t>
            </a:r>
          </a:p>
          <a:p>
            <a:pPr>
              <a:buNone/>
            </a:pPr>
            <a:endParaRPr lang="en-GB" sz="2400" dirty="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br>
              <a:rPr lang="en-US" dirty="0" smtClean="0"/>
            </a:br>
            <a:endParaRPr lang="en-GB" sz="2400"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Proof of work: To add a block-</a:t>
            </a: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a:p>
            <a:r>
              <a:rPr lang="en-GB" sz="2400" dirty="0" smtClean="0">
                <a:latin typeface="Arial" charset="0"/>
              </a:rPr>
              <a:t>Advantage:-  Easy to apply</a:t>
            </a:r>
          </a:p>
          <a:p>
            <a:r>
              <a:rPr lang="en-GB" sz="2400" dirty="0" smtClean="0">
                <a:latin typeface="Arial" charset="0"/>
              </a:rPr>
              <a:t>Disadvantage:- As system grows mining consumes more resources</a:t>
            </a:r>
            <a:endParaRPr lang="en-GB" sz="2400" dirty="0">
              <a:latin typeface="Arial" charset="0"/>
            </a:endParaRPr>
          </a:p>
        </p:txBody>
      </p:sp>
      <p:pic>
        <p:nvPicPr>
          <p:cNvPr id="1026" name="Picture 2"/>
          <p:cNvPicPr>
            <a:picLocks noChangeAspect="1" noChangeArrowheads="1"/>
          </p:cNvPicPr>
          <p:nvPr/>
        </p:nvPicPr>
        <p:blipFill>
          <a:blip r:embed="rId2" cstate="print"/>
          <a:srcRect l="39844" t="41667" r="36250" b="33333"/>
          <a:stretch>
            <a:fillRect/>
          </a:stretch>
        </p:blipFill>
        <p:spPr bwMode="auto">
          <a:xfrm>
            <a:off x="2428860" y="2857496"/>
            <a:ext cx="3643338" cy="214314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Proof of Authority: </a:t>
            </a:r>
          </a:p>
          <a:p>
            <a:pPr>
              <a:buNone/>
            </a:pPr>
            <a:r>
              <a:rPr lang="en-US" sz="2400" dirty="0"/>
              <a:t>It does not depend on nodes solving arbitrarily </a:t>
            </a:r>
            <a:r>
              <a:rPr lang="en-US" sz="2400" dirty="0" smtClean="0"/>
              <a:t>difficult mathematical </a:t>
            </a:r>
            <a:r>
              <a:rPr lang="en-US" sz="2400" dirty="0"/>
              <a:t>problems, but instead uses a set of “authorities” - nodes that are explicitly allowed to create new blocks and secure the </a:t>
            </a:r>
            <a:r>
              <a:rPr lang="en-US" sz="2400" dirty="0" err="1"/>
              <a:t>blockchain</a:t>
            </a:r>
            <a:r>
              <a:rPr lang="en-US" sz="2400" dirty="0" smtClean="0"/>
              <a:t>.</a:t>
            </a:r>
            <a:endParaRPr lang="en-GB" sz="2400" dirty="0" smtClean="0">
              <a:latin typeface="Arial" charset="0"/>
            </a:endParaRPr>
          </a:p>
          <a:p>
            <a:pPr>
              <a:buNone/>
            </a:pPr>
            <a:endParaRPr lang="en-GB" sz="2400" dirty="0" smtClean="0">
              <a:latin typeface="Arial" charset="0"/>
            </a:endParaRPr>
          </a:p>
          <a:p>
            <a:r>
              <a:rPr lang="en-GB" sz="2400" dirty="0" smtClean="0">
                <a:latin typeface="Arial" charset="0"/>
              </a:rPr>
              <a:t>Advantage:- Secure, Reliable,  liability</a:t>
            </a:r>
          </a:p>
          <a:p>
            <a:pPr>
              <a:buNone/>
            </a:pPr>
            <a:r>
              <a:rPr lang="en-GB" sz="2400" dirty="0" smtClean="0">
                <a:latin typeface="Arial" charset="0"/>
              </a:rPr>
              <a:t> </a:t>
            </a:r>
          </a:p>
          <a:p>
            <a:r>
              <a:rPr lang="en-GB" sz="2400" dirty="0" smtClean="0">
                <a:latin typeface="Arial" charset="0"/>
              </a:rPr>
              <a:t>Disadvantage:- block chain has authority &amp; not owned by public.</a:t>
            </a:r>
            <a:endParaRPr lang="en-GB" sz="2400" dirty="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Paper-III</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latin typeface="Arial" charset="0"/>
              </a:rPr>
              <a:t>S. </a:t>
            </a:r>
            <a:r>
              <a:rPr lang="en-US" sz="2400" dirty="0" err="1" smtClean="0">
                <a:latin typeface="Arial" charset="0"/>
              </a:rPr>
              <a:t>Nakamoto</a:t>
            </a:r>
            <a:r>
              <a:rPr lang="en-US" sz="2400" dirty="0" smtClean="0">
                <a:latin typeface="Arial" charset="0"/>
              </a:rPr>
              <a:t>, “</a:t>
            </a:r>
            <a:r>
              <a:rPr lang="en-US" sz="2400" dirty="0" err="1" smtClean="0">
                <a:latin typeface="Arial" charset="0"/>
              </a:rPr>
              <a:t>Bitcoin</a:t>
            </a:r>
            <a:r>
              <a:rPr lang="en-US" sz="2400" dirty="0" smtClean="0">
                <a:latin typeface="Arial" charset="0"/>
              </a:rPr>
              <a:t>: A Peer-to-Peer Electronic Cash System,” </a:t>
            </a:r>
            <a:r>
              <a:rPr lang="en-US" sz="2400" dirty="0" err="1" smtClean="0">
                <a:latin typeface="Arial" charset="0"/>
              </a:rPr>
              <a:t>Www.Bitcoin.Org</a:t>
            </a:r>
            <a:r>
              <a:rPr lang="en-US" sz="2400" dirty="0" smtClean="0">
                <a:latin typeface="Arial" charset="0"/>
              </a:rPr>
              <a:t>, p. 9,2008.</a:t>
            </a:r>
            <a:endParaRPr lang="en-GB" sz="2400" dirty="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Transaction Verification:</a:t>
            </a:r>
            <a:endParaRPr lang="en-GB" sz="2400" dirty="0">
              <a:latin typeface="Arial" charset="0"/>
            </a:endParaRPr>
          </a:p>
        </p:txBody>
      </p:sp>
      <p:pic>
        <p:nvPicPr>
          <p:cNvPr id="2050" name="Picture 2"/>
          <p:cNvPicPr>
            <a:picLocks noChangeAspect="1" noChangeArrowheads="1"/>
          </p:cNvPicPr>
          <p:nvPr/>
        </p:nvPicPr>
        <p:blipFill>
          <a:blip r:embed="rId2" cstate="print"/>
          <a:srcRect/>
          <a:stretch>
            <a:fillRect/>
          </a:stretch>
        </p:blipFill>
        <p:spPr bwMode="auto">
          <a:xfrm>
            <a:off x="2026328" y="3000372"/>
            <a:ext cx="5322947" cy="29289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1800" dirty="0" smtClean="0">
                <a:latin typeface="Arial" charset="0"/>
              </a:rPr>
              <a:t>Network :</a:t>
            </a:r>
          </a:p>
          <a:p>
            <a:pPr marL="457200" indent="-457200">
              <a:buNone/>
            </a:pPr>
            <a:r>
              <a:rPr lang="en-US" sz="1800" dirty="0" smtClean="0">
                <a:latin typeface="Arial" charset="0"/>
              </a:rPr>
              <a:t>1) New transactions are broadcast to all nodes.</a:t>
            </a:r>
          </a:p>
          <a:p>
            <a:pPr marL="457200" indent="-457200">
              <a:buNone/>
            </a:pPr>
            <a:r>
              <a:rPr lang="en-US" sz="1800" dirty="0" smtClean="0">
                <a:latin typeface="Arial" charset="0"/>
              </a:rPr>
              <a:t>2) Each node collects new transactions into a block.</a:t>
            </a:r>
          </a:p>
          <a:p>
            <a:pPr marL="457200" indent="-457200">
              <a:buNone/>
            </a:pPr>
            <a:r>
              <a:rPr lang="en-US" sz="1800" dirty="0" smtClean="0">
                <a:latin typeface="Arial" charset="0"/>
              </a:rPr>
              <a:t>3) Each node works on finding a difficult proof-of-work for its block.</a:t>
            </a:r>
          </a:p>
          <a:p>
            <a:pPr marL="457200" indent="-457200">
              <a:buNone/>
            </a:pPr>
            <a:r>
              <a:rPr lang="en-US" sz="1800" dirty="0" smtClean="0">
                <a:latin typeface="Arial" charset="0"/>
              </a:rPr>
              <a:t>4) When a node finds a consensus solution , it broadcasts the block to all nodes.</a:t>
            </a:r>
          </a:p>
          <a:p>
            <a:pPr marL="457200" indent="-457200">
              <a:buNone/>
            </a:pPr>
            <a:r>
              <a:rPr lang="en-US" sz="1800" dirty="0" smtClean="0">
                <a:latin typeface="Arial" charset="0"/>
              </a:rPr>
              <a:t>5) Nodes accept the block only if all transactions in it are valid and not already spent.</a:t>
            </a:r>
          </a:p>
          <a:p>
            <a:pPr marL="457200" indent="-457200">
              <a:buNone/>
            </a:pPr>
            <a:r>
              <a:rPr lang="en-US" sz="1800" dirty="0" smtClean="0">
                <a:latin typeface="Arial" charset="0"/>
              </a:rPr>
              <a:t>6) Nodes express their acceptance of the block by working on creating the next block in the chain, using the hash of the accepted block as the previous hash.</a:t>
            </a:r>
          </a:p>
          <a:p>
            <a:pPr marL="457200" indent="-457200">
              <a:buNone/>
            </a:pPr>
            <a:r>
              <a:rPr lang="en-US" sz="1800" dirty="0" smtClean="0">
                <a:latin typeface="Arial" charset="0"/>
              </a:rPr>
              <a:t>7) Nodes always consider the longest chain to be the correct one and valid in case of a tie.</a:t>
            </a:r>
            <a:endParaRPr lang="en-GB" sz="1800" dirty="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14282" y="142852"/>
          <a:ext cx="8929720" cy="6829428"/>
        </p:xfrm>
        <a:graphic>
          <a:graphicData uri="http://schemas.openxmlformats.org/drawingml/2006/table">
            <a:tbl>
              <a:tblPr firstRow="1" bandRow="1">
                <a:tableStyleId>{5C22544A-7EE6-4342-B048-85BDC9FD1C3A}</a:tableStyleId>
              </a:tblPr>
              <a:tblGrid>
                <a:gridCol w="571504"/>
                <a:gridCol w="2571768"/>
                <a:gridCol w="2571768"/>
                <a:gridCol w="3214680"/>
              </a:tblGrid>
              <a:tr h="428628">
                <a:tc>
                  <a:txBody>
                    <a:bodyPr/>
                    <a:lstStyle/>
                    <a:p>
                      <a:r>
                        <a:rPr lang="en-US" sz="1200" dirty="0" err="1" smtClean="0"/>
                        <a:t>Sr</a:t>
                      </a:r>
                      <a:r>
                        <a:rPr lang="en-US" sz="1200" dirty="0" smtClean="0"/>
                        <a:t> no</a:t>
                      </a:r>
                      <a:endParaRPr lang="en-US" sz="1200" dirty="0"/>
                    </a:p>
                  </a:txBody>
                  <a:tcPr/>
                </a:tc>
                <a:tc>
                  <a:txBody>
                    <a:bodyPr/>
                    <a:lstStyle/>
                    <a:p>
                      <a:r>
                        <a:rPr lang="en-US" sz="1200" dirty="0" smtClean="0"/>
                        <a:t>Paper title/idea</a:t>
                      </a:r>
                      <a:endParaRPr lang="en-US" sz="1200" dirty="0"/>
                    </a:p>
                  </a:txBody>
                  <a:tcPr/>
                </a:tc>
                <a:tc>
                  <a:txBody>
                    <a:bodyPr/>
                    <a:lstStyle/>
                    <a:p>
                      <a:r>
                        <a:rPr lang="en-US" sz="1200" dirty="0" smtClean="0"/>
                        <a:t>General idea of paper</a:t>
                      </a:r>
                      <a:endParaRPr lang="en-US" sz="1200" dirty="0"/>
                    </a:p>
                  </a:txBody>
                  <a:tcPr/>
                </a:tc>
                <a:tc>
                  <a:txBody>
                    <a:bodyPr/>
                    <a:lstStyle/>
                    <a:p>
                      <a:r>
                        <a:rPr lang="en-US" sz="1200" dirty="0" smtClean="0"/>
                        <a:t>Advantage &amp; Limitation</a:t>
                      </a:r>
                      <a:endParaRPr lang="en-US" sz="1200" dirty="0"/>
                    </a:p>
                  </a:txBody>
                  <a:tcPr/>
                </a:tc>
              </a:tr>
              <a:tr h="1285884">
                <a:tc>
                  <a:txBody>
                    <a:bodyPr/>
                    <a:lstStyle/>
                    <a:p>
                      <a:r>
                        <a:rPr lang="en-US" sz="1200" dirty="0" smtClean="0"/>
                        <a:t>1</a:t>
                      </a:r>
                      <a:endParaRPr lang="en-US" sz="1200" dirty="0"/>
                    </a:p>
                  </a:txBody>
                  <a:tcPr/>
                </a:tc>
                <a:tc>
                  <a:txBody>
                    <a:bodyPr/>
                    <a:lstStyle/>
                    <a:p>
                      <a:r>
                        <a:rPr lang="en-US" sz="1200" kern="1200" dirty="0" err="1" smtClean="0">
                          <a:solidFill>
                            <a:schemeClr val="dk1"/>
                          </a:solidFill>
                          <a:latin typeface="+mn-lt"/>
                          <a:ea typeface="+mn-ea"/>
                          <a:cs typeface="+mn-cs"/>
                        </a:rPr>
                        <a:t>Blockchain</a:t>
                      </a:r>
                      <a:r>
                        <a:rPr lang="en-US" sz="1200" kern="1200" dirty="0" smtClean="0">
                          <a:solidFill>
                            <a:schemeClr val="dk1"/>
                          </a:solidFill>
                          <a:latin typeface="+mn-lt"/>
                          <a:ea typeface="+mn-ea"/>
                          <a:cs typeface="+mn-cs"/>
                        </a:rPr>
                        <a:t> and </a:t>
                      </a:r>
                      <a:r>
                        <a:rPr lang="en-US" sz="1200" kern="1200" dirty="0" err="1" smtClean="0">
                          <a:solidFill>
                            <a:schemeClr val="dk1"/>
                          </a:solidFill>
                          <a:latin typeface="+mn-lt"/>
                          <a:ea typeface="+mn-ea"/>
                          <a:cs typeface="+mn-cs"/>
                        </a:rPr>
                        <a:t>Cryptocurrencies</a:t>
                      </a:r>
                      <a:r>
                        <a:rPr lang="en-US" sz="1200" kern="1200" dirty="0" smtClean="0">
                          <a:solidFill>
                            <a:schemeClr val="dk1"/>
                          </a:solidFill>
                          <a:latin typeface="+mn-lt"/>
                          <a:ea typeface="+mn-ea"/>
                          <a:cs typeface="+mn-cs"/>
                        </a:rPr>
                        <a:t>: Model, Techniques, and Applications</a:t>
                      </a:r>
                      <a:r>
                        <a:rPr lang="en-US" sz="1200" kern="1200" baseline="0" dirty="0" smtClean="0">
                          <a:solidFill>
                            <a:schemeClr val="dk1"/>
                          </a:solidFill>
                          <a:latin typeface="+mn-lt"/>
                          <a:ea typeface="+mn-ea"/>
                          <a:cs typeface="+mn-cs"/>
                        </a:rPr>
                        <a:t> [2018]</a:t>
                      </a:r>
                      <a:endParaRPr lang="en-US" sz="1200" kern="1200" dirty="0" smtClean="0">
                        <a:solidFill>
                          <a:schemeClr val="dk1"/>
                        </a:solidFill>
                        <a:latin typeface="+mn-lt"/>
                        <a:ea typeface="+mn-ea"/>
                        <a:cs typeface="+mn-cs"/>
                      </a:endParaRPr>
                    </a:p>
                  </a:txBody>
                  <a:tcPr/>
                </a:tc>
                <a:tc>
                  <a:txBody>
                    <a:bodyPr/>
                    <a:lstStyle/>
                    <a:p>
                      <a:r>
                        <a:rPr lang="en-US" sz="1200" dirty="0" smtClean="0"/>
                        <a:t>A</a:t>
                      </a:r>
                      <a:r>
                        <a:rPr lang="en-US" sz="1200" baseline="0" dirty="0" smtClean="0"/>
                        <a:t> survey of current crypto currencies to understand block chain  &amp; its different types.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dk1"/>
                          </a:solidFill>
                          <a:latin typeface="+mn-lt"/>
                          <a:ea typeface="+mn-ea"/>
                          <a:cs typeface="+mn-cs"/>
                        </a:rPr>
                        <a:t>Provides different incentive models , ecosystem &amp; applications  of block chain.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dk1"/>
                          </a:solidFill>
                          <a:latin typeface="+mn-lt"/>
                          <a:ea typeface="+mn-ea"/>
                          <a:cs typeface="+mn-cs"/>
                        </a:rPr>
                        <a:t>Explains block chain in layered architecture. </a:t>
                      </a:r>
                      <a:endParaRPr lang="en-US" sz="1200" b="0" kern="1200" dirty="0" smtClean="0">
                        <a:solidFill>
                          <a:schemeClr val="dk1"/>
                        </a:solidFill>
                        <a:latin typeface="+mn-lt"/>
                        <a:ea typeface="+mn-ea"/>
                        <a:cs typeface="+mn-cs"/>
                      </a:endParaRPr>
                    </a:p>
                    <a:p>
                      <a:r>
                        <a:rPr lang="en-IN" sz="1200" b="1" kern="1200" dirty="0" smtClean="0">
                          <a:solidFill>
                            <a:schemeClr val="dk1"/>
                          </a:solidFill>
                          <a:latin typeface="+mn-lt"/>
                          <a:ea typeface="+mn-ea"/>
                          <a:cs typeface="+mn-cs"/>
                        </a:rPr>
                        <a:t>Limitations:</a:t>
                      </a:r>
                    </a:p>
                    <a:p>
                      <a:r>
                        <a:rPr lang="en-IN" sz="1200" b="0" kern="1200" baseline="0" dirty="0" smtClean="0">
                          <a:solidFill>
                            <a:schemeClr val="dk1"/>
                          </a:solidFill>
                          <a:latin typeface="+mn-lt"/>
                          <a:ea typeface="+mn-ea"/>
                          <a:cs typeface="+mn-cs"/>
                        </a:rPr>
                        <a:t>Does not provide any solid architecture for its stated application.</a:t>
                      </a:r>
                      <a:endParaRPr lang="en-IN" sz="1200" b="1" kern="1200" dirty="0" smtClean="0">
                        <a:solidFill>
                          <a:schemeClr val="dk1"/>
                        </a:solidFill>
                        <a:latin typeface="+mn-lt"/>
                        <a:ea typeface="+mn-ea"/>
                        <a:cs typeface="+mn-cs"/>
                      </a:endParaRPr>
                    </a:p>
                    <a:p>
                      <a:endParaRPr lang="en-US" sz="1200" dirty="0"/>
                    </a:p>
                  </a:txBody>
                  <a:tcPr/>
                </a:tc>
              </a:tr>
              <a:tr h="3231866">
                <a:tc>
                  <a:txBody>
                    <a:bodyPr/>
                    <a:lstStyle/>
                    <a:p>
                      <a:r>
                        <a:rPr lang="en-US" sz="1200" dirty="0" smtClean="0"/>
                        <a:t>2</a:t>
                      </a:r>
                      <a:endParaRPr lang="en-US" sz="1200" dirty="0"/>
                    </a:p>
                  </a:txBody>
                  <a:tcPr/>
                </a:tc>
                <a:tc>
                  <a:txBody>
                    <a:bodyPr/>
                    <a:lstStyle/>
                    <a:p>
                      <a:r>
                        <a:rPr lang="en-US" sz="1200" dirty="0" smtClean="0"/>
                        <a:t>A Brief Survey of </a:t>
                      </a:r>
                      <a:r>
                        <a:rPr lang="en-US" sz="1200" dirty="0" err="1" smtClean="0"/>
                        <a:t>Cryptocurrency</a:t>
                      </a:r>
                      <a:r>
                        <a:rPr lang="en-US" sz="1200" dirty="0" smtClean="0"/>
                        <a:t> Systems[2017]</a:t>
                      </a:r>
                      <a:endParaRPr lang="en-US" sz="1200" dirty="0"/>
                    </a:p>
                  </a:txBody>
                  <a:tcPr/>
                </a:tc>
                <a:tc>
                  <a:txBody>
                    <a:bodyPr/>
                    <a:lstStyle/>
                    <a:p>
                      <a:r>
                        <a:rPr lang="en-US" sz="1200" b="0" i="0" kern="1200" dirty="0" smtClean="0">
                          <a:solidFill>
                            <a:schemeClr val="dk1"/>
                          </a:solidFill>
                          <a:latin typeface="+mn-lt"/>
                          <a:ea typeface="+mn-ea"/>
                          <a:cs typeface="+mn-cs"/>
                        </a:rPr>
                        <a:t>It evaluates the strengths, weaknesses, and possible threats to all major mining strategy. It outlines how Crypto currencies mine, where they have comparable performance and assurance, and where they have unique threats and strengths.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r>
                        <a:rPr lang="en-US" sz="1200" b="0" i="0" kern="1200" dirty="0" smtClean="0">
                          <a:solidFill>
                            <a:schemeClr val="dk1"/>
                          </a:solidFill>
                          <a:latin typeface="+mn-lt"/>
                          <a:ea typeface="+mn-ea"/>
                          <a:cs typeface="+mn-cs"/>
                        </a:rPr>
                        <a:t>1.</a:t>
                      </a:r>
                      <a:r>
                        <a:rPr lang="en-US" sz="1800" b="0" i="0" kern="120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Currently, major Crypto currencies use Proof of Work, Proof of Stake or a combination of the both for mining. </a:t>
                      </a:r>
                    </a:p>
                    <a:p>
                      <a:r>
                        <a:rPr lang="en-US" sz="1200" b="0" i="0" kern="1200" dirty="0" smtClean="0">
                          <a:solidFill>
                            <a:schemeClr val="dk1"/>
                          </a:solidFill>
                          <a:latin typeface="+mn-lt"/>
                          <a:ea typeface="+mn-ea"/>
                          <a:cs typeface="+mn-cs"/>
                        </a:rPr>
                        <a:t>2.A combination of the both is found to be effective. </a:t>
                      </a:r>
                    </a:p>
                    <a:p>
                      <a:r>
                        <a:rPr lang="en-US" sz="1200" b="0" i="0" kern="1200" dirty="0" smtClean="0">
                          <a:solidFill>
                            <a:schemeClr val="dk1"/>
                          </a:solidFill>
                          <a:latin typeface="+mn-lt"/>
                          <a:ea typeface="+mn-ea"/>
                          <a:cs typeface="+mn-cs"/>
                        </a:rPr>
                        <a:t>3.Typically memory-intensive hash functions have been found to be faster mining algorithms.  </a:t>
                      </a:r>
                      <a:endParaRPr lang="en-US" sz="1200" kern="1200" dirty="0" smtClean="0">
                        <a:solidFill>
                          <a:schemeClr val="dk1"/>
                        </a:solidFill>
                        <a:latin typeface="+mn-lt"/>
                        <a:ea typeface="+mn-ea"/>
                        <a:cs typeface="+mn-cs"/>
                      </a:endParaRPr>
                    </a:p>
                    <a:p>
                      <a:r>
                        <a:rPr lang="en-IN" sz="1200" b="1" kern="1200" dirty="0" smtClean="0">
                          <a:solidFill>
                            <a:schemeClr val="dk1"/>
                          </a:solidFill>
                          <a:latin typeface="+mn-lt"/>
                          <a:ea typeface="+mn-ea"/>
                          <a:cs typeface="+mn-cs"/>
                        </a:rPr>
                        <a:t>Limitations</a:t>
                      </a:r>
                      <a:r>
                        <a:rPr lang="en-IN" sz="1200" b="1" kern="1200" dirty="0" smtClean="0">
                          <a:solidFill>
                            <a:schemeClr val="dk1"/>
                          </a:solidFill>
                          <a:latin typeface="+mn-lt"/>
                          <a:ea typeface="+mn-ea"/>
                          <a:cs typeface="+mn-cs"/>
                        </a:rPr>
                        <a:t>:</a:t>
                      </a:r>
                      <a:r>
                        <a:rPr lang="en-US" sz="1200" b="0" i="0" kern="120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A majority of </a:t>
                      </a:r>
                      <a:r>
                        <a:rPr lang="en-US" sz="1200" b="0" i="0" kern="1200" dirty="0" smtClean="0">
                          <a:solidFill>
                            <a:schemeClr val="dk1"/>
                          </a:solidFill>
                          <a:latin typeface="+mn-lt"/>
                          <a:ea typeface="+mn-ea"/>
                          <a:cs typeface="+mn-cs"/>
                        </a:rPr>
                        <a:t>hash algorithms are </a:t>
                      </a:r>
                      <a:r>
                        <a:rPr lang="en-US" sz="1200" b="0" i="0" kern="1200" dirty="0" smtClean="0">
                          <a:solidFill>
                            <a:schemeClr val="dk1"/>
                          </a:solidFill>
                          <a:latin typeface="+mn-lt"/>
                          <a:ea typeface="+mn-ea"/>
                          <a:cs typeface="+mn-cs"/>
                        </a:rPr>
                        <a:t>CPU-intensive and the others are memory intensive. </a:t>
                      </a:r>
                    </a:p>
                    <a:p>
                      <a:r>
                        <a:rPr lang="en-US" sz="1200" b="0" i="0" kern="1200" dirty="0" smtClean="0">
                          <a:solidFill>
                            <a:schemeClr val="dk1"/>
                          </a:solidFill>
                          <a:latin typeface="+mn-lt"/>
                          <a:ea typeface="+mn-ea"/>
                          <a:cs typeface="+mn-cs"/>
                        </a:rPr>
                        <a:t>2.While Proof of Work is resource intensive, Proof of Stake cannot act independently.  </a:t>
                      </a:r>
                    </a:p>
                    <a:p>
                      <a:r>
                        <a:rPr lang="en-US" sz="1200" b="0" i="0" kern="1200" dirty="0" smtClean="0">
                          <a:solidFill>
                            <a:schemeClr val="dk1"/>
                          </a:solidFill>
                          <a:latin typeface="+mn-lt"/>
                          <a:ea typeface="+mn-ea"/>
                          <a:cs typeface="+mn-cs"/>
                        </a:rPr>
                        <a:t>3. Crypto currencies are still experimenting with their mining protocols and algorithms to optimize their performance. No full proof algorithm has been found yet.</a:t>
                      </a:r>
                    </a:p>
                    <a:p>
                      <a:endParaRPr lang="en-US" sz="1200" dirty="0"/>
                    </a:p>
                  </a:txBody>
                  <a:tcPr/>
                </a:tc>
              </a:tr>
              <a:tr h="1300341">
                <a:tc>
                  <a:txBody>
                    <a:bodyPr/>
                    <a:lstStyle/>
                    <a:p>
                      <a:r>
                        <a:rPr lang="en-US" sz="1200" dirty="0" smtClean="0"/>
                        <a:t>3</a:t>
                      </a:r>
                      <a:endParaRPr lang="en-US" sz="1200" dirty="0"/>
                    </a:p>
                  </a:txBody>
                  <a:tcPr/>
                </a:tc>
                <a:tc>
                  <a:txBody>
                    <a:bodyPr/>
                    <a:lstStyle/>
                    <a:p>
                      <a:r>
                        <a:rPr lang="en-US" sz="1200" dirty="0" err="1" smtClean="0"/>
                        <a:t>Blockchain</a:t>
                      </a:r>
                      <a:r>
                        <a:rPr lang="en-US" sz="1200" dirty="0" smtClean="0"/>
                        <a:t>: Future of Financial and Cyber Security[2016]</a:t>
                      </a:r>
                      <a:endParaRPr lang="en-US" sz="1200" dirty="0"/>
                    </a:p>
                  </a:txBody>
                  <a:tcPr/>
                </a:tc>
                <a:tc>
                  <a:txBody>
                    <a:bodyPr/>
                    <a:lstStyle/>
                    <a:p>
                      <a:r>
                        <a:rPr lang="en-GB" sz="1200" dirty="0" smtClean="0"/>
                        <a:t>This paper explains the concept, characteristics, need of</a:t>
                      </a:r>
                    </a:p>
                    <a:p>
                      <a:r>
                        <a:rPr lang="en-GB" sz="1200" dirty="0" err="1" smtClean="0"/>
                        <a:t>Blockchain</a:t>
                      </a:r>
                      <a:r>
                        <a:rPr lang="en-GB" sz="1200" dirty="0" smtClean="0"/>
                        <a:t> and how </a:t>
                      </a:r>
                      <a:r>
                        <a:rPr lang="en-GB" sz="1200" dirty="0" err="1" smtClean="0"/>
                        <a:t>Bitcoin</a:t>
                      </a:r>
                      <a:r>
                        <a:rPr lang="en-GB" sz="1200" dirty="0" smtClean="0"/>
                        <a:t> works. It attempts to highlights role</a:t>
                      </a:r>
                    </a:p>
                    <a:p>
                      <a:r>
                        <a:rPr lang="en-GB" sz="1200" dirty="0" smtClean="0"/>
                        <a:t>of </a:t>
                      </a:r>
                      <a:r>
                        <a:rPr lang="en-GB" sz="1200" dirty="0" err="1" smtClean="0"/>
                        <a:t>Blockchain</a:t>
                      </a:r>
                      <a:r>
                        <a:rPr lang="en-GB" sz="1200" dirty="0" smtClean="0"/>
                        <a:t> in shaping the future of banking,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dk1"/>
                          </a:solidFill>
                          <a:latin typeface="+mn-lt"/>
                          <a:ea typeface="+mn-ea"/>
                          <a:cs typeface="+mn-cs"/>
                        </a:rPr>
                        <a:t>1.Decrease in device cost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dk1"/>
                          </a:solidFill>
                          <a:latin typeface="+mn-lt"/>
                          <a:ea typeface="+mn-ea"/>
                          <a:cs typeface="+mn-cs"/>
                        </a:rPr>
                        <a:t>2.Increases computing power</a:t>
                      </a:r>
                    </a:p>
                    <a:p>
                      <a:r>
                        <a:rPr lang="en-IN" sz="1200" b="1" kern="1200" dirty="0" smtClean="0">
                          <a:solidFill>
                            <a:schemeClr val="dk1"/>
                          </a:solidFill>
                          <a:latin typeface="+mn-lt"/>
                          <a:ea typeface="+mn-ea"/>
                          <a:cs typeface="+mn-cs"/>
                        </a:rPr>
                        <a:t>Limitations:</a:t>
                      </a:r>
                    </a:p>
                    <a:p>
                      <a:r>
                        <a:rPr lang="en-US" sz="1200" dirty="0" smtClean="0"/>
                        <a:t>1.If  any</a:t>
                      </a:r>
                      <a:r>
                        <a:rPr lang="en-US" sz="1200" baseline="0" dirty="0" smtClean="0"/>
                        <a:t> attack done by attacker then  there will be loss of all bit </a:t>
                      </a:r>
                      <a:r>
                        <a:rPr lang="en-US" sz="1200" baseline="0" dirty="0" err="1" smtClean="0"/>
                        <a:t>coins,we</a:t>
                      </a:r>
                      <a:r>
                        <a:rPr lang="en-US" sz="1200" baseline="0" dirty="0" smtClean="0"/>
                        <a:t> cant recover it because government is not involved  </a:t>
                      </a:r>
                      <a:r>
                        <a:rPr lang="en-US" sz="1200" baseline="0" smtClean="0"/>
                        <a:t>in </a:t>
                      </a:r>
                      <a:r>
                        <a:rPr lang="en-US" sz="1200" baseline="0" smtClean="0"/>
                        <a:t>.</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14280" y="357166"/>
          <a:ext cx="8929720" cy="5564428"/>
        </p:xfrm>
        <a:graphic>
          <a:graphicData uri="http://schemas.openxmlformats.org/drawingml/2006/table">
            <a:tbl>
              <a:tblPr firstRow="1" bandRow="1">
                <a:tableStyleId>{5C22544A-7EE6-4342-B048-85BDC9FD1C3A}</a:tableStyleId>
              </a:tblPr>
              <a:tblGrid>
                <a:gridCol w="928696"/>
                <a:gridCol w="3536164"/>
                <a:gridCol w="2232430"/>
                <a:gridCol w="2232430"/>
              </a:tblGrid>
              <a:tr h="718108">
                <a:tc>
                  <a:txBody>
                    <a:bodyPr/>
                    <a:lstStyle/>
                    <a:p>
                      <a:r>
                        <a:rPr lang="en-US" sz="1200" dirty="0" err="1" smtClean="0"/>
                        <a:t>Sr</a:t>
                      </a:r>
                      <a:r>
                        <a:rPr lang="en-US" sz="1200" dirty="0" smtClean="0"/>
                        <a:t> no</a:t>
                      </a:r>
                      <a:endParaRPr lang="en-US" sz="1200" dirty="0"/>
                    </a:p>
                  </a:txBody>
                  <a:tcPr/>
                </a:tc>
                <a:tc>
                  <a:txBody>
                    <a:bodyPr/>
                    <a:lstStyle/>
                    <a:p>
                      <a:r>
                        <a:rPr lang="en-US" sz="1200" dirty="0" smtClean="0"/>
                        <a:t>Paper title/idea</a:t>
                      </a:r>
                      <a:endParaRPr lang="en-US" sz="1200" dirty="0"/>
                    </a:p>
                  </a:txBody>
                  <a:tcPr/>
                </a:tc>
                <a:tc>
                  <a:txBody>
                    <a:bodyPr/>
                    <a:lstStyle/>
                    <a:p>
                      <a:r>
                        <a:rPr lang="en-US" sz="1200" dirty="0" smtClean="0"/>
                        <a:t>General idea of paper</a:t>
                      </a:r>
                      <a:endParaRPr lang="en-US" sz="1200" dirty="0"/>
                    </a:p>
                  </a:txBody>
                  <a:tcPr/>
                </a:tc>
                <a:tc>
                  <a:txBody>
                    <a:bodyPr/>
                    <a:lstStyle/>
                    <a:p>
                      <a:r>
                        <a:rPr lang="en-US" sz="1200" dirty="0" smtClean="0"/>
                        <a:t>Advantage &amp; Limitation</a:t>
                      </a:r>
                      <a:endParaRPr lang="en-US" sz="1200" dirty="0"/>
                    </a:p>
                  </a:txBody>
                  <a:tcPr/>
                </a:tc>
              </a:tr>
              <a:tr h="718108">
                <a:tc>
                  <a:txBody>
                    <a:bodyPr/>
                    <a:lstStyle/>
                    <a:p>
                      <a:r>
                        <a:rPr lang="en-US" sz="1200" dirty="0" smtClean="0"/>
                        <a:t>4</a:t>
                      </a:r>
                      <a:endParaRPr lang="en-US" sz="1200" dirty="0"/>
                    </a:p>
                  </a:txBody>
                  <a:tcPr/>
                </a:tc>
                <a:tc>
                  <a:txBody>
                    <a:bodyPr/>
                    <a:lstStyle/>
                    <a:p>
                      <a:r>
                        <a:rPr lang="en-US" sz="1200" dirty="0" err="1" smtClean="0"/>
                        <a:t>Bitcoin</a:t>
                      </a:r>
                      <a:r>
                        <a:rPr lang="en-US" sz="1200" dirty="0" smtClean="0"/>
                        <a:t>: A Peer-to-Peer Electronic Cash System[2008]</a:t>
                      </a:r>
                      <a:endParaRPr lang="en-US" sz="1200" dirty="0"/>
                    </a:p>
                  </a:txBody>
                  <a:tcPr/>
                </a:tc>
                <a:tc>
                  <a:txBody>
                    <a:bodyPr/>
                    <a:lstStyle/>
                    <a:p>
                      <a:r>
                        <a:rPr lang="en-US" sz="1200" kern="1200" dirty="0" smtClean="0">
                          <a:solidFill>
                            <a:schemeClr val="dk1"/>
                          </a:solidFill>
                          <a:latin typeface="+mn-lt"/>
                          <a:ea typeface="+mn-ea"/>
                          <a:cs typeface="+mn-cs"/>
                        </a:rPr>
                        <a:t>A distributed peer to peer system working under </a:t>
                      </a:r>
                      <a:r>
                        <a:rPr lang="en-US" sz="1200" kern="1200" dirty="0" err="1" smtClean="0">
                          <a:solidFill>
                            <a:schemeClr val="dk1"/>
                          </a:solidFill>
                          <a:latin typeface="+mn-lt"/>
                          <a:ea typeface="+mn-ea"/>
                          <a:cs typeface="+mn-cs"/>
                        </a:rPr>
                        <a:t>blockchain</a:t>
                      </a:r>
                      <a:r>
                        <a:rPr lang="en-US" sz="1200" kern="1200" dirty="0" smtClean="0">
                          <a:solidFill>
                            <a:schemeClr val="dk1"/>
                          </a:solidFill>
                          <a:latin typeface="+mn-lt"/>
                          <a:ea typeface="+mn-ea"/>
                          <a:cs typeface="+mn-cs"/>
                        </a:rPr>
                        <a:t> framework.</a:t>
                      </a:r>
                      <a:endParaRPr lang="en-US" sz="1200" dirty="0"/>
                    </a:p>
                  </a:txBody>
                  <a:tcPr/>
                </a:tc>
                <a:tc>
                  <a:txBody>
                    <a:bodyPr/>
                    <a:lstStyle/>
                    <a:p>
                      <a:r>
                        <a:rPr lang="en-IN" sz="1200" b="1" kern="1200" dirty="0" smtClean="0">
                          <a:solidFill>
                            <a:schemeClr val="dk1"/>
                          </a:solidFill>
                          <a:latin typeface="+mn-lt"/>
                          <a:ea typeface="+mn-ea"/>
                          <a:cs typeface="+mn-cs"/>
                        </a:rPr>
                        <a:t>Advantages:</a:t>
                      </a:r>
                      <a:endParaRPr lang="en-US" sz="1200" kern="1200" dirty="0" smtClean="0">
                        <a:solidFill>
                          <a:schemeClr val="dk1"/>
                        </a:solidFill>
                        <a:latin typeface="+mn-lt"/>
                        <a:ea typeface="+mn-ea"/>
                        <a:cs typeface="+mn-cs"/>
                      </a:endParaRPr>
                    </a:p>
                    <a:p>
                      <a:r>
                        <a:rPr lang="en-US" sz="1200" kern="1200" dirty="0" err="1" smtClean="0">
                          <a:solidFill>
                            <a:schemeClr val="dk1"/>
                          </a:solidFill>
                          <a:latin typeface="+mn-lt"/>
                          <a:ea typeface="+mn-ea"/>
                          <a:cs typeface="+mn-cs"/>
                        </a:rPr>
                        <a:t>Cryptocurrency</a:t>
                      </a:r>
                      <a:r>
                        <a:rPr lang="en-US" sz="1200" kern="1200" dirty="0" smtClean="0">
                          <a:solidFill>
                            <a:schemeClr val="dk1"/>
                          </a:solidFill>
                          <a:latin typeface="+mn-lt"/>
                          <a:ea typeface="+mn-ea"/>
                          <a:cs typeface="+mn-cs"/>
                        </a:rPr>
                        <a:t> without any central authority.</a:t>
                      </a:r>
                    </a:p>
                    <a:p>
                      <a:r>
                        <a:rPr lang="en-US" sz="1200" kern="1200" dirty="0" smtClean="0">
                          <a:solidFill>
                            <a:schemeClr val="dk1"/>
                          </a:solidFill>
                          <a:latin typeface="+mn-lt"/>
                          <a:ea typeface="+mn-ea"/>
                          <a:cs typeface="+mn-cs"/>
                        </a:rPr>
                        <a:t>Successful POW mechanism.</a:t>
                      </a:r>
                    </a:p>
                    <a:p>
                      <a:r>
                        <a:rPr lang="en-IN" sz="1200" b="1" kern="1200" dirty="0" smtClean="0">
                          <a:solidFill>
                            <a:schemeClr val="dk1"/>
                          </a:solidFill>
                          <a:latin typeface="+mn-lt"/>
                          <a:ea typeface="+mn-ea"/>
                          <a:cs typeface="+mn-cs"/>
                        </a:rPr>
                        <a:t>Limitations:</a:t>
                      </a: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The cost of POW consensus protocol will keep increasing as more people join the network.</a:t>
                      </a:r>
                      <a:endParaRPr lang="en-US" sz="1200" dirty="0"/>
                    </a:p>
                  </a:txBody>
                  <a:tcPr/>
                </a:tc>
              </a:tr>
              <a:tr h="718108">
                <a:tc>
                  <a:txBody>
                    <a:bodyPr/>
                    <a:lstStyle/>
                    <a:p>
                      <a:r>
                        <a:rPr lang="en-US" sz="1200" dirty="0" smtClean="0"/>
                        <a:t>5</a:t>
                      </a:r>
                      <a:endParaRPr lang="en-US" sz="1200" dirty="0"/>
                    </a:p>
                  </a:txBody>
                  <a:tcPr/>
                </a:tc>
                <a:tc>
                  <a:txBody>
                    <a:bodyPr/>
                    <a:lstStyle/>
                    <a:p>
                      <a:r>
                        <a:rPr lang="en-US" sz="1200" dirty="0" smtClean="0"/>
                        <a:t>Trust Your Wallet : a New Online Wallet Architecture for </a:t>
                      </a:r>
                      <a:r>
                        <a:rPr lang="en-US" sz="1200" dirty="0" err="1" smtClean="0"/>
                        <a:t>Bitcoin</a:t>
                      </a:r>
                      <a:r>
                        <a:rPr lang="en-US" sz="1200" dirty="0" smtClean="0"/>
                        <a:t> [2017]</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a:t>
                      </a:r>
                      <a:r>
                        <a:rPr lang="en-US" sz="1200" baseline="0" dirty="0" smtClean="0"/>
                        <a:t> introduces a wallet which is highly secured by Multiple signature.</a:t>
                      </a:r>
                      <a:endParaRPr lang="en-US" sz="120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The scalability of disaster recovery </a:t>
                      </a:r>
                      <a:r>
                        <a:rPr lang="en-GB" sz="1200" b="0" dirty="0" err="1" smtClean="0"/>
                        <a:t>center</a:t>
                      </a:r>
                      <a:endParaRPr lang="en-GB" sz="1200" b="0" dirty="0" smtClean="0"/>
                    </a:p>
                    <a:p>
                      <a:r>
                        <a:rPr lang="en-IN" sz="1200" b="1" kern="1200" dirty="0" smtClean="0">
                          <a:solidFill>
                            <a:schemeClr val="dk1"/>
                          </a:solidFill>
                          <a:latin typeface="+mn-lt"/>
                          <a:ea typeface="+mn-ea"/>
                          <a:cs typeface="+mn-cs"/>
                        </a:rPr>
                        <a:t>Limitations:</a:t>
                      </a:r>
                    </a:p>
                    <a:p>
                      <a:r>
                        <a:rPr lang="en-IN" sz="1200" b="0" kern="1200" dirty="0" smtClean="0">
                          <a:solidFill>
                            <a:schemeClr val="dk1"/>
                          </a:solidFill>
                          <a:latin typeface="+mn-lt"/>
                          <a:ea typeface="+mn-ea"/>
                          <a:cs typeface="+mn-cs"/>
                        </a:rPr>
                        <a:t>If</a:t>
                      </a:r>
                      <a:r>
                        <a:rPr lang="en-IN" sz="1200" b="0" kern="1200" baseline="0" dirty="0" smtClean="0">
                          <a:solidFill>
                            <a:schemeClr val="dk1"/>
                          </a:solidFill>
                          <a:latin typeface="+mn-lt"/>
                          <a:ea typeface="+mn-ea"/>
                          <a:cs typeface="+mn-cs"/>
                        </a:rPr>
                        <a:t> we lost one of key then  we are not able  recover that key .</a:t>
                      </a:r>
                      <a:endParaRPr lang="en-IN" sz="1200" b="0" kern="1200" dirty="0" smtClean="0">
                        <a:solidFill>
                          <a:schemeClr val="dk1"/>
                        </a:solidFill>
                        <a:latin typeface="+mn-lt"/>
                        <a:ea typeface="+mn-ea"/>
                        <a:cs typeface="+mn-cs"/>
                      </a:endParaRPr>
                    </a:p>
                    <a:p>
                      <a:endParaRPr lang="en-IN" sz="1200" b="1" kern="1200" dirty="0" smtClean="0">
                        <a:solidFill>
                          <a:schemeClr val="dk1"/>
                        </a:solidFill>
                        <a:latin typeface="+mn-lt"/>
                        <a:ea typeface="+mn-ea"/>
                        <a:cs typeface="+mn-cs"/>
                      </a:endParaRPr>
                    </a:p>
                    <a:p>
                      <a:endParaRPr lang="en-US" sz="1200" dirty="0"/>
                    </a:p>
                  </a:txBody>
                  <a:tcPr/>
                </a:tc>
              </a:tr>
              <a:tr h="1559003">
                <a:tc>
                  <a:txBody>
                    <a:bodyPr/>
                    <a:lstStyle/>
                    <a:p>
                      <a:r>
                        <a:rPr lang="en-US" sz="1200" dirty="0" smtClean="0"/>
                        <a:t>6</a:t>
                      </a:r>
                      <a:endParaRPr lang="en-US" sz="1200" dirty="0"/>
                    </a:p>
                  </a:txBody>
                  <a:tcPr/>
                </a:tc>
                <a:tc>
                  <a:txBody>
                    <a:bodyPr/>
                    <a:lstStyle/>
                    <a:p>
                      <a:r>
                        <a:rPr lang="en-US" sz="1200" kern="1200" dirty="0" smtClean="0">
                          <a:solidFill>
                            <a:schemeClr val="dk1"/>
                          </a:solidFill>
                          <a:latin typeface="+mn-lt"/>
                          <a:ea typeface="+mn-ea"/>
                          <a:cs typeface="+mn-cs"/>
                        </a:rPr>
                        <a:t>A survey on the security of block chain systems</a:t>
                      </a:r>
                    </a:p>
                    <a:p>
                      <a:r>
                        <a:rPr lang="en-US" sz="1200" kern="1200" dirty="0" smtClean="0">
                          <a:solidFill>
                            <a:schemeClr val="dk1"/>
                          </a:solidFill>
                          <a:latin typeface="+mn-lt"/>
                          <a:ea typeface="+mn-ea"/>
                          <a:cs typeface="+mn-cs"/>
                        </a:rPr>
                        <a:t>[2017]</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Detail survey of the security issues in current systems and existing solutions</a:t>
                      </a:r>
                      <a:endParaRPr lang="en-US" sz="1200" dirty="0" smtClean="0"/>
                    </a:p>
                  </a:txBody>
                  <a:tcPr/>
                </a:tc>
                <a:tc>
                  <a:txBody>
                    <a:bodyPr/>
                    <a:lstStyle/>
                    <a:p>
                      <a:r>
                        <a:rPr lang="en-IN" sz="1200" b="1" kern="1200" dirty="0" smtClean="0">
                          <a:solidFill>
                            <a:schemeClr val="dk1"/>
                          </a:solidFill>
                          <a:latin typeface="+mn-lt"/>
                          <a:ea typeface="+mn-ea"/>
                          <a:cs typeface="+mn-cs"/>
                        </a:rPr>
                        <a:t>Advantages:</a:t>
                      </a:r>
                      <a:endParaRPr lang="en-US" sz="1200" kern="1200" dirty="0" smtClean="0">
                        <a:solidFill>
                          <a:schemeClr val="dk1"/>
                        </a:solidFill>
                        <a:latin typeface="+mn-lt"/>
                        <a:ea typeface="+mn-ea"/>
                        <a:cs typeface="+mn-cs"/>
                      </a:endParaRPr>
                    </a:p>
                    <a:p>
                      <a:r>
                        <a:rPr lang="en-US" sz="1200" i="1" kern="1200" dirty="0" smtClean="0">
                          <a:solidFill>
                            <a:schemeClr val="dk1"/>
                          </a:solidFill>
                          <a:latin typeface="+mn-lt"/>
                          <a:ea typeface="+mn-ea"/>
                          <a:cs typeface="+mn-cs"/>
                        </a:rPr>
                        <a:t>A careful comparison between </a:t>
                      </a:r>
                      <a:r>
                        <a:rPr lang="en-US" sz="1200" i="1" kern="1200" dirty="0" err="1" smtClean="0">
                          <a:solidFill>
                            <a:schemeClr val="dk1"/>
                          </a:solidFill>
                          <a:latin typeface="+mn-lt"/>
                          <a:ea typeface="+mn-ea"/>
                          <a:cs typeface="+mn-cs"/>
                        </a:rPr>
                        <a:t>bitcoin</a:t>
                      </a:r>
                      <a:r>
                        <a:rPr lang="en-US" sz="1200" i="1" kern="1200" dirty="0" smtClean="0">
                          <a:solidFill>
                            <a:schemeClr val="dk1"/>
                          </a:solidFill>
                          <a:latin typeface="+mn-lt"/>
                          <a:ea typeface="+mn-ea"/>
                          <a:cs typeface="+mn-cs"/>
                        </a:rPr>
                        <a:t> and </a:t>
                      </a:r>
                      <a:r>
                        <a:rPr lang="en-US" sz="1200" i="1" kern="1200" dirty="0" err="1" smtClean="0">
                          <a:solidFill>
                            <a:schemeClr val="dk1"/>
                          </a:solidFill>
                          <a:latin typeface="+mn-lt"/>
                          <a:ea typeface="+mn-ea"/>
                          <a:cs typeface="+mn-cs"/>
                        </a:rPr>
                        <a:t>ethereum</a:t>
                      </a:r>
                      <a:r>
                        <a:rPr lang="en-US" sz="1200" i="1"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Different aspects of system vulnerability</a:t>
                      </a:r>
                    </a:p>
                    <a:p>
                      <a:r>
                        <a:rPr lang="en-IN" sz="1200" b="1" kern="1200" dirty="0" smtClean="0">
                          <a:solidFill>
                            <a:schemeClr val="dk1"/>
                          </a:solidFill>
                          <a:latin typeface="+mn-lt"/>
                          <a:ea typeface="+mn-ea"/>
                          <a:cs typeface="+mn-cs"/>
                        </a:rPr>
                        <a:t>Limitations:</a:t>
                      </a:r>
                      <a:endParaRPr lang="en-US" sz="1200" kern="1200" dirty="0" smtClean="0">
                        <a:solidFill>
                          <a:schemeClr val="dk1"/>
                        </a:solidFill>
                        <a:latin typeface="+mn-lt"/>
                        <a:ea typeface="+mn-ea"/>
                        <a:cs typeface="+mn-cs"/>
                      </a:endParaRPr>
                    </a:p>
                    <a:p>
                      <a:r>
                        <a:rPr lang="en-US" sz="1200" kern="1200" dirty="0" err="1" smtClean="0">
                          <a:solidFill>
                            <a:schemeClr val="dk1"/>
                          </a:solidFill>
                          <a:latin typeface="+mn-lt"/>
                          <a:ea typeface="+mn-ea"/>
                          <a:cs typeface="+mn-cs"/>
                        </a:rPr>
                        <a:t>Cryptocurrency</a:t>
                      </a:r>
                      <a:r>
                        <a:rPr lang="en-US" sz="1200" kern="1200" dirty="0" smtClean="0">
                          <a:solidFill>
                            <a:schemeClr val="dk1"/>
                          </a:solidFill>
                          <a:latin typeface="+mn-lt"/>
                          <a:ea typeface="+mn-ea"/>
                          <a:cs typeface="+mn-cs"/>
                        </a:rPr>
                        <a:t> will need more methods to achieve security and privacy.</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GB" dirty="0">
                <a:latin typeface="Arial" charset="0"/>
              </a:rPr>
              <a:t>Today’s discussion aims …</a:t>
            </a: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a:t>—Introduction</a:t>
            </a:r>
          </a:p>
          <a:p>
            <a:r>
              <a:rPr lang="en-US" sz="2400" dirty="0"/>
              <a:t>—Motivation</a:t>
            </a:r>
          </a:p>
          <a:p>
            <a:r>
              <a:rPr lang="en-US" sz="2400" dirty="0"/>
              <a:t>—Challenging Issues</a:t>
            </a:r>
          </a:p>
          <a:p>
            <a:r>
              <a:rPr lang="en-US" sz="2400" dirty="0"/>
              <a:t>—Literature </a:t>
            </a:r>
            <a:r>
              <a:rPr lang="en-US" sz="2400" dirty="0" smtClean="0"/>
              <a:t>Survey</a:t>
            </a:r>
            <a:endParaRPr lang="en-US" sz="2400" dirty="0"/>
          </a:p>
          <a:p>
            <a:r>
              <a:rPr lang="en-US" sz="2400" dirty="0"/>
              <a:t>—Statement of Aims and Objectives</a:t>
            </a:r>
          </a:p>
          <a:p>
            <a:r>
              <a:rPr lang="en-US" sz="2400" dirty="0"/>
              <a:t>—Proposed </a:t>
            </a:r>
            <a:r>
              <a:rPr lang="en-US" sz="2400" dirty="0" smtClean="0"/>
              <a:t>Architecture</a:t>
            </a:r>
          </a:p>
          <a:p>
            <a:r>
              <a:rPr lang="en-US" sz="2400" dirty="0" smtClean="0"/>
              <a:t>__Gap analysis </a:t>
            </a:r>
            <a:endParaRPr lang="en-US" sz="2400" dirty="0"/>
          </a:p>
          <a:p>
            <a:r>
              <a:rPr lang="en-US" sz="2400" dirty="0"/>
              <a:t>—Conclusions</a:t>
            </a:r>
          </a:p>
          <a:p>
            <a:r>
              <a:rPr lang="en-US" sz="2400" dirty="0"/>
              <a:t>—References</a:t>
            </a:r>
            <a:endParaRPr lang="en-GB" sz="24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analysis</a:t>
            </a:r>
            <a:endParaRPr lang="en-US" dirty="0"/>
          </a:p>
        </p:txBody>
      </p:sp>
      <p:sp>
        <p:nvSpPr>
          <p:cNvPr id="3" name="Content Placeholder 2"/>
          <p:cNvSpPr>
            <a:spLocks noGrp="1"/>
          </p:cNvSpPr>
          <p:nvPr>
            <p:ph idx="1"/>
          </p:nvPr>
        </p:nvSpPr>
        <p:spPr/>
        <p:txBody>
          <a:bodyPr/>
          <a:lstStyle/>
          <a:p>
            <a:r>
              <a:rPr lang="en-US" dirty="0" smtClean="0"/>
              <a:t>There is a need of currency with proof-of-authority but without central point of failure.</a:t>
            </a:r>
          </a:p>
          <a:p>
            <a:r>
              <a:rPr lang="en-US" dirty="0" smtClean="0"/>
              <a:t> Generalized public block chain API.</a:t>
            </a:r>
          </a:p>
          <a:p>
            <a:r>
              <a:rPr lang="en-US" dirty="0" smtClean="0"/>
              <a:t>A crypto with hybrid consensus protocol.</a:t>
            </a:r>
          </a:p>
          <a:p>
            <a:r>
              <a:rPr lang="en-US" dirty="0" smtClean="0"/>
              <a:t>A secure and high availability e-wallet for easy to facilitate transactions.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Statement of Aims and Objectives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Aim:-</a:t>
            </a:r>
          </a:p>
          <a:p>
            <a:pPr marL="514350" indent="-514350">
              <a:buFont typeface="+mj-lt"/>
              <a:buAutoNum type="romanLcPeriod"/>
            </a:pPr>
            <a:r>
              <a:rPr lang="en-GB" sz="2400" dirty="0" smtClean="0">
                <a:latin typeface="Arial" charset="0"/>
              </a:rPr>
              <a:t>Create a de-centralized block chain based crypto currency and an e-wallet </a:t>
            </a:r>
            <a:r>
              <a:rPr lang="en-GB" sz="2400" dirty="0">
                <a:latin typeface="Arial" charset="0"/>
              </a:rPr>
              <a:t>to access c</a:t>
            </a:r>
            <a:r>
              <a:rPr lang="en-GB" sz="2400" dirty="0" smtClean="0">
                <a:latin typeface="Arial" charset="0"/>
              </a:rPr>
              <a:t>urrency</a:t>
            </a:r>
            <a:r>
              <a:rPr lang="en-GB" sz="2400" dirty="0">
                <a:latin typeface="Arial" charset="0"/>
              </a:rPr>
              <a:t>.</a:t>
            </a:r>
          </a:p>
          <a:p>
            <a:pPr marL="0" indent="0">
              <a:buNone/>
            </a:pPr>
            <a:endParaRPr lang="en-GB" sz="2400" dirty="0" smtClean="0">
              <a:latin typeface="Arial" charset="0"/>
            </a:endParaRPr>
          </a:p>
          <a:p>
            <a:r>
              <a:rPr lang="en-GB" sz="2400" dirty="0" smtClean="0">
                <a:latin typeface="Arial" charset="0"/>
              </a:rPr>
              <a:t>Objectives:-</a:t>
            </a:r>
          </a:p>
          <a:p>
            <a:pPr marL="514350" indent="-514350">
              <a:buFont typeface="+mj-lt"/>
              <a:buAutoNum type="romanLcPeriod"/>
            </a:pPr>
            <a:r>
              <a:rPr lang="en-GB" sz="2400" dirty="0" smtClean="0">
                <a:latin typeface="Arial" charset="0"/>
              </a:rPr>
              <a:t>Create a generalized block chain API.</a:t>
            </a:r>
          </a:p>
          <a:p>
            <a:pPr marL="514350" indent="-514350">
              <a:buFont typeface="+mj-lt"/>
              <a:buAutoNum type="romanLcPeriod"/>
            </a:pPr>
            <a:r>
              <a:rPr lang="en-GB" sz="2400" dirty="0" smtClean="0">
                <a:latin typeface="Arial" charset="0"/>
              </a:rPr>
              <a:t>Use the API create a new crypto currency model.</a:t>
            </a:r>
          </a:p>
          <a:p>
            <a:pPr marL="514350" indent="-514350">
              <a:buFont typeface="+mj-lt"/>
              <a:buAutoNum type="romanLcPeriod"/>
            </a:pPr>
            <a:r>
              <a:rPr lang="en-GB" sz="2400" dirty="0" smtClean="0">
                <a:latin typeface="Arial" charset="0"/>
              </a:rPr>
              <a:t>Implement a secure and high availability e-wallet for transactions.</a:t>
            </a:r>
            <a:endParaRPr lang="en-GB" sz="2400" dirty="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Proposed architecture</a:t>
            </a:r>
            <a:endParaRPr lang="en-GB" dirty="0">
              <a:latin typeface="Arial" charset="0"/>
            </a:endParaRPr>
          </a:p>
        </p:txBody>
      </p:sp>
      <p:sp>
        <p:nvSpPr>
          <p:cNvPr id="16386" name="Rectangle 3"/>
          <p:cNvSpPr>
            <a:spLocks noGrp="1" noChangeArrowheads="1"/>
          </p:cNvSpPr>
          <p:nvPr>
            <p:ph type="body" idx="1"/>
          </p:nvPr>
        </p:nvSpPr>
        <p:spPr>
          <a:xfrm>
            <a:off x="899592" y="2132856"/>
            <a:ext cx="7958138" cy="4357709"/>
          </a:xfrm>
        </p:spPr>
        <p:txBody>
          <a:bodyPr/>
          <a:lstStyle/>
          <a:p>
            <a:pPr>
              <a:buFont typeface="Arial" pitchFamily="34" charset="0"/>
              <a:buChar char="•"/>
            </a:pPr>
            <a:endParaRPr lang="en-GB" sz="2000" dirty="0">
              <a:latin typeface="Arial"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31640" y="2203708"/>
            <a:ext cx="6336704" cy="40950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GB" dirty="0" smtClean="0">
                <a:latin typeface="Arial" charset="0"/>
              </a:rPr>
              <a:t>Advantages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0" indent="0">
              <a:buNone/>
            </a:pPr>
            <a:endParaRPr lang="en-GB" sz="2000" dirty="0" smtClean="0">
              <a:latin typeface="Arial" charset="0"/>
            </a:endParaRPr>
          </a:p>
          <a:p>
            <a:pPr marL="457200" indent="-457200">
              <a:buFont typeface="+mj-lt"/>
              <a:buAutoNum type="arabicPeriod"/>
            </a:pPr>
            <a:r>
              <a:rPr lang="en-GB" sz="2000" dirty="0" smtClean="0">
                <a:latin typeface="Arial" charset="0"/>
              </a:rPr>
              <a:t>No central point of failure unlike regular currency.</a:t>
            </a:r>
          </a:p>
          <a:p>
            <a:pPr marL="457200" indent="-457200">
              <a:buFont typeface="+mj-lt"/>
              <a:buAutoNum type="arabicPeriod"/>
            </a:pPr>
            <a:r>
              <a:rPr lang="en-GB" sz="2000" dirty="0">
                <a:latin typeface="Arial" charset="0"/>
              </a:rPr>
              <a:t>Full control over digital tokens by the owner</a:t>
            </a:r>
            <a:r>
              <a:rPr lang="en-GB" sz="2000" dirty="0" smtClean="0">
                <a:latin typeface="Arial" charset="0"/>
              </a:rPr>
              <a:t>.</a:t>
            </a:r>
          </a:p>
          <a:p>
            <a:pPr marL="457200" indent="-457200">
              <a:buFont typeface="+mj-lt"/>
              <a:buAutoNum type="arabicPeriod"/>
            </a:pPr>
            <a:r>
              <a:rPr lang="en-GB" sz="2000" dirty="0" smtClean="0">
                <a:latin typeface="Arial" charset="0"/>
              </a:rPr>
              <a:t>Secure, available, fast, cheap and reliable.</a:t>
            </a:r>
          </a:p>
          <a:p>
            <a:pPr marL="457200" indent="-457200">
              <a:buFont typeface="+mj-lt"/>
              <a:buAutoNum type="arabicPeriod"/>
            </a:pPr>
            <a:r>
              <a:rPr lang="en-GB" sz="2000" dirty="0" smtClean="0">
                <a:latin typeface="Arial" charset="0"/>
              </a:rPr>
              <a:t>Every transaction is verified by ever peer in the network.</a:t>
            </a:r>
          </a:p>
          <a:p>
            <a:pPr marL="457200" indent="-457200">
              <a:buFont typeface="+mj-lt"/>
              <a:buAutoNum type="arabicPeriod"/>
            </a:pPr>
            <a:r>
              <a:rPr lang="en-GB" sz="2000" dirty="0" smtClean="0">
                <a:latin typeface="Arial" charset="0"/>
              </a:rPr>
              <a:t>Trust is in-built in the P2P system.</a:t>
            </a:r>
          </a:p>
          <a:p>
            <a:pPr>
              <a:buNone/>
            </a:pPr>
            <a:endParaRPr lang="en-GB" sz="2000" dirty="0"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Conclusions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Thus we can see that there is a need of a de-centralized regulated transaction token(currency) without a central point of failure.</a:t>
            </a:r>
          </a:p>
          <a:p>
            <a:r>
              <a:rPr lang="en-GB" sz="2400" dirty="0" smtClean="0">
                <a:latin typeface="Arial" charset="0"/>
              </a:rPr>
              <a:t>Also a generalized block chain API is needed which can further be used for purpose other than crypto currency.</a:t>
            </a:r>
            <a:endParaRPr lang="en-GB" sz="2400" dirty="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References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a:t>References</a:t>
            </a:r>
            <a:r>
              <a:rPr lang="en-US" sz="2400" dirty="0" smtClean="0"/>
              <a:t>:</a:t>
            </a:r>
            <a:endParaRPr lang="en-US" sz="1400" dirty="0"/>
          </a:p>
          <a:p>
            <a:r>
              <a:rPr lang="en-US" sz="1600" dirty="0"/>
              <a:t>[1] Y. Yuan, S. Member, and F. Wang, “</a:t>
            </a:r>
            <a:r>
              <a:rPr lang="en-US" sz="1600" dirty="0" err="1"/>
              <a:t>Blockchain</a:t>
            </a:r>
            <a:r>
              <a:rPr lang="en-US" sz="1600" dirty="0"/>
              <a:t> and </a:t>
            </a:r>
            <a:r>
              <a:rPr lang="en-US" sz="1600" dirty="0" err="1"/>
              <a:t>Cryptocurrencies</a:t>
            </a:r>
            <a:r>
              <a:rPr lang="en-US" sz="1600" dirty="0"/>
              <a:t> : Model, </a:t>
            </a:r>
            <a:r>
              <a:rPr lang="en-US" sz="1600" dirty="0" err="1" smtClean="0"/>
              <a:t>Techniques,and</a:t>
            </a:r>
            <a:r>
              <a:rPr lang="en-US" sz="1600" dirty="0" smtClean="0"/>
              <a:t> </a:t>
            </a:r>
            <a:r>
              <a:rPr lang="en-US" sz="1600" dirty="0"/>
              <a:t>Applications,” IEEE Trans. Syst. Man, </a:t>
            </a:r>
            <a:r>
              <a:rPr lang="en-US" sz="1600" dirty="0" err="1"/>
              <a:t>Cybern</a:t>
            </a:r>
            <a:r>
              <a:rPr lang="en-US" sz="1600" dirty="0"/>
              <a:t>. Syst., vol. PP, pp. 1–8, 2018</a:t>
            </a:r>
            <a:r>
              <a:rPr lang="en-US" sz="1600" dirty="0" smtClean="0"/>
              <a:t>.</a:t>
            </a:r>
            <a:endParaRPr lang="en-US" sz="1600" dirty="0"/>
          </a:p>
          <a:p>
            <a:r>
              <a:rPr lang="en-US" sz="1600" dirty="0"/>
              <a:t>[2] U. </a:t>
            </a:r>
            <a:r>
              <a:rPr lang="en-US" sz="1600" dirty="0" err="1"/>
              <a:t>Mukhopadhyay</a:t>
            </a:r>
            <a:r>
              <a:rPr lang="en-US" sz="1600" dirty="0"/>
              <a:t>, A. </a:t>
            </a:r>
            <a:r>
              <a:rPr lang="en-US" sz="1600" dirty="0" err="1"/>
              <a:t>Skjellum</a:t>
            </a:r>
            <a:r>
              <a:rPr lang="en-US" sz="1600" dirty="0"/>
              <a:t>, O. </a:t>
            </a:r>
            <a:r>
              <a:rPr lang="en-US" sz="1600" dirty="0" err="1"/>
              <a:t>Hambolu</a:t>
            </a:r>
            <a:r>
              <a:rPr lang="en-US" sz="1600" dirty="0"/>
              <a:t>, J. Oakley, L. Yu, and R. Brooks, “A </a:t>
            </a:r>
            <a:r>
              <a:rPr lang="en-US" sz="1600" dirty="0" smtClean="0"/>
              <a:t>Brief Survey </a:t>
            </a:r>
            <a:r>
              <a:rPr lang="en-US" sz="1600" dirty="0"/>
              <a:t>of </a:t>
            </a:r>
            <a:r>
              <a:rPr lang="en-US" sz="1600" dirty="0" err="1"/>
              <a:t>Cryptocurrency</a:t>
            </a:r>
            <a:r>
              <a:rPr lang="en-US" sz="1600" dirty="0"/>
              <a:t> Systems.”</a:t>
            </a:r>
          </a:p>
          <a:p>
            <a:r>
              <a:rPr lang="en-US" sz="1600" dirty="0"/>
              <a:t>[3] S. Singh, “</a:t>
            </a:r>
            <a:r>
              <a:rPr lang="en-US" sz="1600" dirty="0" err="1"/>
              <a:t>Blockchain</a:t>
            </a:r>
            <a:r>
              <a:rPr lang="en-US" sz="1600" dirty="0"/>
              <a:t> : Future of Financial and Cyber Security,” pp. 463–467, 2016.</a:t>
            </a:r>
          </a:p>
          <a:p>
            <a:r>
              <a:rPr lang="en-US" sz="1600" dirty="0"/>
              <a:t>[4] S. </a:t>
            </a:r>
            <a:r>
              <a:rPr lang="en-US" sz="1600" dirty="0" err="1"/>
              <a:t>Nakamoto</a:t>
            </a:r>
            <a:r>
              <a:rPr lang="en-US" sz="1600" dirty="0"/>
              <a:t>, “</a:t>
            </a:r>
            <a:r>
              <a:rPr lang="en-US" sz="1600" dirty="0" err="1"/>
              <a:t>Bitcoin</a:t>
            </a:r>
            <a:r>
              <a:rPr lang="en-US" sz="1600" dirty="0"/>
              <a:t>: A Peer-to-Peer Electronic Cash System,” </a:t>
            </a:r>
            <a:r>
              <a:rPr lang="en-US" sz="1600" dirty="0" err="1"/>
              <a:t>Www.Bitcoin.Org</a:t>
            </a:r>
            <a:r>
              <a:rPr lang="en-US" sz="1600" dirty="0"/>
              <a:t>, p. </a:t>
            </a:r>
            <a:r>
              <a:rPr lang="en-US" sz="1600" dirty="0" smtClean="0"/>
              <a:t>9,2008</a:t>
            </a:r>
            <a:r>
              <a:rPr lang="en-US" sz="1600" dirty="0"/>
              <a:t>.</a:t>
            </a:r>
          </a:p>
          <a:p>
            <a:r>
              <a:rPr lang="en-US" sz="1600" dirty="0"/>
              <a:t>[5] F. Zhu et al., “Trust Your Wallet : a New Online Wallet Architecture for </a:t>
            </a:r>
            <a:r>
              <a:rPr lang="en-US" sz="1600" dirty="0" err="1"/>
              <a:t>Bitcoin</a:t>
            </a:r>
            <a:r>
              <a:rPr lang="en-US" sz="1600" dirty="0"/>
              <a:t>,” 2017.</a:t>
            </a:r>
          </a:p>
          <a:p>
            <a:r>
              <a:rPr lang="en-US" sz="1600" dirty="0"/>
              <a:t>[6] X. Li, P. Jiang, T. Chen, X. </a:t>
            </a:r>
            <a:r>
              <a:rPr lang="en-US" sz="1600" dirty="0" err="1"/>
              <a:t>Luo</a:t>
            </a:r>
            <a:r>
              <a:rPr lang="en-US" sz="1600" dirty="0"/>
              <a:t>, and Q. Wen, “A survey on the security of </a:t>
            </a:r>
            <a:r>
              <a:rPr lang="en-US" sz="1600" dirty="0" err="1"/>
              <a:t>blockchain</a:t>
            </a:r>
            <a:endParaRPr lang="en-US" sz="1600" dirty="0"/>
          </a:p>
          <a:p>
            <a:pPr marL="0" indent="0">
              <a:buNone/>
            </a:pPr>
            <a:r>
              <a:rPr lang="en-US" sz="1600" dirty="0"/>
              <a:t> </a:t>
            </a:r>
            <a:r>
              <a:rPr lang="en-US" sz="1600" dirty="0" smtClean="0"/>
              <a:t>      systems</a:t>
            </a:r>
            <a:r>
              <a:rPr lang="en-US" sz="1600" dirty="0"/>
              <a:t>,” </a:t>
            </a:r>
            <a:r>
              <a:rPr lang="en-US" sz="1600" dirty="0" err="1"/>
              <a:t>Futur</a:t>
            </a:r>
            <a:r>
              <a:rPr lang="en-US" sz="1600" dirty="0"/>
              <a:t>. </a:t>
            </a:r>
            <a:r>
              <a:rPr lang="en-US" sz="1600" dirty="0" err="1"/>
              <a:t>Gener</a:t>
            </a:r>
            <a:r>
              <a:rPr lang="en-US" sz="1600" dirty="0"/>
              <a:t>. </a:t>
            </a:r>
            <a:r>
              <a:rPr lang="en-US" sz="1600" dirty="0" err="1"/>
              <a:t>Comput</a:t>
            </a:r>
            <a:r>
              <a:rPr lang="en-US" sz="1600" dirty="0"/>
              <a:t>. Syst., 2017.</a:t>
            </a:r>
            <a:endParaRPr lang="en-US"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GB" dirty="0" smtClean="0">
                <a:latin typeface="Arial" charset="0"/>
              </a:rPr>
              <a:t>THANK YOU!</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Thank you for listening!</a:t>
            </a:r>
          </a:p>
        </p:txBody>
      </p:sp>
      <p:sp>
        <p:nvSpPr>
          <p:cNvPr id="7" name="Smiley Face 6"/>
          <p:cNvSpPr/>
          <p:nvPr/>
        </p:nvSpPr>
        <p:spPr bwMode="auto">
          <a:xfrm>
            <a:off x="2357422" y="2857496"/>
            <a:ext cx="4429156" cy="2643206"/>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Introduction</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 If we take a look around us, we are surrounded by Block Chains.</a:t>
            </a:r>
          </a:p>
          <a:p>
            <a:r>
              <a:rPr lang="en-US" sz="2400" dirty="0" smtClean="0"/>
              <a:t>Unlike regular currencies, crypto currencies are secure, trusted and have a decentralized autonomous ecosystem.</a:t>
            </a:r>
          </a:p>
          <a:p>
            <a:r>
              <a:rPr lang="en-US" sz="2400" dirty="0" smtClean="0"/>
              <a:t>The distributed ledger technology provides solid base for our autonomous system.</a:t>
            </a:r>
          </a:p>
          <a:p>
            <a:r>
              <a:rPr lang="en-US" sz="2400" dirty="0" smtClean="0"/>
              <a:t>Block chain based crypto currency has been approved in Dubai to be used as a valid currency and using crypto </a:t>
            </a:r>
            <a:r>
              <a:rPr lang="en-US" sz="2400" dirty="0" err="1" smtClean="0"/>
              <a:t>currrency</a:t>
            </a:r>
            <a:r>
              <a:rPr lang="en-US" sz="2400" dirty="0" smtClean="0"/>
              <a:t> for its daily transactions.</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Motivation</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 The block chain systems have ability to operate independently without any central management.</a:t>
            </a:r>
          </a:p>
          <a:p>
            <a:r>
              <a:rPr lang="en-US" sz="2400" dirty="0" smtClean="0"/>
              <a:t>Systems like bit coin successfully bypassed central banking system. </a:t>
            </a:r>
          </a:p>
          <a:p>
            <a:r>
              <a:rPr lang="en-US" sz="2400" dirty="0" smtClean="0"/>
              <a:t>Systems are open, safe, easy, fast and cheap.</a:t>
            </a:r>
          </a:p>
          <a:p>
            <a:r>
              <a:rPr lang="en-US" sz="2400" dirty="0" smtClean="0"/>
              <a:t>The big players are now interested in using block chain</a:t>
            </a:r>
          </a:p>
          <a:p>
            <a:pPr>
              <a:buNone/>
            </a:pPr>
            <a:r>
              <a:rPr lang="en-US" sz="2400" dirty="0" smtClean="0"/>
              <a:t>      i.e. Microsoft Azure, Apache open chain.</a:t>
            </a:r>
          </a:p>
          <a:p>
            <a:r>
              <a:rPr lang="en-US" sz="2400" dirty="0" smtClean="0"/>
              <a:t>Block chain based crypto currency is still in its budding state and has a lot of scope for development.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Challenging Issues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Accessibility:- Once the private access keys are lost, they cannot be recovered since they are unique and cannot be regenerated.</a:t>
            </a:r>
          </a:p>
          <a:p>
            <a:r>
              <a:rPr lang="en-GB" sz="2400" dirty="0" smtClean="0">
                <a:latin typeface="Arial" charset="0"/>
              </a:rPr>
              <a:t>Legality:- Block chain based crypto currencies are seen as black market entities and are not yet seen as a legal form of currency.</a:t>
            </a:r>
          </a:p>
          <a:p>
            <a:r>
              <a:rPr lang="en-GB" sz="2400" dirty="0" smtClean="0">
                <a:latin typeface="Arial" charset="0"/>
              </a:rPr>
              <a:t>No regulatory authority:- As these systems are not owned by any authority, the stake holders of the system suffers the loss.</a:t>
            </a:r>
            <a:endParaRPr lang="en-GB" sz="2400" dirty="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Paper-I</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a:latin typeface="Arial" charset="0"/>
              </a:rPr>
              <a:t> Y. Yuan, S. Member, and F. Wang, “</a:t>
            </a:r>
            <a:r>
              <a:rPr lang="en-US" sz="2400" dirty="0" err="1">
                <a:latin typeface="Arial" charset="0"/>
              </a:rPr>
              <a:t>Blockchain</a:t>
            </a:r>
            <a:r>
              <a:rPr lang="en-US" sz="2400" dirty="0">
                <a:latin typeface="Arial" charset="0"/>
              </a:rPr>
              <a:t> and </a:t>
            </a:r>
            <a:r>
              <a:rPr lang="en-US" sz="2400" dirty="0" err="1">
                <a:latin typeface="Arial" charset="0"/>
              </a:rPr>
              <a:t>Cryptocurrencies</a:t>
            </a:r>
            <a:r>
              <a:rPr lang="en-US" sz="2400" dirty="0">
                <a:latin typeface="Arial" charset="0"/>
              </a:rPr>
              <a:t> : Model, </a:t>
            </a:r>
            <a:r>
              <a:rPr lang="en-US" sz="2400" dirty="0" err="1" smtClean="0">
                <a:latin typeface="Arial" charset="0"/>
              </a:rPr>
              <a:t>Techniques,and</a:t>
            </a:r>
            <a:r>
              <a:rPr lang="en-US" sz="2400" dirty="0" smtClean="0">
                <a:latin typeface="Arial" charset="0"/>
              </a:rPr>
              <a:t> </a:t>
            </a:r>
            <a:r>
              <a:rPr lang="en-US" sz="2400" dirty="0">
                <a:latin typeface="Arial" charset="0"/>
              </a:rPr>
              <a:t>Applications,” IEEE Trans. Syst. Man, </a:t>
            </a:r>
            <a:r>
              <a:rPr lang="en-US" sz="2400" dirty="0" err="1">
                <a:latin typeface="Arial" charset="0"/>
              </a:rPr>
              <a:t>Cybern</a:t>
            </a:r>
            <a:r>
              <a:rPr lang="en-US" sz="2400" dirty="0">
                <a:latin typeface="Arial" charset="0"/>
              </a:rPr>
              <a:t>. Syst., vol. PP, pp. 1–8, 2018.</a:t>
            </a:r>
            <a:endParaRPr lang="en-GB" sz="2400"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r>
              <a:rPr lang="en-GB" sz="2000" dirty="0" smtClean="0">
                <a:latin typeface="Arial" charset="0"/>
              </a:rPr>
              <a:t/>
            </a:r>
            <a:br>
              <a:rPr lang="en-GB" sz="2000" dirty="0" smtClean="0">
                <a:latin typeface="Arial" charset="0"/>
              </a:rPr>
            </a:br>
            <a:endParaRPr lang="en-GB" sz="2000"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0" indent="0">
              <a:buNone/>
            </a:pPr>
            <a:r>
              <a:rPr lang="en-GB" sz="2400" dirty="0" smtClean="0">
                <a:latin typeface="Arial" charset="0"/>
              </a:rPr>
              <a:t>What is block chain?</a:t>
            </a:r>
          </a:p>
          <a:p>
            <a:r>
              <a:rPr lang="en-GB" sz="2400" dirty="0" smtClean="0">
                <a:latin typeface="Arial" charset="0"/>
              </a:rPr>
              <a:t>Open decentralised database of every transaction involving value &amp; stored as immutable and unchangeable records.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b="1" dirty="0" err="1" smtClean="0"/>
              <a:t>Bitcoin</a:t>
            </a:r>
            <a:r>
              <a:rPr lang="en-US" sz="2400" b="1" dirty="0" smtClean="0"/>
              <a:t>: A Peer-to-Peer Electronic Cash System</a:t>
            </a:r>
            <a:endParaRPr lang="en-GB" sz="2400" dirty="0" smtClean="0">
              <a:latin typeface="Arial" charset="0"/>
            </a:endParaRPr>
          </a:p>
          <a:p>
            <a:r>
              <a:rPr lang="en-GB" sz="2400" dirty="0" smtClean="0">
                <a:latin typeface="Arial" charset="0"/>
              </a:rPr>
              <a:t>What is a block?</a:t>
            </a: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p:txBody>
      </p:sp>
      <p:pic>
        <p:nvPicPr>
          <p:cNvPr id="4" name="Picture 3" descr="block.png"/>
          <p:cNvPicPr>
            <a:picLocks noChangeAspect="1"/>
          </p:cNvPicPr>
          <p:nvPr/>
        </p:nvPicPr>
        <p:blipFill>
          <a:blip r:embed="rId2" cstate="print"/>
          <a:stretch>
            <a:fillRect/>
          </a:stretch>
        </p:blipFill>
        <p:spPr>
          <a:xfrm>
            <a:off x="1785918" y="3143248"/>
            <a:ext cx="6357982" cy="35763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Literature Survey</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0" indent="0">
              <a:buNone/>
            </a:pPr>
            <a:r>
              <a:rPr lang="en-GB" sz="2400" dirty="0" smtClean="0">
                <a:latin typeface="Arial" charset="0"/>
              </a:rPr>
              <a:t>How block chain works?</a:t>
            </a:r>
          </a:p>
          <a:p>
            <a:pPr marL="0" indent="0">
              <a:buNone/>
            </a:pPr>
            <a:endParaRPr lang="en-GB" sz="2400" dirty="0" smtClean="0">
              <a:latin typeface="Arial" charset="0"/>
            </a:endParaRPr>
          </a:p>
          <a:p>
            <a:endParaRPr lang="en-GB" sz="2400" dirty="0" smtClean="0">
              <a:latin typeface="Arial"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5656" y="2636912"/>
            <a:ext cx="6264696" cy="41185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3296</TotalTime>
  <Words>1261</Words>
  <Application>Microsoft Office PowerPoint</Application>
  <PresentationFormat>On-screen Show (4:3)</PresentationFormat>
  <Paragraphs>188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Straight Edge</vt:lpstr>
      <vt:lpstr>A seminar presentation on</vt:lpstr>
      <vt:lpstr>Today’s discussion aims …</vt:lpstr>
      <vt:lpstr>Introduction</vt:lpstr>
      <vt:lpstr>Motivation</vt:lpstr>
      <vt:lpstr>Challenging Issues</vt:lpstr>
      <vt:lpstr>Paper-I</vt:lpstr>
      <vt:lpstr>Literature Survey </vt:lpstr>
      <vt:lpstr>Literature Survey</vt:lpstr>
      <vt:lpstr>Literature Survey</vt:lpstr>
      <vt:lpstr>Literature Survey</vt:lpstr>
      <vt:lpstr>Paper-II</vt:lpstr>
      <vt:lpstr>Literature Survey </vt:lpstr>
      <vt:lpstr>Literature Survey </vt:lpstr>
      <vt:lpstr>Literature Survey</vt:lpstr>
      <vt:lpstr>Paper-III</vt:lpstr>
      <vt:lpstr>Literature Survey</vt:lpstr>
      <vt:lpstr>Literature Survey</vt:lpstr>
      <vt:lpstr>Slide 18</vt:lpstr>
      <vt:lpstr>Slide 19</vt:lpstr>
      <vt:lpstr>Gap analysis</vt:lpstr>
      <vt:lpstr>Statement of Aims and Objectives</vt:lpstr>
      <vt:lpstr>Proposed architecture</vt:lpstr>
      <vt:lpstr>Advantages</vt:lpstr>
      <vt:lpstr>Conclusions</vt:lpstr>
      <vt:lpstr>References</vt:lpstr>
      <vt:lpstr>THANK YOU!</vt:lpstr>
    </vt:vector>
  </TitlesOfParts>
  <Company>LSE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and Handling the Viva</dc:title>
  <dc:creator>ITServices</dc:creator>
  <cp:lastModifiedBy>Admin</cp:lastModifiedBy>
  <cp:revision>420</cp:revision>
  <cp:lastPrinted>1601-01-01T00:00:00Z</cp:lastPrinted>
  <dcterms:created xsi:type="dcterms:W3CDTF">2005-11-25T11:17:11Z</dcterms:created>
  <dcterms:modified xsi:type="dcterms:W3CDTF">2018-09-07T04:19:51Z</dcterms:modified>
</cp:coreProperties>
</file>