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272" r:id="rId10"/>
    <p:sldId id="290" r:id="rId11"/>
    <p:sldId id="280" r:id="rId12"/>
    <p:sldId id="281" r:id="rId13"/>
    <p:sldId id="282" r:id="rId14"/>
    <p:sldId id="299" r:id="rId15"/>
    <p:sldId id="267" r:id="rId16"/>
    <p:sldId id="283" r:id="rId17"/>
    <p:sldId id="284" r:id="rId18"/>
    <p:sldId id="287" r:id="rId19"/>
    <p:sldId id="286" r:id="rId20"/>
    <p:sldId id="307" r:id="rId21"/>
    <p:sldId id="296" r:id="rId22"/>
    <p:sldId id="294" r:id="rId23"/>
  </p:sldIdLst>
  <p:sldSz cx="14630400" cy="8229600"/>
  <p:notesSz cx="6858000" cy="9144000"/>
  <p:custDataLst>
    <p:tags r:id="rId25"/>
  </p:custDataLst>
  <p:defaultTextStyle>
    <a:defPPr>
      <a:defRPr lang="en-US"/>
    </a:defPPr>
    <a:lvl1pPr marL="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8">
          <p15:clr>
            <a:srgbClr val="A4A3A4"/>
          </p15:clr>
        </p15:guide>
        <p15:guide id="2" orient="horz" pos="3456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8E"/>
    <a:srgbClr val="588ED1"/>
    <a:srgbClr val="408000"/>
    <a:srgbClr val="FF6666"/>
    <a:srgbClr val="0F142A"/>
    <a:srgbClr val="AA433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 autoAdjust="0"/>
    <p:restoredTop sz="95337" autoAdjust="0"/>
  </p:normalViewPr>
  <p:slideViewPr>
    <p:cSldViewPr showGuides="1">
      <p:cViewPr varScale="1">
        <p:scale>
          <a:sx n="75" d="100"/>
          <a:sy n="75" d="100"/>
        </p:scale>
        <p:origin x="784" y="168"/>
      </p:cViewPr>
      <p:guideLst>
        <p:guide orient="horz" pos="4368"/>
        <p:guide orient="horz" pos="3456"/>
        <p:guide orient="horz" pos="331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92D9-FAC2-4174-B354-B1C57D4DE40F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CB66-B748-4A8F-ABE8-C44AC81F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7492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498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62475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9967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37458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24950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12441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99933" algn="l" defTabSz="13749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Everything must be configured manually from CLI</a:t>
            </a:r>
          </a:p>
          <a:p>
            <a:pPr lvl="1"/>
            <a:r>
              <a:rPr lang="en-US" sz="1600" dirty="0"/>
              <a:t>Manually configuring from Excel, Word or printed doc</a:t>
            </a:r>
          </a:p>
          <a:p>
            <a:r>
              <a:rPr lang="en-US" sz="1600" dirty="0"/>
              <a:t>All devices have a different syntax or configuration file</a:t>
            </a:r>
          </a:p>
          <a:p>
            <a:pPr lvl="1"/>
            <a:r>
              <a:rPr lang="en-US" sz="1600" dirty="0"/>
              <a:t>No common database schema</a:t>
            </a:r>
          </a:p>
          <a:p>
            <a:r>
              <a:rPr lang="en-US" sz="1600" dirty="0"/>
              <a:t>It is Hard to figure out what I can manage</a:t>
            </a:r>
          </a:p>
          <a:p>
            <a:pPr lvl="1"/>
            <a:r>
              <a:rPr lang="en-US" sz="1600" dirty="0"/>
              <a:t>No distinction between </a:t>
            </a:r>
            <a:r>
              <a:rPr lang="en-US" sz="1600" dirty="0" err="1"/>
              <a:t>config</a:t>
            </a:r>
            <a:r>
              <a:rPr lang="en-US" sz="1600" dirty="0"/>
              <a:t> and state data </a:t>
            </a:r>
          </a:p>
          <a:p>
            <a:r>
              <a:rPr lang="en-US" sz="1600" dirty="0"/>
              <a:t>I need to configure a service on the network not individual devices</a:t>
            </a:r>
          </a:p>
          <a:p>
            <a:pPr lvl="1"/>
            <a:r>
              <a:rPr lang="en-US" sz="1600" dirty="0"/>
              <a:t>Unable to configure multiple devices concurrently</a:t>
            </a:r>
          </a:p>
          <a:p>
            <a:r>
              <a:rPr lang="en-US" sz="1600" dirty="0"/>
              <a:t>If I find an error while configuring several devices, I must go back and reconfigure all devices back to the way they were</a:t>
            </a:r>
          </a:p>
          <a:p>
            <a:pPr lvl="1"/>
            <a:r>
              <a:rPr lang="en-US" sz="1600" dirty="0"/>
              <a:t>No </a:t>
            </a:r>
            <a:r>
              <a:rPr lang="en-US" sz="1600" dirty="0" err="1"/>
              <a:t>automantic</a:t>
            </a:r>
            <a:r>
              <a:rPr lang="en-US" sz="1600" dirty="0"/>
              <a:t> rollback if something fails</a:t>
            </a:r>
          </a:p>
          <a:p>
            <a:r>
              <a:rPr lang="en-US" sz="1600" dirty="0"/>
              <a:t>I cannot test a configuration before  implementing it</a:t>
            </a:r>
          </a:p>
          <a:p>
            <a:pPr lvl="1"/>
            <a:r>
              <a:rPr lang="en-US" sz="1600" dirty="0"/>
              <a:t>There is no sandbox to test or 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CB66-B748-4A8F-ABE8-C44AC81F84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6CFD-827E-4D2E-A90D-56E23410CEDA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123E-CBB6-446F-9B0B-EF33B15F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058234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NETCONF / YANG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3904" y="4826371"/>
            <a:ext cx="340349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5029200"/>
            <a:ext cx="6629400" cy="609600"/>
          </a:xfrm>
          <a:custGeom>
            <a:avLst/>
            <a:gdLst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629400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  <a:gd name="connsiteX0" fmla="*/ 0 w 6629400"/>
              <a:gd name="connsiteY0" fmla="*/ 0 h 609600"/>
              <a:gd name="connsiteX1" fmla="*/ 6629400 w 6629400"/>
              <a:gd name="connsiteY1" fmla="*/ 0 h 609600"/>
              <a:gd name="connsiteX2" fmla="*/ 6318941 w 6629400"/>
              <a:gd name="connsiteY2" fmla="*/ 609600 h 609600"/>
              <a:gd name="connsiteX3" fmla="*/ 0 w 6629400"/>
              <a:gd name="connsiteY3" fmla="*/ 609600 h 609600"/>
              <a:gd name="connsiteX4" fmla="*/ 0 w 662940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400" h="609600">
                <a:moveTo>
                  <a:pt x="0" y="0"/>
                </a:moveTo>
                <a:lnTo>
                  <a:pt x="6629400" y="0"/>
                </a:lnTo>
                <a:lnTo>
                  <a:pt x="6318941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6374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Operations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8400" y="2286000"/>
            <a:ext cx="7239000" cy="12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Base Operations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Additional Operations (Capabilities)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3810000"/>
            <a:ext cx="7543800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message-id="101"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marL="1025525" lvl="2" indent="-800100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&lt;get-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&lt;source&gt;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&lt;running/&gt;</a:t>
            </a:r>
          </a:p>
          <a:p>
            <a:pPr marL="1027113" lvl="3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&lt;/source&gt;</a:t>
            </a:r>
          </a:p>
          <a:p>
            <a:pPr marL="1025525" lvl="2" indent="-68738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&lt;/get-</a:t>
            </a:r>
            <a:r>
              <a:rPr 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38138" indent="-338138" defTabSz="338138">
              <a:lnSpc>
                <a:spcPct val="120000"/>
              </a:lnSpc>
              <a:tabLst>
                <a:tab pos="338138" algn="l"/>
                <a:tab pos="688975" algn="l"/>
              </a:tabLst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200" y="2362200"/>
            <a:ext cx="3451269" cy="4419600"/>
            <a:chOff x="1524000" y="2895600"/>
            <a:chExt cx="2196838" cy="2813210"/>
          </a:xfrm>
        </p:grpSpPr>
        <p:sp>
          <p:nvSpPr>
            <p:cNvPr id="12" name="Rectangle 11"/>
            <p:cNvSpPr/>
            <p:nvPr/>
          </p:nvSpPr>
          <p:spPr>
            <a:xfrm>
              <a:off x="1524000" y="2895600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ea typeface="+mn-ea"/>
                  <a:cs typeface="+mn-cs"/>
                </a:rPr>
                <a:t>Content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0" y="3598902"/>
              <a:ext cx="2196838" cy="6492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+mn-ea"/>
                  <a:cs typeface="+mn-cs"/>
                </a:rPr>
                <a:t>Operations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0" y="4356305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RPC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0" y="5059608"/>
              <a:ext cx="2196838" cy="649202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Transport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57200" y="3581400"/>
            <a:ext cx="1295400" cy="843509"/>
          </a:xfrm>
          <a:prstGeom prst="rightArrow">
            <a:avLst>
              <a:gd name="adj1" fmla="val 50000"/>
              <a:gd name="adj2" fmla="val 64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+mn-lt"/>
                <a:cs typeface="Calibri Light"/>
              </a:rPr>
              <a:t>Base Operations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838200" y="3014472"/>
            <a:ext cx="5562600" cy="285292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Data Manipulation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&lt;get&gt; 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&lt;get-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&lt;edit-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&lt;copy-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&lt;delete-</a:t>
            </a: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config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4294967295"/>
          </p:nvPr>
        </p:nvSpPr>
        <p:spPr>
          <a:xfrm>
            <a:off x="8915400" y="3014472"/>
            <a:ext cx="3643196" cy="2438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Session Management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&lt;close-session&gt;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&lt;kill-session&gt;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Base NETCONF specification provides restricted set of operations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096000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Additional operations are defined as </a:t>
            </a:r>
            <a:r>
              <a:rPr lang="en-US" sz="2800" i="1" dirty="0">
                <a:solidFill>
                  <a:srgbClr val="000000"/>
                </a:solidFill>
                <a:ea typeface="Verdana" panose="020B0604030504040204" pitchFamily="34" charset="0"/>
                <a:cs typeface="Calibri Light"/>
              </a:rPr>
              <a:t>capabilities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3035997"/>
            <a:ext cx="2438400" cy="1238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cs typeface="Calibri"/>
              </a:rPr>
              <a:t>Locking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&lt;lock&gt;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&lt;unlock&gt;</a:t>
            </a:r>
          </a:p>
        </p:txBody>
      </p:sp>
    </p:spTree>
    <p:extLst>
      <p:ext uri="{BB962C8B-B14F-4D97-AF65-F5344CB8AC3E}">
        <p14:creationId xmlns:p14="http://schemas.microsoft.com/office/powerpoint/2010/main" val="316993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Capabilities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700" y="2617775"/>
            <a:ext cx="3581400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000000"/>
                </a:solidFill>
                <a:ea typeface="Verdana" panose="020B0604030504040204" pitchFamily="34" charset="0"/>
                <a:cs typeface="Calibri"/>
              </a:rPr>
              <a:t>Example: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>
                <a:ea typeface="Verdana" panose="020B0604030504040204" pitchFamily="34" charset="0"/>
                <a:cs typeface="Calibri Light"/>
              </a:rPr>
              <a:t>:candidate, 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>
                <a:ea typeface="Verdana" panose="020B0604030504040204" pitchFamily="34" charset="0"/>
                <a:cs typeface="Calibri Light"/>
              </a:rPr>
              <a:t>:writable-running,</a:t>
            </a:r>
          </a:p>
          <a:p>
            <a:pPr marL="457200" indent="-457200">
              <a:lnSpc>
                <a:spcPct val="110000"/>
              </a:lnSpc>
              <a:buFont typeface="Lucida Grande"/>
              <a:buChar char="–"/>
            </a:pPr>
            <a:r>
              <a:rPr lang="en-US" sz="2000" dirty="0">
                <a:ea typeface="Verdana" panose="020B0604030504040204" pitchFamily="34" charset="0"/>
                <a:cs typeface="Calibri Light"/>
              </a:rPr>
              <a:t>:startup</a:t>
            </a: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6705600"/>
            <a:ext cx="36576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by the device at startup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1200" y="6705600"/>
            <a:ext cx="3235829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Complete and active 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6705600"/>
            <a:ext cx="3733800" cy="701725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1800" dirty="0">
                <a:cs typeface="Calibri Light"/>
              </a:rPr>
              <a:t>Working copy to manipulate with no impact on current configuration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3048000"/>
            <a:ext cx="441960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supporting multiple configuration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datastores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1234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Additional operations and content supported on a device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4648200" y="3048000"/>
            <a:ext cx="1945771" cy="698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371600" y="480060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12" name="Can 11"/>
          <p:cNvSpPr/>
          <p:nvPr/>
        </p:nvSpPr>
        <p:spPr>
          <a:xfrm>
            <a:off x="6262159" y="447796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/>
              <a:t>Running</a:t>
            </a:r>
          </a:p>
        </p:txBody>
      </p:sp>
      <p:sp>
        <p:nvSpPr>
          <p:cNvPr id="13" name="Can 12"/>
          <p:cNvSpPr/>
          <p:nvPr/>
        </p:nvSpPr>
        <p:spPr>
          <a:xfrm>
            <a:off x="11430000" y="480060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/>
              <a:t>Startup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52450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547364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48006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&lt;copy&gt;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6941" y="562132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&lt;commit&gt;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296400" y="547364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1200" y="50292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&lt;copy&gt;</a:t>
            </a:r>
          </a:p>
        </p:txBody>
      </p:sp>
    </p:spTree>
    <p:extLst>
      <p:ext uri="{BB962C8B-B14F-4D97-AF65-F5344CB8AC3E}">
        <p14:creationId xmlns:p14="http://schemas.microsoft.com/office/powerpoint/2010/main" val="27770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>
          <a:xfrm>
            <a:off x="990600" y="2819400"/>
            <a:ext cx="12573000" cy="3448047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73000" h="3448047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12240985" y="3193143"/>
                </a:lnTo>
                <a:lnTo>
                  <a:pt x="12128978" y="3448047"/>
                </a:lnTo>
                <a:lnTo>
                  <a:pt x="12022364" y="3200399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Advertising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13166725" cy="74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ea typeface="Verdana" panose="020B0604030504040204" pitchFamily="34" charset="0"/>
                <a:cs typeface="Calibri Light"/>
              </a:rPr>
              <a:t>Capabilities are advertised by server and client at start of session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048000"/>
            <a:ext cx="11887200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&lt;hello 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&lt;capabilities&gt;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&lt;capability&gt;urn:ietf:params:netconf:base:1.1&lt;/capability&gt;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&lt;capability&gt;urn:ietf:params:netconf:capability:startup:1.0&lt;/capability&gt;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&lt;/capabilities&gt;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&lt;session-id&gt;4&lt;/session-id&gt;</a:t>
            </a:r>
          </a:p>
          <a:p>
            <a:pPr lvl="0" defTabSz="396875"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&lt;/hello&gt;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324600"/>
            <a:ext cx="1382712" cy="1301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0" y="6322392"/>
            <a:ext cx="923896" cy="129760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2895600" y="6781800"/>
            <a:ext cx="9372600" cy="3810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7315200"/>
            <a:ext cx="78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6200" y="7315200"/>
            <a:ext cx="852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7283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Management Problems Needing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2028371"/>
            <a:ext cx="129540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I must configure everything manually from the CLI. I need a programmatic interface!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All devices have a different syntax or configuration file!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I can’t tell the difference between </a:t>
            </a:r>
            <a:r>
              <a:rPr lang="en-US" sz="2800" dirty="0" err="1">
                <a:solidFill>
                  <a:srgbClr val="000000"/>
                </a:solidFill>
                <a:cs typeface="Calibri Light"/>
              </a:rPr>
              <a:t>config</a:t>
            </a:r>
            <a:r>
              <a:rPr lang="en-US" sz="2800" dirty="0">
                <a:solidFill>
                  <a:srgbClr val="000000"/>
                </a:solidFill>
                <a:cs typeface="Calibri Light"/>
              </a:rPr>
              <a:t> and state data!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I need to be able to configure a service on the network and not individual devices!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I cannot test a configuration before committing it!</a:t>
            </a:r>
          </a:p>
        </p:txBody>
      </p:sp>
    </p:spTree>
    <p:extLst>
      <p:ext uri="{BB962C8B-B14F-4D97-AF65-F5344CB8AC3E}">
        <p14:creationId xmlns:p14="http://schemas.microsoft.com/office/powerpoint/2010/main" val="77134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4"/>
          <p:cNvSpPr/>
          <p:nvPr/>
        </p:nvSpPr>
        <p:spPr>
          <a:xfrm>
            <a:off x="7848600" y="1981200"/>
            <a:ext cx="5867400" cy="3907671"/>
          </a:xfrm>
          <a:custGeom>
            <a:avLst/>
            <a:gdLst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0477500 w 12573000"/>
              <a:gd name="connsiteY9" fmla="*/ 3200400 h 3200400"/>
              <a:gd name="connsiteX10" fmla="*/ 11388749 w 12573000"/>
              <a:gd name="connsiteY10" fmla="*/ 3658505 h 3200400"/>
              <a:gd name="connsiteX11" fmla="*/ 7334250 w 12573000"/>
              <a:gd name="connsiteY11" fmla="*/ 3200400 h 3200400"/>
              <a:gd name="connsiteX12" fmla="*/ 0 w 12573000"/>
              <a:gd name="connsiteY12" fmla="*/ 3200400 h 3200400"/>
              <a:gd name="connsiteX13" fmla="*/ 0 w 12573000"/>
              <a:gd name="connsiteY13" fmla="*/ 2667000 h 3200400"/>
              <a:gd name="connsiteX14" fmla="*/ 0 w 12573000"/>
              <a:gd name="connsiteY14" fmla="*/ 1866900 h 3200400"/>
              <a:gd name="connsiteX15" fmla="*/ 0 w 12573000"/>
              <a:gd name="connsiteY15" fmla="*/ 1866900 h 3200400"/>
              <a:gd name="connsiteX16" fmla="*/ 0 w 12573000"/>
              <a:gd name="connsiteY16" fmla="*/ 0 h 3200400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0477500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1064421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658505"/>
              <a:gd name="connsiteX1" fmla="*/ 7334250 w 12573000"/>
              <a:gd name="connsiteY1" fmla="*/ 0 h 3658505"/>
              <a:gd name="connsiteX2" fmla="*/ 7334250 w 12573000"/>
              <a:gd name="connsiteY2" fmla="*/ 0 h 3658505"/>
              <a:gd name="connsiteX3" fmla="*/ 10477500 w 12573000"/>
              <a:gd name="connsiteY3" fmla="*/ 0 h 3658505"/>
              <a:gd name="connsiteX4" fmla="*/ 12573000 w 12573000"/>
              <a:gd name="connsiteY4" fmla="*/ 0 h 3658505"/>
              <a:gd name="connsiteX5" fmla="*/ 12573000 w 12573000"/>
              <a:gd name="connsiteY5" fmla="*/ 1866900 h 3658505"/>
              <a:gd name="connsiteX6" fmla="*/ 12573000 w 12573000"/>
              <a:gd name="connsiteY6" fmla="*/ 1866900 h 3658505"/>
              <a:gd name="connsiteX7" fmla="*/ 12573000 w 12573000"/>
              <a:gd name="connsiteY7" fmla="*/ 2667000 h 3658505"/>
              <a:gd name="connsiteX8" fmla="*/ 12573000 w 12573000"/>
              <a:gd name="connsiteY8" fmla="*/ 3200400 h 3658505"/>
              <a:gd name="connsiteX9" fmla="*/ 11863614 w 12573000"/>
              <a:gd name="connsiteY9" fmla="*/ 3200400 h 3658505"/>
              <a:gd name="connsiteX10" fmla="*/ 11388749 w 12573000"/>
              <a:gd name="connsiteY10" fmla="*/ 3658505 h 3658505"/>
              <a:gd name="connsiteX11" fmla="*/ 12377964 w 12573000"/>
              <a:gd name="connsiteY11" fmla="*/ 3207657 h 3658505"/>
              <a:gd name="connsiteX12" fmla="*/ 0 w 12573000"/>
              <a:gd name="connsiteY12" fmla="*/ 3200400 h 3658505"/>
              <a:gd name="connsiteX13" fmla="*/ 0 w 12573000"/>
              <a:gd name="connsiteY13" fmla="*/ 2667000 h 3658505"/>
              <a:gd name="connsiteX14" fmla="*/ 0 w 12573000"/>
              <a:gd name="connsiteY14" fmla="*/ 1866900 h 3658505"/>
              <a:gd name="connsiteX15" fmla="*/ 0 w 12573000"/>
              <a:gd name="connsiteY15" fmla="*/ 1866900 h 3658505"/>
              <a:gd name="connsiteX16" fmla="*/ 0 w 12573000"/>
              <a:gd name="connsiteY16" fmla="*/ 0 h 3658505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2377964 w 12573000"/>
              <a:gd name="connsiteY11" fmla="*/ 3207657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1863614 w 12573000"/>
              <a:gd name="connsiteY9" fmla="*/ 3200400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1724821 w 12573000"/>
              <a:gd name="connsiteY11" fmla="*/ 3193142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19214 w 12573000"/>
              <a:gd name="connsiteY9" fmla="*/ 3214915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448047"/>
              <a:gd name="connsiteX1" fmla="*/ 7334250 w 12573000"/>
              <a:gd name="connsiteY1" fmla="*/ 0 h 3448047"/>
              <a:gd name="connsiteX2" fmla="*/ 7334250 w 12573000"/>
              <a:gd name="connsiteY2" fmla="*/ 0 h 3448047"/>
              <a:gd name="connsiteX3" fmla="*/ 10477500 w 12573000"/>
              <a:gd name="connsiteY3" fmla="*/ 0 h 3448047"/>
              <a:gd name="connsiteX4" fmla="*/ 12573000 w 12573000"/>
              <a:gd name="connsiteY4" fmla="*/ 0 h 3448047"/>
              <a:gd name="connsiteX5" fmla="*/ 12573000 w 12573000"/>
              <a:gd name="connsiteY5" fmla="*/ 1866900 h 3448047"/>
              <a:gd name="connsiteX6" fmla="*/ 12573000 w 12573000"/>
              <a:gd name="connsiteY6" fmla="*/ 1866900 h 3448047"/>
              <a:gd name="connsiteX7" fmla="*/ 12573000 w 12573000"/>
              <a:gd name="connsiteY7" fmla="*/ 2667000 h 3448047"/>
              <a:gd name="connsiteX8" fmla="*/ 12573000 w 12573000"/>
              <a:gd name="connsiteY8" fmla="*/ 3200400 h 3448047"/>
              <a:gd name="connsiteX9" fmla="*/ 12240985 w 12573000"/>
              <a:gd name="connsiteY9" fmla="*/ 3193143 h 3448047"/>
              <a:gd name="connsiteX10" fmla="*/ 12128978 w 12573000"/>
              <a:gd name="connsiteY10" fmla="*/ 3448047 h 3448047"/>
              <a:gd name="connsiteX11" fmla="*/ 12022364 w 12573000"/>
              <a:gd name="connsiteY11" fmla="*/ 3200399 h 3448047"/>
              <a:gd name="connsiteX12" fmla="*/ 0 w 12573000"/>
              <a:gd name="connsiteY12" fmla="*/ 3200400 h 3448047"/>
              <a:gd name="connsiteX13" fmla="*/ 0 w 12573000"/>
              <a:gd name="connsiteY13" fmla="*/ 2667000 h 3448047"/>
              <a:gd name="connsiteX14" fmla="*/ 0 w 12573000"/>
              <a:gd name="connsiteY14" fmla="*/ 1866900 h 3448047"/>
              <a:gd name="connsiteX15" fmla="*/ 0 w 12573000"/>
              <a:gd name="connsiteY15" fmla="*/ 1866900 h 3448047"/>
              <a:gd name="connsiteX16" fmla="*/ 0 w 12573000"/>
              <a:gd name="connsiteY16" fmla="*/ 0 h 3448047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240985 w 12573000"/>
              <a:gd name="connsiteY9" fmla="*/ 3193143 h 3200400"/>
              <a:gd name="connsiteX10" fmla="*/ 12022364 w 12573000"/>
              <a:gd name="connsiteY10" fmla="*/ 3200399 h 3200400"/>
              <a:gd name="connsiteX11" fmla="*/ 0 w 12573000"/>
              <a:gd name="connsiteY11" fmla="*/ 3200400 h 3200400"/>
              <a:gd name="connsiteX12" fmla="*/ 0 w 12573000"/>
              <a:gd name="connsiteY12" fmla="*/ 2667000 h 3200400"/>
              <a:gd name="connsiteX13" fmla="*/ 0 w 12573000"/>
              <a:gd name="connsiteY13" fmla="*/ 1866900 h 3200400"/>
              <a:gd name="connsiteX14" fmla="*/ 0 w 12573000"/>
              <a:gd name="connsiteY14" fmla="*/ 1866900 h 3200400"/>
              <a:gd name="connsiteX15" fmla="*/ 0 w 12573000"/>
              <a:gd name="connsiteY15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12022364 w 12573000"/>
              <a:gd name="connsiteY9" fmla="*/ 3200399 h 3200400"/>
              <a:gd name="connsiteX10" fmla="*/ 0 w 12573000"/>
              <a:gd name="connsiteY10" fmla="*/ 3200400 h 3200400"/>
              <a:gd name="connsiteX11" fmla="*/ 0 w 12573000"/>
              <a:gd name="connsiteY11" fmla="*/ 2667000 h 3200400"/>
              <a:gd name="connsiteX12" fmla="*/ 0 w 12573000"/>
              <a:gd name="connsiteY12" fmla="*/ 1866900 h 3200400"/>
              <a:gd name="connsiteX13" fmla="*/ 0 w 12573000"/>
              <a:gd name="connsiteY13" fmla="*/ 1866900 h 3200400"/>
              <a:gd name="connsiteX14" fmla="*/ 0 w 12573000"/>
              <a:gd name="connsiteY14" fmla="*/ 0 h 3200400"/>
              <a:gd name="connsiteX0" fmla="*/ 0 w 12573000"/>
              <a:gd name="connsiteY0" fmla="*/ 0 h 3200400"/>
              <a:gd name="connsiteX1" fmla="*/ 7334250 w 12573000"/>
              <a:gd name="connsiteY1" fmla="*/ 0 h 3200400"/>
              <a:gd name="connsiteX2" fmla="*/ 7334250 w 12573000"/>
              <a:gd name="connsiteY2" fmla="*/ 0 h 3200400"/>
              <a:gd name="connsiteX3" fmla="*/ 10477500 w 12573000"/>
              <a:gd name="connsiteY3" fmla="*/ 0 h 3200400"/>
              <a:gd name="connsiteX4" fmla="*/ 12573000 w 12573000"/>
              <a:gd name="connsiteY4" fmla="*/ 0 h 3200400"/>
              <a:gd name="connsiteX5" fmla="*/ 12573000 w 12573000"/>
              <a:gd name="connsiteY5" fmla="*/ 1866900 h 3200400"/>
              <a:gd name="connsiteX6" fmla="*/ 12573000 w 12573000"/>
              <a:gd name="connsiteY6" fmla="*/ 1866900 h 3200400"/>
              <a:gd name="connsiteX7" fmla="*/ 12573000 w 12573000"/>
              <a:gd name="connsiteY7" fmla="*/ 2667000 h 3200400"/>
              <a:gd name="connsiteX8" fmla="*/ 12573000 w 12573000"/>
              <a:gd name="connsiteY8" fmla="*/ 3200400 h 3200400"/>
              <a:gd name="connsiteX9" fmla="*/ 0 w 12573000"/>
              <a:gd name="connsiteY9" fmla="*/ 3200400 h 3200400"/>
              <a:gd name="connsiteX10" fmla="*/ 0 w 12573000"/>
              <a:gd name="connsiteY10" fmla="*/ 2667000 h 3200400"/>
              <a:gd name="connsiteX11" fmla="*/ 0 w 12573000"/>
              <a:gd name="connsiteY11" fmla="*/ 1866900 h 3200400"/>
              <a:gd name="connsiteX12" fmla="*/ 0 w 12573000"/>
              <a:gd name="connsiteY12" fmla="*/ 1866900 h 3200400"/>
              <a:gd name="connsiteX13" fmla="*/ 0 w 12573000"/>
              <a:gd name="connsiteY13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573000" h="3200400">
                <a:moveTo>
                  <a:pt x="0" y="0"/>
                </a:moveTo>
                <a:lnTo>
                  <a:pt x="7334250" y="0"/>
                </a:lnTo>
                <a:lnTo>
                  <a:pt x="7334250" y="0"/>
                </a:lnTo>
                <a:lnTo>
                  <a:pt x="10477500" y="0"/>
                </a:lnTo>
                <a:lnTo>
                  <a:pt x="12573000" y="0"/>
                </a:lnTo>
                <a:lnTo>
                  <a:pt x="12573000" y="1866900"/>
                </a:lnTo>
                <a:lnTo>
                  <a:pt x="12573000" y="1866900"/>
                </a:lnTo>
                <a:lnTo>
                  <a:pt x="12573000" y="2667000"/>
                </a:lnTo>
                <a:lnTo>
                  <a:pt x="12573000" y="3200400"/>
                </a:lnTo>
                <a:lnTo>
                  <a:pt x="0" y="3200400"/>
                </a:lnTo>
                <a:lnTo>
                  <a:pt x="0" y="2667000"/>
                </a:lnTo>
                <a:lnTo>
                  <a:pt x="0" y="1866900"/>
                </a:lnTo>
                <a:lnTo>
                  <a:pt x="0" y="1866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286000"/>
            <a:ext cx="6629400" cy="2849761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provides the fundamental programming features for comfortable and robust automation of network services</a:t>
            </a:r>
            <a:b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</a:b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Scripting can be done via Python or PERL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 must configure everything manually from the CLI. I need a programmatic interface!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2209800"/>
            <a:ext cx="5562600" cy="333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 message-id="101“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xmlns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="urn:ietf:params:xml:ns:netconf:base:1.0"&gt;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&lt;copy-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stamrtup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&lt;/target&gt;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&lt;source&gt;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	&lt;running/&gt;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	&lt;/source&gt;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		&lt;/copy-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config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pPr marL="393700" indent="-393700">
              <a:lnSpc>
                <a:spcPct val="110000"/>
              </a:lnSpc>
              <a:tabLst>
                <a:tab pos="338138" algn="l"/>
                <a:tab pos="688975" algn="l"/>
                <a:tab pos="1139825" algn="l"/>
              </a:tabLst>
            </a:pP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rpc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"/>
                <a:cs typeface="Courier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3505200" cy="1520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6248400"/>
            <a:ext cx="6562846" cy="1165089"/>
          </a:xfrm>
          <a:prstGeom prst="rect">
            <a:avLst/>
          </a:prstGeom>
          <a:ln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178483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All devices seem to have a different syntax or configuration file!</a:t>
            </a:r>
          </a:p>
        </p:txBody>
      </p:sp>
      <p:pic>
        <p:nvPicPr>
          <p:cNvPr id="8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74309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000" y="2117604"/>
            <a:ext cx="80010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00"/>
                </a:solidFill>
                <a:cs typeface="Calibri Light"/>
              </a:rPr>
              <a:t>There is a single standard IETF XML configuration schema to upload/download regardless of device.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3581400"/>
            <a:ext cx="7010400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Modeled in YANG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Human readable, easy to learn 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Hierarchical configuration data models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Reusable types and groupings (structured types)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Extensibility through augmentation 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Formal constraints validation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Modular (modules and sub-modules)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2400" dirty="0">
                <a:solidFill>
                  <a:srgbClr val="000000"/>
                </a:solidFill>
                <a:cs typeface="Calibri Light"/>
              </a:rPr>
              <a:t>Well defined versioning rules</a:t>
            </a:r>
          </a:p>
        </p:txBody>
      </p:sp>
    </p:spTree>
    <p:extLst>
      <p:ext uri="{BB962C8B-B14F-4D97-AF65-F5344CB8AC3E}">
        <p14:creationId xmlns:p14="http://schemas.microsoft.com/office/powerpoint/2010/main" val="258379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I can’t tell the difference between config and state data!</a:t>
            </a:r>
            <a:endParaRPr lang="en-US" dirty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2590800"/>
            <a:ext cx="5486400" cy="2383155"/>
          </a:xfrm>
          <a:prstGeom prst="rect">
            <a:avLst/>
          </a:prstGeom>
        </p:spPr>
        <p:txBody>
          <a:bodyPr vert="horz" lIns="137498" tIns="68749" rIns="137498" bIns="68749" rtlCol="0">
            <a:normAutofit fontScale="77500" lnSpcReduction="20000"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YANG Models clearly divided into Configuration and State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Datastores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bank of configurable elements downloadable in a single transaction  </a:t>
            </a:r>
          </a:p>
          <a:p>
            <a:pPr marL="515619" marR="0" lvl="0" indent="-515619" algn="l" defTabSz="1374983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29400" y="2590800"/>
            <a:ext cx="7543800" cy="236220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solidFill>
              <a:srgbClr val="0070C0"/>
            </a:solidFill>
          </a:ln>
        </p:spPr>
        <p:txBody>
          <a:bodyPr vert="horz" lIns="137498" tIns="68749" rIns="137498" bIns="68749" rtlCol="0">
            <a:normAutofit/>
          </a:bodyPr>
          <a:lstStyle>
            <a:lvl1pPr marL="515619" indent="-515619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7174" indent="-429682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872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6221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3712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81204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8696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56187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43679" indent="-343746" algn="l" defTabSz="137498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49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7432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000" b="1" dirty="0">
                <a:solidFill>
                  <a:sysClr val="windowText" lastClr="000000"/>
                </a:solidFill>
              </a:rPr>
              <a:t>Base Operations: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&lt;get-</a:t>
            </a:r>
            <a:r>
              <a:rPr lang="en-US" sz="2000" dirty="0" err="1">
                <a:solidFill>
                  <a:sysClr val="windowText" lastClr="000000"/>
                </a:solidFill>
              </a:rPr>
              <a:t>config</a:t>
            </a:r>
            <a:r>
              <a:rPr lang="en-US" sz="2000" dirty="0">
                <a:solidFill>
                  <a:sysClr val="windowText" lastClr="000000"/>
                </a:solidFill>
              </a:rPr>
              <a:t>&gt;  	Retrieve all configuration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&lt;get&gt;		Retrieve all configuration +state data*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* Can be filtered to retrieve a subset </a:t>
            </a:r>
          </a:p>
          <a:p>
            <a:pPr marL="515619" lvl="0" indent="-51561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0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 need to be able to configure a service on the network and not individual devices!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588546"/>
            <a:ext cx="8686800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000000"/>
                </a:solidFill>
                <a:cs typeface="Calibri Light"/>
              </a:rPr>
              <a:t>NETCONF provides primitives to: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000000"/>
                </a:solidFill>
                <a:cs typeface="Calibri Light"/>
              </a:rPr>
              <a:t>In parallel: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rgbClr val="000000"/>
                </a:solidFill>
                <a:cs typeface="Calibri Light"/>
              </a:rPr>
              <a:t>Acquire locks on multiple devices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rgbClr val="000000"/>
                </a:solidFill>
                <a:cs typeface="Calibri Light"/>
              </a:rPr>
              <a:t>Upload configuration changes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rgbClr val="000000"/>
                </a:solidFill>
                <a:cs typeface="Calibri Light"/>
              </a:rPr>
              <a:t>Change running configuration and test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rgbClr val="000000"/>
                </a:solidFill>
                <a:cs typeface="Calibri Light"/>
              </a:rPr>
              <a:t>Make changes permanent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rgbClr val="000000"/>
                </a:solidFill>
                <a:cs typeface="Calibri Light"/>
              </a:rPr>
              <a:t>Release locks</a:t>
            </a:r>
          </a:p>
        </p:txBody>
      </p:sp>
    </p:spTree>
    <p:extLst>
      <p:ext uri="{BB962C8B-B14F-4D97-AF65-F5344CB8AC3E}">
        <p14:creationId xmlns:p14="http://schemas.microsoft.com/office/powerpoint/2010/main" val="170012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19.ps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3"/>
          <a:stretch/>
        </p:blipFill>
        <p:spPr>
          <a:xfrm>
            <a:off x="-457200" y="2286000"/>
            <a:ext cx="14630400" cy="5805714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838200"/>
            <a:ext cx="1316736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If I hit an error while configuring one of several devices, I must go back and reconfigure all devices back to the way they were!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1722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:confirmed-commit  	             &lt;cancel-commit&gt;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971800"/>
            <a:ext cx="8458200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alibri Light"/>
              </a:rPr>
              <a:t>Transactions can be atomic – either it completely succeeds or there is no change!</a:t>
            </a:r>
          </a:p>
          <a:p>
            <a:endParaRPr lang="en-US" sz="3200" dirty="0">
              <a:cs typeface="Calibri Light"/>
            </a:endParaRPr>
          </a:p>
          <a:p>
            <a:r>
              <a:rPr lang="en-US" sz="3200" dirty="0">
                <a:cs typeface="Calibri Light"/>
              </a:rPr>
              <a:t>This gives you the ability to “UNDO”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  <a:cs typeface="Arial"/>
              </a:rPr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13166725" cy="54308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 At the end of this presentation, you will be able to: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Identify the major problems/issues facing network administrators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the NETCONF/YANG protocol and modeling language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how the features of NETCONF/YANG address major problems in network administration</a:t>
            </a:r>
          </a:p>
          <a:p>
            <a:pPr lvl="1">
              <a:lnSpc>
                <a:spcPct val="120000"/>
              </a:lnSpc>
              <a:buFont typeface="Lucida Grande"/>
              <a:buChar char="–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Describe a use case for NETCONF/YANG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1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 cannot test a configuration before implementing it!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96000"/>
            <a:ext cx="8382000" cy="1066800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       Capability                                           Operation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:confirmed-commit  	                   &lt;validate&gt;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438400"/>
            <a:ext cx="8458200" cy="18487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You can check a complete configuration for syntactical and semantic errors before applying the configuration to the device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6400800"/>
            <a:ext cx="1143000" cy="609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972800" y="2743200"/>
            <a:ext cx="1950720" cy="14630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/>
              <a:t>Candidate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0" y="2057400"/>
            <a:ext cx="1905000" cy="563225"/>
          </a:xfrm>
          <a:prstGeom prst="rect">
            <a:avLst/>
          </a:prstGeom>
          <a:noFill/>
        </p:spPr>
        <p:txBody>
          <a:bodyPr wrap="square" lIns="146298" tIns="73149" rIns="146298" bIns="73149" rtlCol="0">
            <a:spAutoFit/>
          </a:bodyPr>
          <a:lstStyle/>
          <a:p>
            <a:pPr algn="ctr"/>
            <a:r>
              <a:rPr lang="en-US" dirty="0"/>
              <a:t>validate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3601" y="4964370"/>
            <a:ext cx="4023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&lt;validate&gt;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&lt;source&gt;</a:t>
            </a:r>
          </a:p>
          <a:p>
            <a:pPr lvl="2"/>
            <a:r>
              <a:rPr lang="en-US" sz="2400" dirty="0">
                <a:latin typeface="Courier"/>
                <a:cs typeface="Courier"/>
              </a:rPr>
              <a:t>&lt;candidate/&gt;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&lt;/source&gt;</a:t>
            </a:r>
          </a:p>
          <a:p>
            <a:r>
              <a:rPr lang="en-US" sz="2400" dirty="0">
                <a:latin typeface="Courier"/>
                <a:cs typeface="Courier"/>
              </a:rPr>
              <a:t>&lt;/validate&gt;</a:t>
            </a:r>
          </a:p>
        </p:txBody>
      </p:sp>
    </p:spTree>
    <p:extLst>
      <p:ext uri="{BB962C8B-B14F-4D97-AF65-F5344CB8AC3E}">
        <p14:creationId xmlns:p14="http://schemas.microsoft.com/office/powerpoint/2010/main" val="149161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Use Case: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8001000" cy="240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Need to program: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1: Activate interface on group of devices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2: Assign addresses to interfaces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Task 3: Configure MPLS VPN Tunnel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200" y="4953000"/>
            <a:ext cx="4874652" cy="266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1: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2001:db8:c18:1::3/128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Router 2: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FastEth0: 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/>
              </a:rPr>
              <a:t>2001:db8:c18:1::2/128</a:t>
            </a: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pic>
        <p:nvPicPr>
          <p:cNvPr id="7" name="Picture 6" descr="slide22graphic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62000"/>
            <a:ext cx="73152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+mn-lt"/>
              </a:rPr>
              <a:t>Summary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133600"/>
            <a:ext cx="12328525" cy="5430837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>
                <a:solidFill>
                  <a:srgbClr val="000000"/>
                </a:solidFill>
                <a:cs typeface="Calibri Light"/>
              </a:rPr>
              <a:t>NETCONF provides the fundamental programming features for comfortable and robust automation of network services</a:t>
            </a:r>
          </a:p>
          <a:p>
            <a:pPr>
              <a:lnSpc>
                <a:spcPct val="120000"/>
              </a:lnSpc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>
                <a:solidFill>
                  <a:srgbClr val="000000"/>
                </a:solidFill>
                <a:cs typeface="Calibri Light"/>
              </a:rPr>
              <a:t>YANG is a full, formal contract language with rich syntax and semantics to build applications on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05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+mn-lt"/>
                <a:cs typeface="Arial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09800"/>
            <a:ext cx="13166725" cy="5867400"/>
          </a:xfrm>
        </p:spPr>
        <p:txBody>
          <a:bodyPr numCol="2" spcCol="457200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NETCONF/YANG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Definition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Distinction between Protocol and Modeling language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Protocol Layers</a:t>
            </a:r>
          </a:p>
          <a:p>
            <a:pPr lvl="1">
              <a:lnSpc>
                <a:spcPct val="110000"/>
              </a:lnSpc>
              <a:buFont typeface="Wingdings" charset="2"/>
              <a:buChar char="§"/>
            </a:pPr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NETCONF Operations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Base</a:t>
            </a:r>
          </a:p>
          <a:p>
            <a:pPr lvl="2">
              <a:lnSpc>
                <a:spcPct val="110000"/>
              </a:lnSpc>
              <a:buFont typeface="Lucida Grande"/>
              <a:buChar char="–"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Capabilities</a:t>
            </a:r>
          </a:p>
          <a:p>
            <a:pPr marL="1374983" lvl="2" indent="0">
              <a:lnSpc>
                <a:spcPct val="110000"/>
              </a:lnSpc>
              <a:buNone/>
            </a:pP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Solutions for Network Managers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Problems for Network Managers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8406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Network Management Problems Needing Solutions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133600"/>
            <a:ext cx="13166725" cy="5867400"/>
          </a:xfrm>
        </p:spPr>
        <p:txBody>
          <a:bodyPr numCol="1" spcCol="45720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must configure everything manually from the CLI. I need a programmatic interface!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All devices have a different syntax or operations!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can’t tell the difference between configuration and operational data!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need to be able to configure services on the network and not just individual devices!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If I hit an error while configuring one of several devices, I must go back and reconfigure all devices back to the way they were!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 cannot test a configuration before committing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438" y="6781800"/>
            <a:ext cx="12262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408000"/>
                </a:solidFill>
                <a:cs typeface="Calibri"/>
              </a:rPr>
              <a:t>You will learn to overcome these problems in this training using NETCONF and YANG</a:t>
            </a:r>
          </a:p>
          <a:p>
            <a:endParaRPr lang="en-US" sz="2800" i="1" dirty="0">
              <a:solidFill>
                <a:srgbClr val="4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and YANG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8458200" cy="82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F142A"/>
                </a:solidFill>
                <a:cs typeface="Calibri"/>
              </a:rPr>
              <a:t>NETCONF</a:t>
            </a:r>
          </a:p>
        </p:txBody>
      </p:sp>
      <p:pic>
        <p:nvPicPr>
          <p:cNvPr id="6" name="Picture 4" descr="http://www.ietf.org/logo/ietf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895600"/>
            <a:ext cx="3810000" cy="20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4572000"/>
            <a:ext cx="13486015" cy="838200"/>
          </a:xfrm>
          <a:prstGeom prst="rect">
            <a:avLst/>
          </a:prstGeom>
        </p:spPr>
        <p:txBody>
          <a:bodyPr vert="horz" lIns="137498" tIns="68749" rIns="137498" bIns="6874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F142A"/>
                </a:solidFill>
                <a:cs typeface="Calibri"/>
              </a:rPr>
              <a:t>YANG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2743200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Protocol to install, manipulate, and delete the configuration of network devices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RPC-based with XML-based data encoding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18525"/>
            <a:ext cx="8001000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>
                <a:cs typeface="Calibri Light"/>
              </a:rPr>
              <a:t>Data modeling language to model configuration, state data and operations</a:t>
            </a:r>
          </a:p>
          <a:p>
            <a:pPr marL="457200" indent="-457200">
              <a:lnSpc>
                <a:spcPct val="120000"/>
              </a:lnSpc>
              <a:buFont typeface="Lucida Grande"/>
              <a:buChar char="–"/>
            </a:pPr>
            <a:r>
              <a:rPr lang="en-US" dirty="0">
                <a:cs typeface="Calibri Light"/>
              </a:rPr>
              <a:t>Mappings to NETCONF and RESTCONF</a:t>
            </a:r>
          </a:p>
          <a:p>
            <a:pPr>
              <a:lnSpc>
                <a:spcPct val="120000"/>
              </a:lnSpc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951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 Data Model and a Protocol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YANG: A Data Model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Explicitly and precisely determines the structure, syntax and semantics of the data…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…that is externally visible</a:t>
            </a:r>
          </a:p>
          <a:p>
            <a:pPr marL="543137" indent="-457200"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Consistent and complete</a:t>
            </a:r>
          </a:p>
          <a:p>
            <a:pPr marL="687492" lvl="1" indent="0">
              <a:lnSpc>
                <a:spcPct val="130000"/>
              </a:lnSpc>
              <a:buNone/>
            </a:pPr>
            <a:endParaRPr lang="en-US" sz="2400" dirty="0">
              <a:solidFill>
                <a:srgbClr val="0F142A"/>
              </a:solidFill>
              <a:cs typeface="Calibri Ligh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solidFill>
                  <a:srgbClr val="0F142A"/>
                </a:solidFill>
                <a:cs typeface="Calibri"/>
              </a:rPr>
              <a:t>NETCONF and RESTCONF: Protocols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Provides primitives to view and manipulate data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rgbClr val="0F142A"/>
                </a:solidFill>
                <a:cs typeface="Calibri Light"/>
              </a:rPr>
              <a:t>Encoding of the data as defined by the data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4733068"/>
            <a:ext cx="2574822" cy="2463564"/>
          </a:xfrm>
          <a:prstGeom prst="rect">
            <a:avLst/>
          </a:prstGeom>
        </p:spPr>
      </p:pic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10347222" y="4191000"/>
            <a:ext cx="1674591" cy="1776815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Data</a:t>
            </a:r>
          </a:p>
          <a:p>
            <a:pPr algn="ctr">
              <a:lnSpc>
                <a:spcPct val="120000"/>
              </a:lnSpc>
            </a:pPr>
            <a:r>
              <a:rPr lang="en-US" sz="20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5222" y="6248400"/>
            <a:ext cx="137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Instance </a:t>
            </a:r>
          </a:p>
          <a:p>
            <a:pPr algn="r"/>
            <a:r>
              <a:rPr lang="en-US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11000" y="2133600"/>
            <a:ext cx="13738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Protocol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0972800" y="1219200"/>
            <a:ext cx="838200" cy="26670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Terminology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81200"/>
            <a:ext cx="762000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Client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Server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Session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F142A"/>
                </a:solidFill>
                <a:cs typeface="Calibri Light"/>
              </a:rPr>
              <a:t>Datastore</a:t>
            </a:r>
            <a:endParaRPr lang="en-US" dirty="0">
              <a:solidFill>
                <a:srgbClr val="0F142A"/>
              </a:solidFill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Configuration Data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F142A"/>
                </a:solidFill>
                <a:cs typeface="Calibri Light"/>
              </a:rPr>
              <a:t>State Data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023350" y="2429714"/>
            <a:ext cx="1042988" cy="479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NETCONF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100" b="1" dirty="0">
                <a:solidFill>
                  <a:srgbClr val="FFFFFF"/>
                </a:solidFill>
                <a:latin typeface="Verdana"/>
                <a:ea typeface="MS Gothic" charset="0"/>
                <a:cs typeface="Verdana"/>
              </a:rPr>
              <a:t>Manager</a:t>
            </a:r>
          </a:p>
        </p:txBody>
      </p: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 rot="16200000" flipH="1">
            <a:off x="8106172" y="3991372"/>
            <a:ext cx="2819400" cy="18256"/>
          </a:xfrm>
          <a:prstGeom prst="curvedConnector3">
            <a:avLst>
              <a:gd name="adj1" fmla="val 50000"/>
            </a:avLst>
          </a:prstGeom>
          <a:noFill/>
          <a:ln w="38100" cmpd="sng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9829800" y="2590800"/>
            <a:ext cx="2209800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7315199" y="2590800"/>
            <a:ext cx="1837021" cy="2819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81639" tIns="40819" rIns="81639" bIns="4081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672825" y="1478599"/>
            <a:ext cx="726532" cy="5846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0353" tIns="41784" rIns="80353" bIns="41784">
            <a:prstTxWarp prst="textNoShape">
              <a:avLst/>
            </a:prstTxWarp>
            <a:spAutoFit/>
          </a:bodyPr>
          <a:lstStyle/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Yang</a:t>
            </a:r>
          </a:p>
          <a:p>
            <a:pPr algn="ctr" eaLnBrk="0" hangingPunct="0">
              <a:buClr>
                <a:srgbClr val="FFFFFF"/>
              </a:buClr>
              <a:tabLst>
                <a:tab pos="0" algn="l"/>
                <a:tab pos="816388" algn="l"/>
                <a:tab pos="1632776" algn="l"/>
                <a:tab pos="2449163" algn="l"/>
                <a:tab pos="3265551" algn="l"/>
                <a:tab pos="4081939" algn="l"/>
                <a:tab pos="4898326" algn="l"/>
                <a:tab pos="5714714" algn="l"/>
                <a:tab pos="6531102" algn="l"/>
                <a:tab pos="7347490" algn="l"/>
                <a:tab pos="8163878" algn="l"/>
                <a:tab pos="8980265" algn="l"/>
              </a:tabLst>
            </a:pPr>
            <a:r>
              <a:rPr lang="en-GB" sz="1400" b="1" dirty="0">
                <a:solidFill>
                  <a:srgbClr val="FFFFFF"/>
                </a:solidFill>
                <a:ea typeface="MS Gothic" charset="0"/>
                <a:cs typeface="MS Gothic" charset="0"/>
              </a:rPr>
              <a:t>Models</a:t>
            </a:r>
          </a:p>
        </p:txBody>
      </p:sp>
      <p:sp>
        <p:nvSpPr>
          <p:cNvPr id="17" name="Line 1"/>
          <p:cNvSpPr>
            <a:spLocks noChangeShapeType="1"/>
          </p:cNvSpPr>
          <p:nvPr/>
        </p:nvSpPr>
        <p:spPr bwMode="auto">
          <a:xfrm flipV="1">
            <a:off x="7924803" y="5715000"/>
            <a:ext cx="5562596" cy="1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67"/>
          <p:cNvSpPr>
            <a:spLocks noChangeShapeType="1"/>
          </p:cNvSpPr>
          <p:nvPr/>
        </p:nvSpPr>
        <p:spPr bwMode="auto">
          <a:xfrm flipH="1" flipV="1">
            <a:off x="11192435" y="2516179"/>
            <a:ext cx="2294965" cy="1383445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"/>
          <p:cNvSpPr>
            <a:spLocks noChangeShapeType="1"/>
          </p:cNvSpPr>
          <p:nvPr/>
        </p:nvSpPr>
        <p:spPr bwMode="auto">
          <a:xfrm flipH="1">
            <a:off x="13487399" y="3899624"/>
            <a:ext cx="0" cy="1815376"/>
          </a:xfrm>
          <a:prstGeom prst="line">
            <a:avLst/>
          </a:prstGeom>
          <a:noFill/>
          <a:ln w="38160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lIns="81639" tIns="40819" rIns="81639" bIns="4081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53400" y="1066800"/>
            <a:ext cx="3429000" cy="1325220"/>
          </a:xfrm>
          <a:prstGeom prst="roundRect">
            <a:avLst>
              <a:gd name="adj" fmla="val 2984"/>
            </a:avLst>
          </a:prstGeom>
          <a:solidFill>
            <a:srgbClr val="213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371600"/>
            <a:ext cx="838200" cy="685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1371600"/>
            <a:ext cx="1827890" cy="747889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Management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867400"/>
            <a:ext cx="1447800" cy="1385241"/>
          </a:xfrm>
          <a:prstGeom prst="rect">
            <a:avLst/>
          </a:prstGeom>
        </p:spPr>
      </p:pic>
      <p:sp>
        <p:nvSpPr>
          <p:cNvPr id="21" name="AutoShape 65"/>
          <p:cNvSpPr>
            <a:spLocks noChangeArrowheads="1"/>
          </p:cNvSpPr>
          <p:nvPr/>
        </p:nvSpPr>
        <p:spPr bwMode="auto">
          <a:xfrm>
            <a:off x="6158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Modules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867400"/>
            <a:ext cx="1447800" cy="1385241"/>
          </a:xfrm>
          <a:prstGeom prst="rect">
            <a:avLst/>
          </a:prstGeom>
        </p:spPr>
      </p:pic>
      <p:sp>
        <p:nvSpPr>
          <p:cNvPr id="41" name="AutoShape 65"/>
          <p:cNvSpPr>
            <a:spLocks noChangeArrowheads="1"/>
          </p:cNvSpPr>
          <p:nvPr/>
        </p:nvSpPr>
        <p:spPr bwMode="auto">
          <a:xfrm>
            <a:off x="88255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Modules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5867400"/>
            <a:ext cx="1447800" cy="1385241"/>
          </a:xfrm>
          <a:prstGeom prst="rect">
            <a:avLst/>
          </a:prstGeom>
        </p:spPr>
      </p:pic>
      <p:sp>
        <p:nvSpPr>
          <p:cNvPr id="43" name="AutoShape 65"/>
          <p:cNvSpPr>
            <a:spLocks noChangeArrowheads="1"/>
          </p:cNvSpPr>
          <p:nvPr/>
        </p:nvSpPr>
        <p:spPr bwMode="auto">
          <a:xfrm>
            <a:off x="11568796" y="5562600"/>
            <a:ext cx="941608" cy="999088"/>
          </a:xfrm>
          <a:prstGeom prst="flowChart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ts val="1071"/>
              </a:lnSpc>
            </a:pPr>
            <a:r>
              <a:rPr lang="en-US" sz="13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Modules</a:t>
            </a:r>
          </a:p>
        </p:txBody>
      </p:sp>
      <p:sp>
        <p:nvSpPr>
          <p:cNvPr id="22" name="AutoShape 56"/>
          <p:cNvSpPr>
            <a:spLocks noChangeArrowheads="1"/>
          </p:cNvSpPr>
          <p:nvPr/>
        </p:nvSpPr>
        <p:spPr bwMode="auto">
          <a:xfrm>
            <a:off x="7572425" y="685801"/>
            <a:ext cx="1052465" cy="990600"/>
          </a:xfrm>
          <a:prstGeom prst="flowChartMultidocument">
            <a:avLst/>
          </a:prstGeom>
          <a:gradFill>
            <a:gsLst>
              <a:gs pos="0">
                <a:srgbClr val="FAD098"/>
              </a:gs>
              <a:gs pos="100000">
                <a:srgbClr val="F6AF50"/>
              </a:gs>
            </a:gsLst>
            <a:lin ang="5400000" scaled="0"/>
          </a:gradFill>
          <a:ln w="25400" cap="flat" cmpd="sng" algn="ctr">
            <a:solidFill>
              <a:srgbClr val="F0B31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/>
          <a:lstStyle/>
          <a:p>
            <a:pPr algn="ctr" eaLnBrk="0" hangingPunct="0">
              <a:lnSpc>
                <a:spcPts val="1071"/>
              </a:lnSpc>
              <a:defRPr/>
            </a:pPr>
            <a:endParaRPr lang="en-US" sz="1300" b="1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3" name="Text Box 57"/>
          <p:cNvSpPr txBox="1">
            <a:spLocks noChangeArrowheads="1"/>
          </p:cNvSpPr>
          <p:nvPr/>
        </p:nvSpPr>
        <p:spPr bwMode="auto">
          <a:xfrm>
            <a:off x="7648700" y="1004950"/>
            <a:ext cx="765577" cy="42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80353" tIns="41784" rIns="80353" bIns="41784">
            <a:spAutoFit/>
          </a:bodyPr>
          <a:lstStyle/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YANG </a:t>
            </a:r>
          </a:p>
          <a:p>
            <a:pPr algn="ctr">
              <a:buClr>
                <a:srgbClr val="FFFFFF"/>
              </a:buClr>
              <a:tabLst>
                <a:tab pos="0" algn="l"/>
                <a:tab pos="399690" algn="l"/>
                <a:tab pos="800798" algn="l"/>
                <a:tab pos="1201904" algn="l"/>
                <a:tab pos="1603012" algn="l"/>
                <a:tab pos="2004119" algn="l"/>
                <a:tab pos="2405226" algn="l"/>
                <a:tab pos="2806333" algn="l"/>
                <a:tab pos="3207441" algn="l"/>
                <a:tab pos="3608548" algn="l"/>
                <a:tab pos="4009655" algn="l"/>
                <a:tab pos="4410762" algn="l"/>
                <a:tab pos="4811869" algn="l"/>
                <a:tab pos="5212976" algn="l"/>
                <a:tab pos="5614084" algn="l"/>
                <a:tab pos="6015190" algn="l"/>
                <a:tab pos="6416298" algn="l"/>
                <a:tab pos="6817404" algn="l"/>
                <a:tab pos="7218513" algn="l"/>
                <a:tab pos="7619619" algn="l"/>
                <a:tab pos="8020727" algn="l"/>
              </a:tabLst>
              <a:defRPr/>
            </a:pPr>
            <a:r>
              <a:rPr lang="en-GB" sz="1100" kern="0" dirty="0">
                <a:solidFill>
                  <a:sysClr val="windowText" lastClr="000000"/>
                </a:solidFill>
                <a:latin typeface="Verdana"/>
                <a:cs typeface="Verdana"/>
              </a:rPr>
              <a:t>Modules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95600"/>
            <a:ext cx="3581400" cy="20955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763000" y="39624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35809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Layering Model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&lt;get&gt;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&lt;get-</a:t>
            </a:r>
            <a:r>
              <a:rPr lang="en-US" sz="2400" dirty="0" err="1">
                <a:solidFill>
                  <a:schemeClr val="tx1"/>
                </a:solidFill>
              </a:rPr>
              <a:t>config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NETCONF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&lt;source&gt;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&lt;running/&gt;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&lt;/source&gt;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&lt;/get-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708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and YANG </a:t>
            </a:r>
            <a:r>
              <a:rPr lang="en-US" sz="4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192337" cy="2063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057400"/>
            <a:ext cx="9983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38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338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338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6324600"/>
            <a:ext cx="609600" cy="4206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6248400"/>
            <a:ext cx="26800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Modeled in YANG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0600" y="2514600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Content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10600" y="3217902"/>
            <a:ext cx="2196838" cy="649202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Operations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10600" y="3975305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RPC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10600" y="4678608"/>
            <a:ext cx="2196838" cy="64920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6248400" y="4953000"/>
            <a:ext cx="20574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743200"/>
            <a:ext cx="1464869" cy="2057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344400" y="2057400"/>
            <a:ext cx="1086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3" name="Left-Right Arrow 42"/>
          <p:cNvSpPr/>
          <p:nvPr/>
        </p:nvSpPr>
        <p:spPr>
          <a:xfrm rot="5400000">
            <a:off x="12496800" y="5105400"/>
            <a:ext cx="685800" cy="228600"/>
          </a:xfrm>
          <a:prstGeom prst="leftRightArrow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344400" y="5715000"/>
            <a:ext cx="1066800" cy="1334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32708" y="6096000"/>
            <a:ext cx="160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Configuration </a:t>
            </a:r>
          </a:p>
          <a:p>
            <a:pPr algn="r"/>
            <a:r>
              <a:rPr lang="en-US" sz="2000" dirty="0"/>
              <a:t>Data Storage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713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NETCONF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48173" y="1981200"/>
            <a:ext cx="1542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4021668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TCONF/YANG Overview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Outline&amp;quot;&quot;/&gt;&lt;property id=&quot;20307&quot; value=&quot;265&quot;/&gt;&lt;/object&gt;&lt;object type=&quot;3&quot; unique_id=&quot;10005&quot;&gt;&lt;property id=&quot;20148&quot; value=&quot;5&quot;/&gt;&lt;property id=&quot;20300&quot; value=&quot;Slide 2 - &amp;quot;Session Objectives&amp;quot;&quot;/&gt;&lt;property id=&quot;20307&quot; value=&quot;295&quot;/&gt;&lt;/object&gt;&lt;object type=&quot;3&quot; unique_id=&quot;10006&quot;&gt;&lt;property id=&quot;20148&quot; value=&quot;5&quot;/&gt;&lt;property id=&quot;20300&quot; value=&quot;Slide 4 - &amp;quot;Network Management Problems Needing Solutions&amp;quot;&quot;/&gt;&lt;property id=&quot;20307&quot; value=&quot;257&quot;/&gt;&lt;/object&gt;&lt;object type=&quot;3&quot; unique_id=&quot;10007&quot;&gt;&lt;property id=&quot;20148&quot; value=&quot;5&quot;/&gt;&lt;property id=&quot;20300&quot; value=&quot;Slide 5 - &amp;quot;NETCONF/YANG&amp;quot;&quot;/&gt;&lt;property id=&quot;20307&quot; value=&quot;258&quot;/&gt;&lt;/object&gt;&lt;object type=&quot;3&quot; unique_id=&quot;10008&quot;&gt;&lt;property id=&quot;20148&quot; value=&quot;5&quot;/&gt;&lt;property id=&quot;20300&quot; value=&quot;Slide 6 - &amp;quot;A Data Model and a Protocol&amp;quot;&quot;/&gt;&lt;property id=&quot;20307&quot; value=&quot;262&quot;/&gt;&lt;/object&gt;&lt;object type=&quot;3&quot; unique_id=&quot;10009&quot;&gt;&lt;property id=&quot;20148&quot; value=&quot;5&quot;/&gt;&lt;property id=&quot;20300&quot; value=&quot;Slide 7 - &amp;quot;Terminology&amp;quot;&quot;/&gt;&lt;property id=&quot;20307&quot; value=&quot;269&quot;/&gt;&lt;/object&gt;&lt;object type=&quot;3&quot; unique_id=&quot;10010&quot;&gt;&lt;property id=&quot;20148&quot; value=&quot;5&quot;/&gt;&lt;property id=&quot;20300&quot; value=&quot;Slide 8 - &amp;quot;NETCONF Layering Model&amp;quot;&quot;/&gt;&lt;property id=&quot;20307&quot; value=&quot;259&quot;/&gt;&lt;/object&gt;&lt;object type=&quot;3&quot; unique_id=&quot;10011&quot;&gt;&lt;property id=&quot;20148&quot; value=&quot;5&quot;/&gt;&lt;property id=&quot;20300&quot; value=&quot;Slide 9 - &amp;quot;NETCONF YANG Architecture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NETCONF Content&amp;quot;&quot;/&gt;&lt;property id=&quot;20307&quot; value=&quot;289&quot;/&gt;&lt;/object&gt;&lt;object type=&quot;3&quot; unique_id=&quot;10013&quot;&gt;&lt;property id=&quot;20148&quot; value=&quot;5&quot;/&gt;&lt;property id=&quot;20300&quot; value=&quot;Slide 11 - &amp;quot;NETCONF Operations&amp;quot;&quot;/&gt;&lt;property id=&quot;20307&quot; value=&quot;290&quot;/&gt;&lt;/object&gt;&lt;object type=&quot;3&quot; unique_id=&quot;10014&quot;&gt;&lt;property id=&quot;20148&quot; value=&quot;5&quot;/&gt;&lt;property id=&quot;20300&quot; value=&quot;Slide 12 - &amp;quot;Base Operations&amp;quot;&quot;/&gt;&lt;property id=&quot;20307&quot; value=&quot;280&quot;/&gt;&lt;/object&gt;&lt;object type=&quot;3&quot; unique_id=&quot;10015&quot;&gt;&lt;property id=&quot;20148&quot; value=&quot;5&quot;/&gt;&lt;property id=&quot;20300&quot; value=&quot;Slide 13 - &amp;quot;NETCONF Capabilities&amp;quot;&quot;/&gt;&lt;property id=&quot;20307&quot; value=&quot;281&quot;/&gt;&lt;/object&gt;&lt;object type=&quot;3&quot; unique_id=&quot;10016&quot;&gt;&lt;property id=&quot;20148&quot; value=&quot;5&quot;/&gt;&lt;property id=&quot;20300&quot; value=&quot;Slide 14 - &amp;quot;Advertising Capabilities&amp;quot;&quot;/&gt;&lt;property id=&quot;20307&quot; value=&quot;282&quot;/&gt;&lt;/object&gt;&lt;object type=&quot;3&quot; unique_id=&quot;10017&quot;&gt;&lt;property id=&quot;20148&quot; value=&quot;5&quot;/&gt;&lt;property id=&quot;20300&quot; value=&quot;Slide 15 - &amp;quot;Network Management Problems Needing Solutions&amp;quot;&quot;/&gt;&lt;property id=&quot;20307&quot; value=&quot;291&quot;/&gt;&lt;/object&gt;&lt;object type=&quot;3&quot; unique_id=&quot;10018&quot;&gt;&lt;property id=&quot;20148&quot; value=&quot;5&quot;/&gt;&lt;property id=&quot;20300&quot; value=&quot;Slide 16 - &amp;quot;I must configure everything manually from the CLI. I need a programatic Interface!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ll devices seem to have a different syntax or configuration file!&amp;quot;&quot;/&gt;&lt;property id=&quot;20307&quot; value=&quot;283&quot;/&gt;&lt;/object&gt;&lt;object type=&quot;3&quot; unique_id=&quot;10020&quot;&gt;&lt;property id=&quot;20148&quot; value=&quot;5&quot;/&gt;&lt;property id=&quot;20300&quot; value=&quot;Slide 18 - &amp;quot;I can’t tell the difference between config and state data!&amp;quot;&quot;/&gt;&lt;property id=&quot;20307&quot; value=&quot;284&quot;/&gt;&lt;/object&gt;&lt;object type=&quot;3&quot; unique_id=&quot;10021&quot;&gt;&lt;property id=&quot;20148&quot; value=&quot;5&quot;/&gt;&lt;property id=&quot;20300&quot; value=&quot;Slide 19 - &amp;quot;I need to be able to configure a service on the network and not individual devices!&amp;quot;&quot;/&gt;&lt;property id=&quot;20307&quot; value=&quot;287&quot;/&gt;&lt;/object&gt;&lt;object type=&quot;3&quot; unique_id=&quot;10022&quot;&gt;&lt;property id=&quot;20148&quot; value=&quot;5&quot;/&gt;&lt;property id=&quot;20300&quot; value=&quot;Slide 20 - &amp;quot;If I hit an error while configuring one of several devices, I must go back and reconfigure all devices back to the&quot;/&gt;&lt;property id=&quot;20307&quot; value=&quot;286&quot;/&gt;&lt;/object&gt;&lt;object type=&quot;3&quot; unique_id=&quot;10023&quot;&gt;&lt;property id=&quot;20148&quot; value=&quot;5&quot;/&gt;&lt;property id=&quot;20300&quot; value=&quot;Slide 21 - &amp;quot;I cannot test a configuration before  implementing it!&amp;quot;&quot;/&gt;&lt;property id=&quot;20307&quot; value=&quot;288&quot;/&gt;&lt;/object&gt;&lt;object type=&quot;3&quot; unique_id=&quot;10026&quot;&gt;&lt;property id=&quot;20148&quot; value=&quot;5&quot;/&gt;&lt;property id=&quot;20300&quot; value=&quot;Slide 23 - &amp;quot;Summary&amp;quot;&quot;/&gt;&lt;property id=&quot;20307&quot; value=&quot;294&quot;/&gt;&lt;/object&gt;&lt;object type=&quot;3&quot; unique_id=&quot;10859&quot;&gt;&lt;property id=&quot;20148&quot; value=&quot;5&quot;/&gt;&lt;property id=&quot;20300&quot; value=&quot;Slide 22 - &amp;quot;Use case:&amp;quot;&quot;/&gt;&lt;property id=&quot;20307&quot; value=&quot;296&quot;/&gt;&lt;/object&gt;&lt;/object&gt;&lt;object type=&quot;8&quot; unique_id=&quot;10066&quot;&gt;&lt;/object&gt;&lt;/object&gt;&lt;/database&gt;"/>
  <p:tag name="SECTOMILLISECCONVERTED" val="1"/>
  <p:tag name="ISPRING_RESOURCE_PATHS_HASH_PRESENTER" val="16563b2d352be77f328fcee842451e82ce2ac648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16174</TotalTime>
  <Words>1190</Words>
  <Application>Microsoft Macintosh PowerPoint</Application>
  <PresentationFormat>Custom</PresentationFormat>
  <Paragraphs>260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MS Gothic</vt:lpstr>
      <vt:lpstr>Arial</vt:lpstr>
      <vt:lpstr>Calibri</vt:lpstr>
      <vt:lpstr>Calibri Light</vt:lpstr>
      <vt:lpstr>Courier</vt:lpstr>
      <vt:lpstr>Courier New</vt:lpstr>
      <vt:lpstr>Lucida Grande</vt:lpstr>
      <vt:lpstr>Verdana</vt:lpstr>
      <vt:lpstr>Wingdings</vt:lpstr>
      <vt:lpstr>Office Theme</vt:lpstr>
      <vt:lpstr>PowerPoint Presentation</vt:lpstr>
      <vt:lpstr>Session Objectives</vt:lpstr>
      <vt:lpstr>Outline</vt:lpstr>
      <vt:lpstr>Network Management Problems Needing Solutions</vt:lpstr>
      <vt:lpstr>NETCONF and YANG</vt:lpstr>
      <vt:lpstr>A Data Model and a Protocol</vt:lpstr>
      <vt:lpstr>Terminology</vt:lpstr>
      <vt:lpstr>NETCONF Layering Model</vt:lpstr>
      <vt:lpstr>NETCONF and YANG Architecture</vt:lpstr>
      <vt:lpstr>NETCONF Operations</vt:lpstr>
      <vt:lpstr>Base Operations</vt:lpstr>
      <vt:lpstr>NETCONF Capabilities</vt:lpstr>
      <vt:lpstr>Advertising Capabilities</vt:lpstr>
      <vt:lpstr>Network Management Problems Needing Solutions</vt:lpstr>
      <vt:lpstr>I must configure everything manually from the CLI. I need a programmatic interface!</vt:lpstr>
      <vt:lpstr>All devices seem to have a different syntax or configuration file!</vt:lpstr>
      <vt:lpstr>I can’t tell the difference between config and state data!</vt:lpstr>
      <vt:lpstr>I need to be able to configure a service on the network and not individual devices!</vt:lpstr>
      <vt:lpstr>If I hit an error while configuring one of several devices, I must go back and reconfigure all devices back to the way they were!</vt:lpstr>
      <vt:lpstr>I cannot test a configuration before implementing it!</vt:lpstr>
      <vt:lpstr>Use Case:</vt:lpstr>
      <vt:lpstr>Summary</vt:lpstr>
    </vt:vector>
  </TitlesOfParts>
  <Company>Cisco Systems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Justus</dc:creator>
  <cp:lastModifiedBy>camoberg</cp:lastModifiedBy>
  <cp:revision>317</cp:revision>
  <dcterms:created xsi:type="dcterms:W3CDTF">2015-04-06T19:40:53Z</dcterms:created>
  <dcterms:modified xsi:type="dcterms:W3CDTF">2018-02-02T15:50:07Z</dcterms:modified>
</cp:coreProperties>
</file>