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272" r:id="rId10"/>
    <p:sldId id="290" r:id="rId11"/>
    <p:sldId id="280" r:id="rId12"/>
    <p:sldId id="281" r:id="rId13"/>
    <p:sldId id="282" r:id="rId14"/>
    <p:sldId id="299" r:id="rId15"/>
    <p:sldId id="267" r:id="rId16"/>
    <p:sldId id="283" r:id="rId17"/>
    <p:sldId id="284" r:id="rId18"/>
    <p:sldId id="287" r:id="rId19"/>
    <p:sldId id="286" r:id="rId20"/>
    <p:sldId id="307" r:id="rId21"/>
    <p:sldId id="296" r:id="rId22"/>
    <p:sldId id="294" r:id="rId23"/>
  </p:sldIdLst>
  <p:sldSz cx="14630400" cy="8229600"/>
  <p:notesSz cx="6858000" cy="9144000"/>
  <p:custDataLst>
    <p:tags r:id="rId26"/>
  </p:custDataLst>
  <p:defaultTextStyle>
    <a:defPPr>
      <a:defRPr lang="en-US"/>
    </a:defPPr>
    <a:lvl1pPr marL="0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7492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4983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2475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9967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37458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24950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12441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99933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B8E"/>
    <a:srgbClr val="588ED1"/>
    <a:srgbClr val="408000"/>
    <a:srgbClr val="FF6666"/>
    <a:srgbClr val="0F142A"/>
    <a:srgbClr val="AA433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0" autoAdjust="0"/>
    <p:restoredTop sz="95455" autoAdjust="0"/>
  </p:normalViewPr>
  <p:slideViewPr>
    <p:cSldViewPr showGuides="1">
      <p:cViewPr varScale="1">
        <p:scale>
          <a:sx n="73" d="100"/>
          <a:sy n="73" d="100"/>
        </p:scale>
        <p:origin x="-800" y="-120"/>
      </p:cViewPr>
      <p:guideLst>
        <p:guide orient="horz" pos="4368"/>
        <p:guide orient="horz" pos="3456"/>
        <p:guide orient="horz" pos="3312"/>
        <p:guide pos="4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592D9-FAC2-4174-B354-B1C57D4DE40F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ECB66-B748-4A8F-ABE8-C44AC81F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7492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4983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62475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9967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37458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24950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12441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99933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Everything must be configured manually from CLI</a:t>
            </a:r>
          </a:p>
          <a:p>
            <a:pPr lvl="1"/>
            <a:r>
              <a:rPr lang="en-US" sz="1600" dirty="0" smtClean="0"/>
              <a:t>Manually configuring from Excel, Word or printed doc</a:t>
            </a:r>
          </a:p>
          <a:p>
            <a:r>
              <a:rPr lang="en-US" sz="1600" dirty="0" smtClean="0"/>
              <a:t>All devices have a different syntax or configuration file</a:t>
            </a:r>
          </a:p>
          <a:p>
            <a:pPr lvl="1"/>
            <a:r>
              <a:rPr lang="en-US" sz="1600" dirty="0" smtClean="0"/>
              <a:t>No common database schema</a:t>
            </a:r>
          </a:p>
          <a:p>
            <a:r>
              <a:rPr lang="en-US" sz="1600" dirty="0" smtClean="0"/>
              <a:t>It is Hard to figure out what I can manage</a:t>
            </a:r>
          </a:p>
          <a:p>
            <a:pPr lvl="1"/>
            <a:r>
              <a:rPr lang="en-US" sz="1600" dirty="0" smtClean="0"/>
              <a:t>No distinction between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and state data </a:t>
            </a:r>
          </a:p>
          <a:p>
            <a:r>
              <a:rPr lang="en-US" sz="1600" dirty="0" smtClean="0"/>
              <a:t>I need to configure a service on the network not individual devices</a:t>
            </a:r>
          </a:p>
          <a:p>
            <a:pPr lvl="1"/>
            <a:r>
              <a:rPr lang="en-US" sz="1600" dirty="0" smtClean="0"/>
              <a:t>Unable to configure multiple devices concurrently</a:t>
            </a:r>
          </a:p>
          <a:p>
            <a:r>
              <a:rPr lang="en-US" sz="1600" dirty="0" smtClean="0"/>
              <a:t>If I find an error while configuring several devices, I must go back and reconfigure all devices back to the way they were</a:t>
            </a:r>
          </a:p>
          <a:p>
            <a:pPr lvl="1"/>
            <a:r>
              <a:rPr lang="en-US" sz="1600" dirty="0" smtClean="0"/>
              <a:t>No </a:t>
            </a:r>
            <a:r>
              <a:rPr lang="en-US" sz="1600" dirty="0" err="1" smtClean="0"/>
              <a:t>automantic</a:t>
            </a:r>
            <a:r>
              <a:rPr lang="en-US" sz="1600" dirty="0" smtClean="0"/>
              <a:t> rollback if something fails</a:t>
            </a:r>
          </a:p>
          <a:p>
            <a:r>
              <a:rPr lang="en-US" sz="1600" dirty="0" smtClean="0"/>
              <a:t>I cannot test a configuration before  implementing it</a:t>
            </a:r>
          </a:p>
          <a:p>
            <a:pPr lvl="1"/>
            <a:r>
              <a:rPr lang="en-US" sz="1600" dirty="0" smtClean="0"/>
              <a:t>There is no sandbox to test or validate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1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2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7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9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3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247649"/>
            <a:ext cx="3619501" cy="5265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247649"/>
            <a:ext cx="10619740" cy="52654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4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0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749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49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24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99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3745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249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12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999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440181"/>
            <a:ext cx="7119619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440181"/>
            <a:ext cx="7119620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49"/>
            <a:ext cx="646430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49"/>
            <a:ext cx="646684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5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59"/>
            <a:ext cx="4813300" cy="139446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3"/>
            <a:ext cx="4813300" cy="562927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800"/>
            </a:lvl1pPr>
            <a:lvl2pPr marL="687492" indent="0">
              <a:buNone/>
              <a:defRPr sz="4200"/>
            </a:lvl2pPr>
            <a:lvl3pPr marL="1374983" indent="0">
              <a:buNone/>
              <a:defRPr sz="3600"/>
            </a:lvl3pPr>
            <a:lvl4pPr marL="2062475" indent="0">
              <a:buNone/>
              <a:defRPr sz="3000"/>
            </a:lvl4pPr>
            <a:lvl5pPr marL="2749967" indent="0">
              <a:buNone/>
              <a:defRPr sz="3000"/>
            </a:lvl5pPr>
            <a:lvl6pPr marL="3437458" indent="0">
              <a:buNone/>
              <a:defRPr sz="3000"/>
            </a:lvl6pPr>
            <a:lvl7pPr marL="4124950" indent="0">
              <a:buNone/>
              <a:defRPr sz="3000"/>
            </a:lvl7pPr>
            <a:lvl8pPr marL="4812441" indent="0">
              <a:buNone/>
              <a:defRPr sz="3000"/>
            </a:lvl8pPr>
            <a:lvl9pPr marL="549993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7498" tIns="68749" rIns="137498" bIns="687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5"/>
          </a:xfrm>
          <a:prstGeom prst="rect">
            <a:avLst/>
          </a:prstGeom>
        </p:spPr>
        <p:txBody>
          <a:bodyPr vert="horz" lIns="137498" tIns="68749" rIns="137498" bIns="687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6CFD-827E-4D2E-A90D-56E23410CEDA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374983" rtl="0" eaLnBrk="1" latinLnBrk="0" hangingPunct="1">
        <a:spcBef>
          <a:spcPct val="0"/>
        </a:spcBef>
        <a:buNone/>
        <a:defRPr sz="4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619" indent="-515619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117174" indent="-429682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71872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6221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93712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781204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8696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56187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4367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7492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498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2475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967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7458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2495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12441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9993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78000">
              <a:schemeClr val="tx1">
                <a:lumMod val="75000"/>
                <a:lumOff val="25000"/>
              </a:schemeClr>
            </a:gs>
          </a:gsLst>
          <a:lin ang="31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505200"/>
            <a:ext cx="1058234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NETCONF / YANG </a:t>
            </a:r>
            <a:endParaRPr lang="en-US" sz="9600" b="1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83904" y="4826371"/>
            <a:ext cx="3403496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Overview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5029200"/>
            <a:ext cx="6629400" cy="609600"/>
          </a:xfrm>
          <a:custGeom>
            <a:avLst/>
            <a:gdLst>
              <a:gd name="connsiteX0" fmla="*/ 0 w 6629400"/>
              <a:gd name="connsiteY0" fmla="*/ 0 h 609600"/>
              <a:gd name="connsiteX1" fmla="*/ 6629400 w 6629400"/>
              <a:gd name="connsiteY1" fmla="*/ 0 h 609600"/>
              <a:gd name="connsiteX2" fmla="*/ 6629400 w 6629400"/>
              <a:gd name="connsiteY2" fmla="*/ 609600 h 609600"/>
              <a:gd name="connsiteX3" fmla="*/ 0 w 6629400"/>
              <a:gd name="connsiteY3" fmla="*/ 609600 h 609600"/>
              <a:gd name="connsiteX4" fmla="*/ 0 w 6629400"/>
              <a:gd name="connsiteY4" fmla="*/ 0 h 609600"/>
              <a:gd name="connsiteX0" fmla="*/ 0 w 6629400"/>
              <a:gd name="connsiteY0" fmla="*/ 0 h 609600"/>
              <a:gd name="connsiteX1" fmla="*/ 6629400 w 6629400"/>
              <a:gd name="connsiteY1" fmla="*/ 0 h 609600"/>
              <a:gd name="connsiteX2" fmla="*/ 6318941 w 6629400"/>
              <a:gd name="connsiteY2" fmla="*/ 609600 h 609600"/>
              <a:gd name="connsiteX3" fmla="*/ 0 w 6629400"/>
              <a:gd name="connsiteY3" fmla="*/ 609600 h 609600"/>
              <a:gd name="connsiteX4" fmla="*/ 0 w 6629400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9400" h="609600">
                <a:moveTo>
                  <a:pt x="0" y="0"/>
                </a:moveTo>
                <a:lnTo>
                  <a:pt x="6629400" y="0"/>
                </a:lnTo>
                <a:lnTo>
                  <a:pt x="6318941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4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Operations</a:t>
            </a:r>
            <a:endParaRPr lang="en-US" sz="46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8400" y="2286000"/>
            <a:ext cx="7239000" cy="125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Base Operations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Additional Operations (Capabilities)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810000"/>
            <a:ext cx="7543800" cy="303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8138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rpc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 message-id="101"</a:t>
            </a:r>
          </a:p>
          <a:p>
            <a:pPr marL="338138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xmlns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="urn:ietf:params:xml:ns:netconf:base: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1.0"&gt;</a:t>
            </a:r>
          </a:p>
          <a:p>
            <a:pPr marL="1025525" lvl="2" indent="-800100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&lt;get-</a:t>
            </a:r>
            <a:r>
              <a:rPr lang="en-US" sz="20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config</a:t>
            </a:r>
            <a:r>
              <a:rPr lang="en-US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marL="1027113" lvl="3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source&gt;</a:t>
            </a:r>
          </a:p>
          <a:p>
            <a:pPr marL="1027113" lvl="3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running/&gt;</a:t>
            </a:r>
          </a:p>
          <a:p>
            <a:pPr marL="1027113" lvl="3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&lt;/source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marL="1025525" lvl="2" indent="-68738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&lt;/get-</a:t>
            </a:r>
            <a:r>
              <a:rPr lang="en-US" sz="20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config</a:t>
            </a:r>
            <a:r>
              <a:rPr lang="en-US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marL="338138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rpc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81200" y="2362200"/>
            <a:ext cx="3451269" cy="4419600"/>
            <a:chOff x="1524000" y="2895600"/>
            <a:chExt cx="2196838" cy="2813210"/>
          </a:xfrm>
        </p:grpSpPr>
        <p:sp>
          <p:nvSpPr>
            <p:cNvPr id="12" name="Rectangle 11"/>
            <p:cNvSpPr/>
            <p:nvPr/>
          </p:nvSpPr>
          <p:spPr>
            <a:xfrm>
              <a:off x="1524000" y="2895600"/>
              <a:ext cx="2196838" cy="649202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ea typeface="+mn-ea"/>
                  <a:cs typeface="+mn-cs"/>
                </a:rPr>
                <a:t>Content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4000" y="3598902"/>
              <a:ext cx="2196838" cy="64920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Operations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24000" y="4356305"/>
              <a:ext cx="2196838" cy="649202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RPC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24000" y="5059608"/>
              <a:ext cx="2196838" cy="649202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Transport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457200" y="3581400"/>
            <a:ext cx="1295400" cy="843509"/>
          </a:xfrm>
          <a:prstGeom prst="rightArrow">
            <a:avLst>
              <a:gd name="adj1" fmla="val 50000"/>
              <a:gd name="adj2" fmla="val 6424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rgbClr val="000000"/>
                </a:solidFill>
                <a:latin typeface="+mn-lt"/>
                <a:cs typeface="Calibri Light"/>
              </a:rPr>
              <a:t>Base Operations</a:t>
            </a:r>
            <a:endParaRPr lang="en-US" sz="4600" dirty="0">
              <a:solidFill>
                <a:srgbClr val="000000"/>
              </a:solidFill>
              <a:latin typeface="+mn-lt"/>
              <a:cs typeface="Calibri Ligh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838200" y="3014472"/>
            <a:ext cx="5562600" cy="285292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cs typeface="Calibri"/>
              </a:rPr>
              <a:t>Data Manipulation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get&gt; </a:t>
            </a:r>
            <a:endParaRPr lang="en-US" sz="20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get-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config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edit-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config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copy-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config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delete-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config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4294967295"/>
          </p:nvPr>
        </p:nvSpPr>
        <p:spPr>
          <a:xfrm>
            <a:off x="8915400" y="3014472"/>
            <a:ext cx="3643196" cy="24384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rgbClr val="000000"/>
                </a:solidFill>
                <a:cs typeface="Calibri"/>
              </a:rPr>
              <a:t>Session </a:t>
            </a:r>
            <a:r>
              <a:rPr lang="en-US" sz="2800" b="1" dirty="0">
                <a:solidFill>
                  <a:srgbClr val="000000"/>
                </a:solidFill>
                <a:cs typeface="Calibri"/>
              </a:rPr>
              <a:t>Management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close-session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kill-session&gt;</a:t>
            </a:r>
          </a:p>
          <a:p>
            <a:pPr>
              <a:lnSpc>
                <a:spcPct val="110000"/>
              </a:lnSpc>
            </a:pPr>
            <a:endParaRPr lang="en-US" sz="20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13360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ea typeface="Verdana" panose="020B0604030504040204" pitchFamily="34" charset="0"/>
                <a:cs typeface="Calibri Light"/>
              </a:rPr>
              <a:t>Base NETCONF specification provides </a:t>
            </a:r>
            <a:r>
              <a:rPr lang="en-US" sz="3000" dirty="0" smtClean="0">
                <a:solidFill>
                  <a:srgbClr val="000000"/>
                </a:solidFill>
                <a:ea typeface="Verdana" panose="020B0604030504040204" pitchFamily="34" charset="0"/>
                <a:cs typeface="Calibri Light"/>
              </a:rPr>
              <a:t>restricted </a:t>
            </a:r>
            <a:r>
              <a:rPr lang="en-US" sz="3000" dirty="0">
                <a:solidFill>
                  <a:srgbClr val="000000"/>
                </a:solidFill>
                <a:ea typeface="Verdana" panose="020B0604030504040204" pitchFamily="34" charset="0"/>
                <a:cs typeface="Calibri Light"/>
              </a:rPr>
              <a:t>set of operations </a:t>
            </a:r>
            <a:endParaRPr lang="en-US" sz="3000" dirty="0" smtClean="0">
              <a:solidFill>
                <a:srgbClr val="000000"/>
              </a:solidFill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6096000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ea typeface="Verdana" panose="020B0604030504040204" pitchFamily="34" charset="0"/>
                <a:cs typeface="Calibri Light"/>
              </a:rPr>
              <a:t>Additional operations are defined as </a:t>
            </a:r>
            <a:r>
              <a:rPr lang="en-US" sz="2800" i="1" dirty="0" smtClean="0">
                <a:solidFill>
                  <a:srgbClr val="000000"/>
                </a:solidFill>
                <a:ea typeface="Verdana" panose="020B0604030504040204" pitchFamily="34" charset="0"/>
                <a:cs typeface="Calibri Light"/>
              </a:rPr>
              <a:t>capabilities</a:t>
            </a:r>
            <a:endParaRPr lang="en-US" sz="2800" i="1" dirty="0" smtClean="0">
              <a:solidFill>
                <a:srgbClr val="000000"/>
              </a:solidFill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3035997"/>
            <a:ext cx="2438400" cy="1238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cs typeface="Calibri"/>
              </a:rPr>
              <a:t>Locking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&lt;lock&gt;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&lt;unlock&gt;</a:t>
            </a:r>
          </a:p>
        </p:txBody>
      </p:sp>
    </p:spTree>
    <p:extLst>
      <p:ext uri="{BB962C8B-B14F-4D97-AF65-F5344CB8AC3E}">
        <p14:creationId xmlns:p14="http://schemas.microsoft.com/office/powerpoint/2010/main" val="316993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</a:t>
            </a:r>
            <a:r>
              <a:rPr lang="en-US" sz="4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Capabilities</a:t>
            </a:r>
            <a:endParaRPr lang="en-US" sz="46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0700" y="2617775"/>
            <a:ext cx="3581400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000000"/>
                </a:solidFill>
                <a:ea typeface="Verdana" panose="020B0604030504040204" pitchFamily="34" charset="0"/>
                <a:cs typeface="Calibri"/>
              </a:rPr>
              <a:t>Example:</a:t>
            </a:r>
          </a:p>
          <a:p>
            <a:pPr marL="457200" indent="-457200">
              <a:lnSpc>
                <a:spcPct val="110000"/>
              </a:lnSpc>
              <a:buFont typeface="Lucida Grande"/>
              <a:buChar char="–"/>
            </a:pPr>
            <a:r>
              <a:rPr lang="en-US" sz="2000" dirty="0" smtClean="0">
                <a:ea typeface="Verdana" panose="020B0604030504040204" pitchFamily="34" charset="0"/>
                <a:cs typeface="Calibri Light"/>
              </a:rPr>
              <a:t>:candidate, </a:t>
            </a:r>
            <a:endParaRPr lang="en-US" sz="2000" dirty="0">
              <a:ea typeface="Verdana" panose="020B0604030504040204" pitchFamily="34" charset="0"/>
              <a:cs typeface="Calibri Light"/>
            </a:endParaRPr>
          </a:p>
          <a:p>
            <a:pPr marL="457200" indent="-457200">
              <a:lnSpc>
                <a:spcPct val="110000"/>
              </a:lnSpc>
              <a:buFont typeface="Lucida Grande"/>
              <a:buChar char="–"/>
            </a:pPr>
            <a:r>
              <a:rPr lang="en-US" sz="2000" dirty="0" smtClean="0">
                <a:ea typeface="Verdana" panose="020B0604030504040204" pitchFamily="34" charset="0"/>
                <a:cs typeface="Calibri Light"/>
              </a:rPr>
              <a:t>:writable-running,</a:t>
            </a:r>
          </a:p>
          <a:p>
            <a:pPr marL="457200" indent="-457200">
              <a:lnSpc>
                <a:spcPct val="110000"/>
              </a:lnSpc>
              <a:buFont typeface="Lucida Grande"/>
              <a:buChar char="–"/>
            </a:pPr>
            <a:r>
              <a:rPr lang="en-US" sz="2000" dirty="0" smtClean="0">
                <a:ea typeface="Verdana" panose="020B0604030504040204" pitchFamily="34" charset="0"/>
                <a:cs typeface="Calibri Light"/>
              </a:rPr>
              <a:t>:startup</a:t>
            </a:r>
            <a:endParaRPr lang="en-US" sz="2000" dirty="0" smtClean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87000" y="6705600"/>
            <a:ext cx="3657600" cy="701725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Configuration loaded 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by the device </a:t>
            </a:r>
            <a:r>
              <a:rPr 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at startup</a:t>
            </a:r>
            <a:endParaRPr lang="en-US" sz="1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6705600"/>
            <a:ext cx="3235829" cy="701725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</a:t>
            </a:r>
            <a:r>
              <a:rPr 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omplete and active configuration</a:t>
            </a:r>
            <a:endParaRPr lang="en-US" sz="1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800" y="6705600"/>
            <a:ext cx="3733800" cy="701725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1800" dirty="0">
                <a:cs typeface="Calibri Light"/>
              </a:rPr>
              <a:t>W</a:t>
            </a:r>
            <a:r>
              <a:rPr lang="en-US" sz="1800" dirty="0" smtClean="0">
                <a:cs typeface="Calibri Light"/>
              </a:rPr>
              <a:t>orking </a:t>
            </a:r>
            <a:r>
              <a:rPr lang="en-US" sz="1800" dirty="0">
                <a:cs typeface="Calibri Light"/>
              </a:rPr>
              <a:t>copy </a:t>
            </a:r>
            <a:r>
              <a:rPr lang="en-US" sz="1800" dirty="0" smtClean="0">
                <a:cs typeface="Calibri Light"/>
              </a:rPr>
              <a:t>to manipulate with no impact on </a:t>
            </a:r>
            <a:r>
              <a:rPr lang="en-US" sz="1800" dirty="0">
                <a:cs typeface="Calibri Light"/>
              </a:rPr>
              <a:t>current </a:t>
            </a:r>
            <a:r>
              <a:rPr lang="en-US" sz="1800" dirty="0" smtClean="0">
                <a:cs typeface="Calibri Light"/>
              </a:rPr>
              <a:t>configuration</a:t>
            </a:r>
            <a:endParaRPr lang="en-US" sz="1800" dirty="0"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3048000"/>
            <a:ext cx="4419600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Capabilities supporting multiple 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configuration </a:t>
            </a:r>
            <a:r>
              <a:rPr lang="en-US" sz="2000" dirty="0" err="1" smtClean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datastores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52600"/>
            <a:ext cx="1234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Additional </a:t>
            </a: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operations and content supported on a </a:t>
            </a: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device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4648200" y="3048000"/>
            <a:ext cx="1945771" cy="698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1371600" y="4800600"/>
            <a:ext cx="1720748" cy="129056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 smtClean="0"/>
              <a:t>Candidate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6262159" y="4477960"/>
            <a:ext cx="2258482" cy="193584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i="1" dirty="0" smtClean="0"/>
              <a:t>Running</a:t>
            </a:r>
            <a:endParaRPr lang="en-US" i="1" dirty="0"/>
          </a:p>
        </p:txBody>
      </p:sp>
      <p:sp>
        <p:nvSpPr>
          <p:cNvPr id="13" name="Can 12"/>
          <p:cNvSpPr/>
          <p:nvPr/>
        </p:nvSpPr>
        <p:spPr>
          <a:xfrm>
            <a:off x="11430000" y="4800600"/>
            <a:ext cx="1505655" cy="139810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 smtClean="0"/>
              <a:t>Startup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856483" y="10196921"/>
            <a:ext cx="1290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856483" y="10734655"/>
            <a:ext cx="1398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62400" y="5245045"/>
            <a:ext cx="129056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62400" y="5473645"/>
            <a:ext cx="1295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67200" y="480060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&lt;copy&gt;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76941" y="562132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&lt;commit&gt;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296400" y="5473645"/>
            <a:ext cx="129056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1200" y="502920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&lt;copy&gt;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/>
          <p:nvPr/>
        </p:nvSpPr>
        <p:spPr>
          <a:xfrm>
            <a:off x="990600" y="2819400"/>
            <a:ext cx="12573000" cy="3448047"/>
          </a:xfrm>
          <a:custGeom>
            <a:avLst/>
            <a:gdLst>
              <a:gd name="connsiteX0" fmla="*/ 0 w 12573000"/>
              <a:gd name="connsiteY0" fmla="*/ 0 h 3200400"/>
              <a:gd name="connsiteX1" fmla="*/ 7334250 w 12573000"/>
              <a:gd name="connsiteY1" fmla="*/ 0 h 3200400"/>
              <a:gd name="connsiteX2" fmla="*/ 7334250 w 12573000"/>
              <a:gd name="connsiteY2" fmla="*/ 0 h 3200400"/>
              <a:gd name="connsiteX3" fmla="*/ 10477500 w 12573000"/>
              <a:gd name="connsiteY3" fmla="*/ 0 h 3200400"/>
              <a:gd name="connsiteX4" fmla="*/ 12573000 w 12573000"/>
              <a:gd name="connsiteY4" fmla="*/ 0 h 3200400"/>
              <a:gd name="connsiteX5" fmla="*/ 12573000 w 12573000"/>
              <a:gd name="connsiteY5" fmla="*/ 1866900 h 3200400"/>
              <a:gd name="connsiteX6" fmla="*/ 12573000 w 12573000"/>
              <a:gd name="connsiteY6" fmla="*/ 1866900 h 3200400"/>
              <a:gd name="connsiteX7" fmla="*/ 12573000 w 12573000"/>
              <a:gd name="connsiteY7" fmla="*/ 2667000 h 3200400"/>
              <a:gd name="connsiteX8" fmla="*/ 12573000 w 12573000"/>
              <a:gd name="connsiteY8" fmla="*/ 3200400 h 3200400"/>
              <a:gd name="connsiteX9" fmla="*/ 10477500 w 12573000"/>
              <a:gd name="connsiteY9" fmla="*/ 3200400 h 3200400"/>
              <a:gd name="connsiteX10" fmla="*/ 11388749 w 12573000"/>
              <a:gd name="connsiteY10" fmla="*/ 3658505 h 3200400"/>
              <a:gd name="connsiteX11" fmla="*/ 7334250 w 12573000"/>
              <a:gd name="connsiteY11" fmla="*/ 3200400 h 3200400"/>
              <a:gd name="connsiteX12" fmla="*/ 0 w 12573000"/>
              <a:gd name="connsiteY12" fmla="*/ 3200400 h 3200400"/>
              <a:gd name="connsiteX13" fmla="*/ 0 w 12573000"/>
              <a:gd name="connsiteY13" fmla="*/ 2667000 h 3200400"/>
              <a:gd name="connsiteX14" fmla="*/ 0 w 12573000"/>
              <a:gd name="connsiteY14" fmla="*/ 1866900 h 3200400"/>
              <a:gd name="connsiteX15" fmla="*/ 0 w 12573000"/>
              <a:gd name="connsiteY15" fmla="*/ 1866900 h 3200400"/>
              <a:gd name="connsiteX16" fmla="*/ 0 w 12573000"/>
              <a:gd name="connsiteY16" fmla="*/ 0 h 3200400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0477500 w 12573000"/>
              <a:gd name="connsiteY9" fmla="*/ 3200400 h 3658505"/>
              <a:gd name="connsiteX10" fmla="*/ 11388749 w 12573000"/>
              <a:gd name="connsiteY10" fmla="*/ 3658505 h 3658505"/>
              <a:gd name="connsiteX11" fmla="*/ 11064421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1863614 w 12573000"/>
              <a:gd name="connsiteY9" fmla="*/ 3200400 h 3658505"/>
              <a:gd name="connsiteX10" fmla="*/ 11388749 w 12573000"/>
              <a:gd name="connsiteY10" fmla="*/ 3658505 h 3658505"/>
              <a:gd name="connsiteX11" fmla="*/ 11064421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1863614 w 12573000"/>
              <a:gd name="connsiteY9" fmla="*/ 3200400 h 3658505"/>
              <a:gd name="connsiteX10" fmla="*/ 11388749 w 12573000"/>
              <a:gd name="connsiteY10" fmla="*/ 3658505 h 3658505"/>
              <a:gd name="connsiteX11" fmla="*/ 12377964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1863614 w 12573000"/>
              <a:gd name="connsiteY9" fmla="*/ 3200400 h 3448047"/>
              <a:gd name="connsiteX10" fmla="*/ 12128978 w 12573000"/>
              <a:gd name="connsiteY10" fmla="*/ 3448047 h 3448047"/>
              <a:gd name="connsiteX11" fmla="*/ 12377964 w 12573000"/>
              <a:gd name="connsiteY11" fmla="*/ 3207657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1863614 w 12573000"/>
              <a:gd name="connsiteY9" fmla="*/ 3200400 h 3448047"/>
              <a:gd name="connsiteX10" fmla="*/ 12128978 w 12573000"/>
              <a:gd name="connsiteY10" fmla="*/ 3448047 h 3448047"/>
              <a:gd name="connsiteX11" fmla="*/ 11724821 w 12573000"/>
              <a:gd name="connsiteY11" fmla="*/ 3193142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19214 w 12573000"/>
              <a:gd name="connsiteY9" fmla="*/ 3214915 h 3448047"/>
              <a:gd name="connsiteX10" fmla="*/ 12128978 w 12573000"/>
              <a:gd name="connsiteY10" fmla="*/ 3448047 h 3448047"/>
              <a:gd name="connsiteX11" fmla="*/ 11724821 w 12573000"/>
              <a:gd name="connsiteY11" fmla="*/ 3193142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19214 w 12573000"/>
              <a:gd name="connsiteY9" fmla="*/ 3214915 h 3448047"/>
              <a:gd name="connsiteX10" fmla="*/ 12128978 w 12573000"/>
              <a:gd name="connsiteY10" fmla="*/ 3448047 h 3448047"/>
              <a:gd name="connsiteX11" fmla="*/ 12022364 w 12573000"/>
              <a:gd name="connsiteY11" fmla="*/ 3200399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40985 w 12573000"/>
              <a:gd name="connsiteY9" fmla="*/ 3193143 h 3448047"/>
              <a:gd name="connsiteX10" fmla="*/ 12128978 w 12573000"/>
              <a:gd name="connsiteY10" fmla="*/ 3448047 h 3448047"/>
              <a:gd name="connsiteX11" fmla="*/ 12022364 w 12573000"/>
              <a:gd name="connsiteY11" fmla="*/ 3200399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73000" h="3448047">
                <a:moveTo>
                  <a:pt x="0" y="0"/>
                </a:moveTo>
                <a:lnTo>
                  <a:pt x="7334250" y="0"/>
                </a:lnTo>
                <a:lnTo>
                  <a:pt x="7334250" y="0"/>
                </a:lnTo>
                <a:lnTo>
                  <a:pt x="10477500" y="0"/>
                </a:lnTo>
                <a:lnTo>
                  <a:pt x="12573000" y="0"/>
                </a:lnTo>
                <a:lnTo>
                  <a:pt x="12573000" y="1866900"/>
                </a:lnTo>
                <a:lnTo>
                  <a:pt x="12573000" y="1866900"/>
                </a:lnTo>
                <a:lnTo>
                  <a:pt x="12573000" y="2667000"/>
                </a:lnTo>
                <a:lnTo>
                  <a:pt x="12573000" y="3200400"/>
                </a:lnTo>
                <a:lnTo>
                  <a:pt x="12240985" y="3193143"/>
                </a:lnTo>
                <a:lnTo>
                  <a:pt x="12128978" y="3448047"/>
                </a:lnTo>
                <a:lnTo>
                  <a:pt x="12022364" y="3200399"/>
                </a:lnTo>
                <a:lnTo>
                  <a:pt x="0" y="3200400"/>
                </a:lnTo>
                <a:lnTo>
                  <a:pt x="0" y="2667000"/>
                </a:lnTo>
                <a:lnTo>
                  <a:pt x="0" y="1866900"/>
                </a:lnTo>
                <a:lnTo>
                  <a:pt x="0" y="18669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Advertising Capabilities</a:t>
            </a:r>
            <a:endParaRPr lang="en-US" sz="46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828800"/>
            <a:ext cx="13166725" cy="746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Capabilities </a:t>
            </a: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are advertised </a:t>
            </a: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by server </a:t>
            </a: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and client at start of session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  <a:ea typeface="Verdana" panose="020B0604030504040204" pitchFamily="34" charset="0"/>
              <a:cs typeface="Calibri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3048000"/>
            <a:ext cx="11887200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&lt;hello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xmlns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="urn:ietf:params:xml:ns:netconf:base:1.0"&gt;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capabilities&gt;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capability&gt;urn:ietf:params:netconf:base:1.1&lt;/capability&gt;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capability&gt;urn:ietf:params:netconf:capability:startup:1.0&lt;/capability&gt;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/capabilities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&lt;session-id&gt;4&lt;/session-id&gt;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/hello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latin typeface="Courier"/>
              <a:cs typeface="Courie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324600"/>
            <a:ext cx="1382712" cy="1301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0" y="6322392"/>
            <a:ext cx="923896" cy="1297607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2895600" y="6781800"/>
            <a:ext cx="9372600" cy="3810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7000" y="7315200"/>
            <a:ext cx="78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06200" y="7315200"/>
            <a:ext cx="852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283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Management Problems Needing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2028371"/>
            <a:ext cx="12954000" cy="5029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I must configure everything manually from the CLI. I need a programmatic interface!</a:t>
            </a:r>
            <a:endParaRPr lang="en-US" sz="2800" dirty="0">
              <a:solidFill>
                <a:srgbClr val="000000"/>
              </a:solidFill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All devices have a different syntax or configuration file!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I can’t tell the difference between </a:t>
            </a:r>
            <a:r>
              <a:rPr lang="en-US" sz="2800" dirty="0" err="1" smtClean="0">
                <a:solidFill>
                  <a:srgbClr val="000000"/>
                </a:solidFill>
                <a:cs typeface="Calibri Light"/>
              </a:rPr>
              <a:t>config</a:t>
            </a: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 and state data!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I need to be able to configure a service on the network and not individual devices!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If I hit an error while configuring one of several devices, I must go back and reconfigure all devices back to the way they were!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I cannot test a configuration before committing it!</a:t>
            </a:r>
            <a:endParaRPr lang="en-US" sz="2800" dirty="0">
              <a:solidFill>
                <a:srgbClr val="0000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7134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4"/>
          <p:cNvSpPr/>
          <p:nvPr/>
        </p:nvSpPr>
        <p:spPr>
          <a:xfrm>
            <a:off x="7848600" y="1981200"/>
            <a:ext cx="5867400" cy="3907671"/>
          </a:xfrm>
          <a:custGeom>
            <a:avLst/>
            <a:gdLst>
              <a:gd name="connsiteX0" fmla="*/ 0 w 12573000"/>
              <a:gd name="connsiteY0" fmla="*/ 0 h 3200400"/>
              <a:gd name="connsiteX1" fmla="*/ 7334250 w 12573000"/>
              <a:gd name="connsiteY1" fmla="*/ 0 h 3200400"/>
              <a:gd name="connsiteX2" fmla="*/ 7334250 w 12573000"/>
              <a:gd name="connsiteY2" fmla="*/ 0 h 3200400"/>
              <a:gd name="connsiteX3" fmla="*/ 10477500 w 12573000"/>
              <a:gd name="connsiteY3" fmla="*/ 0 h 3200400"/>
              <a:gd name="connsiteX4" fmla="*/ 12573000 w 12573000"/>
              <a:gd name="connsiteY4" fmla="*/ 0 h 3200400"/>
              <a:gd name="connsiteX5" fmla="*/ 12573000 w 12573000"/>
              <a:gd name="connsiteY5" fmla="*/ 1866900 h 3200400"/>
              <a:gd name="connsiteX6" fmla="*/ 12573000 w 12573000"/>
              <a:gd name="connsiteY6" fmla="*/ 1866900 h 3200400"/>
              <a:gd name="connsiteX7" fmla="*/ 12573000 w 12573000"/>
              <a:gd name="connsiteY7" fmla="*/ 2667000 h 3200400"/>
              <a:gd name="connsiteX8" fmla="*/ 12573000 w 12573000"/>
              <a:gd name="connsiteY8" fmla="*/ 3200400 h 3200400"/>
              <a:gd name="connsiteX9" fmla="*/ 10477500 w 12573000"/>
              <a:gd name="connsiteY9" fmla="*/ 3200400 h 3200400"/>
              <a:gd name="connsiteX10" fmla="*/ 11388749 w 12573000"/>
              <a:gd name="connsiteY10" fmla="*/ 3658505 h 3200400"/>
              <a:gd name="connsiteX11" fmla="*/ 7334250 w 12573000"/>
              <a:gd name="connsiteY11" fmla="*/ 3200400 h 3200400"/>
              <a:gd name="connsiteX12" fmla="*/ 0 w 12573000"/>
              <a:gd name="connsiteY12" fmla="*/ 3200400 h 3200400"/>
              <a:gd name="connsiteX13" fmla="*/ 0 w 12573000"/>
              <a:gd name="connsiteY13" fmla="*/ 2667000 h 3200400"/>
              <a:gd name="connsiteX14" fmla="*/ 0 w 12573000"/>
              <a:gd name="connsiteY14" fmla="*/ 1866900 h 3200400"/>
              <a:gd name="connsiteX15" fmla="*/ 0 w 12573000"/>
              <a:gd name="connsiteY15" fmla="*/ 1866900 h 3200400"/>
              <a:gd name="connsiteX16" fmla="*/ 0 w 12573000"/>
              <a:gd name="connsiteY16" fmla="*/ 0 h 3200400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0477500 w 12573000"/>
              <a:gd name="connsiteY9" fmla="*/ 3200400 h 3658505"/>
              <a:gd name="connsiteX10" fmla="*/ 11388749 w 12573000"/>
              <a:gd name="connsiteY10" fmla="*/ 3658505 h 3658505"/>
              <a:gd name="connsiteX11" fmla="*/ 11064421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1863614 w 12573000"/>
              <a:gd name="connsiteY9" fmla="*/ 3200400 h 3658505"/>
              <a:gd name="connsiteX10" fmla="*/ 11388749 w 12573000"/>
              <a:gd name="connsiteY10" fmla="*/ 3658505 h 3658505"/>
              <a:gd name="connsiteX11" fmla="*/ 11064421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1863614 w 12573000"/>
              <a:gd name="connsiteY9" fmla="*/ 3200400 h 3658505"/>
              <a:gd name="connsiteX10" fmla="*/ 11388749 w 12573000"/>
              <a:gd name="connsiteY10" fmla="*/ 3658505 h 3658505"/>
              <a:gd name="connsiteX11" fmla="*/ 12377964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1863614 w 12573000"/>
              <a:gd name="connsiteY9" fmla="*/ 3200400 h 3448047"/>
              <a:gd name="connsiteX10" fmla="*/ 12128978 w 12573000"/>
              <a:gd name="connsiteY10" fmla="*/ 3448047 h 3448047"/>
              <a:gd name="connsiteX11" fmla="*/ 12377964 w 12573000"/>
              <a:gd name="connsiteY11" fmla="*/ 3207657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1863614 w 12573000"/>
              <a:gd name="connsiteY9" fmla="*/ 3200400 h 3448047"/>
              <a:gd name="connsiteX10" fmla="*/ 12128978 w 12573000"/>
              <a:gd name="connsiteY10" fmla="*/ 3448047 h 3448047"/>
              <a:gd name="connsiteX11" fmla="*/ 11724821 w 12573000"/>
              <a:gd name="connsiteY11" fmla="*/ 3193142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19214 w 12573000"/>
              <a:gd name="connsiteY9" fmla="*/ 3214915 h 3448047"/>
              <a:gd name="connsiteX10" fmla="*/ 12128978 w 12573000"/>
              <a:gd name="connsiteY10" fmla="*/ 3448047 h 3448047"/>
              <a:gd name="connsiteX11" fmla="*/ 11724821 w 12573000"/>
              <a:gd name="connsiteY11" fmla="*/ 3193142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19214 w 12573000"/>
              <a:gd name="connsiteY9" fmla="*/ 3214915 h 3448047"/>
              <a:gd name="connsiteX10" fmla="*/ 12128978 w 12573000"/>
              <a:gd name="connsiteY10" fmla="*/ 3448047 h 3448047"/>
              <a:gd name="connsiteX11" fmla="*/ 12022364 w 12573000"/>
              <a:gd name="connsiteY11" fmla="*/ 3200399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40985 w 12573000"/>
              <a:gd name="connsiteY9" fmla="*/ 3193143 h 3448047"/>
              <a:gd name="connsiteX10" fmla="*/ 12128978 w 12573000"/>
              <a:gd name="connsiteY10" fmla="*/ 3448047 h 3448047"/>
              <a:gd name="connsiteX11" fmla="*/ 12022364 w 12573000"/>
              <a:gd name="connsiteY11" fmla="*/ 3200399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200400"/>
              <a:gd name="connsiteX1" fmla="*/ 7334250 w 12573000"/>
              <a:gd name="connsiteY1" fmla="*/ 0 h 3200400"/>
              <a:gd name="connsiteX2" fmla="*/ 7334250 w 12573000"/>
              <a:gd name="connsiteY2" fmla="*/ 0 h 3200400"/>
              <a:gd name="connsiteX3" fmla="*/ 10477500 w 12573000"/>
              <a:gd name="connsiteY3" fmla="*/ 0 h 3200400"/>
              <a:gd name="connsiteX4" fmla="*/ 12573000 w 12573000"/>
              <a:gd name="connsiteY4" fmla="*/ 0 h 3200400"/>
              <a:gd name="connsiteX5" fmla="*/ 12573000 w 12573000"/>
              <a:gd name="connsiteY5" fmla="*/ 1866900 h 3200400"/>
              <a:gd name="connsiteX6" fmla="*/ 12573000 w 12573000"/>
              <a:gd name="connsiteY6" fmla="*/ 1866900 h 3200400"/>
              <a:gd name="connsiteX7" fmla="*/ 12573000 w 12573000"/>
              <a:gd name="connsiteY7" fmla="*/ 2667000 h 3200400"/>
              <a:gd name="connsiteX8" fmla="*/ 12573000 w 12573000"/>
              <a:gd name="connsiteY8" fmla="*/ 3200400 h 3200400"/>
              <a:gd name="connsiteX9" fmla="*/ 12240985 w 12573000"/>
              <a:gd name="connsiteY9" fmla="*/ 3193143 h 3200400"/>
              <a:gd name="connsiteX10" fmla="*/ 12022364 w 12573000"/>
              <a:gd name="connsiteY10" fmla="*/ 3200399 h 3200400"/>
              <a:gd name="connsiteX11" fmla="*/ 0 w 12573000"/>
              <a:gd name="connsiteY11" fmla="*/ 3200400 h 3200400"/>
              <a:gd name="connsiteX12" fmla="*/ 0 w 12573000"/>
              <a:gd name="connsiteY12" fmla="*/ 2667000 h 3200400"/>
              <a:gd name="connsiteX13" fmla="*/ 0 w 12573000"/>
              <a:gd name="connsiteY13" fmla="*/ 1866900 h 3200400"/>
              <a:gd name="connsiteX14" fmla="*/ 0 w 12573000"/>
              <a:gd name="connsiteY14" fmla="*/ 1866900 h 3200400"/>
              <a:gd name="connsiteX15" fmla="*/ 0 w 12573000"/>
              <a:gd name="connsiteY15" fmla="*/ 0 h 3200400"/>
              <a:gd name="connsiteX0" fmla="*/ 0 w 12573000"/>
              <a:gd name="connsiteY0" fmla="*/ 0 h 3200400"/>
              <a:gd name="connsiteX1" fmla="*/ 7334250 w 12573000"/>
              <a:gd name="connsiteY1" fmla="*/ 0 h 3200400"/>
              <a:gd name="connsiteX2" fmla="*/ 7334250 w 12573000"/>
              <a:gd name="connsiteY2" fmla="*/ 0 h 3200400"/>
              <a:gd name="connsiteX3" fmla="*/ 10477500 w 12573000"/>
              <a:gd name="connsiteY3" fmla="*/ 0 h 3200400"/>
              <a:gd name="connsiteX4" fmla="*/ 12573000 w 12573000"/>
              <a:gd name="connsiteY4" fmla="*/ 0 h 3200400"/>
              <a:gd name="connsiteX5" fmla="*/ 12573000 w 12573000"/>
              <a:gd name="connsiteY5" fmla="*/ 1866900 h 3200400"/>
              <a:gd name="connsiteX6" fmla="*/ 12573000 w 12573000"/>
              <a:gd name="connsiteY6" fmla="*/ 1866900 h 3200400"/>
              <a:gd name="connsiteX7" fmla="*/ 12573000 w 12573000"/>
              <a:gd name="connsiteY7" fmla="*/ 2667000 h 3200400"/>
              <a:gd name="connsiteX8" fmla="*/ 12573000 w 12573000"/>
              <a:gd name="connsiteY8" fmla="*/ 3200400 h 3200400"/>
              <a:gd name="connsiteX9" fmla="*/ 12022364 w 12573000"/>
              <a:gd name="connsiteY9" fmla="*/ 3200399 h 3200400"/>
              <a:gd name="connsiteX10" fmla="*/ 0 w 12573000"/>
              <a:gd name="connsiteY10" fmla="*/ 3200400 h 3200400"/>
              <a:gd name="connsiteX11" fmla="*/ 0 w 12573000"/>
              <a:gd name="connsiteY11" fmla="*/ 2667000 h 3200400"/>
              <a:gd name="connsiteX12" fmla="*/ 0 w 12573000"/>
              <a:gd name="connsiteY12" fmla="*/ 1866900 h 3200400"/>
              <a:gd name="connsiteX13" fmla="*/ 0 w 12573000"/>
              <a:gd name="connsiteY13" fmla="*/ 1866900 h 3200400"/>
              <a:gd name="connsiteX14" fmla="*/ 0 w 12573000"/>
              <a:gd name="connsiteY14" fmla="*/ 0 h 3200400"/>
              <a:gd name="connsiteX0" fmla="*/ 0 w 12573000"/>
              <a:gd name="connsiteY0" fmla="*/ 0 h 3200400"/>
              <a:gd name="connsiteX1" fmla="*/ 7334250 w 12573000"/>
              <a:gd name="connsiteY1" fmla="*/ 0 h 3200400"/>
              <a:gd name="connsiteX2" fmla="*/ 7334250 w 12573000"/>
              <a:gd name="connsiteY2" fmla="*/ 0 h 3200400"/>
              <a:gd name="connsiteX3" fmla="*/ 10477500 w 12573000"/>
              <a:gd name="connsiteY3" fmla="*/ 0 h 3200400"/>
              <a:gd name="connsiteX4" fmla="*/ 12573000 w 12573000"/>
              <a:gd name="connsiteY4" fmla="*/ 0 h 3200400"/>
              <a:gd name="connsiteX5" fmla="*/ 12573000 w 12573000"/>
              <a:gd name="connsiteY5" fmla="*/ 1866900 h 3200400"/>
              <a:gd name="connsiteX6" fmla="*/ 12573000 w 12573000"/>
              <a:gd name="connsiteY6" fmla="*/ 1866900 h 3200400"/>
              <a:gd name="connsiteX7" fmla="*/ 12573000 w 12573000"/>
              <a:gd name="connsiteY7" fmla="*/ 2667000 h 3200400"/>
              <a:gd name="connsiteX8" fmla="*/ 12573000 w 12573000"/>
              <a:gd name="connsiteY8" fmla="*/ 3200400 h 3200400"/>
              <a:gd name="connsiteX9" fmla="*/ 0 w 12573000"/>
              <a:gd name="connsiteY9" fmla="*/ 3200400 h 3200400"/>
              <a:gd name="connsiteX10" fmla="*/ 0 w 12573000"/>
              <a:gd name="connsiteY10" fmla="*/ 2667000 h 3200400"/>
              <a:gd name="connsiteX11" fmla="*/ 0 w 12573000"/>
              <a:gd name="connsiteY11" fmla="*/ 1866900 h 3200400"/>
              <a:gd name="connsiteX12" fmla="*/ 0 w 12573000"/>
              <a:gd name="connsiteY12" fmla="*/ 1866900 h 3200400"/>
              <a:gd name="connsiteX13" fmla="*/ 0 w 12573000"/>
              <a:gd name="connsiteY13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73000" h="3200400">
                <a:moveTo>
                  <a:pt x="0" y="0"/>
                </a:moveTo>
                <a:lnTo>
                  <a:pt x="7334250" y="0"/>
                </a:lnTo>
                <a:lnTo>
                  <a:pt x="7334250" y="0"/>
                </a:lnTo>
                <a:lnTo>
                  <a:pt x="10477500" y="0"/>
                </a:lnTo>
                <a:lnTo>
                  <a:pt x="12573000" y="0"/>
                </a:lnTo>
                <a:lnTo>
                  <a:pt x="12573000" y="1866900"/>
                </a:lnTo>
                <a:lnTo>
                  <a:pt x="12573000" y="1866900"/>
                </a:lnTo>
                <a:lnTo>
                  <a:pt x="12573000" y="2667000"/>
                </a:lnTo>
                <a:lnTo>
                  <a:pt x="12573000" y="3200400"/>
                </a:lnTo>
                <a:lnTo>
                  <a:pt x="0" y="3200400"/>
                </a:lnTo>
                <a:lnTo>
                  <a:pt x="0" y="2667000"/>
                </a:lnTo>
                <a:lnTo>
                  <a:pt x="0" y="1866900"/>
                </a:lnTo>
                <a:lnTo>
                  <a:pt x="0" y="18669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2286000"/>
            <a:ext cx="6629400" cy="2849761"/>
          </a:xfrm>
          <a:prstGeom prst="rect">
            <a:avLst/>
          </a:prstGeom>
        </p:spPr>
        <p:txBody>
          <a:bodyPr vert="horz" lIns="137498" tIns="68749" rIns="137498" bIns="68749" rtlCol="0">
            <a:noAutofit/>
          </a:bodyPr>
          <a:lstStyle>
            <a:lvl1pPr marL="515619" indent="-515619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7174" indent="-429682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872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6221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3712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81204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68696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56187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4367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NETCONF provides the fundamental programming features for comfortable and robust automation of network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services</a:t>
            </a:r>
            <a:b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</a:b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Scripting can be done via Python or PERL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I must configure everything manually from the CLI. I need a programmatic interface!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7200" y="2209800"/>
            <a:ext cx="5562600" cy="333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rpc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 message-id="101“ 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xmlns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="urn:ietf:params:xml:ns:netconf:base:1.0"&gt;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&lt;copy-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config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&lt;target&gt;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	&lt;</a:t>
            </a:r>
            <a:r>
              <a:rPr lang="en-US" sz="1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stamrtup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/&gt;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&lt;/target&gt;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&lt;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source&gt;</a:t>
            </a: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latin typeface="Courier"/>
              <a:cs typeface="Courier"/>
            </a:endParaRP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	&lt;running/&gt;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&lt;/source&gt;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&lt;/copy-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config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&lt;/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rpc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172200"/>
            <a:ext cx="3505200" cy="1520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6248400"/>
            <a:ext cx="6562846" cy="1165089"/>
          </a:xfrm>
          <a:prstGeom prst="rect">
            <a:avLst/>
          </a:prstGeom>
          <a:ln>
            <a:solidFill>
              <a:srgbClr val="5F5F5F"/>
            </a:solidFill>
          </a:ln>
        </p:spPr>
      </p:pic>
    </p:spTree>
    <p:extLst>
      <p:ext uri="{BB962C8B-B14F-4D97-AF65-F5344CB8AC3E}">
        <p14:creationId xmlns:p14="http://schemas.microsoft.com/office/powerpoint/2010/main" val="178483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All devices seem to have a different syntax or configuration file!</a:t>
            </a:r>
            <a:endParaRPr lang="en-US" dirty="0">
              <a:latin typeface="+mn-lt"/>
            </a:endParaRPr>
          </a:p>
        </p:txBody>
      </p:sp>
      <p:pic>
        <p:nvPicPr>
          <p:cNvPr id="8" name="Picture 4" descr="http://www.ietf.org/logo/ietf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474309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7000" y="2117604"/>
            <a:ext cx="80010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There is a single standard </a:t>
            </a:r>
            <a:r>
              <a:rPr lang="en-US" sz="2800" dirty="0">
                <a:solidFill>
                  <a:srgbClr val="000000"/>
                </a:solidFill>
                <a:cs typeface="Calibri Light"/>
              </a:rPr>
              <a:t>IETF XML configuration </a:t>
            </a: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schema </a:t>
            </a:r>
            <a:r>
              <a:rPr lang="en-US" sz="2800" dirty="0">
                <a:solidFill>
                  <a:srgbClr val="000000"/>
                </a:solidFill>
                <a:cs typeface="Calibri Light"/>
              </a:rPr>
              <a:t>to </a:t>
            </a:r>
            <a:r>
              <a:rPr lang="en-US" sz="2800" dirty="0" smtClean="0">
                <a:solidFill>
                  <a:srgbClr val="000000"/>
                </a:solidFill>
                <a:cs typeface="Calibri Light"/>
              </a:rPr>
              <a:t>upload/download regardless of device.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0" y="3581400"/>
            <a:ext cx="7010400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Modeled in YANG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Human 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readable, easy to learn </a:t>
            </a:r>
            <a:endParaRPr lang="en-US" sz="2400" dirty="0" smtClean="0">
              <a:solidFill>
                <a:srgbClr val="000000"/>
              </a:solidFill>
              <a:cs typeface="Calibri Light"/>
            </a:endParaRP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Hierarchical 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configuration </a:t>
            </a: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data models</a:t>
            </a:r>
            <a:endParaRPr lang="en-US" sz="2400" dirty="0">
              <a:solidFill>
                <a:srgbClr val="000000"/>
              </a:solidFill>
              <a:cs typeface="Calibri Light"/>
            </a:endParaRP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Reusable 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types and </a:t>
            </a: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groupings (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structured types</a:t>
            </a: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Extensibility 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through augmentation </a:t>
            </a:r>
            <a:endParaRPr lang="en-US" sz="2400" dirty="0" smtClean="0">
              <a:solidFill>
                <a:srgbClr val="000000"/>
              </a:solidFill>
              <a:cs typeface="Calibri Light"/>
            </a:endParaRP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Formal 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constraints </a:t>
            </a: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validation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Modular 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(modules and sub-modules</a:t>
            </a: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 smtClean="0">
                <a:solidFill>
                  <a:srgbClr val="000000"/>
                </a:solidFill>
                <a:cs typeface="Calibri Light"/>
              </a:rPr>
              <a:t>Well </a:t>
            </a:r>
            <a:r>
              <a:rPr lang="en-US" sz="2400" dirty="0">
                <a:solidFill>
                  <a:srgbClr val="000000"/>
                </a:solidFill>
                <a:cs typeface="Calibri Light"/>
              </a:rPr>
              <a:t>defined versioning rules</a:t>
            </a:r>
          </a:p>
        </p:txBody>
      </p:sp>
    </p:spTree>
    <p:extLst>
      <p:ext uri="{BB962C8B-B14F-4D97-AF65-F5344CB8AC3E}">
        <p14:creationId xmlns:p14="http://schemas.microsoft.com/office/powerpoint/2010/main" val="258379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I can’t tell the difference between config and state data!</a:t>
            </a:r>
            <a:endParaRPr lang="en-US" dirty="0"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2590800"/>
            <a:ext cx="5486400" cy="2383155"/>
          </a:xfrm>
          <a:prstGeom prst="rect">
            <a:avLst/>
          </a:prstGeom>
        </p:spPr>
        <p:txBody>
          <a:bodyPr vert="horz" lIns="137498" tIns="68749" rIns="137498" bIns="68749" rtlCol="0">
            <a:normAutofit fontScale="77500" lnSpcReduction="20000"/>
          </a:bodyPr>
          <a:lstStyle>
            <a:lvl1pPr marL="515619" indent="-515619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7174" indent="-429682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872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6221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3712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81204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68696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56187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4367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5619" marR="0" lvl="0" indent="-515619" algn="l" defTabSz="1374983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YANG Models clearly divided into Configuration and State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Datastores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15619" marR="0" lvl="0" indent="-515619" algn="l" defTabSz="1374983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bank of configurable elements downloadable in a single transaction  </a:t>
            </a:r>
          </a:p>
          <a:p>
            <a:pPr marL="515619" marR="0" lvl="0" indent="-515619" algn="l" defTabSz="1374983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629400" y="2590800"/>
            <a:ext cx="7543800" cy="236220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>
            <a:solidFill>
              <a:srgbClr val="0070C0"/>
            </a:solidFill>
          </a:ln>
        </p:spPr>
        <p:txBody>
          <a:bodyPr vert="horz" lIns="137498" tIns="68749" rIns="137498" bIns="68749" rtlCol="0">
            <a:normAutofit/>
          </a:bodyPr>
          <a:lstStyle>
            <a:lvl1pPr marL="515619" indent="-515619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7174" indent="-429682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872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6221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3712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81204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68696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56187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4367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49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2743200"/>
            <a:ext cx="807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000" b="1" dirty="0">
                <a:solidFill>
                  <a:sysClr val="windowText" lastClr="000000"/>
                </a:solidFill>
              </a:rPr>
              <a:t>Base Operations:</a:t>
            </a:r>
          </a:p>
          <a:p>
            <a:pPr marL="515619" lvl="0" indent="-51561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&lt;get-</a:t>
            </a:r>
            <a:r>
              <a:rPr lang="en-US" sz="2000" dirty="0" err="1">
                <a:solidFill>
                  <a:sysClr val="windowText" lastClr="000000"/>
                </a:solidFill>
              </a:rPr>
              <a:t>config</a:t>
            </a:r>
            <a:r>
              <a:rPr lang="en-US" sz="2000" dirty="0">
                <a:solidFill>
                  <a:sysClr val="windowText" lastClr="000000"/>
                </a:solidFill>
              </a:rPr>
              <a:t>&gt;  	Retrieve all configuration data*</a:t>
            </a:r>
          </a:p>
          <a:p>
            <a:pPr marL="515619" lvl="0" indent="-51561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&lt;get&gt;		Retrieve all configuration +state data*</a:t>
            </a:r>
          </a:p>
          <a:p>
            <a:pPr marL="515619" lvl="0" indent="-51561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* Can be filtered to retrieve a subset </a:t>
            </a:r>
          </a:p>
          <a:p>
            <a:pPr marL="515619" lvl="0" indent="-51561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0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9.ps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3"/>
          <a:stretch/>
        </p:blipFill>
        <p:spPr>
          <a:xfrm>
            <a:off x="-457200" y="2286000"/>
            <a:ext cx="14630400" cy="58057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 need to be able to configure a service on the network and not individual devices!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2588546"/>
            <a:ext cx="8686800" cy="43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>
                <a:solidFill>
                  <a:srgbClr val="000000"/>
                </a:solidFill>
                <a:cs typeface="Calibri Light"/>
              </a:rPr>
              <a:t>NETCONF provides primitives to:</a:t>
            </a:r>
          </a:p>
          <a:p>
            <a:pPr>
              <a:lnSpc>
                <a:spcPct val="120000"/>
              </a:lnSpc>
            </a:pPr>
            <a:r>
              <a:rPr lang="en-US" sz="3600" dirty="0" smtClean="0">
                <a:solidFill>
                  <a:srgbClr val="000000"/>
                </a:solidFill>
                <a:cs typeface="Calibri Light"/>
              </a:rPr>
              <a:t>In parallel: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3200" dirty="0" smtClean="0">
                <a:solidFill>
                  <a:srgbClr val="000000"/>
                </a:solidFill>
                <a:cs typeface="Calibri Light"/>
              </a:rPr>
              <a:t>Acquire locks on multiple devices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3200" dirty="0" smtClean="0">
                <a:solidFill>
                  <a:srgbClr val="000000"/>
                </a:solidFill>
                <a:cs typeface="Calibri Light"/>
              </a:rPr>
              <a:t>Upload configuration changes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3200" dirty="0" smtClean="0">
                <a:solidFill>
                  <a:srgbClr val="000000"/>
                </a:solidFill>
                <a:cs typeface="Calibri Light"/>
              </a:rPr>
              <a:t>Change running configuration and test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3200" dirty="0" smtClean="0">
                <a:solidFill>
                  <a:srgbClr val="000000"/>
                </a:solidFill>
                <a:cs typeface="Calibri Light"/>
              </a:rPr>
              <a:t>Make changes permanent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3200" dirty="0" smtClean="0">
                <a:solidFill>
                  <a:srgbClr val="000000"/>
                </a:solidFill>
                <a:cs typeface="Calibri Light"/>
              </a:rPr>
              <a:t>Release locks</a:t>
            </a:r>
            <a:endParaRPr lang="en-US" sz="3200" dirty="0">
              <a:solidFill>
                <a:srgbClr val="0000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012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19.ps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3"/>
          <a:stretch/>
        </p:blipFill>
        <p:spPr>
          <a:xfrm>
            <a:off x="-457200" y="2286000"/>
            <a:ext cx="14630400" cy="5805714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838200"/>
            <a:ext cx="1316736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I hit an error while configuring one of several devices, I must go back and reconfigure all devices back to the way they were!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533400" y="6172200"/>
            <a:ext cx="8382000" cy="1066800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       Capability                                           Operation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:</a:t>
            </a: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confirmed-commit </a:t>
            </a: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 	             &lt;cancel-commit</a:t>
            </a: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&gt;</a:t>
            </a:r>
          </a:p>
          <a:p>
            <a:pPr marL="0" indent="0">
              <a:buNone/>
            </a:pPr>
            <a:endParaRPr lang="en-US" sz="3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971800"/>
            <a:ext cx="8458200" cy="206210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Calibri Light"/>
              </a:rPr>
              <a:t>Transactions can be </a:t>
            </a:r>
            <a:r>
              <a:rPr lang="en-US" sz="3200" dirty="0" smtClean="0">
                <a:cs typeface="Calibri Light"/>
              </a:rPr>
              <a:t>atomic – </a:t>
            </a:r>
            <a:r>
              <a:rPr lang="en-US" sz="3200" dirty="0">
                <a:cs typeface="Calibri Light"/>
              </a:rPr>
              <a:t>either it completely succeeds or there is no change</a:t>
            </a:r>
            <a:r>
              <a:rPr lang="en-US" sz="3200" dirty="0" smtClean="0">
                <a:cs typeface="Calibri Light"/>
              </a:rPr>
              <a:t>!</a:t>
            </a:r>
          </a:p>
          <a:p>
            <a:endParaRPr lang="en-US" sz="3200" dirty="0">
              <a:cs typeface="Calibri Light"/>
            </a:endParaRPr>
          </a:p>
          <a:p>
            <a:r>
              <a:rPr lang="en-US" sz="3200" dirty="0" smtClean="0">
                <a:cs typeface="Calibri Light"/>
              </a:rPr>
              <a:t>This gives you the ability to “UNDO”</a:t>
            </a:r>
            <a:endParaRPr lang="en-US" sz="3200" dirty="0">
              <a:cs typeface="Calibri Ligh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267200" y="6400800"/>
            <a:ext cx="1143000" cy="609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0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+mn-lt"/>
                <a:cs typeface="Arial"/>
              </a:rPr>
              <a:t>Session Objectives</a:t>
            </a:r>
            <a:endParaRPr lang="en-US" sz="6000" dirty="0">
              <a:latin typeface="+mn-l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13166725" cy="54308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 At the end of this presentation, you will be able to:</a:t>
            </a:r>
          </a:p>
          <a:p>
            <a:pPr lvl="1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Identify the major problems/issues facing network administrators</a:t>
            </a:r>
          </a:p>
          <a:p>
            <a:pPr lvl="1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Describe the NETCONF/YANG protocol and modeling language</a:t>
            </a:r>
          </a:p>
          <a:p>
            <a:pPr lvl="1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Describe how the features of NETCONF/YANG address major problems in network administration</a:t>
            </a:r>
          </a:p>
          <a:p>
            <a:pPr lvl="1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Describe a use case for NETCONF/YANG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21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I cannot test a configuration before implementing it!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533400" y="6096000"/>
            <a:ext cx="8382000" cy="1066800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       Capability                                           Operation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:</a:t>
            </a: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confirmed-commit </a:t>
            </a: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 	             &lt;cancel-commit</a:t>
            </a: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&gt;</a:t>
            </a:r>
          </a:p>
          <a:p>
            <a:pPr marL="0" indent="0">
              <a:buNone/>
            </a:pPr>
            <a:endParaRPr lang="en-US" sz="3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438400"/>
            <a:ext cx="8458200" cy="18487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You can check a complete configuration for syntactical and semantic errors before applying the configuration to the device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267200" y="6400800"/>
            <a:ext cx="1143000" cy="609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972800" y="2743200"/>
            <a:ext cx="1950720" cy="146304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 smtClean="0"/>
              <a:t>Candidate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72800" y="2057400"/>
            <a:ext cx="1905000" cy="563225"/>
          </a:xfrm>
          <a:prstGeom prst="rect">
            <a:avLst/>
          </a:prstGeom>
          <a:noFill/>
        </p:spPr>
        <p:txBody>
          <a:bodyPr wrap="square" lIns="146298" tIns="73149" rIns="146298" bIns="73149" rtlCol="0">
            <a:spAutoFit/>
          </a:bodyPr>
          <a:lstStyle/>
          <a:p>
            <a:pPr algn="ctr"/>
            <a:r>
              <a:rPr lang="en-US" dirty="0" smtClean="0"/>
              <a:t>validate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19359" y="4964370"/>
            <a:ext cx="3657601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&lt;validate&gt;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&lt;source&gt;</a:t>
            </a:r>
          </a:p>
          <a:p>
            <a:pPr lvl="2"/>
            <a:r>
              <a:rPr lang="en-US" sz="2400" dirty="0">
                <a:latin typeface="Courier"/>
                <a:cs typeface="Courier"/>
              </a:rPr>
              <a:t>&lt;candidate/&gt;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&lt;/source&gt;</a:t>
            </a:r>
          </a:p>
          <a:p>
            <a:r>
              <a:rPr lang="en-US" sz="2400" dirty="0">
                <a:latin typeface="Courier"/>
                <a:cs typeface="Courier"/>
              </a:rPr>
              <a:t>&lt;/validate&gt;</a:t>
            </a:r>
          </a:p>
        </p:txBody>
      </p:sp>
    </p:spTree>
    <p:extLst>
      <p:ext uri="{BB962C8B-B14F-4D97-AF65-F5344CB8AC3E}">
        <p14:creationId xmlns:p14="http://schemas.microsoft.com/office/powerpoint/2010/main" val="149161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Use Case: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133600"/>
            <a:ext cx="8001000" cy="240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Need to program:</a:t>
            </a:r>
          </a:p>
          <a:p>
            <a:pPr>
              <a:lnSpc>
                <a:spcPct val="120000"/>
              </a:lnSpc>
            </a:pP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Task 1: Activate interface on group of devices</a:t>
            </a:r>
          </a:p>
          <a:p>
            <a:pPr>
              <a:lnSpc>
                <a:spcPct val="120000"/>
              </a:lnSpc>
            </a:pP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Task 2: Assign addresses to interfaces</a:t>
            </a:r>
          </a:p>
          <a:p>
            <a:pPr>
              <a:lnSpc>
                <a:spcPct val="120000"/>
              </a:lnSpc>
            </a:pPr>
            <a:r>
              <a:rPr lang="en-US" sz="3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Task 3: Configure MPLS VPN Tunnel</a:t>
            </a:r>
            <a:endParaRPr lang="en-US" sz="3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4953000"/>
            <a:ext cx="4874652" cy="266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Router 1: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FastEth0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: 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/>
              </a:rPr>
              <a:t>2001:db8:c18:1::3/128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Router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2: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FastEth0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: 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/>
              </a:rPr>
              <a:t>2001:db8:c18:1::2/128</a:t>
            </a:r>
          </a:p>
          <a:p>
            <a:pPr>
              <a:lnSpc>
                <a:spcPct val="120000"/>
              </a:lnSpc>
            </a:pP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pic>
        <p:nvPicPr>
          <p:cNvPr id="7" name="Picture 6" descr="slide22graphic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62000"/>
            <a:ext cx="73152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0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n-lt"/>
              </a:rPr>
              <a:t>Summary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133600"/>
            <a:ext cx="12328525" cy="5430837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1">
                  <a:lumMod val="90000"/>
                  <a:lumOff val="10000"/>
                </a:schemeClr>
              </a:buClr>
            </a:pPr>
            <a:r>
              <a:rPr lang="en-US" dirty="0" smtClean="0">
                <a:solidFill>
                  <a:srgbClr val="000000"/>
                </a:solidFill>
                <a:cs typeface="Calibri Light"/>
              </a:rPr>
              <a:t>NETCONF </a:t>
            </a:r>
            <a:r>
              <a:rPr lang="en-US" dirty="0">
                <a:solidFill>
                  <a:srgbClr val="000000"/>
                </a:solidFill>
                <a:cs typeface="Calibri Light"/>
              </a:rPr>
              <a:t>provides the fundamental programming features for comfortable and robust automation of network </a:t>
            </a:r>
            <a:r>
              <a:rPr lang="en-US" dirty="0" smtClean="0">
                <a:solidFill>
                  <a:srgbClr val="000000"/>
                </a:solidFill>
                <a:cs typeface="Calibri Light"/>
              </a:rPr>
              <a:t>services</a:t>
            </a:r>
          </a:p>
          <a:p>
            <a:pPr>
              <a:lnSpc>
                <a:spcPct val="120000"/>
              </a:lnSpc>
              <a:buClr>
                <a:schemeClr val="tx1">
                  <a:lumMod val="90000"/>
                  <a:lumOff val="10000"/>
                </a:schemeClr>
              </a:buClr>
            </a:pPr>
            <a:r>
              <a:rPr lang="en-US" dirty="0" smtClean="0">
                <a:solidFill>
                  <a:srgbClr val="000000"/>
                </a:solidFill>
                <a:cs typeface="Calibri Light"/>
              </a:rPr>
              <a:t>YANG </a:t>
            </a:r>
            <a:r>
              <a:rPr lang="en-US" dirty="0">
                <a:solidFill>
                  <a:srgbClr val="000000"/>
                </a:solidFill>
                <a:cs typeface="Calibri Light"/>
              </a:rPr>
              <a:t>is a full, formal contract language with rich syntax and semantics to build applications 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058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+mn-lt"/>
                <a:cs typeface="Arial"/>
              </a:rPr>
              <a:t>Outline</a:t>
            </a:r>
            <a:endParaRPr lang="en-US" sz="6000" dirty="0">
              <a:latin typeface="+mn-l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209800"/>
            <a:ext cx="13166725" cy="5867400"/>
          </a:xfrm>
        </p:spPr>
        <p:txBody>
          <a:bodyPr numCol="2" spcCol="457200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NETCONF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/YANG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Definition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Distinction between Protocol and Modeling language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NETCONF Protocol Layers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NETCONF Operations</a:t>
            </a:r>
          </a:p>
          <a:p>
            <a:pPr lvl="2">
              <a:lnSpc>
                <a:spcPct val="110000"/>
              </a:lnSpc>
              <a:buFont typeface="Lucida Grande"/>
              <a:buChar char="–"/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Base</a:t>
            </a:r>
          </a:p>
          <a:p>
            <a:pPr lvl="2">
              <a:lnSpc>
                <a:spcPct val="110000"/>
              </a:lnSpc>
              <a:buFont typeface="Lucida Grande"/>
              <a:buChar char="–"/>
            </a:pP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Capabilities</a:t>
            </a:r>
          </a:p>
          <a:p>
            <a:pPr marL="1374983" lvl="2" indent="0">
              <a:lnSpc>
                <a:spcPct val="110000"/>
              </a:lnSpc>
              <a:buNone/>
            </a:pP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Solutions for Network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Managers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Problems for Network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Managers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8406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Network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Management Problems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Needing Solutions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133600"/>
            <a:ext cx="13166725" cy="5867400"/>
          </a:xfrm>
        </p:spPr>
        <p:txBody>
          <a:bodyPr numCol="1" spcCol="45720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 must configure everything manually from the CLI. I need a programmatic interface!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All devices have a different syntax or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operations!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 can’t tell the difference between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configuration 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and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operational 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data!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 need to be able to configure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services 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on the network and not </a:t>
            </a:r>
            <a:r>
              <a:rPr lang="en-US" sz="28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just individual 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devices!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If I hit an error while configuring one of several devices, I must go back and reconfigure all devices back to the way they were!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 cannot test a configuration before committing 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0438" y="6781800"/>
            <a:ext cx="119331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408000"/>
                </a:solidFill>
                <a:cs typeface="Calibri"/>
              </a:rPr>
              <a:t>You will learn to overcome these problems in this training using NETCONF/YANG</a:t>
            </a:r>
          </a:p>
          <a:p>
            <a:endParaRPr lang="en-US" sz="2800" i="1" dirty="0">
              <a:solidFill>
                <a:srgbClr val="4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0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and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YANG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762000" y="1981200"/>
            <a:ext cx="8458200" cy="82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F142A"/>
                </a:solidFill>
                <a:cs typeface="Calibri"/>
              </a:rPr>
              <a:t>NETCONF</a:t>
            </a:r>
            <a:endParaRPr lang="en-US" sz="3200" dirty="0" smtClean="0">
              <a:solidFill>
                <a:srgbClr val="0F142A"/>
              </a:solidFill>
              <a:cs typeface="Calibri"/>
            </a:endParaRPr>
          </a:p>
        </p:txBody>
      </p:sp>
      <p:pic>
        <p:nvPicPr>
          <p:cNvPr id="6" name="Picture 4" descr="http://www.ietf.org/logo/ietf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2895600"/>
            <a:ext cx="3810000" cy="201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2000" y="4572000"/>
            <a:ext cx="13486015" cy="838200"/>
          </a:xfrm>
          <a:prstGeom prst="rect">
            <a:avLst/>
          </a:prstGeom>
        </p:spPr>
        <p:txBody>
          <a:bodyPr vert="horz" lIns="137498" tIns="68749" rIns="137498" bIns="6874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rgbClr val="0F142A"/>
                </a:solidFill>
                <a:cs typeface="Calibri"/>
              </a:rPr>
              <a:t>YANG </a:t>
            </a:r>
            <a:endParaRPr lang="en-US" sz="3200" dirty="0" smtClean="0">
              <a:solidFill>
                <a:srgbClr val="0F142A"/>
              </a:solidFill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2743200"/>
            <a:ext cx="8001000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Protocol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to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install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, manipulate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, and delete the configuration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of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network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devices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RPC-based with XML-based data encoding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18525"/>
            <a:ext cx="8001000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dirty="0" smtClean="0">
                <a:cs typeface="Calibri Light"/>
              </a:rPr>
              <a:t>Data </a:t>
            </a:r>
            <a:r>
              <a:rPr lang="en-US" dirty="0">
                <a:cs typeface="Calibri Light"/>
              </a:rPr>
              <a:t>modeling language </a:t>
            </a:r>
            <a:r>
              <a:rPr lang="en-US" dirty="0" smtClean="0">
                <a:cs typeface="Calibri Light"/>
              </a:rPr>
              <a:t>to </a:t>
            </a:r>
            <a:r>
              <a:rPr lang="en-US" dirty="0">
                <a:cs typeface="Calibri Light"/>
              </a:rPr>
              <a:t>model </a:t>
            </a:r>
            <a:r>
              <a:rPr lang="en-US" dirty="0" smtClean="0">
                <a:cs typeface="Calibri Light"/>
              </a:rPr>
              <a:t>configuration, state </a:t>
            </a:r>
            <a:r>
              <a:rPr lang="en-US" dirty="0">
                <a:cs typeface="Calibri Light"/>
              </a:rPr>
              <a:t>data </a:t>
            </a:r>
            <a:r>
              <a:rPr lang="en-US" dirty="0" smtClean="0">
                <a:cs typeface="Calibri Light"/>
              </a:rPr>
              <a:t>and operations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dirty="0" smtClean="0">
                <a:cs typeface="Calibri Light"/>
              </a:rPr>
              <a:t>Mappings to NETCONF and RESTCONF (draft)</a:t>
            </a:r>
            <a:endParaRPr lang="en-US" dirty="0">
              <a:cs typeface="Calibri Light"/>
            </a:endParaRPr>
          </a:p>
          <a:p>
            <a:pPr>
              <a:lnSpc>
                <a:spcPct val="120000"/>
              </a:lnSpc>
            </a:pP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951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A Data Model and a Protocol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762000" y="1981200"/>
            <a:ext cx="7620000" cy="5638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solidFill>
                  <a:srgbClr val="0F142A"/>
                </a:solidFill>
                <a:cs typeface="Calibri"/>
              </a:rPr>
              <a:t>YANG: A Data Model</a:t>
            </a:r>
          </a:p>
          <a:p>
            <a:pPr marL="543137" indent="-457200">
              <a:lnSpc>
                <a:spcPct val="130000"/>
              </a:lnSpc>
            </a:pPr>
            <a:r>
              <a:rPr lang="en-US" sz="2800" dirty="0">
                <a:solidFill>
                  <a:srgbClr val="0F142A"/>
                </a:solidFill>
                <a:cs typeface="Calibri Light"/>
              </a:rPr>
              <a:t>Explicitly and precisely determines the structure, syntax and semantics of the data…</a:t>
            </a:r>
          </a:p>
          <a:p>
            <a:pPr marL="543137" indent="-457200">
              <a:lnSpc>
                <a:spcPct val="130000"/>
              </a:lnSpc>
            </a:pPr>
            <a:r>
              <a:rPr lang="en-US" sz="2800" dirty="0">
                <a:solidFill>
                  <a:srgbClr val="0F142A"/>
                </a:solidFill>
                <a:cs typeface="Calibri Light"/>
              </a:rPr>
              <a:t>…that is externally visible</a:t>
            </a:r>
          </a:p>
          <a:p>
            <a:pPr marL="543137" indent="-457200">
              <a:lnSpc>
                <a:spcPct val="130000"/>
              </a:lnSpc>
            </a:pPr>
            <a:r>
              <a:rPr lang="en-US" sz="2800" dirty="0">
                <a:solidFill>
                  <a:srgbClr val="0F142A"/>
                </a:solidFill>
                <a:cs typeface="Calibri Light"/>
              </a:rPr>
              <a:t>Consistent and complete</a:t>
            </a:r>
          </a:p>
          <a:p>
            <a:pPr marL="687492" lvl="1" indent="0">
              <a:lnSpc>
                <a:spcPct val="130000"/>
              </a:lnSpc>
              <a:buNone/>
            </a:pPr>
            <a:endParaRPr lang="en-US" sz="2400" dirty="0">
              <a:solidFill>
                <a:srgbClr val="0F142A"/>
              </a:solidFill>
              <a:cs typeface="Calibri Ligh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solidFill>
                  <a:srgbClr val="0F142A"/>
                </a:solidFill>
                <a:cs typeface="Calibri"/>
              </a:rPr>
              <a:t>NETCONF: A Protocol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rgbClr val="0F142A"/>
                </a:solidFill>
                <a:cs typeface="Calibri Light"/>
              </a:rPr>
              <a:t>Provides primitives to view and manipulate data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rgbClr val="0F142A"/>
                </a:solidFill>
                <a:cs typeface="Calibri Light"/>
              </a:rPr>
              <a:t>Encoding of the data as defined by the data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4733068"/>
            <a:ext cx="2574822" cy="2463564"/>
          </a:xfrm>
          <a:prstGeom prst="rect">
            <a:avLst/>
          </a:prstGeom>
        </p:spPr>
      </p:pic>
      <p:sp>
        <p:nvSpPr>
          <p:cNvPr id="6" name="AutoShape 65"/>
          <p:cNvSpPr>
            <a:spLocks noChangeArrowheads="1"/>
          </p:cNvSpPr>
          <p:nvPr/>
        </p:nvSpPr>
        <p:spPr bwMode="auto">
          <a:xfrm>
            <a:off x="10347222" y="4191000"/>
            <a:ext cx="1674591" cy="1776815"/>
          </a:xfrm>
          <a:prstGeom prst="flowChartDocument">
            <a:avLst/>
          </a:prstGeom>
          <a:gradFill>
            <a:gsLst>
              <a:gs pos="0">
                <a:srgbClr val="FAD098"/>
              </a:gs>
              <a:gs pos="100000">
                <a:srgbClr val="F6AF50"/>
              </a:gs>
            </a:gsLst>
            <a:lin ang="5400000" scaled="0"/>
          </a:gradFill>
          <a:ln w="25400" cap="flat" cmpd="sng" algn="ctr">
            <a:solidFill>
              <a:srgbClr val="F0B31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n-US" sz="2000" kern="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Data</a:t>
            </a:r>
          </a:p>
          <a:p>
            <a:pPr algn="ctr">
              <a:lnSpc>
                <a:spcPct val="120000"/>
              </a:lnSpc>
            </a:pPr>
            <a:r>
              <a:rPr lang="en-US" sz="2000" kern="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Model</a:t>
            </a:r>
            <a:endParaRPr lang="en-US" sz="20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85222" y="6248400"/>
            <a:ext cx="1371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Instance </a:t>
            </a:r>
          </a:p>
          <a:p>
            <a:pPr algn="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811000" y="2133600"/>
            <a:ext cx="13738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0972800" y="1219200"/>
            <a:ext cx="838200" cy="26670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Terminology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762000" y="1981200"/>
            <a:ext cx="7620000" cy="563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F142A"/>
                </a:solidFill>
                <a:cs typeface="Calibri Light"/>
              </a:rPr>
              <a:t>Client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F142A"/>
                </a:solidFill>
                <a:cs typeface="Calibri Light"/>
              </a:rPr>
              <a:t>Server</a:t>
            </a:r>
            <a:endParaRPr lang="en-US" dirty="0">
              <a:solidFill>
                <a:srgbClr val="0F142A"/>
              </a:solidFill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F142A"/>
                </a:solidFill>
                <a:cs typeface="Calibri Light"/>
              </a:rPr>
              <a:t>Session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F142A"/>
                </a:solidFill>
                <a:cs typeface="Calibri Light"/>
              </a:rPr>
              <a:t>Datastore</a:t>
            </a:r>
            <a:endParaRPr lang="en-US" dirty="0">
              <a:solidFill>
                <a:srgbClr val="0F142A"/>
              </a:solidFill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F142A"/>
                </a:solidFill>
                <a:cs typeface="Calibri Light"/>
              </a:rPr>
              <a:t>Configuration Data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F142A"/>
                </a:solidFill>
                <a:cs typeface="Calibri Light"/>
              </a:rPr>
              <a:t>State Data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023350" y="2429714"/>
            <a:ext cx="1042988" cy="479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0353" tIns="41784" rIns="80353" bIns="41784">
            <a:prstTxWarp prst="textNoShape">
              <a:avLst/>
            </a:prstTxWarp>
            <a:spAutoFit/>
          </a:bodyPr>
          <a:lstStyle/>
          <a:p>
            <a:pPr algn="ctr" eaLnBrk="0" hangingPunct="0">
              <a:buClr>
                <a:srgbClr val="FFFFFF"/>
              </a:buClr>
              <a:tabLst>
                <a:tab pos="0" algn="l"/>
                <a:tab pos="816388" algn="l"/>
                <a:tab pos="1632776" algn="l"/>
                <a:tab pos="2449163" algn="l"/>
                <a:tab pos="3265551" algn="l"/>
                <a:tab pos="4081939" algn="l"/>
                <a:tab pos="4898326" algn="l"/>
                <a:tab pos="5714714" algn="l"/>
                <a:tab pos="6531102" algn="l"/>
                <a:tab pos="7347490" algn="l"/>
                <a:tab pos="8163878" algn="l"/>
                <a:tab pos="8980265" algn="l"/>
              </a:tabLst>
            </a:pPr>
            <a:r>
              <a:rPr lang="en-GB" sz="1100" b="1" dirty="0">
                <a:solidFill>
                  <a:srgbClr val="FFFFFF"/>
                </a:solidFill>
                <a:latin typeface="Verdana"/>
                <a:ea typeface="MS Gothic" charset="0"/>
                <a:cs typeface="Verdana"/>
              </a:rPr>
              <a:t>NETCONF</a:t>
            </a:r>
          </a:p>
          <a:p>
            <a:pPr algn="ctr" eaLnBrk="0" hangingPunct="0">
              <a:buClr>
                <a:srgbClr val="FFFFFF"/>
              </a:buClr>
              <a:tabLst>
                <a:tab pos="0" algn="l"/>
                <a:tab pos="816388" algn="l"/>
                <a:tab pos="1632776" algn="l"/>
                <a:tab pos="2449163" algn="l"/>
                <a:tab pos="3265551" algn="l"/>
                <a:tab pos="4081939" algn="l"/>
                <a:tab pos="4898326" algn="l"/>
                <a:tab pos="5714714" algn="l"/>
                <a:tab pos="6531102" algn="l"/>
                <a:tab pos="7347490" algn="l"/>
                <a:tab pos="8163878" algn="l"/>
                <a:tab pos="8980265" algn="l"/>
              </a:tabLst>
            </a:pPr>
            <a:r>
              <a:rPr lang="en-GB" sz="1100" b="1" dirty="0">
                <a:solidFill>
                  <a:srgbClr val="FFFFFF"/>
                </a:solidFill>
                <a:latin typeface="Verdana"/>
                <a:ea typeface="MS Gothic" charset="0"/>
                <a:cs typeface="Verdana"/>
              </a:rPr>
              <a:t>Manager</a:t>
            </a:r>
          </a:p>
        </p:txBody>
      </p:sp>
      <p:cxnSp>
        <p:nvCxnSpPr>
          <p:cNvPr id="12" name="AutoShape 16"/>
          <p:cNvCxnSpPr>
            <a:cxnSpLocks noChangeShapeType="1"/>
          </p:cNvCxnSpPr>
          <p:nvPr/>
        </p:nvCxnSpPr>
        <p:spPr bwMode="auto">
          <a:xfrm rot="16200000" flipH="1">
            <a:off x="8106172" y="3991372"/>
            <a:ext cx="2819400" cy="18256"/>
          </a:xfrm>
          <a:prstGeom prst="curvedConnector3">
            <a:avLst>
              <a:gd name="adj1" fmla="val 50000"/>
            </a:avLst>
          </a:prstGeom>
          <a:noFill/>
          <a:ln w="38100" cmpd="sng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9829800" y="2590800"/>
            <a:ext cx="2209800" cy="28194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81639" tIns="40819" rIns="81639" bIns="4081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H="1">
            <a:off x="7315199" y="2590800"/>
            <a:ext cx="1837021" cy="28194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81639" tIns="40819" rIns="81639" bIns="4081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66"/>
          <p:cNvSpPr txBox="1">
            <a:spLocks noChangeArrowheads="1"/>
          </p:cNvSpPr>
          <p:nvPr/>
        </p:nvSpPr>
        <p:spPr bwMode="auto">
          <a:xfrm>
            <a:off x="10672825" y="1478599"/>
            <a:ext cx="726532" cy="5846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0353" tIns="41784" rIns="80353" bIns="41784">
            <a:prstTxWarp prst="textNoShape">
              <a:avLst/>
            </a:prstTxWarp>
            <a:spAutoFit/>
          </a:bodyPr>
          <a:lstStyle/>
          <a:p>
            <a:pPr algn="ctr" eaLnBrk="0" hangingPunct="0">
              <a:buClr>
                <a:srgbClr val="FFFFFF"/>
              </a:buClr>
              <a:tabLst>
                <a:tab pos="0" algn="l"/>
                <a:tab pos="816388" algn="l"/>
                <a:tab pos="1632776" algn="l"/>
                <a:tab pos="2449163" algn="l"/>
                <a:tab pos="3265551" algn="l"/>
                <a:tab pos="4081939" algn="l"/>
                <a:tab pos="4898326" algn="l"/>
                <a:tab pos="5714714" algn="l"/>
                <a:tab pos="6531102" algn="l"/>
                <a:tab pos="7347490" algn="l"/>
                <a:tab pos="8163878" algn="l"/>
                <a:tab pos="8980265" algn="l"/>
              </a:tabLst>
            </a:pPr>
            <a:r>
              <a:rPr lang="en-GB" sz="1400" b="1" dirty="0">
                <a:solidFill>
                  <a:srgbClr val="FFFFFF"/>
                </a:solidFill>
                <a:ea typeface="MS Gothic" charset="0"/>
                <a:cs typeface="MS Gothic" charset="0"/>
              </a:rPr>
              <a:t>Yang</a:t>
            </a:r>
          </a:p>
          <a:p>
            <a:pPr algn="ctr" eaLnBrk="0" hangingPunct="0">
              <a:buClr>
                <a:srgbClr val="FFFFFF"/>
              </a:buClr>
              <a:tabLst>
                <a:tab pos="0" algn="l"/>
                <a:tab pos="816388" algn="l"/>
                <a:tab pos="1632776" algn="l"/>
                <a:tab pos="2449163" algn="l"/>
                <a:tab pos="3265551" algn="l"/>
                <a:tab pos="4081939" algn="l"/>
                <a:tab pos="4898326" algn="l"/>
                <a:tab pos="5714714" algn="l"/>
                <a:tab pos="6531102" algn="l"/>
                <a:tab pos="7347490" algn="l"/>
                <a:tab pos="8163878" algn="l"/>
                <a:tab pos="8980265" algn="l"/>
              </a:tabLst>
            </a:pPr>
            <a:r>
              <a:rPr lang="en-GB" sz="1400" b="1" dirty="0">
                <a:solidFill>
                  <a:srgbClr val="FFFFFF"/>
                </a:solidFill>
                <a:ea typeface="MS Gothic" charset="0"/>
                <a:cs typeface="MS Gothic" charset="0"/>
              </a:rPr>
              <a:t>Models</a:t>
            </a:r>
          </a:p>
        </p:txBody>
      </p:sp>
      <p:sp>
        <p:nvSpPr>
          <p:cNvPr id="17" name="Line 1"/>
          <p:cNvSpPr>
            <a:spLocks noChangeShapeType="1"/>
          </p:cNvSpPr>
          <p:nvPr/>
        </p:nvSpPr>
        <p:spPr bwMode="auto">
          <a:xfrm flipV="1">
            <a:off x="7924803" y="5715000"/>
            <a:ext cx="5562596" cy="1"/>
          </a:xfrm>
          <a:prstGeom prst="line">
            <a:avLst/>
          </a:prstGeom>
          <a:noFill/>
          <a:ln w="38160">
            <a:solidFill>
              <a:srgbClr val="333333"/>
            </a:solidFill>
            <a:prstDash val="sysDot"/>
            <a:miter lim="800000"/>
            <a:headEnd/>
            <a:tailEnd/>
          </a:ln>
          <a:effectLst/>
        </p:spPr>
        <p:txBody>
          <a:bodyPr lIns="81639" tIns="40819" rIns="81639" bIns="40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67"/>
          <p:cNvSpPr>
            <a:spLocks noChangeShapeType="1"/>
          </p:cNvSpPr>
          <p:nvPr/>
        </p:nvSpPr>
        <p:spPr bwMode="auto">
          <a:xfrm flipH="1" flipV="1">
            <a:off x="11192435" y="2516179"/>
            <a:ext cx="2294965" cy="1383445"/>
          </a:xfrm>
          <a:prstGeom prst="line">
            <a:avLst/>
          </a:prstGeom>
          <a:noFill/>
          <a:ln w="38160">
            <a:solidFill>
              <a:srgbClr val="333333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81639" tIns="40819" rIns="81639" bIns="40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"/>
          <p:cNvSpPr>
            <a:spLocks noChangeShapeType="1"/>
          </p:cNvSpPr>
          <p:nvPr/>
        </p:nvSpPr>
        <p:spPr bwMode="auto">
          <a:xfrm flipH="1">
            <a:off x="13487399" y="3899624"/>
            <a:ext cx="0" cy="1815376"/>
          </a:xfrm>
          <a:prstGeom prst="line">
            <a:avLst/>
          </a:prstGeom>
          <a:noFill/>
          <a:ln w="38160">
            <a:solidFill>
              <a:srgbClr val="333333"/>
            </a:solidFill>
            <a:prstDash val="sysDot"/>
            <a:miter lim="800000"/>
            <a:headEnd/>
            <a:tailEnd/>
          </a:ln>
          <a:effectLst/>
        </p:spPr>
        <p:txBody>
          <a:bodyPr lIns="81639" tIns="40819" rIns="81639" bIns="40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153400" y="1066800"/>
            <a:ext cx="3429000" cy="1325220"/>
          </a:xfrm>
          <a:prstGeom prst="roundRect">
            <a:avLst>
              <a:gd name="adj" fmla="val 2984"/>
            </a:avLst>
          </a:prstGeom>
          <a:solidFill>
            <a:srgbClr val="213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371600"/>
            <a:ext cx="838200" cy="6858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25000" y="1371600"/>
            <a:ext cx="1827890" cy="747889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Management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Applications</a:t>
            </a:r>
            <a:endParaRPr lang="en-US" sz="1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5867400"/>
            <a:ext cx="1447800" cy="1385241"/>
          </a:xfrm>
          <a:prstGeom prst="rect">
            <a:avLst/>
          </a:prstGeom>
        </p:spPr>
      </p:pic>
      <p:sp>
        <p:nvSpPr>
          <p:cNvPr id="21" name="AutoShape 65"/>
          <p:cNvSpPr>
            <a:spLocks noChangeArrowheads="1"/>
          </p:cNvSpPr>
          <p:nvPr/>
        </p:nvSpPr>
        <p:spPr bwMode="auto">
          <a:xfrm>
            <a:off x="6158596" y="5562600"/>
            <a:ext cx="941608" cy="999088"/>
          </a:xfrm>
          <a:prstGeom prst="flowChartDocument">
            <a:avLst/>
          </a:prstGeom>
          <a:gradFill>
            <a:gsLst>
              <a:gs pos="0">
                <a:srgbClr val="FAD098"/>
              </a:gs>
              <a:gs pos="100000">
                <a:srgbClr val="F6AF50"/>
              </a:gs>
            </a:gsLst>
            <a:lin ang="5400000" scaled="0"/>
          </a:gradFill>
          <a:ln w="25400" cap="flat" cmpd="sng" algn="ctr">
            <a:solidFill>
              <a:srgbClr val="F0B31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ts val="1071"/>
              </a:lnSpc>
            </a:pPr>
            <a:r>
              <a:rPr lang="en-US" sz="1300" kern="0" dirty="0">
                <a:solidFill>
                  <a:sysClr val="windowText" lastClr="000000"/>
                </a:solidFill>
                <a:latin typeface="Verdana"/>
                <a:cs typeface="Verdana"/>
              </a:rPr>
              <a:t>YANG </a:t>
            </a:r>
            <a:r>
              <a:rPr lang="en-US" sz="1300" kern="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Modules</a:t>
            </a:r>
            <a:endParaRPr lang="en-US" sz="13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867400"/>
            <a:ext cx="1447800" cy="1385241"/>
          </a:xfrm>
          <a:prstGeom prst="rect">
            <a:avLst/>
          </a:prstGeom>
        </p:spPr>
      </p:pic>
      <p:sp>
        <p:nvSpPr>
          <p:cNvPr id="41" name="AutoShape 65"/>
          <p:cNvSpPr>
            <a:spLocks noChangeArrowheads="1"/>
          </p:cNvSpPr>
          <p:nvPr/>
        </p:nvSpPr>
        <p:spPr bwMode="auto">
          <a:xfrm>
            <a:off x="8825596" y="5562600"/>
            <a:ext cx="941608" cy="999088"/>
          </a:xfrm>
          <a:prstGeom prst="flowChartDocument">
            <a:avLst/>
          </a:prstGeom>
          <a:gradFill>
            <a:gsLst>
              <a:gs pos="0">
                <a:srgbClr val="FAD098"/>
              </a:gs>
              <a:gs pos="100000">
                <a:srgbClr val="F6AF50"/>
              </a:gs>
            </a:gsLst>
            <a:lin ang="5400000" scaled="0"/>
          </a:gradFill>
          <a:ln w="25400" cap="flat" cmpd="sng" algn="ctr">
            <a:solidFill>
              <a:srgbClr val="F0B31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ts val="1071"/>
              </a:lnSpc>
            </a:pPr>
            <a:r>
              <a:rPr lang="en-US" sz="1300" kern="0" dirty="0">
                <a:solidFill>
                  <a:sysClr val="windowText" lastClr="000000"/>
                </a:solidFill>
                <a:latin typeface="Verdana"/>
                <a:cs typeface="Verdana"/>
              </a:rPr>
              <a:t>YANG </a:t>
            </a:r>
            <a:r>
              <a:rPr lang="en-US" sz="1300" kern="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Modules</a:t>
            </a:r>
            <a:endParaRPr lang="en-US" sz="13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5867400"/>
            <a:ext cx="1447800" cy="1385241"/>
          </a:xfrm>
          <a:prstGeom prst="rect">
            <a:avLst/>
          </a:prstGeom>
        </p:spPr>
      </p:pic>
      <p:sp>
        <p:nvSpPr>
          <p:cNvPr id="43" name="AutoShape 65"/>
          <p:cNvSpPr>
            <a:spLocks noChangeArrowheads="1"/>
          </p:cNvSpPr>
          <p:nvPr/>
        </p:nvSpPr>
        <p:spPr bwMode="auto">
          <a:xfrm>
            <a:off x="11568796" y="5562600"/>
            <a:ext cx="941608" cy="999088"/>
          </a:xfrm>
          <a:prstGeom prst="flowChartDocument">
            <a:avLst/>
          </a:prstGeom>
          <a:gradFill>
            <a:gsLst>
              <a:gs pos="0">
                <a:srgbClr val="FAD098"/>
              </a:gs>
              <a:gs pos="100000">
                <a:srgbClr val="F6AF50"/>
              </a:gs>
            </a:gsLst>
            <a:lin ang="5400000" scaled="0"/>
          </a:gradFill>
          <a:ln w="25400" cap="flat" cmpd="sng" algn="ctr">
            <a:solidFill>
              <a:srgbClr val="F0B31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ts val="1071"/>
              </a:lnSpc>
            </a:pPr>
            <a:r>
              <a:rPr lang="en-US" sz="1300" kern="0" dirty="0">
                <a:solidFill>
                  <a:sysClr val="windowText" lastClr="000000"/>
                </a:solidFill>
                <a:latin typeface="Verdana"/>
                <a:cs typeface="Verdana"/>
              </a:rPr>
              <a:t>YANG </a:t>
            </a:r>
            <a:r>
              <a:rPr lang="en-US" sz="1300" kern="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Modules</a:t>
            </a:r>
            <a:endParaRPr lang="en-US" sz="13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22" name="AutoShape 56"/>
          <p:cNvSpPr>
            <a:spLocks noChangeArrowheads="1"/>
          </p:cNvSpPr>
          <p:nvPr/>
        </p:nvSpPr>
        <p:spPr bwMode="auto">
          <a:xfrm>
            <a:off x="7572425" y="685801"/>
            <a:ext cx="1052465" cy="990600"/>
          </a:xfrm>
          <a:prstGeom prst="flowChartMultidocument">
            <a:avLst/>
          </a:prstGeom>
          <a:gradFill>
            <a:gsLst>
              <a:gs pos="0">
                <a:srgbClr val="FAD098"/>
              </a:gs>
              <a:gs pos="100000">
                <a:srgbClr val="F6AF50"/>
              </a:gs>
            </a:gsLst>
            <a:lin ang="5400000" scaled="0"/>
          </a:gradFill>
          <a:ln w="25400" cap="flat" cmpd="sng" algn="ctr">
            <a:solidFill>
              <a:srgbClr val="F0B31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/>
          <a:lstStyle/>
          <a:p>
            <a:pPr algn="ctr" eaLnBrk="0" hangingPunct="0">
              <a:lnSpc>
                <a:spcPts val="1071"/>
              </a:lnSpc>
              <a:defRPr/>
            </a:pPr>
            <a:endParaRPr lang="en-US" sz="1300" b="1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3" name="Text Box 57"/>
          <p:cNvSpPr txBox="1">
            <a:spLocks noChangeArrowheads="1"/>
          </p:cNvSpPr>
          <p:nvPr/>
        </p:nvSpPr>
        <p:spPr bwMode="auto">
          <a:xfrm>
            <a:off x="7648700" y="1004950"/>
            <a:ext cx="765577" cy="42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0353" tIns="41784" rIns="80353" bIns="41784">
            <a:spAutoFit/>
          </a:bodyPr>
          <a:lstStyle/>
          <a:p>
            <a:pPr algn="ctr">
              <a:buClr>
                <a:srgbClr val="FFFFFF"/>
              </a:buClr>
              <a:tabLst>
                <a:tab pos="0" algn="l"/>
                <a:tab pos="399690" algn="l"/>
                <a:tab pos="800798" algn="l"/>
                <a:tab pos="1201904" algn="l"/>
                <a:tab pos="1603012" algn="l"/>
                <a:tab pos="2004119" algn="l"/>
                <a:tab pos="2405226" algn="l"/>
                <a:tab pos="2806333" algn="l"/>
                <a:tab pos="3207441" algn="l"/>
                <a:tab pos="3608548" algn="l"/>
                <a:tab pos="4009655" algn="l"/>
                <a:tab pos="4410762" algn="l"/>
                <a:tab pos="4811869" algn="l"/>
                <a:tab pos="5212976" algn="l"/>
                <a:tab pos="5614084" algn="l"/>
                <a:tab pos="6015190" algn="l"/>
                <a:tab pos="6416298" algn="l"/>
                <a:tab pos="6817404" algn="l"/>
                <a:tab pos="7218513" algn="l"/>
                <a:tab pos="7619619" algn="l"/>
                <a:tab pos="8020727" algn="l"/>
              </a:tabLst>
              <a:defRPr/>
            </a:pPr>
            <a:r>
              <a:rPr lang="en-GB" sz="1100" kern="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YANG </a:t>
            </a:r>
          </a:p>
          <a:p>
            <a:pPr algn="ctr">
              <a:buClr>
                <a:srgbClr val="FFFFFF"/>
              </a:buClr>
              <a:tabLst>
                <a:tab pos="0" algn="l"/>
                <a:tab pos="399690" algn="l"/>
                <a:tab pos="800798" algn="l"/>
                <a:tab pos="1201904" algn="l"/>
                <a:tab pos="1603012" algn="l"/>
                <a:tab pos="2004119" algn="l"/>
                <a:tab pos="2405226" algn="l"/>
                <a:tab pos="2806333" algn="l"/>
                <a:tab pos="3207441" algn="l"/>
                <a:tab pos="3608548" algn="l"/>
                <a:tab pos="4009655" algn="l"/>
                <a:tab pos="4410762" algn="l"/>
                <a:tab pos="4811869" algn="l"/>
                <a:tab pos="5212976" algn="l"/>
                <a:tab pos="5614084" algn="l"/>
                <a:tab pos="6015190" algn="l"/>
                <a:tab pos="6416298" algn="l"/>
                <a:tab pos="6817404" algn="l"/>
                <a:tab pos="7218513" algn="l"/>
                <a:tab pos="7619619" algn="l"/>
                <a:tab pos="8020727" algn="l"/>
              </a:tabLst>
              <a:defRPr/>
            </a:pPr>
            <a:r>
              <a:rPr lang="en-GB" sz="1100" kern="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Modules</a:t>
            </a:r>
            <a:endParaRPr lang="en-GB" sz="11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2895600"/>
            <a:ext cx="3581400" cy="20955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763000" y="3962400"/>
            <a:ext cx="15424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4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18288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054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962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Layering Model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055983"/>
            <a:ext cx="2196838" cy="838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2400" y="4055983"/>
            <a:ext cx="2196838" cy="838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&lt;get&gt;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&lt;get-</a:t>
            </a:r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32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Notification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Messages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624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rpc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&lt;notification&gt;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800" y="6529150"/>
            <a:ext cx="2196838" cy="83860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Secure</a:t>
            </a:r>
          </a:p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Transport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2400" y="6529150"/>
            <a:ext cx="4787638" cy="83860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ssh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407475" y="2057400"/>
            <a:ext cx="0" cy="5715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296400" y="2057400"/>
            <a:ext cx="0" cy="5715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5200" y="2057400"/>
            <a:ext cx="571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NETCONF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4801" y="2057400"/>
            <a:ext cx="304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72600" y="2057400"/>
            <a:ext cx="472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677400" y="2895600"/>
            <a:ext cx="4412469" cy="1066800"/>
          </a:xfrm>
          <a:prstGeom prst="rect">
            <a:avLst/>
          </a:prstGeom>
          <a:solidFill>
            <a:srgbClr val="58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332721" y="3962400"/>
            <a:ext cx="3764280" cy="727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789920" y="4689633"/>
            <a:ext cx="3307080" cy="11015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332721" y="5791200"/>
            <a:ext cx="3764280" cy="955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677400" y="6553200"/>
            <a:ext cx="4419600" cy="796767"/>
          </a:xfrm>
          <a:prstGeom prst="rect">
            <a:avLst/>
          </a:prstGeom>
          <a:solidFill>
            <a:srgbClr val="58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77401" y="2895600"/>
            <a:ext cx="42979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5800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5800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running/&gt;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1708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</a:t>
            </a:r>
            <a:r>
              <a:rPr lang="en-US" sz="460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and YANG </a:t>
            </a:r>
            <a:r>
              <a:rPr lang="en-US" sz="4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Architecture</a:t>
            </a:r>
            <a:endParaRPr lang="en-US" sz="46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2192337" cy="2063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2057400"/>
            <a:ext cx="9983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33800" y="2514600"/>
            <a:ext cx="2196838" cy="64920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Content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733800" y="3217902"/>
            <a:ext cx="2196838" cy="64920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Operations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33800" y="3975305"/>
            <a:ext cx="2196838" cy="64920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RPC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3800" y="4678608"/>
            <a:ext cx="2196838" cy="64920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Transport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6324600"/>
            <a:ext cx="609600" cy="42060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4600" y="6248400"/>
            <a:ext cx="26800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Modeled in YANG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610600" y="2514600"/>
            <a:ext cx="2196838" cy="64920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Content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10600" y="3217902"/>
            <a:ext cx="2196838" cy="64920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Operations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610600" y="3975305"/>
            <a:ext cx="2196838" cy="64920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RPC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610600" y="4678608"/>
            <a:ext cx="2196838" cy="64920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Transport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6248400" y="4953000"/>
            <a:ext cx="2057400" cy="228600"/>
          </a:xfrm>
          <a:prstGeom prst="leftRightArrow">
            <a:avLst/>
          </a:prstGeom>
          <a:solidFill>
            <a:srgbClr val="0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0" y="2743200"/>
            <a:ext cx="1464869" cy="2057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344400" y="2057400"/>
            <a:ext cx="10861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3" name="Left-Right Arrow 42"/>
          <p:cNvSpPr/>
          <p:nvPr/>
        </p:nvSpPr>
        <p:spPr>
          <a:xfrm rot="5400000">
            <a:off x="12496800" y="5105400"/>
            <a:ext cx="685800" cy="228600"/>
          </a:xfrm>
          <a:prstGeom prst="leftRightArrow">
            <a:avLst/>
          </a:prstGeom>
          <a:solidFill>
            <a:srgbClr val="0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344400" y="5715000"/>
            <a:ext cx="1066800" cy="13341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32708" y="6096000"/>
            <a:ext cx="1607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Configuration </a:t>
            </a:r>
          </a:p>
          <a:p>
            <a:pPr algn="r"/>
            <a:r>
              <a:rPr lang="en-US" sz="2000" dirty="0" smtClean="0"/>
              <a:t>Data Storage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71373" y="1981200"/>
            <a:ext cx="15424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NETCONF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948173" y="1981200"/>
            <a:ext cx="15424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NETCONF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NETCONF/YANG Overview&amp;quot;&quot;/&gt;&lt;property id=&quot;20307&quot; value=&quot;256&quot;/&gt;&lt;/object&gt;&lt;object type=&quot;3&quot; unique_id=&quot;10004&quot;&gt;&lt;property id=&quot;20148&quot; value=&quot;5&quot;/&gt;&lt;property id=&quot;20300&quot; value=&quot;Slide 3 - &amp;quot;Outline&amp;quot;&quot;/&gt;&lt;property id=&quot;20307&quot; value=&quot;265&quot;/&gt;&lt;/object&gt;&lt;object type=&quot;3&quot; unique_id=&quot;10005&quot;&gt;&lt;property id=&quot;20148&quot; value=&quot;5&quot;/&gt;&lt;property id=&quot;20300&quot; value=&quot;Slide 2 - &amp;quot;Session Objectives&amp;quot;&quot;/&gt;&lt;property id=&quot;20307&quot; value=&quot;295&quot;/&gt;&lt;/object&gt;&lt;object type=&quot;3&quot; unique_id=&quot;10006&quot;&gt;&lt;property id=&quot;20148&quot; value=&quot;5&quot;/&gt;&lt;property id=&quot;20300&quot; value=&quot;Slide 4 - &amp;quot;Network Management Problems Needing Solutions&amp;quot;&quot;/&gt;&lt;property id=&quot;20307&quot; value=&quot;257&quot;/&gt;&lt;/object&gt;&lt;object type=&quot;3&quot; unique_id=&quot;10007&quot;&gt;&lt;property id=&quot;20148&quot; value=&quot;5&quot;/&gt;&lt;property id=&quot;20300&quot; value=&quot;Slide 5 - &amp;quot;NETCONF/YANG&amp;quot;&quot;/&gt;&lt;property id=&quot;20307&quot; value=&quot;258&quot;/&gt;&lt;/object&gt;&lt;object type=&quot;3&quot; unique_id=&quot;10008&quot;&gt;&lt;property id=&quot;20148&quot; value=&quot;5&quot;/&gt;&lt;property id=&quot;20300&quot; value=&quot;Slide 6 - &amp;quot;A Data Model and a Protocol&amp;quot;&quot;/&gt;&lt;property id=&quot;20307&quot; value=&quot;262&quot;/&gt;&lt;/object&gt;&lt;object type=&quot;3&quot; unique_id=&quot;10009&quot;&gt;&lt;property id=&quot;20148&quot; value=&quot;5&quot;/&gt;&lt;property id=&quot;20300&quot; value=&quot;Slide 7 - &amp;quot;Terminology&amp;quot;&quot;/&gt;&lt;property id=&quot;20307&quot; value=&quot;269&quot;/&gt;&lt;/object&gt;&lt;object type=&quot;3&quot; unique_id=&quot;10010&quot;&gt;&lt;property id=&quot;20148&quot; value=&quot;5&quot;/&gt;&lt;property id=&quot;20300&quot; value=&quot;Slide 8 - &amp;quot;NETCONF Layering Model&amp;quot;&quot;/&gt;&lt;property id=&quot;20307&quot; value=&quot;259&quot;/&gt;&lt;/object&gt;&lt;object type=&quot;3&quot; unique_id=&quot;10011&quot;&gt;&lt;property id=&quot;20148&quot; value=&quot;5&quot;/&gt;&lt;property id=&quot;20300&quot; value=&quot;Slide 9 - &amp;quot;NETCONF YANG Architecture&amp;quot;&quot;/&gt;&lt;property id=&quot;20307&quot; value=&quot;272&quot;/&gt;&lt;/object&gt;&lt;object type=&quot;3&quot; unique_id=&quot;10012&quot;&gt;&lt;property id=&quot;20148&quot; value=&quot;5&quot;/&gt;&lt;property id=&quot;20300&quot; value=&quot;Slide 10 - &amp;quot;NETCONF Content&amp;quot;&quot;/&gt;&lt;property id=&quot;20307&quot; value=&quot;289&quot;/&gt;&lt;/object&gt;&lt;object type=&quot;3&quot; unique_id=&quot;10013&quot;&gt;&lt;property id=&quot;20148&quot; value=&quot;5&quot;/&gt;&lt;property id=&quot;20300&quot; value=&quot;Slide 11 - &amp;quot;NETCONF Operations&amp;quot;&quot;/&gt;&lt;property id=&quot;20307&quot; value=&quot;290&quot;/&gt;&lt;/object&gt;&lt;object type=&quot;3&quot; unique_id=&quot;10014&quot;&gt;&lt;property id=&quot;20148&quot; value=&quot;5&quot;/&gt;&lt;property id=&quot;20300&quot; value=&quot;Slide 12 - &amp;quot;Base Operations&amp;quot;&quot;/&gt;&lt;property id=&quot;20307&quot; value=&quot;280&quot;/&gt;&lt;/object&gt;&lt;object type=&quot;3&quot; unique_id=&quot;10015&quot;&gt;&lt;property id=&quot;20148&quot; value=&quot;5&quot;/&gt;&lt;property id=&quot;20300&quot; value=&quot;Slide 13 - &amp;quot;NETCONF Capabilities&amp;quot;&quot;/&gt;&lt;property id=&quot;20307&quot; value=&quot;281&quot;/&gt;&lt;/object&gt;&lt;object type=&quot;3&quot; unique_id=&quot;10016&quot;&gt;&lt;property id=&quot;20148&quot; value=&quot;5&quot;/&gt;&lt;property id=&quot;20300&quot; value=&quot;Slide 14 - &amp;quot;Advertising Capabilities&amp;quot;&quot;/&gt;&lt;property id=&quot;20307&quot; value=&quot;282&quot;/&gt;&lt;/object&gt;&lt;object type=&quot;3&quot; unique_id=&quot;10017&quot;&gt;&lt;property id=&quot;20148&quot; value=&quot;5&quot;/&gt;&lt;property id=&quot;20300&quot; value=&quot;Slide 15 - &amp;quot;Network Management Problems Needing Solutions&amp;quot;&quot;/&gt;&lt;property id=&quot;20307&quot; value=&quot;291&quot;/&gt;&lt;/object&gt;&lt;object type=&quot;3&quot; unique_id=&quot;10018&quot;&gt;&lt;property id=&quot;20148&quot; value=&quot;5&quot;/&gt;&lt;property id=&quot;20300&quot; value=&quot;Slide 16 - &amp;quot;I must configure everything manually from the CLI. I need a programatic Interface!&amp;quot;&quot;/&gt;&lt;property id=&quot;20307&quot; value=&quot;267&quot;/&gt;&lt;/object&gt;&lt;object type=&quot;3&quot; unique_id=&quot;10019&quot;&gt;&lt;property id=&quot;20148&quot; value=&quot;5&quot;/&gt;&lt;property id=&quot;20300&quot; value=&quot;Slide 17 - &amp;quot;All devices seem to have a different syntax or configuration file!&amp;quot;&quot;/&gt;&lt;property id=&quot;20307&quot; value=&quot;283&quot;/&gt;&lt;/object&gt;&lt;object type=&quot;3&quot; unique_id=&quot;10020&quot;&gt;&lt;property id=&quot;20148&quot; value=&quot;5&quot;/&gt;&lt;property id=&quot;20300&quot; value=&quot;Slide 18 - &amp;quot;I can’t tell the difference between config and state data!&amp;quot;&quot;/&gt;&lt;property id=&quot;20307&quot; value=&quot;284&quot;/&gt;&lt;/object&gt;&lt;object type=&quot;3&quot; unique_id=&quot;10021&quot;&gt;&lt;property id=&quot;20148&quot; value=&quot;5&quot;/&gt;&lt;property id=&quot;20300&quot; value=&quot;Slide 19 - &amp;quot;I need to be able to configure a service on the network and not individual devices!&amp;quot;&quot;/&gt;&lt;property id=&quot;20307&quot; value=&quot;287&quot;/&gt;&lt;/object&gt;&lt;object type=&quot;3&quot; unique_id=&quot;10022&quot;&gt;&lt;property id=&quot;20148&quot; value=&quot;5&quot;/&gt;&lt;property id=&quot;20300&quot; value=&quot;Slide 20 - &amp;quot;If I hit an error while configuring one of several devices, I must go back and reconfigure all devices back to the&quot;/&gt;&lt;property id=&quot;20307&quot; value=&quot;286&quot;/&gt;&lt;/object&gt;&lt;object type=&quot;3&quot; unique_id=&quot;10023&quot;&gt;&lt;property id=&quot;20148&quot; value=&quot;5&quot;/&gt;&lt;property id=&quot;20300&quot; value=&quot;Slide 21 - &amp;quot;I cannot test a configuration before  implementing it!&amp;quot;&quot;/&gt;&lt;property id=&quot;20307&quot; value=&quot;288&quot;/&gt;&lt;/object&gt;&lt;object type=&quot;3&quot; unique_id=&quot;10026&quot;&gt;&lt;property id=&quot;20148&quot; value=&quot;5&quot;/&gt;&lt;property id=&quot;20300&quot; value=&quot;Slide 23 - &amp;quot;Summary&amp;quot;&quot;/&gt;&lt;property id=&quot;20307&quot; value=&quot;294&quot;/&gt;&lt;/object&gt;&lt;object type=&quot;3&quot; unique_id=&quot;10859&quot;&gt;&lt;property id=&quot;20148&quot; value=&quot;5&quot;/&gt;&lt;property id=&quot;20300&quot; value=&quot;Slide 22 - &amp;quot;Use case:&amp;quot;&quot;/&gt;&lt;property id=&quot;20307&quot; value=&quot;296&quot;/&gt;&lt;/object&gt;&lt;/object&gt;&lt;object type=&quot;8&quot; unique_id=&quot;10066&quot;&gt;&lt;/object&gt;&lt;/object&gt;&lt;/database&gt;"/>
  <p:tag name="SECTOMILLISECCONVERTED" val="1"/>
  <p:tag name="ISPRING_RESOURCE_PATHS_HASH_PRESENTER" val="16563b2d352be77f328fcee842451e82ce2ac648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F142A"/>
      </a:dk1>
      <a:lt1>
        <a:sysClr val="window" lastClr="FFFFFF"/>
      </a:lt1>
      <a:dk2>
        <a:srgbClr val="1F497D"/>
      </a:dk2>
      <a:lt2>
        <a:srgbClr val="EEECE1"/>
      </a:lt2>
      <a:accent1>
        <a:srgbClr val="C8C8D0"/>
      </a:accent1>
      <a:accent2>
        <a:srgbClr val="5C93B7"/>
      </a:accent2>
      <a:accent3>
        <a:srgbClr val="181E5B"/>
      </a:accent3>
      <a:accent4>
        <a:srgbClr val="0F142A"/>
      </a:accent4>
      <a:accent5>
        <a:srgbClr val="AA4330"/>
      </a:accent5>
      <a:accent6>
        <a:srgbClr val="CDC769"/>
      </a:accent6>
      <a:hlink>
        <a:srgbClr val="AA4330"/>
      </a:hlink>
      <a:folHlink>
        <a:srgbClr val="CDC7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16172</TotalTime>
  <Words>1209</Words>
  <Application>Microsoft Macintosh PowerPoint</Application>
  <PresentationFormat>Custom</PresentationFormat>
  <Paragraphs>260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Session Objectives</vt:lpstr>
      <vt:lpstr>Outline</vt:lpstr>
      <vt:lpstr>Network Management Problems Needing Solutions</vt:lpstr>
      <vt:lpstr>NETCONF and YANG</vt:lpstr>
      <vt:lpstr>A Data Model and a Protocol</vt:lpstr>
      <vt:lpstr>Terminology</vt:lpstr>
      <vt:lpstr>NETCONF Layering Model</vt:lpstr>
      <vt:lpstr>NETCONF and YANG Architecture</vt:lpstr>
      <vt:lpstr>NETCONF Operations</vt:lpstr>
      <vt:lpstr>Base Operations</vt:lpstr>
      <vt:lpstr>NETCONF Capabilities</vt:lpstr>
      <vt:lpstr>Advertising Capabilities</vt:lpstr>
      <vt:lpstr>Network Management Problems Needing Solutions</vt:lpstr>
      <vt:lpstr>I must configure everything manually from the CLI. I need a programmatic interface!</vt:lpstr>
      <vt:lpstr>All devices seem to have a different syntax or configuration file!</vt:lpstr>
      <vt:lpstr>I can’t tell the difference between config and state data!</vt:lpstr>
      <vt:lpstr>I need to be able to configure a service on the network and not individual devices!</vt:lpstr>
      <vt:lpstr>If I hit an error while configuring one of several devices, I must go back and reconfigure all devices back to the way they were!</vt:lpstr>
      <vt:lpstr>I cannot test a configuration before implementing it!</vt:lpstr>
      <vt:lpstr>Use Case:</vt:lpstr>
      <vt:lpstr>Summary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Justus</dc:creator>
  <cp:lastModifiedBy>camoberg</cp:lastModifiedBy>
  <cp:revision>312</cp:revision>
  <dcterms:created xsi:type="dcterms:W3CDTF">2015-04-06T19:40:53Z</dcterms:created>
  <dcterms:modified xsi:type="dcterms:W3CDTF">2015-10-31T05:20:39Z</dcterms:modified>
</cp:coreProperties>
</file>