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sldIdLst>
    <p:sldId id="308" r:id="rId4"/>
    <p:sldId id="309" r:id="rId5"/>
    <p:sldId id="312" r:id="rId6"/>
    <p:sldId id="316" r:id="rId7"/>
    <p:sldId id="317" r:id="rId8"/>
    <p:sldId id="318" r:id="rId9"/>
    <p:sldId id="319" r:id="rId10"/>
    <p:sldId id="361" r:id="rId11"/>
    <p:sldId id="321" r:id="rId12"/>
    <p:sldId id="322" r:id="rId13"/>
    <p:sldId id="323" r:id="rId14"/>
    <p:sldId id="360" r:id="rId15"/>
    <p:sldId id="326" r:id="rId16"/>
    <p:sldId id="351" r:id="rId17"/>
    <p:sldId id="325" r:id="rId18"/>
    <p:sldId id="328" r:id="rId19"/>
    <p:sldId id="329" r:id="rId20"/>
    <p:sldId id="330" r:id="rId21"/>
    <p:sldId id="331" r:id="rId22"/>
    <p:sldId id="362" r:id="rId23"/>
    <p:sldId id="352" r:id="rId24"/>
    <p:sldId id="357" r:id="rId25"/>
    <p:sldId id="334" r:id="rId26"/>
    <p:sldId id="337" r:id="rId27"/>
    <p:sldId id="358" r:id="rId28"/>
    <p:sldId id="340" r:id="rId29"/>
    <p:sldId id="359" r:id="rId30"/>
    <p:sldId id="342" r:id="rId31"/>
    <p:sldId id="343" r:id="rId32"/>
    <p:sldId id="345" r:id="rId33"/>
    <p:sldId id="347" r:id="rId34"/>
    <p:sldId id="349" r:id="rId35"/>
    <p:sldId id="363" r:id="rId36"/>
    <p:sldId id="365" r:id="rId37"/>
    <p:sldId id="364" r:id="rId38"/>
  </p:sldIdLst>
  <p:sldSz cx="14630400" cy="8229600"/>
  <p:notesSz cx="6858000" cy="9144000"/>
  <p:custDataLst>
    <p:tags r:id="rId41"/>
  </p:custDataLst>
  <p:defaultTextStyle>
    <a:defPPr>
      <a:defRPr lang="en-US"/>
    </a:defPPr>
    <a:lvl1pPr marL="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8E"/>
    <a:srgbClr val="588ED1"/>
    <a:srgbClr val="408000"/>
    <a:srgbClr val="FF6666"/>
    <a:srgbClr val="0F142A"/>
    <a:srgbClr val="AA433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88548" autoAdjust="0"/>
  </p:normalViewPr>
  <p:slideViewPr>
    <p:cSldViewPr showGuides="1">
      <p:cViewPr varScale="1">
        <p:scale>
          <a:sx n="57" d="100"/>
          <a:sy n="57" d="100"/>
        </p:scale>
        <p:origin x="-1472" y="-120"/>
      </p:cViewPr>
      <p:guideLst>
        <p:guide orient="horz" pos="4368"/>
        <p:guide orient="horz" pos="3456"/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15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8.xml"/><Relationship Id="rId5" Type="http://schemas.openxmlformats.org/officeDocument/2006/relationships/slide" Target="slides/slide15.xml"/><Relationship Id="rId6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8.xml"/><Relationship Id="rId9" Type="http://schemas.openxmlformats.org/officeDocument/2006/relationships/slide" Target="slides/slide32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92D9-FAC2-4174-B354-B1C57D4DE40F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CB66-B748-4A8F-ABE8-C44AC81F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Worked</a:t>
            </a:r>
            <a:r>
              <a:rPr lang="en-US" baseline="0" dirty="0" smtClean="0"/>
              <a:t> with some professional learning development people for this presentation</a:t>
            </a:r>
          </a:p>
          <a:p>
            <a:r>
              <a:rPr lang="en-US" baseline="0" dirty="0" smtClean="0"/>
              <a:t>They suggested trying a use-case driven process where we would walk through something that the audience knew about, and learn along the way</a:t>
            </a:r>
          </a:p>
          <a:p>
            <a:r>
              <a:rPr lang="en-US" baseline="0" dirty="0" smtClean="0"/>
              <a:t>So this is not a slide-version of the YANG RFC – going back and reading the RFC is the next step from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by talking about the general structure, we will get to the YANG soon</a:t>
            </a:r>
          </a:p>
          <a:p>
            <a:r>
              <a:rPr lang="en-US" baseline="0" dirty="0" smtClean="0"/>
              <a:t>Two top level containers representing the configuration and operational state of an interface respectively</a:t>
            </a:r>
          </a:p>
          <a:p>
            <a:r>
              <a:rPr lang="en-US" baseline="0" dirty="0" smtClean="0"/>
              <a:t>This design is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29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let’s dive into YANG</a:t>
            </a:r>
          </a:p>
          <a:p>
            <a:r>
              <a:rPr lang="en-US" dirty="0" smtClean="0"/>
              <a:t>The module name is informally</a:t>
            </a:r>
            <a:r>
              <a:rPr lang="en-US" baseline="0" dirty="0" smtClean="0"/>
              <a:t> expected to be globally unique, and also forms part of the filename along with the revision string</a:t>
            </a:r>
            <a:endParaRPr lang="en-US" dirty="0" smtClean="0"/>
          </a:p>
          <a:p>
            <a:r>
              <a:rPr lang="en-US" dirty="0" smtClean="0"/>
              <a:t>The names</a:t>
            </a:r>
            <a:r>
              <a:rPr lang="en-US" baseline="0" dirty="0" smtClean="0"/>
              <a:t>pace is described to be globally unique, and the value is a URI, may be a IANA managed URN, like in this example or e.g. a URL</a:t>
            </a:r>
          </a:p>
          <a:p>
            <a:r>
              <a:rPr lang="en-US" baseline="0" dirty="0" smtClean="0"/>
              <a:t>The revision statement uniquely versions the module using a date format.</a:t>
            </a:r>
          </a:p>
          <a:p>
            <a:r>
              <a:rPr lang="en-US" baseline="0" dirty="0" smtClean="0"/>
              <a:t>There are specific rules about which types of changes may be done to a module such that a version bump is not requires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30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head towards the next task, let’s look at some of the data definitions in the interfaces-state tree</a:t>
            </a:r>
          </a:p>
          <a:p>
            <a:r>
              <a:rPr lang="en-US" baseline="0" dirty="0" smtClean="0"/>
              <a:t>First, let’s look 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Importing data makes the data</a:t>
            </a:r>
            <a:r>
              <a:rPr lang="en-US" baseline="0" dirty="0" smtClean="0"/>
              <a:t> definitions in the external module available in the local module using a namespace prefix</a:t>
            </a:r>
          </a:p>
          <a:p>
            <a:r>
              <a:rPr lang="en-US" baseline="0" dirty="0" smtClean="0"/>
              <a:t>Including a </a:t>
            </a:r>
            <a:r>
              <a:rPr lang="en-US" baseline="0" dirty="0" err="1" smtClean="0"/>
              <a:t>submodule</a:t>
            </a:r>
            <a:r>
              <a:rPr lang="en-US" baseline="0" dirty="0" smtClean="0"/>
              <a:t> is a way of splitting large modules into smaller files – each representing a </a:t>
            </a:r>
            <a:r>
              <a:rPr lang="en-US" baseline="0" dirty="0" err="1" smtClean="0"/>
              <a:t>submodule</a:t>
            </a:r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submodule</a:t>
            </a:r>
            <a:r>
              <a:rPr lang="en-US" baseline="0" dirty="0" smtClean="0"/>
              <a:t> declaratively belongs-to a specific module, so can’t be reused by others</a:t>
            </a:r>
          </a:p>
          <a:p>
            <a:r>
              <a:rPr lang="en-US" baseline="0" dirty="0" smtClean="0"/>
              <a:t>This example will use imports, but not </a:t>
            </a:r>
            <a:r>
              <a:rPr lang="en-US" baseline="0" dirty="0" err="1" smtClean="0"/>
              <a:t>submodules</a:t>
            </a:r>
            <a:endParaRPr lang="en-US" baseline="0" dirty="0" smtClean="0"/>
          </a:p>
          <a:p>
            <a:r>
              <a:rPr lang="en-US" baseline="0" dirty="0" smtClean="0"/>
              <a:t>The import statement value is the module name declared in the header of the imported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Importing data makes the data</a:t>
            </a:r>
            <a:r>
              <a:rPr lang="en-US" baseline="0" dirty="0" smtClean="0"/>
              <a:t> definitions in the external module available in the local module using a namespace prefix</a:t>
            </a:r>
          </a:p>
          <a:p>
            <a:r>
              <a:rPr lang="en-US" baseline="0" dirty="0" smtClean="0"/>
              <a:t>Including a </a:t>
            </a:r>
            <a:r>
              <a:rPr lang="en-US" baseline="0" dirty="0" err="1" smtClean="0"/>
              <a:t>submodule</a:t>
            </a:r>
            <a:r>
              <a:rPr lang="en-US" baseline="0" dirty="0" smtClean="0"/>
              <a:t> is a way of splitting large modules into smaller files – each representing a </a:t>
            </a:r>
            <a:r>
              <a:rPr lang="en-US" baseline="0" dirty="0" err="1" smtClean="0"/>
              <a:t>submodule</a:t>
            </a:r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submodule</a:t>
            </a:r>
            <a:r>
              <a:rPr lang="en-US" baseline="0" dirty="0" smtClean="0"/>
              <a:t> declaratively belongs-to a specific module, so can’t be reused by others</a:t>
            </a:r>
          </a:p>
          <a:p>
            <a:r>
              <a:rPr lang="en-US" baseline="0" dirty="0" smtClean="0"/>
              <a:t>This example will use imports, but not </a:t>
            </a:r>
            <a:r>
              <a:rPr lang="en-US" baseline="0" dirty="0" err="1" smtClean="0"/>
              <a:t>submodules</a:t>
            </a:r>
            <a:endParaRPr lang="en-US" baseline="0" dirty="0" smtClean="0"/>
          </a:p>
          <a:p>
            <a:r>
              <a:rPr lang="en-US" baseline="0" dirty="0" smtClean="0"/>
              <a:t>The import statement value is the module name declared in the header of the imported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6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1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78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42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28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68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921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6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3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98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09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2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34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958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213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313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69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5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700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29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426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7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21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0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seguesoft.com/download/YANG_modules/ietf-ip@2014-06-16.ya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082600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prstClr val="white">
                    <a:lumMod val="95000"/>
                  </a:prstClr>
                </a:solidFill>
                <a:latin typeface="Arial"/>
                <a:cs typeface="Arial"/>
              </a:rPr>
              <a:t>YANG by Example</a:t>
            </a:r>
            <a:endParaRPr lang="en-US" sz="9600" b="1" dirty="0">
              <a:solidFill>
                <a:prstClr val="white">
                  <a:lumMod val="9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10363200" cy="609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9400" y="7493169"/>
            <a:ext cx="396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</a:rPr>
              <a:t>v0.1.1 (2015-11-05)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Defining a List</a:t>
            </a:r>
            <a:endParaRPr lang="en-US" sz="6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3400" y="5638800"/>
            <a:ext cx="5906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</a:t>
            </a:r>
            <a:r>
              <a:rPr lang="en-US" sz="2000" b="1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onfig</a:t>
            </a:r>
            <a:r>
              <a:rPr lang="en-US" sz="20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false 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– Data under </a:t>
            </a:r>
            <a:r>
              <a:rPr lang="en-US" sz="2000" u="sng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interfaces-state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is read-only </a:t>
            </a: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3400" y="6400800"/>
            <a:ext cx="554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Config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(RW) and State (RO) clearly separated in this model  </a:t>
            </a: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162800" cy="117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"/>
              </a:rPr>
              <a:t>List statement:</a:t>
            </a:r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cs typeface="Calibri"/>
            </a:endParaRP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Defines an interior data node in the schema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tree.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ingle argument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 identifier,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Represents a collection of entries –each entry consists of one or more nodes </a:t>
            </a:r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048000"/>
            <a:ext cx="6324600" cy="473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interfaces{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...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list 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interfaces {</a:t>
            </a:r>
            <a:endParaRPr lang="en-US" sz="14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key “name”;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“The list of 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configured </a:t>
            </a:r>
            <a:b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interfaces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on the device.“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...</a:t>
            </a:r>
            <a:endParaRPr lang="en-US" sz="14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list interfaces-state{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config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false;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key “name”;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“Data nodes for the operational </a:t>
            </a:r>
            <a:endParaRPr lang="en-US" sz="1400" b="1" dirty="0" smtClean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state of interfaces.”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...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16107" y="2310930"/>
            <a:ext cx="1523293" cy="1956270"/>
            <a:chOff x="320728" y="6067607"/>
            <a:chExt cx="1307869" cy="1323794"/>
          </a:xfrm>
        </p:grpSpPr>
        <p:sp>
          <p:nvSpPr>
            <p:cNvPr id="9" name="Rectangle 8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626" y="6133642"/>
              <a:ext cx="880079" cy="24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201400" y="2310930"/>
            <a:ext cx="2027503" cy="1956270"/>
            <a:chOff x="104275" y="6067607"/>
            <a:chExt cx="1740773" cy="1323794"/>
          </a:xfrm>
        </p:grpSpPr>
        <p:sp>
          <p:nvSpPr>
            <p:cNvPr id="18" name="Rectangle 17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150" y="6133642"/>
              <a:ext cx="1349033" cy="24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68842" y="1392984"/>
            <a:ext cx="11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" lastClr="FFFFFF"/>
                </a:solidFill>
              </a:rPr>
              <a:t>interfaces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16107" y="1887792"/>
            <a:ext cx="610282" cy="44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RW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201400" y="1887792"/>
            <a:ext cx="545908" cy="44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762000" y="3048000"/>
            <a:ext cx="6934200" cy="48006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429000" y="58674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3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38200" y="2438400"/>
            <a:ext cx="6705600" cy="317034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Defining Leaves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A leaf is defined by an identifier and has a type</a:t>
            </a: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685800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eaf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name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serves as list key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The type is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2636940"/>
            <a:ext cx="556260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list interface{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“name”;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“...”;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leaf name {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type string;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description 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“The name of the interface“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}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915400" y="1295400"/>
            <a:ext cx="4648200" cy="6028661"/>
            <a:chOff x="8915400" y="1295400"/>
            <a:chExt cx="4648200" cy="6028661"/>
          </a:xfrm>
        </p:grpSpPr>
        <p:sp>
          <p:nvSpPr>
            <p:cNvPr id="52" name="TextBox 51"/>
            <p:cNvSpPr txBox="1"/>
            <p:nvPr/>
          </p:nvSpPr>
          <p:spPr>
            <a:xfrm>
              <a:off x="8991600" y="1295400"/>
              <a:ext cx="16981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AA4330"/>
                  </a:solidFill>
                  <a:latin typeface="Calibri"/>
                  <a:cs typeface="Calibri"/>
                </a:rPr>
                <a:t>The Model</a:t>
              </a:r>
              <a:endParaRPr lang="en-US" dirty="0">
                <a:solidFill>
                  <a:srgbClr val="AA4330"/>
                </a:solidFill>
                <a:latin typeface="Calibri"/>
                <a:cs typeface="Calibri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915400" y="4648200"/>
              <a:ext cx="373777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AA4330"/>
                  </a:solidFill>
                  <a:latin typeface="Calibri"/>
                  <a:cs typeface="Calibri"/>
                </a:rPr>
                <a:t>An Instance of the Model</a:t>
              </a:r>
              <a:endParaRPr lang="en-US" dirty="0">
                <a:solidFill>
                  <a:srgbClr val="AA4330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7400" y="2438400"/>
              <a:ext cx="152400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string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192000" y="1905000"/>
              <a:ext cx="1371600" cy="1761461"/>
              <a:chOff x="320728" y="6067607"/>
              <a:chExt cx="1307869" cy="132379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20728" y="6067607"/>
                <a:ext cx="1307869" cy="132379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5960" y="6133642"/>
                <a:ext cx="977412" cy="277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 smtClean="0">
                    <a:solidFill>
                      <a:sysClr val="window" lastClr="FFFFFF"/>
                    </a:solidFill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8127" y="6495473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interface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8127" y="6698386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8127" y="6903657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8127" y="7108542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11430000" y="25908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91600" y="2438400"/>
              <a:ext cx="597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pic>
          <p:nvPicPr>
            <p:cNvPr id="24" name="Picture 5" descr="C:\Users\cjustus\AppData\Local\Microsoft\Windows\Temporary Internet Files\Content.IE5\CHOW6HIV\key-icon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9852548" y="2468884"/>
              <a:ext cx="271276" cy="27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1506200" y="213360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RW</a:t>
              </a:r>
              <a:endParaRPr lang="en-US" sz="16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192000" y="5562600"/>
              <a:ext cx="1371600" cy="1761461"/>
              <a:chOff x="320728" y="6067607"/>
              <a:chExt cx="1307869" cy="13237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20728" y="6067607"/>
                <a:ext cx="1307869" cy="132379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5960" y="6133642"/>
                <a:ext cx="977412" cy="277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 smtClean="0">
                    <a:solidFill>
                      <a:sysClr val="window" lastClr="FFFFFF"/>
                    </a:solidFill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8127" y="6495473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ysClr val="windowText" lastClr="000000"/>
                    </a:solidFill>
                    <a:latin typeface="Calibri"/>
                  </a:rPr>
                  <a:t>“eth0”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8127" y="6698386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ysClr val="windowText" lastClr="000000"/>
                    </a:solidFill>
                    <a:latin typeface="Calibri"/>
                  </a:rPr>
                  <a:t>“Eth1”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8127" y="6903657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lang="en-US" sz="1200" kern="0" dirty="0" smtClean="0">
                    <a:solidFill>
                      <a:sysClr val="windowText" lastClr="000000"/>
                    </a:solidFill>
                  </a:rPr>
                  <a:t>“eth0”</a:t>
                </a:r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8127" y="7108542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0210800" y="3429000"/>
              <a:ext cx="597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15400" y="3429000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identifier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0515600" y="2895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9296400" y="2895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677400" y="6111324"/>
              <a:ext cx="1524000" cy="2519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</a:rPr>
                <a:t>“eth0”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677400" y="6393285"/>
              <a:ext cx="1524000" cy="2519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“Eth1”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77400" y="6675540"/>
              <a:ext cx="1524000" cy="2519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</a:rPr>
                <a:t>“eth0”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1430000" y="6248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1430000" y="650706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1430000" y="67818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096000" y="6248400"/>
            <a:ext cx="23622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Switch order on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0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YANG Data Types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3276600"/>
            <a:ext cx="2590800" cy="2880358"/>
          </a:xfrm>
        </p:spPr>
        <p:txBody>
          <a:bodyPr>
            <a:noAutofit/>
          </a:bodyPr>
          <a:lstStyle/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binary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</a:t>
            </a:r>
            <a:r>
              <a:rPr lang="en-US" sz="2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its</a:t>
            </a:r>
          </a:p>
          <a:p>
            <a:pPr>
              <a:buFont typeface="Lucida Grande"/>
              <a:buChar char="–"/>
            </a:pPr>
            <a:r>
              <a:rPr lang="en-US" sz="2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boolean</a:t>
            </a:r>
            <a:endParaRPr lang="en-US" sz="2200" dirty="0" smtClean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decimal64 </a:t>
            </a: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empty</a:t>
            </a: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enumeration </a:t>
            </a:r>
          </a:p>
          <a:p>
            <a:pPr>
              <a:buFont typeface="Lucida Grande"/>
              <a:buChar char="–"/>
            </a:pPr>
            <a:r>
              <a:rPr lang="en-US" sz="2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identityref</a:t>
            </a:r>
            <a:endParaRPr lang="en-US" sz="2200" dirty="0" smtClean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3276600"/>
            <a:ext cx="3429000" cy="2956558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instance-identifier </a:t>
            </a: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int8, int16, int32, int64</a:t>
            </a:r>
          </a:p>
          <a:p>
            <a:pPr>
              <a:buFont typeface="Lucida Grande"/>
              <a:buChar char="–"/>
            </a:pPr>
            <a:r>
              <a:rPr lang="en-US" sz="2200" dirty="0" err="1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leafref</a:t>
            </a:r>
            <a:endParaRPr lang="en-US" sz="2200" dirty="0" smtClean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string</a:t>
            </a: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uint8, uint16, uint32, uint64</a:t>
            </a:r>
          </a:p>
          <a:p>
            <a:pPr>
              <a:buFont typeface="Lucida Grande"/>
              <a:buChar char="–"/>
            </a:pPr>
            <a:r>
              <a:rPr lang="en-US" sz="2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union</a:t>
            </a:r>
            <a:endParaRPr lang="en-US" sz="22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6019800" cy="103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YANG </a:t>
            </a:r>
            <a:r>
              <a:rPr lang="en-US" sz="2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has a set of built-in types, similar to those of many programming </a:t>
            </a:r>
            <a:r>
              <a:rPr lang="en-US" sz="26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languages</a:t>
            </a:r>
            <a:endParaRPr lang="en-US" sz="26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0" y="19812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F142A"/>
                </a:solidFill>
                <a:cs typeface="Calibri"/>
              </a:rPr>
              <a:t>Use </a:t>
            </a:r>
            <a:r>
              <a:rPr lang="en-US" sz="2400" dirty="0" smtClean="0">
                <a:solidFill>
                  <a:srgbClr val="0F142A"/>
                </a:solidFill>
                <a:latin typeface="Courier New"/>
                <a:cs typeface="Courier New"/>
              </a:rPr>
              <a:t>pattern</a:t>
            </a:r>
            <a:r>
              <a:rPr lang="en-US" sz="2400" dirty="0" smtClean="0">
                <a:solidFill>
                  <a:srgbClr val="0F142A"/>
                </a:solidFill>
                <a:cs typeface="Calibri"/>
              </a:rPr>
              <a:t> , </a:t>
            </a:r>
            <a:r>
              <a:rPr lang="en-US" sz="2400" dirty="0">
                <a:solidFill>
                  <a:srgbClr val="0F142A"/>
                </a:solidFill>
                <a:latin typeface="Courier New"/>
                <a:cs typeface="Courier New"/>
              </a:rPr>
              <a:t>range</a:t>
            </a:r>
            <a:r>
              <a:rPr lang="en-US" sz="2400" dirty="0" smtClean="0">
                <a:solidFill>
                  <a:srgbClr val="0F142A"/>
                </a:solidFill>
                <a:cs typeface="Calibri"/>
              </a:rPr>
              <a:t>, and </a:t>
            </a:r>
            <a:r>
              <a:rPr lang="en-US" sz="2400" dirty="0">
                <a:solidFill>
                  <a:srgbClr val="0F142A"/>
                </a:solidFill>
                <a:latin typeface="Courier New"/>
                <a:cs typeface="Courier New"/>
              </a:rPr>
              <a:t>length</a:t>
            </a:r>
            <a:r>
              <a:rPr lang="en-US" sz="2400" dirty="0" smtClean="0">
                <a:solidFill>
                  <a:srgbClr val="0F142A"/>
                </a:solidFill>
                <a:cs typeface="Calibri"/>
              </a:rPr>
              <a:t> statements to restrict values </a:t>
            </a:r>
            <a:endParaRPr lang="en-US" sz="2400" dirty="0">
              <a:solidFill>
                <a:srgbClr val="0F142A"/>
              </a:solidFill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320040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type string { </a:t>
            </a:r>
            <a:endParaRPr lang="en-US" sz="2100" b="1" dirty="0" smtClean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21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21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length </a:t>
            </a:r>
            <a:r>
              <a:rPr lang="en-US" sz="21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"0..4"; </a:t>
            </a:r>
            <a:r>
              <a:rPr lang="en-US" sz="21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br>
              <a:rPr lang="en-US" sz="21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</a:br>
            <a:r>
              <a:rPr lang="en-US" sz="21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pattern </a:t>
            </a:r>
            <a:r>
              <a:rPr lang="en-US" sz="21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"[0-9a-fA-F]*"; </a:t>
            </a:r>
            <a:endParaRPr lang="en-US" sz="2100" b="1" dirty="0" smtClean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21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21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3048000"/>
            <a:ext cx="5105400" cy="1676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0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838200" y="2971800"/>
            <a:ext cx="7239000" cy="3962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2971800"/>
            <a:ext cx="7239000" cy="3962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Leaf Types - Boolean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08660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Leaf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with </a:t>
            </a:r>
            <a:r>
              <a:rPr lang="en-US" sz="2400" dirty="0" err="1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boolean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value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or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This is where the interface can be enabled and disabled</a:t>
            </a: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124200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list interface{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“name”;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“...”;</a:t>
            </a:r>
            <a:endParaRPr lang="en-US" sz="18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name {...}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"/>
                <a:cs typeface="Calibri"/>
              </a:rPr>
              <a:t>    </a:t>
            </a:r>
            <a:endParaRPr lang="en-US" sz="1800" b="1" dirty="0">
              <a:solidFill>
                <a:srgbClr val="0F142A">
                  <a:lumMod val="90000"/>
                  <a:lumOff val="10000"/>
                </a:srgbClr>
              </a:solidFill>
              <a:latin typeface="Calibri"/>
              <a:cs typeface="Calibri"/>
            </a:endParaRP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enabled {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type 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boolean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default "true";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description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"This leaf contains </a:t>
            </a:r>
            <a:r>
              <a:rPr lang="en-US" sz="18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the configured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, </a:t>
            </a:r>
            <a:endParaRPr lang="en-US" sz="1800" b="1" dirty="0" smtClean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desired state of the 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interface.”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}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alibri Light"/>
              <a:cs typeface="Calibri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5400" y="18288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The Model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15400" y="4648200"/>
            <a:ext cx="3737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An Instance of the Model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77400" y="2971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192000" y="2438400"/>
            <a:ext cx="1371600" cy="1761461"/>
            <a:chOff x="320728" y="6067607"/>
            <a:chExt cx="1307869" cy="1323794"/>
          </a:xfrm>
        </p:grpSpPr>
        <p:sp>
          <p:nvSpPr>
            <p:cNvPr id="70" name="Rectangle 69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>
            <a:off x="11277600" y="5638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1600" y="29718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pic>
        <p:nvPicPr>
          <p:cNvPr id="51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9852548" y="30022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1506200" y="26670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RW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2192000" y="5638800"/>
            <a:ext cx="1371600" cy="1761461"/>
            <a:chOff x="320728" y="6067607"/>
            <a:chExt cx="1307869" cy="1323794"/>
          </a:xfrm>
        </p:grpSpPr>
        <p:sp>
          <p:nvSpPr>
            <p:cNvPr id="64" name="Rectangle 63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“Eth1”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</a:rPr>
                <a:t>“eth0”</a:t>
              </a:r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9677400" y="5486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“eth0”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677400" y="6545685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true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677400" y="7010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“eth0”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677400" y="3352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14769" y="33528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1277600" y="5943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039600" y="5638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677400" y="5791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677400" y="6248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Eth1”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677400" y="7315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2039600" y="6324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887200" y="657574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887200" y="640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1277600" y="6400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1277600" y="6705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1277600" y="7162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11277600" y="746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2039600" y="6858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039600" y="685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91600" y="5486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814769" y="5791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991600" y="6248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814769" y="6553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991600" y="7010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814769" y="7315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11277600" y="3124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1277600" y="3505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2039600" y="3124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2895600"/>
            <a:ext cx="7239000" cy="46943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2895600"/>
            <a:ext cx="7239000" cy="4724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Leaf </a:t>
            </a:r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Types </a:t>
            </a:r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- 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Enumeration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Leaf </a:t>
            </a:r>
            <a:r>
              <a:rPr lang="en-US" sz="2400" dirty="0" smtClean="0">
                <a:latin typeface="Courier New"/>
                <a:cs typeface="Courier New"/>
              </a:rPr>
              <a:t>link</a:t>
            </a:r>
            <a:r>
              <a:rPr lang="en-US" sz="2400" dirty="0">
                <a:latin typeface="Courier New"/>
                <a:cs typeface="Courier New"/>
              </a:rPr>
              <a:t>-up-down-trap-</a:t>
            </a:r>
            <a:r>
              <a:rPr lang="en-US" sz="2400" dirty="0" smtClean="0">
                <a:latin typeface="Courier New"/>
                <a:cs typeface="Courier New"/>
              </a:rPr>
              <a:t>enable</a:t>
            </a:r>
            <a:r>
              <a:rPr lang="en-US" sz="2400" dirty="0" smtClean="0"/>
              <a:t> may take value </a:t>
            </a:r>
            <a:r>
              <a:rPr lang="en-US" sz="2400" dirty="0">
                <a:latin typeface="Courier New"/>
                <a:cs typeface="Courier New"/>
              </a:rPr>
              <a:t>enabled</a:t>
            </a:r>
            <a:r>
              <a:rPr lang="en-US" sz="2400" dirty="0" smtClean="0"/>
              <a:t> </a:t>
            </a:r>
            <a:r>
              <a:rPr lang="en-US" sz="2400" dirty="0"/>
              <a:t>or </a:t>
            </a:r>
            <a:r>
              <a:rPr lang="en-US" sz="2400" dirty="0">
                <a:latin typeface="Courier New"/>
                <a:cs typeface="Courier New"/>
              </a:rPr>
              <a:t>disabled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048000"/>
            <a:ext cx="6705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interface{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key “name”;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leaf name {...}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leaf enabled {...}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leaf link-up-down-trap-enable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if-feature if-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 enumeration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enabled {value 1;}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disabled {value 2;}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description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"Controls whether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linkUp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/Down SNMP   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notifications should be generated”;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15400" y="18288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The Model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77400" y="2590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192000" y="2057400"/>
            <a:ext cx="1371600" cy="1761461"/>
            <a:chOff x="320728" y="6067607"/>
            <a:chExt cx="1307869" cy="1323794"/>
          </a:xfrm>
        </p:grpSpPr>
        <p:sp>
          <p:nvSpPr>
            <p:cNvPr id="70" name="Rectangle 69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91600" y="25908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pic>
        <p:nvPicPr>
          <p:cNvPr id="51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9852548" y="30022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1506200" y="22860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RW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9677400" y="2971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14769" y="29718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1277600" y="2743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277600" y="3124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039600" y="2743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677400" y="3352800"/>
            <a:ext cx="1524000" cy="457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enumeration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79178" y="3352800"/>
            <a:ext cx="121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link-up-down-</a:t>
            </a:r>
          </a:p>
          <a:p>
            <a:pPr algn="r"/>
            <a:r>
              <a:rPr lang="en-US" sz="1400" dirty="0" smtClean="0"/>
              <a:t>trap-enable?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4600" y="4495800"/>
            <a:ext cx="23622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Switch order on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5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91400" y="3124199"/>
            <a:ext cx="6019800" cy="2438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124199"/>
            <a:ext cx="6019800" cy="2438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Defining new types</a:t>
            </a:r>
            <a:endParaRPr lang="en-US" sz="6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905000"/>
            <a:ext cx="13167360" cy="83820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3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New </a:t>
            </a:r>
            <a:r>
              <a:rPr lang="en-US" sz="3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types </a:t>
            </a:r>
            <a:r>
              <a:rPr lang="en-US" sz="3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can be defined using the </a:t>
            </a:r>
            <a:r>
              <a:rPr lang="en-US" sz="3200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typedef</a:t>
            </a:r>
            <a:r>
              <a:rPr lang="en-US" sz="32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statement </a:t>
            </a:r>
            <a:endParaRPr lang="en-US" sz="32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276599"/>
            <a:ext cx="5105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typedef</a:t>
            </a:r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percent {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type uint8 {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range "0 .. 100";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"Percentage";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22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3428999"/>
            <a:ext cx="335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 completed {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type percent;</a:t>
            </a:r>
          </a:p>
          <a:p>
            <a:r>
              <a:rPr lang="en-US" sz="2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  <a:p>
            <a:endParaRPr lang="en-US" sz="22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5867399"/>
            <a:ext cx="12496800" cy="507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 smtClean="0"/>
              <a:t>RFC </a:t>
            </a:r>
            <a:r>
              <a:rPr lang="en-US" i="1" dirty="0"/>
              <a:t>6991: Common YANG Data </a:t>
            </a:r>
            <a:r>
              <a:rPr lang="en-US" i="1" dirty="0" smtClean="0"/>
              <a:t>Types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inet</a:t>
            </a:r>
            <a:r>
              <a:rPr lang="en-US" dirty="0"/>
              <a:t>-</a:t>
            </a:r>
            <a:r>
              <a:rPr lang="en-US" dirty="0" smtClean="0"/>
              <a:t>types (ipv4- and ipv6-addresses, domain-name,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ietf</a:t>
            </a:r>
            <a:r>
              <a:rPr lang="en-US" dirty="0" smtClean="0"/>
              <a:t>-yang-types (counters, gauges, date-and-time,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7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752600"/>
            <a:ext cx="6781800" cy="5715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 cmpd="sng">
                <a:solidFill>
                  <a:srgbClr val="5C93B7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Conditional Leaves - Features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556260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The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feature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statement is used to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mark parts of the model as conditional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The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if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feature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statement makes the parent statement conditional</a:t>
            </a: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5105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This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leaf is a part of our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model only If the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if-</a:t>
            </a:r>
            <a:r>
              <a:rPr lang="en-US" sz="2400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mib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feature is supported in the server</a:t>
            </a: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2800" y="1905000"/>
            <a:ext cx="6553200" cy="540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feature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if-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mib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description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"This feature indicates that the </a:t>
            </a:r>
            <a:endParaRPr lang="en-US" sz="1200" dirty="0" smtClean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device implements 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the IF-MIB.";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reference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"RFC 2863: The Interfaces Group MIB";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list interface{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“name”;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name {...}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enabled {...}</a:t>
            </a:r>
          </a:p>
          <a:p>
            <a:pPr>
              <a:lnSpc>
                <a:spcPct val="120000"/>
              </a:lnSpc>
            </a:pPr>
            <a:endParaRPr lang="en-US" sz="12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link-up-down-trap-enable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if-feature if-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mib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type enumeration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enum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enabled {value 1;}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enum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disabled {value 2;}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description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"Controls whether 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linkUp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/Down SNMP   </a:t>
            </a:r>
            <a:b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</a:b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notifications should be generated”; 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}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2800" y="1905000"/>
            <a:ext cx="5105400" cy="16002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48600" y="5029200"/>
            <a:ext cx="1905000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48400" y="5014170"/>
            <a:ext cx="1371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2133600"/>
            <a:ext cx="7391400" cy="5638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5C93B7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Abstract Types - </a:t>
            </a:r>
            <a:r>
              <a:rPr lang="en-US" sz="6000" dirty="0" err="1" smtClean="0"/>
              <a:t>Identityref</a:t>
            </a:r>
            <a:endParaRPr lang="en-US" sz="6000" dirty="0"/>
          </a:p>
        </p:txBody>
      </p:sp>
      <p:sp>
        <p:nvSpPr>
          <p:cNvPr id="52" name="TextBox 51"/>
          <p:cNvSpPr txBox="1"/>
          <p:nvPr/>
        </p:nvSpPr>
        <p:spPr>
          <a:xfrm>
            <a:off x="8763000" y="19812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The Model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63000" y="4495800"/>
            <a:ext cx="3737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An Instance of the Model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438400"/>
            <a:ext cx="6553200" cy="48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identity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interface-type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description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"Base identity from which specific    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interface types are derived.";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leaf type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type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identityref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base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interface-type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mandatory true;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description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"The type of the interface..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..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reference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"RFC 2863: The Interfaces Group MIB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ifType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7400" y="2971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192000" y="2438400"/>
            <a:ext cx="1371600" cy="1761461"/>
            <a:chOff x="320728" y="6067607"/>
            <a:chExt cx="1307869" cy="1323794"/>
          </a:xfrm>
        </p:grpSpPr>
        <p:sp>
          <p:nvSpPr>
            <p:cNvPr id="13" name="Rectangle 12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91600" y="29718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6200" y="26670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RW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9677400" y="3352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79615" y="33528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1277600" y="3124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1277600" y="3505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039600" y="3124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1277600" y="5638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192000" y="5638800"/>
            <a:ext cx="1371600" cy="1761461"/>
            <a:chOff x="320728" y="6067607"/>
            <a:chExt cx="1307869" cy="1323794"/>
          </a:xfrm>
        </p:grpSpPr>
        <p:sp>
          <p:nvSpPr>
            <p:cNvPr id="28" name="Rectangle 27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“Eth1”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</a:rPr>
                <a:t>“eth0”</a:t>
              </a:r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677400" y="5486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“eth0”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77400" y="6545685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ethernetCsmacd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77400" y="7010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“eth0”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1277600" y="5943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039600" y="5638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677400" y="5791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ethernetCsmacd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77400" y="6248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Eth1”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77400" y="7315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ethernetCsmacd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87200" y="657574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887200" y="640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1277600" y="6400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1277600" y="6705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1277600" y="7162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277600" y="746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039600" y="6858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039600" y="685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1600" y="5486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079615" y="5791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1600" y="6248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079615" y="6553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1600" y="7010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079615" y="7315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2039600" y="6324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9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29400" y="5638800"/>
            <a:ext cx="7086600" cy="2209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5C93B7"/>
                </a:solidFill>
              </a:ln>
            </a:endParaRPr>
          </a:p>
        </p:txBody>
      </p:sp>
      <p:pic>
        <p:nvPicPr>
          <p:cNvPr id="8" name="Picture 7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399539" cy="6074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The Instance Data in XML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4200" y="5791200"/>
            <a:ext cx="4800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&lt;interfaces&gt;</a:t>
            </a: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eth0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/name&gt;</a:t>
            </a: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&lt;enabled&gt;</a:t>
            </a:r>
            <a:r>
              <a:rPr lang="en-US" sz="18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&lt;/interfaces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77000" y="1981200"/>
            <a:ext cx="137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Instance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4953000"/>
            <a:ext cx="30483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XML Representation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2600" y="6553200"/>
            <a:ext cx="3247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Router 1:</a:t>
            </a:r>
          </a:p>
          <a:p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eth0: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2001:db8:c18:1::3/128</a:t>
            </a:r>
          </a:p>
          <a:p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Router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2:</a:t>
            </a:r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latin typeface="Calibri Light"/>
              <a:cs typeface="Calibri Light"/>
            </a:endParaRPr>
          </a:p>
          <a:p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eth0: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2001:db8:c18:1::2/128</a:t>
            </a:r>
          </a:p>
          <a:p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latin typeface="Calibri Light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67600" y="2895600"/>
            <a:ext cx="1371600" cy="1761461"/>
            <a:chOff x="320728" y="6067607"/>
            <a:chExt cx="1307869" cy="1323794"/>
          </a:xfrm>
        </p:grpSpPr>
        <p:sp>
          <p:nvSpPr>
            <p:cNvPr id="12" name="Rectangle 11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959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829800" y="326157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“eth0”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29800" y="3581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144000" y="33528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686800" y="35814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144000" y="3352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44000" y="3733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53800" y="3200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353800" y="3505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35" name="Down Arrow 34"/>
          <p:cNvSpPr/>
          <p:nvPr/>
        </p:nvSpPr>
        <p:spPr>
          <a:xfrm>
            <a:off x="10363200" y="4114800"/>
            <a:ext cx="533400" cy="1218395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8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Inspecting the Interfaces State Tree</a:t>
            </a:r>
            <a:endParaRPr lang="en-US" sz="6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10600" y="2133600"/>
            <a:ext cx="5410200" cy="553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interfaces-state</a:t>
            </a:r>
          </a:p>
          <a:p>
            <a:pPr marL="2286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interface* [name]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name string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type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identityref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admin-status enumeration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oper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-status enumeration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last-change?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yang:date-and-time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if-index int32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phys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-address?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yang:phys-address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higher-layer-if* interface-state-ref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lower-layer-if* interface-state-ref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speed? yang:gauge64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statistics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discontinuity-time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yang:date-and-time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in-octets?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in-unicast-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pkts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in-broadcast-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pkts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in-multicast-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pkts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in-discards? yang:counter32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in-errors? yang:counter32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in-unknown-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protos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yang:counter32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Each entry in the interfaces-state list is a container representing the state of an interface</a:t>
            </a:r>
            <a:endParaRPr lang="en-US" sz="2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95400" y="2209800"/>
            <a:ext cx="5520288" cy="2269273"/>
            <a:chOff x="2438400" y="2590799"/>
            <a:chExt cx="6117078" cy="2514600"/>
          </a:xfrm>
        </p:grpSpPr>
        <p:grpSp>
          <p:nvGrpSpPr>
            <p:cNvPr id="7" name="Group 6"/>
            <p:cNvGrpSpPr/>
            <p:nvPr/>
          </p:nvGrpSpPr>
          <p:grpSpPr>
            <a:xfrm>
              <a:off x="2438400" y="2895600"/>
              <a:ext cx="1825600" cy="1761461"/>
              <a:chOff x="104275" y="6067607"/>
              <a:chExt cx="1740773" cy="132379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4275" y="6067607"/>
                <a:ext cx="1740773" cy="1323794"/>
              </a:xfrm>
              <a:prstGeom prst="rect">
                <a:avLst/>
              </a:pr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3560" y="6133642"/>
                <a:ext cx="1582209" cy="28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kern="0" dirty="0" smtClean="0">
                    <a:solidFill>
                      <a:sysClr val="window" lastClr="FFFFFF"/>
                    </a:solidFill>
                  </a:rPr>
                  <a:t>Interfaces-state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2325" y="6495473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2325" y="6698386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2325" y="6903657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2325" y="7108542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411865" y="2590799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00600" y="2895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string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600" y="3276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 smtClean="0">
                  <a:solidFill>
                    <a:sysClr val="windowText" lastClr="000000"/>
                  </a:solidFill>
                </a:rPr>
                <a:t>vang:date-and-time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0600" y="3657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interface-state-ref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4038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0600" y="4419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0600" y="4800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495800" y="3047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95800" y="3428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495800" y="3809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495800" y="42671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047999"/>
              <a:ext cx="0" cy="1905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114800" y="3581399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95800" y="4571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495800" y="4952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1265" y="2895599"/>
              <a:ext cx="597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31265" y="3276599"/>
              <a:ext cx="1021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last-change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1265" y="3657599"/>
              <a:ext cx="1324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Higher-layer-if*</a:t>
              </a:r>
              <a:endParaRPr lang="en-US" sz="14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8991600" y="3581401"/>
            <a:ext cx="426720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91600" y="4495800"/>
            <a:ext cx="480060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Overview and Objectives</a:t>
            </a:r>
            <a:endParaRPr lang="en-US" sz="60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presentation uses an example to walk through all main features in the YANG data modeling language.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Our example uses standard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and draft-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standard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YANG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modules for static MPLS LSPs with the goal of creating valid configuration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After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presentation, you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should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be able to: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Identify and describe common elements of a YANG model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Examine a YANG model and create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 valid configuration instance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997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Imports and Includes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752600"/>
            <a:ext cx="8382000" cy="16002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import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ietf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-yang-types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   prefix yang;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3498048"/>
            <a:ext cx="11887200" cy="31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YANG structures data models into modules and submodules. 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import</a:t>
            </a:r>
            <a:r>
              <a:rPr lang="en-US" sz="2800" dirty="0" smtClean="0"/>
              <a:t> </a:t>
            </a:r>
            <a:r>
              <a:rPr lang="en-US" sz="2800" dirty="0"/>
              <a:t>statement makes definitions from one module available inside another module or </a:t>
            </a:r>
            <a:r>
              <a:rPr lang="en-US" sz="2800" dirty="0" err="1" smtClean="0"/>
              <a:t>submodule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include</a:t>
            </a:r>
            <a:r>
              <a:rPr lang="en-US" sz="2800" dirty="0"/>
              <a:t> </a:t>
            </a:r>
            <a:r>
              <a:rPr lang="en-US" sz="2800" dirty="0" smtClean="0"/>
              <a:t>statement is </a:t>
            </a:r>
            <a:r>
              <a:rPr lang="en-US" sz="2800" dirty="0"/>
              <a:t>used to make content from a </a:t>
            </a:r>
            <a:r>
              <a:rPr lang="en-US" sz="2800" dirty="0" err="1"/>
              <a:t>submodule</a:t>
            </a:r>
            <a:r>
              <a:rPr lang="en-US" sz="2800" dirty="0"/>
              <a:t> available to that </a:t>
            </a:r>
            <a:r>
              <a:rPr lang="en-US" sz="2800" dirty="0" err="1"/>
              <a:t>submodule’s</a:t>
            </a:r>
            <a:r>
              <a:rPr lang="en-US" sz="2800" dirty="0"/>
              <a:t> parent module, or to another </a:t>
            </a:r>
            <a:r>
              <a:rPr lang="en-US" sz="2800" dirty="0" err="1"/>
              <a:t>submodule</a:t>
            </a:r>
            <a:r>
              <a:rPr lang="en-US" sz="2800" dirty="0"/>
              <a:t> of that parent module.</a:t>
            </a:r>
          </a:p>
        </p:txBody>
      </p:sp>
    </p:spTree>
    <p:extLst>
      <p:ext uri="{BB962C8B-B14F-4D97-AF65-F5344CB8AC3E}">
        <p14:creationId xmlns:p14="http://schemas.microsoft.com/office/powerpoint/2010/main" val="10682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786063"/>
            <a:ext cx="9402763" cy="475773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-yang-types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prefix yang;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last-change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time the interface entered its current operational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 If the current state was entered prior to the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re-initialization of the local network management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then this node is not present.";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RFC 2863: The Interfaces Group MIB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ifLastChange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Example Import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2057400"/>
            <a:ext cx="754380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date-and-time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 string {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pattern '\d{4}-\d{2}-\d{2}T\d{2}:\d{2}:\d{2}(\.\d+)?'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+ '(Z|[\+\-]\d{2}:\d{2})';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description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"The date-and-time type is a profile of the ISO </a:t>
            </a: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8601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representation of dates and </a:t>
            </a: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times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…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1473369"/>
            <a:ext cx="31524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ietf</a:t>
            </a:r>
            <a:r>
              <a:rPr lang="en-US" i="1" dirty="0" smtClean="0">
                <a:solidFill>
                  <a:prstClr val="black"/>
                </a:solidFill>
                <a:latin typeface="Calibri"/>
              </a:rPr>
              <a:t>-yang-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types.yang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3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Example derived type</a:t>
            </a:r>
            <a:endParaRPr lang="en-US" sz="6000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0" y="5638800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2015-05-19T16:39:57-08:00</a:t>
            </a:r>
            <a:endParaRPr lang="en-US" sz="2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71600" y="1752600"/>
            <a:ext cx="10969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Model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400" y="1752600"/>
            <a:ext cx="137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4330"/>
                </a:solidFill>
                <a:latin typeface="Calibri"/>
                <a:cs typeface="Calibri"/>
              </a:rPr>
              <a:t>Instance</a:t>
            </a:r>
            <a:endParaRPr lang="en-US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600" y="2653990"/>
            <a:ext cx="1647492" cy="1589611"/>
          </a:xfrm>
          <a:prstGeom prst="rect">
            <a:avLst/>
          </a:prstGeom>
          <a:solidFill>
            <a:srgbClr val="AA433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6636" y="2733285"/>
            <a:ext cx="149742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Interfaces-state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1181" y="3167771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21181" y="3411429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521181" y="3657918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21181" y="3903944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895600" y="3272881"/>
            <a:ext cx="343829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154390" y="2696737"/>
            <a:ext cx="363389" cy="27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05200" y="29718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5200" y="33156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vang:date-and-time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230137" y="3109332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>
          <a:xfrm>
            <a:off x="3230137" y="3453161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3230137" y="3109332"/>
            <a:ext cx="0" cy="332679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619374" y="286797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38800" y="3200400"/>
            <a:ext cx="21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ast-change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5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012">
            <a:off x="3988983" y="2998381"/>
            <a:ext cx="218928" cy="2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8153400" y="2653990"/>
            <a:ext cx="1647492" cy="1589611"/>
          </a:xfrm>
          <a:prstGeom prst="rect">
            <a:avLst/>
          </a:prstGeom>
          <a:solidFill>
            <a:srgbClr val="AA433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28436" y="2733285"/>
            <a:ext cx="149742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Interfaces-state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02981" y="3167771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02981" y="3411429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02981" y="3657918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2981" y="3903944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439400" y="24384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“eth0”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39400" y="27822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2015-05-19T16:39:57-08:00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439400" y="32004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“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Eth1”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439400" y="35442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2015-05-19T16:39:57-08:00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439400" y="39624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“eth0”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439400" y="43062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2015-05-19T16:39:57-08:00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9677400" y="3276600"/>
            <a:ext cx="343829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>
            <a:off x="9677400" y="3512715"/>
            <a:ext cx="457200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9677400" y="3748830"/>
            <a:ext cx="343829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10027763" y="2586277"/>
            <a:ext cx="577" cy="703172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10043370" y="25908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>
          <a:xfrm>
            <a:off x="10043370" y="29718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10134600" y="3352800"/>
            <a:ext cx="0" cy="30480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5" name="Straight Arrow Connector 84"/>
          <p:cNvCxnSpPr/>
          <p:nvPr/>
        </p:nvCxnSpPr>
        <p:spPr>
          <a:xfrm>
            <a:off x="10134600" y="33528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10134600" y="36576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>
            <a:off x="10027763" y="3733800"/>
            <a:ext cx="577" cy="703172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8" name="Straight Arrow Connector 87"/>
          <p:cNvCxnSpPr/>
          <p:nvPr/>
        </p:nvCxnSpPr>
        <p:spPr>
          <a:xfrm>
            <a:off x="10058400" y="4419600"/>
            <a:ext cx="2824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>
          <a:xfrm>
            <a:off x="10058400" y="4114800"/>
            <a:ext cx="2824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914400" y="5257800"/>
            <a:ext cx="6781800" cy="132343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date-and-time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type string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pattern '\d{4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}\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d{2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}\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d{2}T\d{2}:\d{2}:\d{2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(\.\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+)?'+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'(Z|[\+\-]\d{2}:\d{2})';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3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3048000"/>
            <a:ext cx="6019800" cy="4800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5C93B7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Referencing Another Leaf </a:t>
            </a:r>
            <a:r>
              <a:rPr lang="en-US" sz="6000" dirty="0"/>
              <a:t>-</a:t>
            </a:r>
            <a:r>
              <a:rPr lang="en-US" sz="6000" dirty="0" smtClean="0"/>
              <a:t> </a:t>
            </a:r>
            <a:r>
              <a:rPr lang="en-US" sz="6000" dirty="0" err="1" smtClean="0"/>
              <a:t>leafref</a:t>
            </a:r>
            <a:endParaRPr lang="en-US" sz="6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3170" y="1828800"/>
            <a:ext cx="588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leafref</a:t>
            </a:r>
            <a:r>
              <a:rPr lang="en-US" dirty="0" smtClean="0"/>
              <a:t> to reference </a:t>
            </a:r>
            <a:r>
              <a:rPr lang="en-US" dirty="0"/>
              <a:t>a </a:t>
            </a:r>
            <a:r>
              <a:rPr lang="en-US" dirty="0" smtClean="0"/>
              <a:t>particular </a:t>
            </a:r>
            <a:r>
              <a:rPr lang="en-US" dirty="0"/>
              <a:t>leaf instance in the data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51054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rgbClr val="000000"/>
                </a:solidFill>
                <a:latin typeface="Courier New"/>
                <a:cs typeface="Courier New"/>
              </a:rPr>
              <a:t>typedef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interface-state-ref 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 type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  <a:cs typeface="Courier New"/>
              </a:rPr>
              <a:t>leafref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 path "/</a:t>
            </a:r>
            <a:r>
              <a:rPr lang="en-US" sz="1900" dirty="0" err="1">
                <a:solidFill>
                  <a:srgbClr val="000000"/>
                </a:solidFill>
                <a:latin typeface="Courier New"/>
                <a:cs typeface="Courier New"/>
              </a:rPr>
              <a:t>if:interfaces-state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Courier New"/>
                <a:cs typeface="Courier New"/>
              </a:rPr>
              <a:t>if:interface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Courier New"/>
                <a:cs typeface="Courier New"/>
              </a:rPr>
              <a:t>if:name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leaf-list 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  <a:cs typeface="Courier New"/>
              </a:rPr>
              <a:t>lower-</a:t>
            </a:r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layer-if {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   type interface-state-ref;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9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94606" y="2895600"/>
            <a:ext cx="1825600" cy="1761461"/>
            <a:chOff x="104275" y="6067607"/>
            <a:chExt cx="1740773" cy="1323794"/>
          </a:xfrm>
        </p:grpSpPr>
        <p:sp>
          <p:nvSpPr>
            <p:cNvPr id="10" name="Rectangle 9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08" y="6133642"/>
              <a:ext cx="1584317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</a:t>
              </a:r>
              <a:r>
                <a:rPr lang="en-US" sz="1800" kern="0" dirty="0" smtClean="0">
                  <a:solidFill>
                    <a:sysClr val="window" lastClr="FFFFFF"/>
                  </a:solidFill>
                </a:rPr>
                <a:t>nterfaces-state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27126" y="26670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856806" y="30480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56806" y="34290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ysClr val="windowText" lastClr="000000"/>
                </a:solidFill>
              </a:rPr>
              <a:t>vang:date-and-time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56806" y="38100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interface-state-ref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525000" y="3200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525000" y="3581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250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525000" y="3203675"/>
            <a:ext cx="4461" cy="758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71006" y="3581399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10412955" y="30784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287471" y="30480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287471" y="34290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last-change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287471" y="3810000"/>
            <a:ext cx="132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higher-layer-if*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494606" y="5257800"/>
            <a:ext cx="1825600" cy="1761461"/>
            <a:chOff x="104275" y="6067607"/>
            <a:chExt cx="1740773" cy="1323794"/>
          </a:xfrm>
        </p:grpSpPr>
        <p:sp>
          <p:nvSpPr>
            <p:cNvPr id="31" name="Rectangle 30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508" y="6133642"/>
              <a:ext cx="1584317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</a:t>
              </a:r>
              <a:r>
                <a:rPr lang="en-US" sz="1800" kern="0" dirty="0" smtClean="0">
                  <a:solidFill>
                    <a:sysClr val="window" lastClr="FFFFFF"/>
                  </a:solidFill>
                </a:rPr>
                <a:t>nterfaces-state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</a:rPr>
                <a:t>“eth0”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vlan0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”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928545" y="5066371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“eth0”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28545" y="5410200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2015-05-19T16:39:57-08:00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166545" y="595111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623745" y="5257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623745" y="5257800"/>
            <a:ext cx="2062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623745" y="5562600"/>
            <a:ext cx="2062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928545" y="6133171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“vlan0”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28545" y="6477000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2015-05-19T16:39:57-08:00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928545" y="6811537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“eth0”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649200" y="50292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2649200" y="54102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last-change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2649200" y="60960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49200" y="64770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last-change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2649200" y="6781800"/>
            <a:ext cx="132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higher-layer-if*</a:t>
            </a:r>
            <a:endParaRPr lang="en-US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145861" y="5181600"/>
            <a:ext cx="381000" cy="1790779"/>
            <a:chOff x="11440583" y="2535854"/>
            <a:chExt cx="567600" cy="66813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1440583" y="3203989"/>
              <a:ext cx="567600" cy="0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>
              <a:off x="11440584" y="2535854"/>
              <a:ext cx="567599" cy="0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>
              <a:off x="11963400" y="2541790"/>
              <a:ext cx="0" cy="662199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9427126" y="4876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</a:t>
            </a:r>
            <a:endParaRPr lang="en-US" sz="14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9623745" y="62484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166545" y="62484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623745" y="6248400"/>
            <a:ext cx="206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623745" y="6629400"/>
            <a:ext cx="206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623745" y="6934200"/>
            <a:ext cx="206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4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Task #2: Assigning an IPv6 Address</a:t>
            </a: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286001"/>
            <a:ext cx="1732228" cy="2224594"/>
            <a:chOff x="320728" y="6067607"/>
            <a:chExt cx="1307869" cy="1323794"/>
          </a:xfrm>
        </p:grpSpPr>
        <p:sp>
          <p:nvSpPr>
            <p:cNvPr id="8" name="Rectangle 7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87247" y="2286000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87247" y="2767175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87247" y="3248349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87247" y="3729524"/>
            <a:ext cx="1924698" cy="57740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enumeration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21133" y="2478470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21133" y="2959644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21133" y="3440819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21133" y="4018228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1133" y="2478470"/>
            <a:ext cx="0" cy="153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39958" y="3152114"/>
            <a:ext cx="4811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8180" y="2286000"/>
            <a:ext cx="754901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08180" y="2767175"/>
            <a:ext cx="643745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08180" y="3248349"/>
            <a:ext cx="978225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08180" y="3825760"/>
            <a:ext cx="2983282" cy="38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Link-up-down-trap-enable?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755019" y="5750458"/>
            <a:ext cx="1732228" cy="57740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21133" y="4018230"/>
            <a:ext cx="0" cy="1635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60891" y="5461753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78059" y="5461753"/>
            <a:ext cx="1081948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enabled?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160891" y="5942928"/>
            <a:ext cx="1924698" cy="1732228"/>
            <a:chOff x="320728" y="6124873"/>
            <a:chExt cx="1307869" cy="1030801"/>
          </a:xfrm>
        </p:grpSpPr>
        <p:sp>
          <p:nvSpPr>
            <p:cNvPr id="43" name="Rectangle 42"/>
            <p:cNvSpPr/>
            <p:nvPr/>
          </p:nvSpPr>
          <p:spPr>
            <a:xfrm>
              <a:off x="320728" y="6124873"/>
              <a:ext cx="1307869" cy="103080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1777" y="6182140"/>
              <a:ext cx="78578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address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8144173" y="6231632"/>
            <a:ext cx="3753161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inet:ipv6-address-no-zone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44173" y="6712807"/>
            <a:ext cx="3753161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uint8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993569" y="6231632"/>
            <a:ext cx="404382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ip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1993569" y="6712807"/>
            <a:ext cx="1417631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prefix-length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74294" y="6424102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74294" y="6905277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74294" y="6424102"/>
            <a:ext cx="0" cy="4811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93119" y="6712807"/>
            <a:ext cx="4811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800600" y="5638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00600" y="624983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00600" y="5638800"/>
            <a:ext cx="0" cy="611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95800" y="6057360"/>
            <a:ext cx="304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71600" y="4953000"/>
            <a:ext cx="12573000" cy="304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002347" y="5029200"/>
            <a:ext cx="1866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etf-ip.yang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71600" y="1905000"/>
            <a:ext cx="12573000" cy="2743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866726" y="1981200"/>
            <a:ext cx="3001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ietf-interfaces.yang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7800" y="3124200"/>
            <a:ext cx="4724400" cy="13388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To assign IP address we need to </a:t>
            </a:r>
            <a:r>
              <a:rPr lang="en-US" u="sng" dirty="0"/>
              <a:t>augment</a:t>
            </a:r>
            <a:r>
              <a:rPr lang="en-US" dirty="0"/>
              <a:t> </a:t>
            </a:r>
            <a:r>
              <a:rPr lang="en-US" i="1" dirty="0" err="1"/>
              <a:t>ietf-interfaces.yang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 err="1"/>
              <a:t>ietf-ip.yang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268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Augmenting </a:t>
            </a:r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Interface Definition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5715000" cy="459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import </a:t>
            </a:r>
            <a:r>
              <a:rPr lang="en-US" sz="1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ietf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-interfaces {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prefix if;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… </a:t>
            </a: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0F142A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400" b="1" dirty="0" smtClean="0">
                <a:solidFill>
                  <a:srgbClr val="0F142A"/>
                </a:solidFill>
                <a:latin typeface="Courier New"/>
                <a:cs typeface="Courier New"/>
              </a:rPr>
              <a:t>augment </a:t>
            </a:r>
            <a:r>
              <a:rPr lang="en-US" sz="1400" b="1" dirty="0">
                <a:solidFill>
                  <a:srgbClr val="0F142A"/>
                </a:solidFill>
                <a:latin typeface="Courier New"/>
                <a:cs typeface="Courier New"/>
              </a:rPr>
              <a:t>"/</a:t>
            </a:r>
            <a:r>
              <a:rPr lang="en-US" sz="1400" b="1" dirty="0" err="1">
                <a:solidFill>
                  <a:srgbClr val="0F142A"/>
                </a:solidFill>
                <a:latin typeface="Courier New"/>
                <a:cs typeface="Courier New"/>
              </a:rPr>
              <a:t>if:interfaces</a:t>
            </a:r>
            <a:r>
              <a:rPr lang="en-US" sz="1400" b="1" dirty="0">
                <a:solidFill>
                  <a:srgbClr val="0F142A"/>
                </a:solidFill>
                <a:latin typeface="Courier New"/>
                <a:cs typeface="Courier New"/>
              </a:rPr>
              <a:t>/</a:t>
            </a:r>
            <a:r>
              <a:rPr lang="en-US" sz="1400" b="1" dirty="0" err="1">
                <a:solidFill>
                  <a:srgbClr val="0F142A"/>
                </a:solidFill>
                <a:latin typeface="Courier New"/>
                <a:cs typeface="Courier New"/>
              </a:rPr>
              <a:t>if:interface</a:t>
            </a:r>
            <a:r>
              <a:rPr lang="en-US" sz="1400" b="1" dirty="0">
                <a:solidFill>
                  <a:srgbClr val="0F142A"/>
                </a:solidFill>
                <a:latin typeface="Courier New"/>
                <a:cs typeface="Courier New"/>
              </a:rPr>
              <a:t>" {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"Parameters for configuring IP on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interfaces..."; 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ipv6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presence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"Enables IPv6 unless the ’enabled’ leaf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(which defaults to ’true’) is set to ’false’";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description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"Parameters for the IPv6 address family.";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632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rgbClr val="0F142A"/>
                </a:solidFill>
                <a:latin typeface="Calibri"/>
                <a:cs typeface="Calibri"/>
              </a:rPr>
              <a:t>ietf-ip.yang</a:t>
            </a:r>
            <a:r>
              <a:rPr lang="en-US" sz="2600" dirty="0" smtClean="0">
                <a:solidFill>
                  <a:srgbClr val="0F142A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0F142A"/>
                </a:solidFill>
                <a:latin typeface="Calibri"/>
                <a:cs typeface="Calibri"/>
              </a:rPr>
              <a:t>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6324600" cy="48006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58200" y="2438400"/>
            <a:ext cx="5029200" cy="3581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44000" y="2667000"/>
            <a:ext cx="3810000" cy="3062487"/>
            <a:chOff x="7543800" y="3124200"/>
            <a:chExt cx="5562600" cy="4471230"/>
          </a:xfrm>
        </p:grpSpPr>
        <p:grpSp>
          <p:nvGrpSpPr>
            <p:cNvPr id="9" name="Group 8"/>
            <p:cNvGrpSpPr/>
            <p:nvPr/>
          </p:nvGrpSpPr>
          <p:grpSpPr>
            <a:xfrm>
              <a:off x="7924800" y="3581401"/>
              <a:ext cx="1732228" cy="2224594"/>
              <a:chOff x="320728" y="6067607"/>
              <a:chExt cx="1307869" cy="13237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0728" y="6067607"/>
                <a:ext cx="1307869" cy="132379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85960" y="6133642"/>
                <a:ext cx="977412" cy="277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 smtClean="0">
                    <a:solidFill>
                      <a:sysClr val="window" lastClr="FFFFFF"/>
                    </a:solidFill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8127" y="6495473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8127" y="6698386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27" y="6903657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8127" y="7108542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0811847" y="3581400"/>
              <a:ext cx="1924698" cy="3849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811847" y="4062575"/>
              <a:ext cx="1924698" cy="3849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11847" y="4543749"/>
              <a:ext cx="1924698" cy="3849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11847" y="5024924"/>
              <a:ext cx="1924698" cy="57740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945733" y="3773870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945733" y="4255044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45733" y="4736219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945733" y="5313628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45733" y="3773870"/>
              <a:ext cx="0" cy="153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64558" y="4447514"/>
              <a:ext cx="48117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9079619" y="7018020"/>
              <a:ext cx="1732229" cy="57741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IPv6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945733" y="5313630"/>
              <a:ext cx="0" cy="16359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543800" y="3124200"/>
              <a:ext cx="5562600" cy="3048000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 rot="1058827">
            <a:off x="5105860" y="4634625"/>
            <a:ext cx="4980032" cy="2733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2514600"/>
            <a:ext cx="8001000" cy="54102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486400" y="1524000"/>
            <a:ext cx="8382000" cy="1905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IPv6 Model</a:t>
            </a:r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2667000"/>
            <a:ext cx="7696200" cy="530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ipv6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leaf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type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boolean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default true;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"Controls whether IPv6 is enabled or disabled...";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list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address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key "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"list of configured IPv6 addresses on interface.";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leaf </a:t>
            </a:r>
            <a:r>
              <a:rPr lang="en-US" sz="1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type inet:ipv6-address-no-zone;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description "The IPv6 address on the interface.";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leaf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prefix-length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type uint8 { range "0..128";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mandatory true;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description "The length of the subnet prefix.";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715000" y="1676400"/>
            <a:ext cx="6553200" cy="1607410"/>
            <a:chOff x="7315200" y="4412085"/>
            <a:chExt cx="6934200" cy="1607410"/>
          </a:xfrm>
        </p:grpSpPr>
        <p:sp>
          <p:nvSpPr>
            <p:cNvPr id="53" name="Rectangle 52"/>
            <p:cNvSpPr/>
            <p:nvPr/>
          </p:nvSpPr>
          <p:spPr>
            <a:xfrm>
              <a:off x="10287000" y="4800600"/>
              <a:ext cx="1186458" cy="121889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38859" y="5221830"/>
              <a:ext cx="882739" cy="17541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38859" y="5458099"/>
              <a:ext cx="882739" cy="17541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38859" y="5693923"/>
              <a:ext cx="882739" cy="17541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02030" y="48430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address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4515" y="4419600"/>
              <a:ext cx="117306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02030" y="4412085"/>
              <a:ext cx="1143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1400" kern="0" dirty="0" err="1">
                  <a:solidFill>
                    <a:srgbClr val="1F497D">
                      <a:lumMod val="75000"/>
                    </a:srgbClr>
                  </a:solidFill>
                </a:rPr>
                <a:t>boolean</a:t>
              </a:r>
              <a:endParaRPr lang="en-US" sz="1400" kern="0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87200" y="4953000"/>
              <a:ext cx="236220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894715" y="4945485"/>
              <a:ext cx="23016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inet:ipv6-address-no-zone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87200" y="5410200"/>
              <a:ext cx="236220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894715" y="5402685"/>
              <a:ext cx="23016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uint8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1582400" y="51054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1582400" y="55626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1582400" y="51054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1353800" y="5334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1506200" y="4419600"/>
              <a:ext cx="855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enabled?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5200" y="4495800"/>
              <a:ext cx="1732228" cy="57740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IPv6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9906000" y="45720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906000" y="50292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906000" y="45720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067800" y="48006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2344400" y="2194770"/>
            <a:ext cx="32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ip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2344400" y="2694907"/>
            <a:ext cx="159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prefix-length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390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Instance Data in XML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419600"/>
            <a:ext cx="5943600" cy="31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&lt;interfaces&gt;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&gt;eth0&lt;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/name&gt;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&lt;enabled&gt;true&lt;/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&lt;ipv6&gt;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&lt;/enabled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&lt;address&gt;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2001:0db8:c18:1: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:2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400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&lt;prefix-length&gt;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128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&lt;/prefix-length&gt;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&lt;/address&gt;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&lt;/ipv6&gt;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&lt;/interfaces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752600"/>
            <a:ext cx="13106400" cy="2286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5200" y="3200400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050" b="1" dirty="0">
                <a:latin typeface="Courier New" charset="0"/>
              </a:rPr>
              <a:t>2001:0db8:c18:1::3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11125201" y="3581400"/>
            <a:ext cx="8382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128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5600" y="3276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05600" y="3733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3276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7000" y="3505200"/>
            <a:ext cx="2160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2369715"/>
            <a:ext cx="1637051" cy="57740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2369715"/>
            <a:ext cx="1637051" cy="57740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9230" y="2689545"/>
            <a:ext cx="12954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“eth0”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28375" y="2667000"/>
            <a:ext cx="3434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6898" y="2369715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2362200"/>
            <a:ext cx="217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“eth0”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326898" y="2750715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2743200"/>
            <a:ext cx="217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2359223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3800" y="2743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enabled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1" y="3276600"/>
            <a:ext cx="1143000" cy="40315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3505200"/>
            <a:ext cx="3276600" cy="40315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address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34630" y="2789340"/>
            <a:ext cx="44217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76800" y="2514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6800" y="2514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292566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6800" y="3505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29600" y="3581400"/>
            <a:ext cx="2286000" cy="2516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b="1" dirty="0">
                <a:latin typeface="Courier New" charset="0"/>
              </a:rPr>
              <a:t>2001:0db8:c18:1::3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3411200" y="3200400"/>
            <a:ext cx="32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 smtClean="0">
                <a:solidFill>
                  <a:sysClr val="windowText" lastClr="000000"/>
                </a:solidFill>
              </a:rPr>
              <a:t>ip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39600" y="3581400"/>
            <a:ext cx="112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prefix-length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4432822"/>
            <a:ext cx="5730092" cy="31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&lt;interfaces&gt;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&gt;eth0&lt;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/name&gt;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&lt;enabled&gt;true&lt;/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&lt;ipv6&gt;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&lt;/enabled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&lt;address&gt;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2001:0db8:c18:1::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3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400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&lt;prefix-length&gt;</a:t>
            </a:r>
            <a:r>
              <a:rPr lang="en-US" sz="1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128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&lt;/prefix-length&gt;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&lt;/address&gt;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&lt;/ipv6&gt;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</a:t>
            </a: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&lt;/interfaces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441960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A4330"/>
                </a:solidFill>
                <a:latin typeface="Calibri"/>
                <a:cs typeface="Calibri"/>
              </a:rPr>
              <a:t>Router #1</a:t>
            </a:r>
            <a:endParaRPr lang="en-US" sz="2000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15800" y="441960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A4330"/>
                </a:solidFill>
                <a:latin typeface="Calibri"/>
                <a:cs typeface="Calibri"/>
              </a:rPr>
              <a:t>Router #2</a:t>
            </a:r>
            <a:endParaRPr lang="en-US" sz="2000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4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Task #3: Configure an LSP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981200"/>
            <a:ext cx="54995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4191000"/>
            <a:ext cx="103632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presence 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"top-level container for MPLS </a:t>
            </a:r>
            <a:r>
              <a:rPr lang="en-US" sz="18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config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and state";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.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..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8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description 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"LSP definitions and configuration";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description 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"statically configured LSPs, without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dynamic signaling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F142A"/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rgbClr val="0F142A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solidFill>
                  <a:srgbClr val="0F142A"/>
                </a:solidFill>
                <a:latin typeface="Courier New"/>
                <a:cs typeface="Courier New"/>
              </a:rPr>
              <a:t>uses </a:t>
            </a:r>
            <a:r>
              <a:rPr lang="en-US" sz="1800" b="1" dirty="0">
                <a:solidFill>
                  <a:srgbClr val="0F142A"/>
                </a:solidFill>
                <a:latin typeface="Courier New"/>
                <a:cs typeface="Courier New"/>
              </a:rPr>
              <a:t>static-</a:t>
            </a:r>
            <a:r>
              <a:rPr lang="en-US" sz="1800" b="1" dirty="0" err="1">
                <a:solidFill>
                  <a:srgbClr val="0F142A"/>
                </a:solidFill>
                <a:latin typeface="Courier New"/>
                <a:cs typeface="Courier New"/>
              </a:rPr>
              <a:t>lsp</a:t>
            </a:r>
            <a:r>
              <a:rPr lang="en-US" sz="1800" b="1" dirty="0">
                <a:solidFill>
                  <a:srgbClr val="0F142A"/>
                </a:solidFill>
                <a:latin typeface="Courier New"/>
                <a:cs typeface="Courier New"/>
              </a:rPr>
              <a:t>-main;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}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Task #3: Configure </a:t>
            </a:r>
            <a:r>
              <a:rPr lang="en-US" sz="6000" dirty="0" smtClean="0"/>
              <a:t>LSPs</a:t>
            </a:r>
            <a:endParaRPr lang="en-US" sz="6000" dirty="0"/>
          </a:p>
        </p:txBody>
      </p:sp>
      <p:sp>
        <p:nvSpPr>
          <p:cNvPr id="12" name="Rectangle 11"/>
          <p:cNvSpPr/>
          <p:nvPr/>
        </p:nvSpPr>
        <p:spPr>
          <a:xfrm>
            <a:off x="8534400" y="2479542"/>
            <a:ext cx="1295400" cy="16002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56025" y="2555549"/>
            <a:ext cx="1457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</a:rPr>
              <a:t>label-switched-path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68914" y="24795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68914" y="30129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68914" y="35463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975686" y="2611371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963085" y="3165342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75686" y="3666000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75686" y="2611371"/>
            <a:ext cx="0" cy="10546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77400" y="3165342"/>
            <a:ext cx="28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90230" y="30891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8690230" y="33177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8690230" y="35463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90230" y="37749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886885" y="217474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RW</a:t>
            </a:r>
            <a:endParaRPr lang="en-US" sz="16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1879344" y="3165342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139054" y="2845512"/>
            <a:ext cx="0" cy="6548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130489" y="2853027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30489" y="348517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130489" y="316534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550114" y="30129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550114" y="27081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50114" y="33177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130489" y="4072227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130489" y="470437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30489" y="438454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550114" y="42321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550114" y="39273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50114" y="45369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1879344" y="3698742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139054" y="3698742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534400" y="1447800"/>
            <a:ext cx="1295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lsps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34400" y="914400"/>
            <a:ext cx="1295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mpls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34400" y="1981200"/>
            <a:ext cx="1295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static-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lsps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1" y="1828800"/>
            <a:ext cx="7239000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Container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</a:t>
            </a:r>
            <a:r>
              <a:rPr lang="en-US" sz="2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will hold our configuration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Please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note the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uses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statement below</a:t>
            </a: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905000"/>
            <a:ext cx="12954000" cy="3962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YANG Models Used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057400"/>
            <a:ext cx="12268200" cy="39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b="1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IETF  Standard Track YANG Models: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6991   Common YANG Data Types 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                      ietf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-yang-types@2013-07-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15.yang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   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7277  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  <a:hlinkClick r:id="rId2"/>
              </a:rPr>
              <a:t> 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IP 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Management                                            ietf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-ip@2014-06-16.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yang</a:t>
            </a:r>
            <a:endParaRPr lang="en-US" sz="23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7224   IANA Interface Type 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                                   iana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-if-type@2014-05-08.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yang</a:t>
            </a:r>
            <a:endParaRPr lang="en-US" sz="23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7223   Interface 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Management                               ietf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-interfaces@2014-05-08.</a:t>
            </a: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yang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endParaRPr lang="en-US" sz="2300" b="1" dirty="0" smtClean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b="1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Draft YANG </a:t>
            </a:r>
            <a:r>
              <a:rPr lang="en-US" sz="2300" b="1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Models: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 err="1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OpenConfig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MPLS LSP Model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                    </a:t>
            </a:r>
            <a:endParaRPr lang="en-US" sz="23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6138441"/>
            <a:ext cx="12954000" cy="125295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6324600"/>
            <a:ext cx="122682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tabLst>
                <a:tab pos="4746625" algn="l"/>
              </a:tabLst>
            </a:pPr>
            <a:r>
              <a:rPr lang="en-US" sz="4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Feel free to download and follow!</a:t>
            </a:r>
            <a:endParaRPr lang="en-US" sz="40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434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772400" y="4267200"/>
            <a:ext cx="6477000" cy="358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grouping 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-common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leaf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next-hop { type </a:t>
            </a:r>
            <a:r>
              <a:rPr lang="en-US" sz="16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inet:ip-address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incoming-label { type </a:t>
            </a:r>
            <a:r>
              <a:rPr lang="en-US" sz="16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mplst:mpls-label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push-label { type </a:t>
            </a:r>
            <a:r>
              <a:rPr lang="en-US" sz="16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mplst:mpls-label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 }</a:t>
            </a:r>
          </a:p>
          <a:p>
            <a:pPr>
              <a:lnSpc>
                <a:spcPct val="140000"/>
              </a:lnSpc>
            </a:pP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267200"/>
            <a:ext cx="6781800" cy="3581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40000"/>
              </a:lnSpc>
            </a:pP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grouping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-main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list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label-switched-path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key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name;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name { type string;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ingress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 uses 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-common;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egress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 uses 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-common;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Groupings</a:t>
            </a:r>
            <a:endParaRPr lang="en-US" sz="6000" dirty="0"/>
          </a:p>
        </p:txBody>
      </p:sp>
      <p:sp>
        <p:nvSpPr>
          <p:cNvPr id="18" name="Rectangle 17"/>
          <p:cNvSpPr/>
          <p:nvPr/>
        </p:nvSpPr>
        <p:spPr>
          <a:xfrm>
            <a:off x="8157171" y="1524000"/>
            <a:ext cx="1186458" cy="16002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5187" y="1600007"/>
            <a:ext cx="117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</a:rPr>
              <a:t>label-switched-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</a:rPr>
              <a:t>path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34600" y="15240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34600" y="20574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34600" y="25908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41372" y="1655829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528771" y="2209800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41372" y="2710458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41372" y="1655829"/>
            <a:ext cx="0" cy="10546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275400" y="2209800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55916" y="21336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“eth0”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8255916" y="23622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“eth0”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8255916" y="25908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“eth0”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8255916" y="28194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“eth0”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9452571" y="12192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RW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445030" y="2209800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704740" y="1889970"/>
            <a:ext cx="0" cy="6548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696175" y="1897485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696175" y="252963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696175" y="220980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115800" y="20574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115800" y="17526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115800" y="23622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96175" y="3116685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696175" y="374883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696175" y="342900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115800" y="32766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15800" y="29718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115800" y="35814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1445030" y="2743200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704740" y="2743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" y="1752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Groups of nodes can be assembled into reusable collections using the </a:t>
            </a:r>
            <a:r>
              <a:rPr lang="en-US" sz="2400" dirty="0" smtClean="0">
                <a:latin typeface="Courier New"/>
                <a:cs typeface="Courier New"/>
              </a:rPr>
              <a:t>grouping</a:t>
            </a:r>
            <a:r>
              <a:rPr lang="en-US" sz="2400" dirty="0" smtClean="0"/>
              <a:t> </a:t>
            </a:r>
            <a:r>
              <a:rPr lang="en-US" sz="2400" dirty="0"/>
              <a:t>statement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 grouping defines a set of nodes that are instantiated with the </a:t>
            </a:r>
            <a:r>
              <a:rPr lang="en-US" sz="2400" dirty="0">
                <a:latin typeface="Courier New"/>
                <a:cs typeface="Courier New"/>
              </a:rPr>
              <a:t>uses</a:t>
            </a:r>
            <a:r>
              <a:rPr lang="en-US" sz="2400" dirty="0" smtClean="0"/>
              <a:t> </a:t>
            </a:r>
            <a:r>
              <a:rPr lang="en-US" sz="2400" dirty="0"/>
              <a:t>statement: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24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Instance Data in XML</a:t>
            </a:r>
            <a:endParaRPr lang="en-US" sz="6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43000" y="4648200"/>
            <a:ext cx="5257800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&lt;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name&gt;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incoming-label&gt;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100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&lt;/incoming-label&gt;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next-hop&gt;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</a:t>
            </a:r>
            <a:r>
              <a:rPr lang="en-US" sz="12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:2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/next-hop&gt;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/egress&gt;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s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endParaRPr lang="en-US" sz="12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12801600" cy="2590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3216" y="2308575"/>
            <a:ext cx="625135" cy="99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1" y="2133600"/>
            <a:ext cx="1009027" cy="32354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mpls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3324" y="2133600"/>
            <a:ext cx="1009027" cy="32354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6748" y="2746328"/>
            <a:ext cx="1006792" cy="118759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3324" y="2808683"/>
            <a:ext cx="99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</a:rPr>
              <a:t>static-</a:t>
            </a:r>
            <a:r>
              <a:rPr lang="en-US" sz="1200" kern="0" dirty="0" err="1" smtClean="0">
                <a:solidFill>
                  <a:sysClr val="window" lastClr="FFFFFF"/>
                </a:solidFill>
              </a:rPr>
              <a:t>lsps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7757" y="3121250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2717757" y="3308790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717757" y="3496331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717757" y="3683871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3140144" y="2433602"/>
            <a:ext cx="3288" cy="3127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38600" y="2871355"/>
            <a:ext cx="1331278" cy="118759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5176" y="2933710"/>
            <a:ext cx="1313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ysClr val="window" lastClr="FFFFFF"/>
                </a:solidFill>
              </a:rPr>
              <a:t>label-switched-path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3444" y="3246277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4113444" y="3433817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113444" y="3621358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4113444" y="3808898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Right Arrow 24"/>
          <p:cNvSpPr/>
          <p:nvPr/>
        </p:nvSpPr>
        <p:spPr>
          <a:xfrm>
            <a:off x="3594219" y="3048000"/>
            <a:ext cx="368182" cy="2188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334000" y="3246277"/>
            <a:ext cx="331063" cy="1641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34852" y="3245313"/>
            <a:ext cx="1125242" cy="73879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5C93B7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791200" y="3308790"/>
            <a:ext cx="1009027" cy="1826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Calibri"/>
              </a:rPr>
              <a:t>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200" y="3527157"/>
            <a:ext cx="1009027" cy="18263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  <a:latin typeface="Calibri"/>
              </a:rPr>
              <a:t>ingress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91200" y="3746385"/>
            <a:ext cx="1009027" cy="18263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  <a:latin typeface="Calibri"/>
              </a:rPr>
              <a:t>egress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15200" y="3517284"/>
            <a:ext cx="1524000" cy="180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Calibri"/>
              </a:rPr>
              <a:t>100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781800" y="3624353"/>
            <a:ext cx="437594" cy="69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81800" y="3818884"/>
            <a:ext cx="2286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15200" y="3886200"/>
            <a:ext cx="1524000" cy="180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2001:db8:c18:1::2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934200" y="3626662"/>
            <a:ext cx="3160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10400" y="3810000"/>
            <a:ext cx="0" cy="1835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10400" y="3996438"/>
            <a:ext cx="2398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15200" y="3276600"/>
            <a:ext cx="802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Incoming-label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7315200" y="3670756"/>
            <a:ext cx="561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next-hop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8153400" y="4667036"/>
            <a:ext cx="5257800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&lt;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name&gt;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incoming-label&gt;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100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&lt;/incoming-label&gt;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next-hop&gt;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2001:db8:c18:1::3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&lt;/next-hop&gt;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/egress&gt;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s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endParaRPr lang="en-US" sz="12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26208" y="462909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A4330"/>
                </a:solidFill>
                <a:latin typeface="Calibri"/>
                <a:cs typeface="Calibri"/>
              </a:rPr>
              <a:t>Router #1</a:t>
            </a:r>
            <a:endParaRPr lang="en-US" sz="2000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70008" y="462909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A4330"/>
                </a:solidFill>
                <a:latin typeface="Calibri"/>
                <a:cs typeface="Calibri"/>
              </a:rPr>
              <a:t>Router #2</a:t>
            </a:r>
            <a:endParaRPr lang="en-US" sz="2000" dirty="0">
              <a:solidFill>
                <a:srgbClr val="AA433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50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Summary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to: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Identify and describe common elements of a YANG model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Examine a YANG model and create a valid configuration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instance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334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27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was originally developed by Charlie Justus and Carl </a:t>
            </a:r>
            <a:r>
              <a:rPr lang="en-US" dirty="0" err="1" smtClean="0"/>
              <a:t>Moberg</a:t>
            </a:r>
            <a:r>
              <a:rPr lang="en-US" dirty="0" smtClean="0"/>
              <a:t> with the support of Cisco Systems, special thanks to: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Serveau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0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 (2015-10-05) – Initial version</a:t>
            </a:r>
            <a:br>
              <a:rPr lang="en-US" dirty="0" smtClean="0"/>
            </a:br>
            <a:r>
              <a:rPr lang="en-US" i="1" dirty="0" smtClean="0"/>
              <a:t>Carl </a:t>
            </a:r>
            <a:r>
              <a:rPr lang="en-US" i="1" dirty="0" err="1" smtClean="0"/>
              <a:t>Moberg</a:t>
            </a:r>
            <a:r>
              <a:rPr lang="en-US" i="1" dirty="0" smtClean="0"/>
              <a:t> &lt;</a:t>
            </a:r>
            <a:r>
              <a:rPr lang="en-US" i="1" dirty="0" err="1" smtClean="0"/>
              <a:t>camoberg@cisco.com</a:t>
            </a:r>
            <a:r>
              <a:rPr lang="en-US" i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Our Use Case – MPLS VPN Configuration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2"/>
            <a:ext cx="6888480" cy="54311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Tasks:</a:t>
            </a:r>
            <a:endParaRPr lang="en-US" sz="2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Enable interfaces </a:t>
            </a:r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on </a:t>
            </a:r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routers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Assign IPv6 addresses </a:t>
            </a:r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to </a:t>
            </a:r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interfaces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Configure Static MPLS LSPs</a:t>
            </a:r>
            <a:endParaRPr lang="en-US" sz="2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9200" y="5486400"/>
            <a:ext cx="5171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Router 1:</a:t>
            </a:r>
          </a:p>
          <a:p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eth0: </a:t>
            </a:r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2001:db8:c18:1::3/128</a:t>
            </a:r>
          </a:p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Router </a:t>
            </a:r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2:</a:t>
            </a: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eth0: </a:t>
            </a:r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2001:db8:c18:1::2/</a:t>
            </a:r>
            <a:r>
              <a:rPr lang="en-US" sz="24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128</a:t>
            </a:r>
            <a:endParaRPr lang="en-US" sz="24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5181600"/>
            <a:ext cx="5867400" cy="22860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9" y="1136073"/>
            <a:ext cx="6650182" cy="74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Task #1: Enabling the Interfaces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2"/>
            <a:ext cx="7574280" cy="54311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We start with the Interface Management Model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Examine model for YANG features: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Structure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Configuration and operational data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Built-in and customer data types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Conditional features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Abstract identities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Nodes references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pic>
        <p:nvPicPr>
          <p:cNvPr id="7" name="Picture 6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9" y="1136073"/>
            <a:ext cx="6650182" cy="74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Interface Management Model Structure</a:t>
            </a:r>
            <a:endParaRPr lang="en-US" sz="5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46206" y="2362201"/>
            <a:ext cx="1371600" cy="1761461"/>
            <a:chOff x="320728" y="6067607"/>
            <a:chExt cx="1307869" cy="1323794"/>
          </a:xfrm>
        </p:grpSpPr>
        <p:sp>
          <p:nvSpPr>
            <p:cNvPr id="29" name="Rectangle 28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0296" y="6133642"/>
              <a:ext cx="106874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32206" y="23622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32206" y="27432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32206" y="31242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2206" y="3505200"/>
            <a:ext cx="1524000" cy="457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enumeration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342206" y="2362201"/>
            <a:ext cx="1825600" cy="1761461"/>
            <a:chOff x="104275" y="6067607"/>
            <a:chExt cx="1740773" cy="1323794"/>
          </a:xfrm>
        </p:grpSpPr>
        <p:sp>
          <p:nvSpPr>
            <p:cNvPr id="44" name="Rectangle 43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2508" y="6133642"/>
              <a:ext cx="1584317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Interfaces-state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47053" y="287726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/>
              <a:t>interface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0200" y="19928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" lastClr="FFFFFF"/>
                </a:solidFill>
              </a:rPr>
              <a:t>interfaces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846406" y="2514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46406" y="2895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46406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46406" y="3733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46406" y="25146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465406" y="3048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32406" y="23622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132406" y="2743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132406" y="3124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132406" y="3505200"/>
            <a:ext cx="124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Link-up-down-</a:t>
            </a:r>
            <a:br>
              <a:rPr lang="en-US" sz="1400" dirty="0" smtClean="0"/>
            </a:br>
            <a:r>
              <a:rPr lang="en-US" sz="1400" dirty="0" smtClean="0"/>
              <a:t>trap-enable?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875606" y="287726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/>
              <a:t>interface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0" y="19812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9704406" y="2362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4406" y="2743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ysClr val="windowText" lastClr="000000"/>
                </a:solidFill>
              </a:rPr>
              <a:t>vang:date-and-time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704406" y="3124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interface-state-ref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704406" y="3505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704406" y="3886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704406" y="4267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399606" y="2514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99606" y="2895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399606" y="3276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399606" y="3733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399606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018606" y="3048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399606" y="4038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399606" y="4419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3707354" y="23926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10260555" y="23926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2135071" y="23622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2135071" y="27432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last-change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2135071" y="3124200"/>
            <a:ext cx="132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Higher-layer-if*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066800" y="4800601"/>
            <a:ext cx="12573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57400" y="1981200"/>
            <a:ext cx="44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RW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4953000"/>
            <a:ext cx="518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top-level containers: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43000" y="5435769"/>
            <a:ext cx="5867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nterfaces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One entry per configured interface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Contains all configuration per interface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315200" y="5435769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interfaces-state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One entry per interface on the device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Contains all operational state per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Interfaces List</a:t>
            </a:r>
            <a:endParaRPr lang="en-US" sz="6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858000" y="1752600"/>
            <a:ext cx="0" cy="5638800"/>
          </a:xfrm>
          <a:prstGeom prst="line">
            <a:avLst/>
          </a:prstGeom>
          <a:ln w="28575" cmpd="sng">
            <a:solidFill>
              <a:schemeClr val="accent1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62800" y="2971800"/>
            <a:ext cx="1371600" cy="1761461"/>
            <a:chOff x="320728" y="6067607"/>
            <a:chExt cx="1307869" cy="1323794"/>
          </a:xfrm>
        </p:grpSpPr>
        <p:sp>
          <p:nvSpPr>
            <p:cNvPr id="19" name="Rectangle 18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296" y="6133642"/>
              <a:ext cx="106874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“Eth1”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0" y="68580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96400" y="6858000"/>
            <a:ext cx="3352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Instance 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598910" y="1676400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“eth0”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598910" y="2010306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ethernetCsmacd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598910" y="2334343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98910" y="2652261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601200" y="3505200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“Eth1”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601200" y="3839106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ethernetCsmacd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601200" y="4148113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601200" y="4466031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601200" y="5238509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“Eth3”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601200" y="5572415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ethernetCsmacd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601200" y="5881422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01200" y="6199340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disabled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8915400" y="1828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915400" y="2133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915400" y="243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915400" y="2743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915400" y="183514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382000" y="3657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686800" y="22860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686800" y="2286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8382000" y="38862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8915400" y="36512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915400" y="39560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915400" y="42608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915400" y="45656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915400" y="365760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382000" y="4191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686800" y="41910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915400" y="5334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915400" y="5638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915400" y="5943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8915400" y="624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686800" y="5791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15400" y="533400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1506200" y="1650878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506200" y="1981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506200" y="2286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430000" y="2635890"/>
            <a:ext cx="224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Link-up-down-trap-enable?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1506200" y="3479678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1506200" y="38100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1506200" y="41148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430000" y="4464690"/>
            <a:ext cx="224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Link-up-down-trap-enable?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1506200" y="5189115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1506200" y="5519437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1506200" y="582423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1430000" y="6174127"/>
            <a:ext cx="224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Link-up-down-trap-enable?</a:t>
            </a:r>
            <a:endParaRPr lang="en-US" sz="14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62000" y="3048000"/>
            <a:ext cx="1371600" cy="1761461"/>
            <a:chOff x="320728" y="6067607"/>
            <a:chExt cx="1307869" cy="1323794"/>
          </a:xfrm>
        </p:grpSpPr>
        <p:sp>
          <p:nvSpPr>
            <p:cNvPr id="101" name="Rectangle 100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0296" y="6133642"/>
              <a:ext cx="106874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" lastClr="FFFFFF"/>
                  </a:solidFill>
                </a:rPr>
                <a:t>interfaces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Calibri"/>
                </a:rPr>
                <a:t>string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200400" y="3581400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00400" y="3915306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00400" y="4224313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00400" y="4542231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enumeration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981200" y="37338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514600" y="37274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2514600" y="40322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514600" y="43370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514600" y="46418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514600" y="373380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05400" y="3555878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105400" y="3886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105400" y="4191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enabled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105401" y="454089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link-up-down-</a:t>
            </a:r>
          </a:p>
          <a:p>
            <a:r>
              <a:rPr lang="en-US" sz="1400" dirty="0" smtClean="0"/>
              <a:t>trap-enable</a:t>
            </a:r>
            <a:endParaRPr lang="en-US" sz="1400" dirty="0"/>
          </a:p>
        </p:txBody>
      </p:sp>
      <p:pic>
        <p:nvPicPr>
          <p:cNvPr id="47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4588920" y="3538733"/>
            <a:ext cx="298404" cy="2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4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The Module Header 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981200"/>
            <a:ext cx="7848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module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ietf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-interfaces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namespace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"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urn:ietf:params:xml:ns:yang:ietf-interfaces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";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prefix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if;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import 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ietf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-yang-types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prefix yang;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organization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"IETF NETMOD (NETCONF Data Modeling Language) Working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Group";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contact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"WG Web:   &lt;http://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tools.ietf.org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wg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netmod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/&gt;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WG List:  &lt;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mailto:netmod@ietf.org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description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"This module contains a collection of YANG definitions for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managing network interfaces.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revision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2014-05-08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description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 "Initial revision.";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reference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 "RFC 7223: A YANG Data Model for Interface Management";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4400" y="1828800"/>
            <a:ext cx="3352800" cy="3118884"/>
            <a:chOff x="5715000" y="685800"/>
            <a:chExt cx="7863840" cy="7315200"/>
          </a:xfrm>
        </p:grpSpPr>
        <p:sp>
          <p:nvSpPr>
            <p:cNvPr id="6" name="AutoShape 65"/>
            <p:cNvSpPr>
              <a:spLocks noChangeArrowheads="1"/>
            </p:cNvSpPr>
            <p:nvPr/>
          </p:nvSpPr>
          <p:spPr bwMode="auto">
            <a:xfrm>
              <a:off x="5715000" y="685800"/>
              <a:ext cx="7863840" cy="7315200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ts val="1530"/>
                </a:lnSpc>
              </a:pPr>
              <a:endParaRPr lang="en-US" sz="1200" b="1" kern="0" dirty="0">
                <a:solidFill>
                  <a:sysClr val="windowText" lastClr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942549"/>
              <a:ext cx="7391400" cy="10290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Header</a:t>
              </a: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 Information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2057400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Imports and Include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3170859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Type Definitions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3600" y="4285710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Configuration</a:t>
              </a: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 and Operational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Data Declarations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5399856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Action (RPC) &amp; Notification Declarations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410200" y="1600200"/>
            <a:ext cx="8382000" cy="5867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1542439"/>
            <a:ext cx="8382000" cy="4387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RFC 7223 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Interface Management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1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Defining a Container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861060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"/>
              </a:rPr>
              <a:t>Container statement:</a:t>
            </a: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cs typeface="Calibri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Defines 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an interior data node 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 the 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schema 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tree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O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ne argument - identifier</a:t>
            </a: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No value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, but 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has 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a list of 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child nodes 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 the data </a:t>
            </a:r>
            <a:r>
              <a:rPr lang="en-US" sz="2000" dirty="0" smtClean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tree </a:t>
            </a: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57600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20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interfaces {</a:t>
            </a:r>
            <a:endParaRPr lang="en-US" sz="20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"Interface configuration parameters</a:t>
            </a:r>
            <a:r>
              <a:rPr lang="en-US" sz="20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.”</a:t>
            </a:r>
          </a:p>
          <a:p>
            <a:r>
              <a:rPr lang="en-US" sz="20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...</a:t>
            </a:r>
            <a:endParaRPr lang="en-US" sz="20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  <a:endParaRPr lang="en-US" sz="20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3600" y="3025455"/>
            <a:ext cx="3581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0" y="3101655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ysClr val="window" lastClr="FFFFFF"/>
                </a:solidFill>
              </a:rPr>
              <a:t>interfaces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505200"/>
            <a:ext cx="8001000" cy="19050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TCONF/YANG Overview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Outline&amp;quot;&quot;/&gt;&lt;property id=&quot;20307&quot; value=&quot;265&quot;/&gt;&lt;/object&gt;&lt;object type=&quot;3&quot; unique_id=&quot;10005&quot;&gt;&lt;property id=&quot;20148&quot; value=&quot;5&quot;/&gt;&lt;property id=&quot;20300&quot; value=&quot;Slide 2 - &amp;quot;Session Objectives&amp;quot;&quot;/&gt;&lt;property id=&quot;20307&quot; value=&quot;295&quot;/&gt;&lt;/object&gt;&lt;object type=&quot;3&quot; unique_id=&quot;10006&quot;&gt;&lt;property id=&quot;20148&quot; value=&quot;5&quot;/&gt;&lt;property id=&quot;20300&quot; value=&quot;Slide 4 - &amp;quot;Network Management Problems Needing Solutions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NETCONF/YANG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A Data Model and a Protocol&amp;quot;&quot;/&gt;&lt;property id=&quot;20307&quot; value=&quot;262&quot;/&gt;&lt;/object&gt;&lt;object type=&quot;3&quot; unique_id=&quot;10009&quot;&gt;&lt;property id=&quot;20148&quot; value=&quot;5&quot;/&gt;&lt;property id=&quot;20300&quot; value=&quot;Slide 7 - &amp;quot;Terminology&amp;quot;&quot;/&gt;&lt;property id=&quot;20307&quot; value=&quot;269&quot;/&gt;&lt;/object&gt;&lt;object type=&quot;3&quot; unique_id=&quot;10010&quot;&gt;&lt;property id=&quot;20148&quot; value=&quot;5&quot;/&gt;&lt;property id=&quot;20300&quot; value=&quot;Slide 8 - &amp;quot;NETCONF Layering Model&amp;quot;&quot;/&gt;&lt;property id=&quot;20307&quot; value=&quot;259&quot;/&gt;&lt;/object&gt;&lt;object type=&quot;3&quot; unique_id=&quot;10011&quot;&gt;&lt;property id=&quot;20148&quot; value=&quot;5&quot;/&gt;&lt;property id=&quot;20300&quot; value=&quot;Slide 9 - &amp;quot;NETCONF YANG Architecture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NETCONF Content&amp;quot;&quot;/&gt;&lt;property id=&quot;20307&quot; value=&quot;289&quot;/&gt;&lt;/object&gt;&lt;object type=&quot;3&quot; unique_id=&quot;10013&quot;&gt;&lt;property id=&quot;20148&quot; value=&quot;5&quot;/&gt;&lt;property id=&quot;20300&quot; value=&quot;Slide 11 - &amp;quot;NETCONF Operations&amp;quot;&quot;/&gt;&lt;property id=&quot;20307&quot; value=&quot;290&quot;/&gt;&lt;/object&gt;&lt;object type=&quot;3&quot; unique_id=&quot;10014&quot;&gt;&lt;property id=&quot;20148&quot; value=&quot;5&quot;/&gt;&lt;property id=&quot;20300&quot; value=&quot;Slide 12 - &amp;quot;Base Operations&amp;quot;&quot;/&gt;&lt;property id=&quot;20307&quot; value=&quot;280&quot;/&gt;&lt;/object&gt;&lt;object type=&quot;3&quot; unique_id=&quot;10015&quot;&gt;&lt;property id=&quot;20148&quot; value=&quot;5&quot;/&gt;&lt;property id=&quot;20300&quot; value=&quot;Slide 13 - &amp;quot;NETCONF Capabilities&amp;quot;&quot;/&gt;&lt;property id=&quot;20307&quot; value=&quot;281&quot;/&gt;&lt;/object&gt;&lt;object type=&quot;3&quot; unique_id=&quot;10016&quot;&gt;&lt;property id=&quot;20148&quot; value=&quot;5&quot;/&gt;&lt;property id=&quot;20300&quot; value=&quot;Slide 14 - &amp;quot;Advertising Capabilities&amp;quot;&quot;/&gt;&lt;property id=&quot;20307&quot; value=&quot;282&quot;/&gt;&lt;/object&gt;&lt;object type=&quot;3&quot; unique_id=&quot;10017&quot;&gt;&lt;property id=&quot;20148&quot; value=&quot;5&quot;/&gt;&lt;property id=&quot;20300&quot; value=&quot;Slide 15 - &amp;quot;Network Management Problems Needing Solutions&amp;quot;&quot;/&gt;&lt;property id=&quot;20307&quot; value=&quot;291&quot;/&gt;&lt;/object&gt;&lt;object type=&quot;3&quot; unique_id=&quot;10018&quot;&gt;&lt;property id=&quot;20148&quot; value=&quot;5&quot;/&gt;&lt;property id=&quot;20300&quot; value=&quot;Slide 16 - &amp;quot;I must configure everything manually from the CLI. I need a programatic Interface!&amp;quot;&quot;/&gt;&lt;property id=&quot;20307&quot; value=&quot;267&quot;/&gt;&lt;/object&gt;&lt;object type=&quot;3&quot; unique_id=&quot;10019&quot;&gt;&lt;property id=&quot;20148&quot; value=&quot;5&quot;/&gt;&lt;property id=&quot;20300&quot; value=&quot;Slide 17 - &amp;quot;All devices seem to have a different syntax or configuration file!&amp;quot;&quot;/&gt;&lt;property id=&quot;20307&quot; value=&quot;283&quot;/&gt;&lt;/object&gt;&lt;object type=&quot;3&quot; unique_id=&quot;10020&quot;&gt;&lt;property id=&quot;20148&quot; value=&quot;5&quot;/&gt;&lt;property id=&quot;20300&quot; value=&quot;Slide 18 - &amp;quot;I can’t tell the difference between config and state data!&amp;quot;&quot;/&gt;&lt;property id=&quot;20307&quot; value=&quot;284&quot;/&gt;&lt;/object&gt;&lt;object type=&quot;3&quot; unique_id=&quot;10021&quot;&gt;&lt;property id=&quot;20148&quot; value=&quot;5&quot;/&gt;&lt;property id=&quot;20300&quot; value=&quot;Slide 19 - &amp;quot;I need to be able to configure a service on the network and not individual devices!&amp;quot;&quot;/&gt;&lt;property id=&quot;20307&quot; value=&quot;287&quot;/&gt;&lt;/object&gt;&lt;object type=&quot;3&quot; unique_id=&quot;10022&quot;&gt;&lt;property id=&quot;20148&quot; value=&quot;5&quot;/&gt;&lt;property id=&quot;20300&quot; value=&quot;Slide 20 - &amp;quot;If I hit an error while configuring one of several devices, I must go back and reconfigure all devices back to the&quot;/&gt;&lt;property id=&quot;20307&quot; value=&quot;286&quot;/&gt;&lt;/object&gt;&lt;object type=&quot;3&quot; unique_id=&quot;10023&quot;&gt;&lt;property id=&quot;20148&quot; value=&quot;5&quot;/&gt;&lt;property id=&quot;20300&quot; value=&quot;Slide 21 - &amp;quot;I cannot test a configuration before  implementing it!&amp;quot;&quot;/&gt;&lt;property id=&quot;20307&quot; value=&quot;288&quot;/&gt;&lt;/object&gt;&lt;object type=&quot;3&quot; unique_id=&quot;10026&quot;&gt;&lt;property id=&quot;20148&quot; value=&quot;5&quot;/&gt;&lt;property id=&quot;20300&quot; value=&quot;Slide 23 - &amp;quot;Summary&amp;quot;&quot;/&gt;&lt;property id=&quot;20307&quot; value=&quot;294&quot;/&gt;&lt;/object&gt;&lt;object type=&quot;3&quot; unique_id=&quot;10859&quot;&gt;&lt;property id=&quot;20148&quot; value=&quot;5&quot;/&gt;&lt;property id=&quot;20300&quot; value=&quot;Slide 22 - &amp;quot;Use case:&amp;quot;&quot;/&gt;&lt;property id=&quot;20307&quot; value=&quot;296&quot;/&gt;&lt;/object&gt;&lt;/object&gt;&lt;object type=&quot;8&quot; unique_id=&quot;10066&quot;&gt;&lt;/object&gt;&lt;/object&gt;&lt;/database&gt;"/>
  <p:tag name="SECTOMILLISECCONVERTED" val="1"/>
  <p:tag name="ISPRING_RESOURCE_PATHS_HASH_PRESENTER" val="16563b2d352be77f328fcee842451e82ce2ac648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22199</TotalTime>
  <Words>3853</Words>
  <Application>Microsoft Macintosh PowerPoint</Application>
  <PresentationFormat>Custom</PresentationFormat>
  <Paragraphs>795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1_Office Theme</vt:lpstr>
      <vt:lpstr>2_Office Theme</vt:lpstr>
      <vt:lpstr>PowerPoint Presentation</vt:lpstr>
      <vt:lpstr>Overview and Objectives</vt:lpstr>
      <vt:lpstr>YANG Models Used</vt:lpstr>
      <vt:lpstr>Our Use Case – MPLS VPN Configuration</vt:lpstr>
      <vt:lpstr>Task #1: Enabling the Interfaces</vt:lpstr>
      <vt:lpstr>Interface Management Model Structure</vt:lpstr>
      <vt:lpstr>The Interfaces List</vt:lpstr>
      <vt:lpstr>The Module Header </vt:lpstr>
      <vt:lpstr>Defining a Container</vt:lpstr>
      <vt:lpstr>Defining a List</vt:lpstr>
      <vt:lpstr>Defining Leaves</vt:lpstr>
      <vt:lpstr>YANG Data Types</vt:lpstr>
      <vt:lpstr>Leaf Types - Boolean</vt:lpstr>
      <vt:lpstr>Leaf Types - Enumeration</vt:lpstr>
      <vt:lpstr>Defining new types</vt:lpstr>
      <vt:lpstr>Conditional Leaves - Features</vt:lpstr>
      <vt:lpstr>Abstract Types - Identityref</vt:lpstr>
      <vt:lpstr>The Instance Data in XML</vt:lpstr>
      <vt:lpstr>Inspecting the Interfaces State Tree</vt:lpstr>
      <vt:lpstr>Imports and Includes</vt:lpstr>
      <vt:lpstr>Example Import</vt:lpstr>
      <vt:lpstr>Example derived type</vt:lpstr>
      <vt:lpstr>Referencing Another Leaf - leafref</vt:lpstr>
      <vt:lpstr>Task #2: Assigning an IPv6 Address</vt:lpstr>
      <vt:lpstr>Augmenting the Interface Definition</vt:lpstr>
      <vt:lpstr>The IPv6 Model</vt:lpstr>
      <vt:lpstr>The Instance Data in XML</vt:lpstr>
      <vt:lpstr>Task #3: Configure an LSP</vt:lpstr>
      <vt:lpstr>Task #3: Configure LSPs</vt:lpstr>
      <vt:lpstr>Groupings</vt:lpstr>
      <vt:lpstr>The Instance Data in XML</vt:lpstr>
      <vt:lpstr>Summary</vt:lpstr>
      <vt:lpstr>PowerPoint Presentation</vt:lpstr>
      <vt:lpstr>Back Matter</vt:lpstr>
      <vt:lpstr>Changelog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Justus</dc:creator>
  <cp:lastModifiedBy>camoberg</cp:lastModifiedBy>
  <cp:revision>757</cp:revision>
  <dcterms:created xsi:type="dcterms:W3CDTF">2015-04-06T19:40:53Z</dcterms:created>
  <dcterms:modified xsi:type="dcterms:W3CDTF">2015-11-05T11:34:07Z</dcterms:modified>
</cp:coreProperties>
</file>