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5" r:id="rId4"/>
    <p:sldId id="259" r:id="rId5"/>
    <p:sldId id="266" r:id="rId6"/>
    <p:sldId id="273" r:id="rId7"/>
    <p:sldId id="267" r:id="rId8"/>
    <p:sldId id="268" r:id="rId9"/>
    <p:sldId id="269" r:id="rId10"/>
    <p:sldId id="271" r:id="rId11"/>
    <p:sldId id="274" r:id="rId12"/>
    <p:sldId id="276" r:id="rId13"/>
    <p:sldId id="261" r:id="rId14"/>
    <p:sldId id="275" r:id="rId15"/>
    <p:sldId id="272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F6C2-DDB6-403E-8071-2A17D3038B97}" type="datetimeFigureOut">
              <a:rPr lang="en-SG" smtClean="0"/>
              <a:t>19/4/2021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78AE-97F0-4474-810B-979DDC58491A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6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F6C2-DDB6-403E-8071-2A17D3038B97}" type="datetimeFigureOut">
              <a:rPr lang="en-SG" smtClean="0"/>
              <a:t>19/4/2021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78AE-97F0-4474-810B-979DDC5849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68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F6C2-DDB6-403E-8071-2A17D3038B97}" type="datetimeFigureOut">
              <a:rPr lang="en-SG" smtClean="0"/>
              <a:t>19/4/2021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78AE-97F0-4474-810B-979DDC5849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18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F6C2-DDB6-403E-8071-2A17D3038B97}" type="datetimeFigureOut">
              <a:rPr lang="en-SG" smtClean="0"/>
              <a:t>19/4/2021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78AE-97F0-4474-810B-979DDC5849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046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F6C2-DDB6-403E-8071-2A17D3038B97}" type="datetimeFigureOut">
              <a:rPr lang="en-SG" smtClean="0"/>
              <a:t>19/4/2021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78AE-97F0-4474-810B-979DDC58491A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8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F6C2-DDB6-403E-8071-2A17D3038B97}" type="datetimeFigureOut">
              <a:rPr lang="en-SG" smtClean="0"/>
              <a:t>19/4/2021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78AE-97F0-4474-810B-979DDC5849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6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F6C2-DDB6-403E-8071-2A17D3038B97}" type="datetimeFigureOut">
              <a:rPr lang="en-SG" smtClean="0"/>
              <a:t>19/4/2021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78AE-97F0-4474-810B-979DDC5849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197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F6C2-DDB6-403E-8071-2A17D3038B97}" type="datetimeFigureOut">
              <a:rPr lang="en-SG" smtClean="0"/>
              <a:t>19/4/2021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78AE-97F0-4474-810B-979DDC5849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68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F6C2-DDB6-403E-8071-2A17D3038B97}" type="datetimeFigureOut">
              <a:rPr lang="en-SG" smtClean="0"/>
              <a:t>19/4/2021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78AE-97F0-4474-810B-979DDC5849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297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1CF6C2-DDB6-403E-8071-2A17D3038B97}" type="datetimeFigureOut">
              <a:rPr lang="en-SG" smtClean="0"/>
              <a:t>19/4/2021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7F78AE-97F0-4474-810B-979DDC5849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612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F6C2-DDB6-403E-8071-2A17D3038B97}" type="datetimeFigureOut">
              <a:rPr lang="en-SG" smtClean="0"/>
              <a:t>19/4/2021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78AE-97F0-4474-810B-979DDC5849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63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1CF6C2-DDB6-403E-8071-2A17D3038B97}" type="datetimeFigureOut">
              <a:rPr lang="en-SG" smtClean="0"/>
              <a:t>19/4/2021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7F78AE-97F0-4474-810B-979DDC58491A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60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B687-2AA4-4F67-B44F-6C4815218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Shopee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F71D2-221D-4F53-8092-F0D5BF81A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By Christopher </a:t>
            </a:r>
            <a:r>
              <a:rPr lang="en-SG" dirty="0" err="1"/>
              <a:t>mok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260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0FFD-A8EA-403C-BE5E-80F3673B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>
                <a:latin typeface="Garamond" panose="02020404030301010803" pitchFamily="18" charset="0"/>
              </a:rPr>
              <a:t>Per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393E-161E-400B-A521-E673EAAAB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SG" sz="2000" dirty="0">
                <a:latin typeface="Garamond" panose="02020404030301010803" pitchFamily="18" charset="0"/>
              </a:rPr>
              <a:t>With the exception of 23-24 Jan 2021, the number of impressions each user sees are relatively more volatile as compared to the number of clicks per user</a:t>
            </a:r>
          </a:p>
          <a:p>
            <a:pPr marL="0" indent="0">
              <a:buNone/>
            </a:pPr>
            <a:endParaRPr lang="en-SG" sz="2000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47D39306-30BB-4404-B4C5-161200AAD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59" y="2743658"/>
            <a:ext cx="6441282" cy="327633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065E491-A7BF-4080-8D1F-E9646D02FC6C}"/>
              </a:ext>
            </a:extLst>
          </p:cNvPr>
          <p:cNvSpPr/>
          <p:nvPr/>
        </p:nvSpPr>
        <p:spPr>
          <a:xfrm>
            <a:off x="7882134" y="5250074"/>
            <a:ext cx="438150" cy="2476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AF5CE1-E6E5-427D-B922-266E1391A3F4}"/>
              </a:ext>
            </a:extLst>
          </p:cNvPr>
          <p:cNvSpPr/>
          <p:nvPr/>
        </p:nvSpPr>
        <p:spPr>
          <a:xfrm>
            <a:off x="7882134" y="3940775"/>
            <a:ext cx="438150" cy="2476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6453F9-C403-48E7-9E25-FB47763C5F32}"/>
              </a:ext>
            </a:extLst>
          </p:cNvPr>
          <p:cNvCxnSpPr>
            <a:cxnSpLocks/>
          </p:cNvCxnSpPr>
          <p:nvPr/>
        </p:nvCxnSpPr>
        <p:spPr>
          <a:xfrm flipH="1" flipV="1">
            <a:off x="8095681" y="4059881"/>
            <a:ext cx="1686494" cy="4168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95D5F0-C712-4B0B-8B94-A9E289C9CF69}"/>
              </a:ext>
            </a:extLst>
          </p:cNvPr>
          <p:cNvSpPr txBox="1"/>
          <p:nvPr/>
        </p:nvSpPr>
        <p:spPr>
          <a:xfrm>
            <a:off x="9770745" y="4153584"/>
            <a:ext cx="1323975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23-24 Jan : Especially low user activity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D9224D-7608-4B80-937B-2D2B6181AC17}"/>
              </a:ext>
            </a:extLst>
          </p:cNvPr>
          <p:cNvCxnSpPr>
            <a:cxnSpLocks/>
          </p:cNvCxnSpPr>
          <p:nvPr/>
        </p:nvCxnSpPr>
        <p:spPr>
          <a:xfrm flipH="1">
            <a:off x="8320286" y="4476750"/>
            <a:ext cx="1461889" cy="897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19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0FFD-A8EA-403C-BE5E-80F3673B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>
                <a:latin typeface="Garamond" panose="02020404030301010803" pitchFamily="18" charset="0"/>
              </a:rPr>
              <a:t>23-24 Jan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393E-161E-400B-A521-E673EAAAB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>
                <a:latin typeface="Garamond" panose="02020404030301010803" pitchFamily="18" charset="0"/>
              </a:rPr>
              <a:t>Total users remain normal but numbers of impression and clicks are abnormally low</a:t>
            </a:r>
          </a:p>
          <a:p>
            <a:r>
              <a:rPr lang="en-SG" sz="2400" dirty="0">
                <a:latin typeface="Garamond" panose="02020404030301010803" pitchFamily="18" charset="0"/>
              </a:rPr>
              <a:t>Possible reasons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000" dirty="0">
                <a:latin typeface="Garamond" panose="02020404030301010803" pitchFamily="18" charset="0"/>
              </a:rPr>
              <a:t>App-related bugs (search-bar, next-page-button, loading time, etc)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000" dirty="0">
                <a:latin typeface="Garamond" panose="02020404030301010803" pitchFamily="18" charset="0"/>
              </a:rPr>
              <a:t>Mass-scale out-of-stock products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000" dirty="0">
                <a:latin typeface="Garamond" panose="02020404030301010803" pitchFamily="18" charset="0"/>
              </a:rPr>
              <a:t>External promotional event from competitors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000" dirty="0">
                <a:latin typeface="Garamond" panose="02020404030301010803" pitchFamily="18" charset="0"/>
              </a:rPr>
              <a:t>Regional events (internet shutdown, public holidays)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SG" sz="2000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SG" sz="2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SG" sz="2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SG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50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FBA8-9FC5-4DE8-80F2-3BD11D2B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>
                <a:latin typeface="Garamond" panose="02020404030301010803" pitchFamily="18" charset="0"/>
              </a:rPr>
              <a:t>Verification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3A5F-A6AF-4012-A5E6-9C11B1EE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SG" sz="2200" dirty="0">
                <a:latin typeface="Garamond" panose="02020404030301010803" pitchFamily="18" charset="0"/>
              </a:rPr>
              <a:t>Track key metrics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sz="1600" b="1" dirty="0">
                <a:latin typeface="Garamond" panose="02020404030301010803" pitchFamily="18" charset="0"/>
              </a:rPr>
              <a:t>Number of users</a:t>
            </a:r>
            <a:r>
              <a:rPr lang="en-SG" sz="1600" dirty="0">
                <a:latin typeface="Garamond" panose="02020404030301010803" pitchFamily="18" charset="0"/>
              </a:rPr>
              <a:t> - To track traffic flow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sz="1600" b="1" dirty="0">
                <a:latin typeface="Garamond" panose="02020404030301010803" pitchFamily="18" charset="0"/>
              </a:rPr>
              <a:t>Number of Impressions </a:t>
            </a:r>
            <a:r>
              <a:rPr lang="en-SG" sz="1600" dirty="0">
                <a:latin typeface="Garamond" panose="02020404030301010803" pitchFamily="18" charset="0"/>
              </a:rPr>
              <a:t>– To track users’ search activities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sz="1600" b="1" dirty="0">
                <a:latin typeface="Garamond" panose="02020404030301010803" pitchFamily="18" charset="0"/>
              </a:rPr>
              <a:t>Number of Clicks </a:t>
            </a:r>
            <a:r>
              <a:rPr lang="en-SG" sz="1600" dirty="0">
                <a:latin typeface="Garamond" panose="02020404030301010803" pitchFamily="18" charset="0"/>
              </a:rPr>
              <a:t>– To track users’ s search activities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sz="1600" b="1" dirty="0">
                <a:latin typeface="Garamond" panose="02020404030301010803" pitchFamily="18" charset="0"/>
              </a:rPr>
              <a:t>CTR</a:t>
            </a:r>
            <a:r>
              <a:rPr lang="en-SG" sz="1600" dirty="0">
                <a:latin typeface="Garamond" panose="02020404030301010803" pitchFamily="18" charset="0"/>
              </a:rPr>
              <a:t> – To track success of search capabilities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sz="1600" b="1" dirty="0">
                <a:latin typeface="Garamond" panose="02020404030301010803" pitchFamily="18" charset="0"/>
              </a:rPr>
              <a:t>Impression Adjusted CTR </a:t>
            </a:r>
            <a:r>
              <a:rPr lang="en-SG" sz="1600" dirty="0">
                <a:latin typeface="Garamond" panose="02020404030301010803" pitchFamily="18" charset="0"/>
              </a:rPr>
              <a:t>– To track success of search capabilities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sz="1600" b="1" dirty="0">
                <a:latin typeface="Garamond" panose="02020404030301010803" pitchFamily="18" charset="0"/>
              </a:rPr>
              <a:t>Number of clicks per user </a:t>
            </a:r>
            <a:r>
              <a:rPr lang="en-SG" sz="1600" dirty="0">
                <a:latin typeface="Garamond" panose="02020404030301010803" pitchFamily="18" charset="0"/>
              </a:rPr>
              <a:t>– To track users’ search activities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sz="1600" b="1" dirty="0">
                <a:latin typeface="Garamond" panose="02020404030301010803" pitchFamily="18" charset="0"/>
              </a:rPr>
              <a:t>Number of impressions per user </a:t>
            </a:r>
            <a:r>
              <a:rPr lang="en-SG" sz="1600" dirty="0">
                <a:latin typeface="Garamond" panose="02020404030301010803" pitchFamily="18" charset="0"/>
              </a:rPr>
              <a:t>– To track users’ search activities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200" dirty="0">
                <a:latin typeface="Garamond" panose="02020404030301010803" pitchFamily="18" charset="0"/>
              </a:rPr>
              <a:t>Investigate key metrics by date/month, </a:t>
            </a:r>
            <a:r>
              <a:rPr lang="en-SG" sz="2200" b="1" dirty="0">
                <a:latin typeface="Garamond" panose="02020404030301010803" pitchFamily="18" charset="0"/>
              </a:rPr>
              <a:t>region</a:t>
            </a:r>
            <a:r>
              <a:rPr lang="en-SG" sz="2200" dirty="0">
                <a:latin typeface="Garamond" panose="02020404030301010803" pitchFamily="18" charset="0"/>
              </a:rPr>
              <a:t>, </a:t>
            </a:r>
            <a:r>
              <a:rPr lang="en-SG" sz="2200" b="1" dirty="0">
                <a:latin typeface="Garamond" panose="02020404030301010803" pitchFamily="18" charset="0"/>
              </a:rPr>
              <a:t>product categories </a:t>
            </a:r>
            <a:r>
              <a:rPr lang="en-SG" sz="2200" dirty="0">
                <a:latin typeface="Garamond" panose="02020404030301010803" pitchFamily="18" charset="0"/>
              </a:rPr>
              <a:t>&amp; </a:t>
            </a:r>
            <a:r>
              <a:rPr lang="en-SG" sz="2200" b="1" dirty="0">
                <a:latin typeface="Garamond" panose="02020404030301010803" pitchFamily="18" charset="0"/>
              </a:rPr>
              <a:t>access type </a:t>
            </a:r>
            <a:r>
              <a:rPr lang="en-SG" sz="2200" dirty="0">
                <a:latin typeface="Garamond" panose="02020404030301010803" pitchFamily="18" charset="0"/>
              </a:rPr>
              <a:t>(additional data)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200" dirty="0">
                <a:latin typeface="Garamond" panose="02020404030301010803" pitchFamily="18" charset="0"/>
              </a:rPr>
              <a:t>Design dashboard to improve the efficiency of investigation</a:t>
            </a:r>
          </a:p>
          <a:p>
            <a:pPr lvl="1"/>
            <a:r>
              <a:rPr lang="en-SG" sz="1800" dirty="0">
                <a:latin typeface="Garamond" panose="02020404030301010803" pitchFamily="18" charset="0"/>
              </a:rPr>
              <a:t>Prototype based on randomly generated values for additional data	</a:t>
            </a:r>
          </a:p>
        </p:txBody>
      </p:sp>
    </p:spTree>
    <p:extLst>
      <p:ext uri="{BB962C8B-B14F-4D97-AF65-F5344CB8AC3E}">
        <p14:creationId xmlns:p14="http://schemas.microsoft.com/office/powerpoint/2010/main" val="429286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9BFB-DD8E-4D65-8692-00E860D6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>
                <a:latin typeface="Garamond" panose="02020404030301010803" pitchFamily="18" charset="0"/>
              </a:rPr>
              <a:t>Dashboard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7DF1-BC40-4E4F-9EC9-E2CB4A65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sz="2000" dirty="0">
                <a:latin typeface="Garamond" panose="02020404030301010803" pitchFamily="18" charset="0"/>
              </a:rPr>
              <a:t>Objective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1600" dirty="0">
                <a:latin typeface="Garamond" panose="02020404030301010803" pitchFamily="18" charset="0"/>
              </a:rPr>
              <a:t>Design a dashboard for stakeholders to efficiently investigate the causes of search performance within the Shopee App</a:t>
            </a:r>
          </a:p>
          <a:p>
            <a:r>
              <a:rPr lang="en-SG" sz="2000" dirty="0">
                <a:latin typeface="Garamond" panose="02020404030301010803" pitchFamily="18" charset="0"/>
              </a:rPr>
              <a:t>Stakeholders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1600" dirty="0">
                <a:latin typeface="Garamond" panose="02020404030301010803" pitchFamily="18" charset="0"/>
              </a:rPr>
              <a:t>Product Managers : Popularity of product  &amp; represent sellers’ interests (by products)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1600" dirty="0">
                <a:latin typeface="Garamond" panose="02020404030301010803" pitchFamily="18" charset="0"/>
              </a:rPr>
              <a:t>Sales Executives : CTR directly correlated with sales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1600" dirty="0">
                <a:latin typeface="Garamond" panose="02020404030301010803" pitchFamily="18" charset="0"/>
              </a:rPr>
              <a:t>Marketing Department : Success of marketing campaign (search by keywords/categories upon launch date)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1600" dirty="0">
                <a:latin typeface="Garamond" panose="02020404030301010803" pitchFamily="18" charset="0"/>
              </a:rPr>
              <a:t>Data Science : To identify and evaluate the search features that require areas of improvement (clicks for products)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1600" dirty="0">
                <a:latin typeface="Garamond" panose="02020404030301010803" pitchFamily="18" charset="0"/>
              </a:rPr>
              <a:t>IT Department : To understand traffic and to mitigate any app-related technical issues (total users by access type)</a:t>
            </a:r>
          </a:p>
          <a:p>
            <a:r>
              <a:rPr lang="en-SG" sz="2000" dirty="0">
                <a:latin typeface="Garamond" panose="02020404030301010803" pitchFamily="18" charset="0"/>
              </a:rPr>
              <a:t>Success Metrics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1600" dirty="0">
                <a:latin typeface="Garamond" panose="02020404030301010803" pitchFamily="18" charset="0"/>
              </a:rPr>
              <a:t>Usage rate (overall + by stakeholders)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1600" dirty="0">
                <a:latin typeface="Garamond" panose="02020404030301010803" pitchFamily="18" charset="0"/>
              </a:rPr>
              <a:t>Effectiveness of dashboard to aid in decision making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1600" dirty="0">
                <a:latin typeface="Garamond" panose="02020404030301010803" pitchFamily="18" charset="0"/>
              </a:rPr>
              <a:t>Loading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1600" dirty="0">
                <a:latin typeface="Garamond" panose="02020404030301010803" pitchFamily="18" charset="0"/>
              </a:rPr>
              <a:t>Reporting lag (real-time? 1day, 1week, 1month lag?)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SG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SG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57566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A97A848-E39D-4C5B-ACB0-52D058401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9872" y="365125"/>
            <a:ext cx="4789598" cy="6219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0A9AE-0E85-47A2-B7E6-9DF1DD55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>
            <a:normAutofit/>
          </a:bodyPr>
          <a:lstStyle/>
          <a:p>
            <a:r>
              <a:rPr lang="en-SG" sz="3600" dirty="0">
                <a:latin typeface="Garamond" panose="02020404030301010803" pitchFamily="18" charset="0"/>
              </a:rPr>
              <a:t>Dashboard</a:t>
            </a:r>
            <a:br>
              <a:rPr lang="en-SG" sz="3600" dirty="0">
                <a:latin typeface="Garamond" panose="02020404030301010803" pitchFamily="18" charset="0"/>
              </a:rPr>
            </a:br>
            <a:r>
              <a:rPr lang="en-SG" sz="3600" dirty="0">
                <a:latin typeface="Garamond" panose="02020404030301010803" pitchFamily="18" charset="0"/>
              </a:rPr>
              <a:t>Prototype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E0054-E803-45DD-BDA7-756CB44514F3}"/>
              </a:ext>
            </a:extLst>
          </p:cNvPr>
          <p:cNvSpPr txBox="1"/>
          <p:nvPr/>
        </p:nvSpPr>
        <p:spPr>
          <a:xfrm>
            <a:off x="9105626" y="595788"/>
            <a:ext cx="1323975" cy="10156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Drill down by filtering according to Date, Region &amp; Product Category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03734-92A7-492E-B845-E1254E4A2577}"/>
              </a:ext>
            </a:extLst>
          </p:cNvPr>
          <p:cNvSpPr txBox="1"/>
          <p:nvPr/>
        </p:nvSpPr>
        <p:spPr>
          <a:xfrm>
            <a:off x="9119597" y="2016070"/>
            <a:ext cx="2021159" cy="10156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Dual-axis graph to compare trend of impression and clicks per each user to detect any anomaly in individuals’ search pattern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3A5E5F-C4A7-4952-86DB-2E23949B538E}"/>
              </a:ext>
            </a:extLst>
          </p:cNvPr>
          <p:cNvCxnSpPr>
            <a:cxnSpLocks/>
          </p:cNvCxnSpPr>
          <p:nvPr/>
        </p:nvCxnSpPr>
        <p:spPr>
          <a:xfrm flipH="1" flipV="1">
            <a:off x="8209285" y="685313"/>
            <a:ext cx="896341" cy="4183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0A7B30-7661-492F-8B74-DBFC22B08B45}"/>
              </a:ext>
            </a:extLst>
          </p:cNvPr>
          <p:cNvSpPr txBox="1"/>
          <p:nvPr/>
        </p:nvSpPr>
        <p:spPr>
          <a:xfrm>
            <a:off x="1130685" y="1913620"/>
            <a:ext cx="1928691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Display of metrics according to dropdown selection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1E99DD-A0F2-482F-B6E6-F802EAA26A86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59376" y="1913622"/>
            <a:ext cx="777690" cy="32316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53C24E-0621-498C-8426-E31188DCCDA9}"/>
              </a:ext>
            </a:extLst>
          </p:cNvPr>
          <p:cNvCxnSpPr>
            <a:cxnSpLocks/>
          </p:cNvCxnSpPr>
          <p:nvPr/>
        </p:nvCxnSpPr>
        <p:spPr>
          <a:xfrm flipH="1" flipV="1">
            <a:off x="8209285" y="1907559"/>
            <a:ext cx="910312" cy="59023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5FB3B5-3AEC-41A7-B5FF-AC399A30E934}"/>
              </a:ext>
            </a:extLst>
          </p:cNvPr>
          <p:cNvCxnSpPr>
            <a:cxnSpLocks/>
          </p:cNvCxnSpPr>
          <p:nvPr/>
        </p:nvCxnSpPr>
        <p:spPr>
          <a:xfrm>
            <a:off x="3023111" y="3316475"/>
            <a:ext cx="608565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548560-BE01-4E13-B840-5F7E80290E0B}"/>
              </a:ext>
            </a:extLst>
          </p:cNvPr>
          <p:cNvSpPr txBox="1"/>
          <p:nvPr/>
        </p:nvSpPr>
        <p:spPr>
          <a:xfrm>
            <a:off x="1217378" y="2900976"/>
            <a:ext cx="1791250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Display number of clicks for each product category based on keyword by region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CBB72D-0734-4AD4-A7DF-7CFFD32BB33A}"/>
              </a:ext>
            </a:extLst>
          </p:cNvPr>
          <p:cNvCxnSpPr>
            <a:cxnSpLocks/>
          </p:cNvCxnSpPr>
          <p:nvPr/>
        </p:nvCxnSpPr>
        <p:spPr>
          <a:xfrm flipH="1" flipV="1">
            <a:off x="8211620" y="3429000"/>
            <a:ext cx="910312" cy="59023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EA73FE-17A5-44E0-A257-5E9CAB49FC27}"/>
              </a:ext>
            </a:extLst>
          </p:cNvPr>
          <p:cNvSpPr txBox="1"/>
          <p:nvPr/>
        </p:nvSpPr>
        <p:spPr>
          <a:xfrm>
            <a:off x="9129983" y="3511406"/>
            <a:ext cx="2021159" cy="10156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Sudden shift in proportion of mobile-web users suggest technical fault of the app. Hover data to show the numbers of each group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9FFA0C-6E05-49EE-9265-3AB4DCA218AE}"/>
              </a:ext>
            </a:extLst>
          </p:cNvPr>
          <p:cNvCxnSpPr>
            <a:cxnSpLocks/>
          </p:cNvCxnSpPr>
          <p:nvPr/>
        </p:nvCxnSpPr>
        <p:spPr>
          <a:xfrm>
            <a:off x="3059376" y="5007307"/>
            <a:ext cx="608565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A24BDF-4DAE-4BF8-8BB3-0C72AF215A47}"/>
              </a:ext>
            </a:extLst>
          </p:cNvPr>
          <p:cNvSpPr txBox="1"/>
          <p:nvPr/>
        </p:nvSpPr>
        <p:spPr>
          <a:xfrm>
            <a:off x="1273932" y="4711428"/>
            <a:ext cx="1791250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Snapshot of KPI metrics of the selected month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6B5608-F20A-46C9-9981-65D58209A3E0}"/>
              </a:ext>
            </a:extLst>
          </p:cNvPr>
          <p:cNvSpPr txBox="1"/>
          <p:nvPr/>
        </p:nvSpPr>
        <p:spPr>
          <a:xfrm>
            <a:off x="8823958" y="5800547"/>
            <a:ext cx="3211286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The month is selected from the selected date for graphs that has date in the horizontal axis</a:t>
            </a:r>
          </a:p>
        </p:txBody>
      </p:sp>
    </p:spTree>
    <p:extLst>
      <p:ext uri="{BB962C8B-B14F-4D97-AF65-F5344CB8AC3E}">
        <p14:creationId xmlns:p14="http://schemas.microsoft.com/office/powerpoint/2010/main" val="114204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A9AE-0E85-47A2-B7E6-9DF1DD55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7" y="-54194"/>
            <a:ext cx="10058400" cy="1450757"/>
          </a:xfrm>
        </p:spPr>
        <p:txBody>
          <a:bodyPr>
            <a:normAutofit/>
          </a:bodyPr>
          <a:lstStyle/>
          <a:p>
            <a:r>
              <a:rPr lang="en-SG" sz="3600" dirty="0">
                <a:latin typeface="Garamond" panose="02020404030301010803" pitchFamily="18" charset="0"/>
              </a:rPr>
              <a:t>Interactivity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6B5608-F20A-46C9-9981-65D58209A3E0}"/>
              </a:ext>
            </a:extLst>
          </p:cNvPr>
          <p:cNvSpPr txBox="1"/>
          <p:nvPr/>
        </p:nvSpPr>
        <p:spPr>
          <a:xfrm>
            <a:off x="3761593" y="5943184"/>
            <a:ext cx="3977368" cy="3385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Designed for specific business use case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C6914E7-DAA6-4BB5-ABD3-BE7515C74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6"/>
          <a:stretch/>
        </p:blipFill>
        <p:spPr>
          <a:xfrm>
            <a:off x="2905197" y="1319213"/>
            <a:ext cx="5918761" cy="45672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379DFA5-B33D-4552-9DC0-65B25907B813}"/>
              </a:ext>
            </a:extLst>
          </p:cNvPr>
          <p:cNvSpPr txBox="1"/>
          <p:nvPr/>
        </p:nvSpPr>
        <p:spPr>
          <a:xfrm>
            <a:off x="9153251" y="1690688"/>
            <a:ext cx="1524274" cy="12003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Investigate search performance by products to get domain knowledge inputs from Product Manager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061B18-98F7-4CCF-A7C1-D41ABD180D6F}"/>
              </a:ext>
            </a:extLst>
          </p:cNvPr>
          <p:cNvCxnSpPr>
            <a:cxnSpLocks/>
          </p:cNvCxnSpPr>
          <p:nvPr/>
        </p:nvCxnSpPr>
        <p:spPr>
          <a:xfrm flipH="1" flipV="1">
            <a:off x="8256910" y="1885463"/>
            <a:ext cx="896341" cy="4183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B557BC-7474-4C88-A4D9-D9CF89309686}"/>
              </a:ext>
            </a:extLst>
          </p:cNvPr>
          <p:cNvCxnSpPr>
            <a:cxnSpLocks/>
          </p:cNvCxnSpPr>
          <p:nvPr/>
        </p:nvCxnSpPr>
        <p:spPr>
          <a:xfrm flipH="1">
            <a:off x="5830220" y="933450"/>
            <a:ext cx="902416" cy="75723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A753BAA-2E7F-485B-A1EA-DD71A29912F1}"/>
              </a:ext>
            </a:extLst>
          </p:cNvPr>
          <p:cNvSpPr txBox="1"/>
          <p:nvPr/>
        </p:nvSpPr>
        <p:spPr>
          <a:xfrm>
            <a:off x="6732636" y="512897"/>
            <a:ext cx="2803756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To consider different regional trends and specific events for Marketing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60A390-7B41-4112-B749-CB0588B37551}"/>
              </a:ext>
            </a:extLst>
          </p:cNvPr>
          <p:cNvSpPr txBox="1"/>
          <p:nvPr/>
        </p:nvSpPr>
        <p:spPr>
          <a:xfrm>
            <a:off x="9153251" y="3795622"/>
            <a:ext cx="1524274" cy="10156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Highlights login issues from users to alert IT department for management of traffic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B6E6CF-1902-417C-8DA8-BA65438331DF}"/>
              </a:ext>
            </a:extLst>
          </p:cNvPr>
          <p:cNvCxnSpPr>
            <a:cxnSpLocks/>
          </p:cNvCxnSpPr>
          <p:nvPr/>
        </p:nvCxnSpPr>
        <p:spPr>
          <a:xfrm flipH="1">
            <a:off x="8381705" y="4276725"/>
            <a:ext cx="771546" cy="4728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6C310D-E86D-4359-9EC0-D3022586A82D}"/>
              </a:ext>
            </a:extLst>
          </p:cNvPr>
          <p:cNvCxnSpPr>
            <a:cxnSpLocks/>
          </p:cNvCxnSpPr>
          <p:nvPr/>
        </p:nvCxnSpPr>
        <p:spPr>
          <a:xfrm>
            <a:off x="2575904" y="4276725"/>
            <a:ext cx="853096" cy="23644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D08C18C-05A4-4DDA-93BF-A8446667B704}"/>
              </a:ext>
            </a:extLst>
          </p:cNvPr>
          <p:cNvSpPr txBox="1"/>
          <p:nvPr/>
        </p:nvSpPr>
        <p:spPr>
          <a:xfrm>
            <a:off x="449410" y="3795622"/>
            <a:ext cx="2130130" cy="10156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Highlight Data Science Team to finetune their search algorithm if clicks of certain products are found to be unusually low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4A4A93-6754-442A-8F82-74840A12D91C}"/>
              </a:ext>
            </a:extLst>
          </p:cNvPr>
          <p:cNvCxnSpPr>
            <a:cxnSpLocks/>
          </p:cNvCxnSpPr>
          <p:nvPr/>
        </p:nvCxnSpPr>
        <p:spPr>
          <a:xfrm>
            <a:off x="2512552" y="2518293"/>
            <a:ext cx="58307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FBDE816-4FDE-412C-B18B-360535FE5EE4}"/>
              </a:ext>
            </a:extLst>
          </p:cNvPr>
          <p:cNvSpPr txBox="1"/>
          <p:nvPr/>
        </p:nvSpPr>
        <p:spPr>
          <a:xfrm>
            <a:off x="382422" y="2281489"/>
            <a:ext cx="2130130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Daily Snapshot for Sales Executive to get quick market sensing</a:t>
            </a:r>
          </a:p>
        </p:txBody>
      </p:sp>
    </p:spTree>
    <p:extLst>
      <p:ext uri="{BB962C8B-B14F-4D97-AF65-F5344CB8AC3E}">
        <p14:creationId xmlns:p14="http://schemas.microsoft.com/office/powerpoint/2010/main" val="3992599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9BFB-DD8E-4D65-8692-00E860D6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>
                <a:latin typeface="Garamond" panose="02020404030301010803" pitchFamily="18" charset="0"/>
              </a:rPr>
              <a:t>Implementation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7DF1-BC40-4E4F-9EC9-E2CB4A65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SG" sz="2400" dirty="0">
                <a:latin typeface="Garamond" panose="02020404030301010803" pitchFamily="18" charset="0"/>
              </a:rPr>
              <a:t>Phase 1 : Understanding business use case of stakeholders through collaboration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 dirty="0">
                <a:latin typeface="Garamond" panose="02020404030301010803" pitchFamily="18" charset="0"/>
              </a:rPr>
              <a:t>Phase 2 : Data Collection and Warehousing to centralize the data for efficient retrieval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 dirty="0">
                <a:latin typeface="Garamond" panose="02020404030301010803" pitchFamily="18" charset="0"/>
              </a:rPr>
              <a:t>Phase 3 : Development of MVP / Prototype to get feedback from stakeholders</a:t>
            </a:r>
          </a:p>
          <a:p>
            <a:pPr lvl="1"/>
            <a:r>
              <a:rPr lang="en-SG" sz="2000" dirty="0">
                <a:latin typeface="Garamond" panose="02020404030301010803" pitchFamily="18" charset="0"/>
              </a:rPr>
              <a:t>Prioritize anomaly detection and inputs from IT department as any unwarranted technical issues could negatively impact sales and customer experience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 dirty="0">
                <a:latin typeface="Garamond" panose="02020404030301010803" pitchFamily="18" charset="0"/>
              </a:rPr>
              <a:t>Phase 4 : Deployment in the cloud for easy accessibility to stakeholders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 dirty="0">
                <a:latin typeface="Garamond" panose="02020404030301010803" pitchFamily="18" charset="0"/>
              </a:rPr>
              <a:t>Phase 5 : Iteratively improve dashboard design through continuous feedback loop and evaluation of success metrics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SG" sz="2000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SG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2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75BD-08B8-4D3B-8A7D-F274F7A2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README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FB4C-7CBE-46A7-8E95-53D624CC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- To run the dashboard locally, </a:t>
            </a:r>
          </a:p>
          <a:p>
            <a:r>
              <a:rPr lang="en-SG" dirty="0"/>
              <a:t>1. Go to the root of folder and install the dependencies</a:t>
            </a:r>
          </a:p>
          <a:p>
            <a:pPr lvl="1"/>
            <a:r>
              <a:rPr lang="en-SG" i="1" dirty="0"/>
              <a:t>pip install –r requirements.txt</a:t>
            </a:r>
          </a:p>
          <a:p>
            <a:r>
              <a:rPr lang="en-SG" dirty="0"/>
              <a:t>2. </a:t>
            </a:r>
            <a:r>
              <a:rPr lang="en-SG"/>
              <a:t>Run python app</a:t>
            </a:r>
            <a:r>
              <a:rPr lang="en-SG" dirty="0"/>
              <a:t>.py on local terminal</a:t>
            </a:r>
          </a:p>
          <a:p>
            <a:r>
              <a:rPr lang="en-SG" dirty="0"/>
              <a:t>3. Copy and paste the provided link to browser to load the dashboard on local computer</a:t>
            </a:r>
          </a:p>
        </p:txBody>
      </p:sp>
    </p:spTree>
    <p:extLst>
      <p:ext uri="{BB962C8B-B14F-4D97-AF65-F5344CB8AC3E}">
        <p14:creationId xmlns:p14="http://schemas.microsoft.com/office/powerpoint/2010/main" val="180848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6E67-274A-47E5-9D26-3F8B0D07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>
                <a:latin typeface="Garamond" panose="02020404030301010803" pitchFamily="18" charset="0"/>
              </a:rPr>
              <a:t>Search &amp; Recommendation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7A0B4-1EDF-4E2A-A6BD-D16298AE7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latin typeface="Garamond" panose="02020404030301010803" pitchFamily="18" charset="0"/>
              </a:rPr>
              <a:t>Users should be able to find the product they are looking for with least amount of clicks</a:t>
            </a:r>
          </a:p>
          <a:p>
            <a:r>
              <a:rPr lang="en-SG" dirty="0">
                <a:latin typeface="Garamond" panose="02020404030301010803" pitchFamily="18" charset="0"/>
              </a:rPr>
              <a:t>Users should be recommended products that they are interested in</a:t>
            </a:r>
          </a:p>
          <a:p>
            <a:r>
              <a:rPr lang="en-SG" dirty="0">
                <a:latin typeface="Garamond" panose="02020404030301010803" pitchFamily="18" charset="0"/>
              </a:rPr>
              <a:t>Address any issue that hinders the above 2 objectives</a:t>
            </a:r>
          </a:p>
        </p:txBody>
      </p:sp>
    </p:spTree>
    <p:extLst>
      <p:ext uri="{BB962C8B-B14F-4D97-AF65-F5344CB8AC3E}">
        <p14:creationId xmlns:p14="http://schemas.microsoft.com/office/powerpoint/2010/main" val="148485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6428-8999-441F-8799-07FC9BC8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>
                <a:latin typeface="Garamond" panose="02020404030301010803" pitchFamily="18" charset="0"/>
              </a:rPr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6F41-1DC9-40C6-9649-E38733DA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>
                <a:latin typeface="Garamond" panose="02020404030301010803" pitchFamily="18" charset="0"/>
              </a:rPr>
              <a:t>Assume that </a:t>
            </a:r>
            <a:r>
              <a:rPr lang="en-SG" sz="2400" dirty="0" err="1">
                <a:latin typeface="Garamond" panose="02020404030301010803" pitchFamily="18" charset="0"/>
              </a:rPr>
              <a:t>total_users</a:t>
            </a:r>
            <a:r>
              <a:rPr lang="en-SG" sz="2400" dirty="0">
                <a:latin typeface="Garamond" panose="02020404030301010803" pitchFamily="18" charset="0"/>
              </a:rPr>
              <a:t> refer to the sum of all unique users who have loaded the Shopee’s App home screen</a:t>
            </a:r>
          </a:p>
          <a:p>
            <a:r>
              <a:rPr lang="en-SG" sz="2400" dirty="0">
                <a:latin typeface="Garamond" panose="02020404030301010803" pitchFamily="18" charset="0"/>
              </a:rPr>
              <a:t>Assume that impression &amp; clicks include the items featured on home screen and items on cart</a:t>
            </a:r>
          </a:p>
          <a:p>
            <a:r>
              <a:rPr lang="en-SG" sz="2400" dirty="0">
                <a:latin typeface="Garamond" panose="02020404030301010803" pitchFamily="18" charset="0"/>
              </a:rPr>
              <a:t>Assume that the data is clean and no misreporting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000" dirty="0">
                <a:latin typeface="Garamond" panose="02020404030301010803" pitchFamily="18" charset="0"/>
              </a:rPr>
              <a:t>23-24 Jan 2021 anomaly is not due to database error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000" dirty="0">
                <a:latin typeface="Garamond" panose="02020404030301010803" pitchFamily="18" charset="0"/>
              </a:rPr>
              <a:t>Decimals in clicks is correct</a:t>
            </a:r>
          </a:p>
        </p:txBody>
      </p:sp>
    </p:spTree>
    <p:extLst>
      <p:ext uri="{BB962C8B-B14F-4D97-AF65-F5344CB8AC3E}">
        <p14:creationId xmlns:p14="http://schemas.microsoft.com/office/powerpoint/2010/main" val="86214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DA0F-CD19-4CC7-96AC-2E5B6086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Garamond" panose="02020404030301010803" pitchFamily="18" charset="0"/>
              </a:rPr>
              <a:t>Visualization of KPI</a:t>
            </a:r>
          </a:p>
        </p:txBody>
      </p:sp>
      <p:pic>
        <p:nvPicPr>
          <p:cNvPr id="16" name="Content Placeholder 15" descr="Graphical user interface, application, timeline&#10;&#10;Description automatically generated">
            <a:extLst>
              <a:ext uri="{FF2B5EF4-FFF2-40B4-BE49-F238E27FC236}">
                <a16:creationId xmlns:a16="http://schemas.microsoft.com/office/drawing/2014/main" id="{392059F7-F029-4935-ADAE-99AA6A25E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24" y="1846263"/>
            <a:ext cx="7908677" cy="4022725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75E9F2A-54F1-47FE-88CE-E4A059B43A51}"/>
              </a:ext>
            </a:extLst>
          </p:cNvPr>
          <p:cNvSpPr/>
          <p:nvPr/>
        </p:nvSpPr>
        <p:spPr>
          <a:xfrm>
            <a:off x="8915400" y="3390900"/>
            <a:ext cx="304800" cy="228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BE6CEB-E2F3-42FB-9EAF-6A61E8AA3121}"/>
              </a:ext>
            </a:extLst>
          </p:cNvPr>
          <p:cNvSpPr/>
          <p:nvPr/>
        </p:nvSpPr>
        <p:spPr>
          <a:xfrm>
            <a:off x="5276848" y="4986189"/>
            <a:ext cx="304800" cy="228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53F42D-4DB2-499D-AC16-5FDD2BA7DA1D}"/>
              </a:ext>
            </a:extLst>
          </p:cNvPr>
          <p:cNvSpPr/>
          <p:nvPr/>
        </p:nvSpPr>
        <p:spPr>
          <a:xfrm>
            <a:off x="7391400" y="4257675"/>
            <a:ext cx="600075" cy="29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C0C55C-3A86-40B5-A44A-64E4523E7BBB}"/>
              </a:ext>
            </a:extLst>
          </p:cNvPr>
          <p:cNvSpPr/>
          <p:nvPr/>
        </p:nvSpPr>
        <p:spPr>
          <a:xfrm>
            <a:off x="4095749" y="4786313"/>
            <a:ext cx="304800" cy="228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2A1865-76B9-4B69-BDAC-08F53B5C8D6E}"/>
              </a:ext>
            </a:extLst>
          </p:cNvPr>
          <p:cNvSpPr txBox="1"/>
          <p:nvPr/>
        </p:nvSpPr>
        <p:spPr>
          <a:xfrm>
            <a:off x="2924174" y="5830908"/>
            <a:ext cx="1323975" cy="2769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31 Dec 2020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1D9602-57E6-4676-806B-EDD0EF18FE52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3557587" y="5014913"/>
            <a:ext cx="690562" cy="81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F7E74E-F665-49E4-96AC-EE2F55828F16}"/>
              </a:ext>
            </a:extLst>
          </p:cNvPr>
          <p:cNvSpPr txBox="1"/>
          <p:nvPr/>
        </p:nvSpPr>
        <p:spPr>
          <a:xfrm>
            <a:off x="4767261" y="6057112"/>
            <a:ext cx="1323975" cy="2769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23-24 Jan 2021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83762E-3D28-4984-9F73-8B7619A933CC}"/>
              </a:ext>
            </a:extLst>
          </p:cNvPr>
          <p:cNvCxnSpPr>
            <a:cxnSpLocks/>
          </p:cNvCxnSpPr>
          <p:nvPr/>
        </p:nvCxnSpPr>
        <p:spPr>
          <a:xfrm flipH="1" flipV="1">
            <a:off x="5429248" y="5198920"/>
            <a:ext cx="1" cy="859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263160-85E6-4D38-AA4C-76C209B39046}"/>
              </a:ext>
            </a:extLst>
          </p:cNvPr>
          <p:cNvCxnSpPr>
            <a:cxnSpLocks/>
          </p:cNvCxnSpPr>
          <p:nvPr/>
        </p:nvCxnSpPr>
        <p:spPr>
          <a:xfrm flipH="1">
            <a:off x="9220200" y="3505200"/>
            <a:ext cx="99973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471FF7-DEB4-45D0-9FC9-B307A5A528F5}"/>
              </a:ext>
            </a:extLst>
          </p:cNvPr>
          <p:cNvSpPr txBox="1"/>
          <p:nvPr/>
        </p:nvSpPr>
        <p:spPr>
          <a:xfrm>
            <a:off x="10219933" y="3366700"/>
            <a:ext cx="1323975" cy="2769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23-24 Jan 2021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4F4386-48FF-4633-9B18-56EB1B0B7B01}"/>
              </a:ext>
            </a:extLst>
          </p:cNvPr>
          <p:cNvSpPr txBox="1"/>
          <p:nvPr/>
        </p:nvSpPr>
        <p:spPr>
          <a:xfrm>
            <a:off x="8696201" y="4552950"/>
            <a:ext cx="1323975" cy="2769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23-30 Dec 2020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EFE237-4D20-4D4E-B5C8-F2B7A2117288}"/>
              </a:ext>
            </a:extLst>
          </p:cNvPr>
          <p:cNvCxnSpPr>
            <a:cxnSpLocks/>
          </p:cNvCxnSpPr>
          <p:nvPr/>
        </p:nvCxnSpPr>
        <p:spPr>
          <a:xfrm flipH="1" flipV="1">
            <a:off x="8020844" y="4405312"/>
            <a:ext cx="665830" cy="2861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29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11E7-C3C4-4EE1-8801-4A63AB9D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>
                <a:latin typeface="Garamond" panose="02020404030301010803" pitchFamily="18" charset="0"/>
              </a:rPr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1CD3-2CEA-4CFF-9AFC-726473FF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SG" sz="2000" dirty="0">
                <a:latin typeface="Garamond" panose="02020404030301010803" pitchFamily="18" charset="0"/>
              </a:rPr>
              <a:t>Sudden dip in impression and clicks on 23-24 Jan 2021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000" dirty="0">
                <a:latin typeface="Garamond" panose="02020404030301010803" pitchFamily="18" charset="0"/>
              </a:rPr>
              <a:t>CTR slightly increases on 23-24 Jan 2021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000" dirty="0">
                <a:latin typeface="Garamond" panose="02020404030301010803" pitchFamily="18" charset="0"/>
              </a:rPr>
              <a:t>Sudden dip in clicks and total users on 31 Dec 2020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000" dirty="0">
                <a:latin typeface="Garamond" panose="02020404030301010803" pitchFamily="18" charset="0"/>
              </a:rPr>
              <a:t>Sustained increase in CTR from 23 Dec 2020 – 30 Dec 2020 corresponding to a fall in impression, perhaps due to users already adding items to cart beforehand to do their last minute shopping for the new year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000" dirty="0">
                <a:latin typeface="Garamond" panose="02020404030301010803" pitchFamily="18" charset="0"/>
              </a:rPr>
              <a:t>With the exception of 23-24 Jan 2021, the total users and impression are generally highly correlated.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000" dirty="0">
                <a:latin typeface="Garamond" panose="02020404030301010803" pitchFamily="18" charset="0"/>
              </a:rPr>
              <a:t>Both fluctuate greatly in Dec with higher than average on the first 2 weeks of Dec and lower than average on the last 2 weeks of Dec. Both metrics remain fairly constant in Jan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000" dirty="0">
                <a:latin typeface="Garamond" panose="02020404030301010803" pitchFamily="18" charset="0"/>
              </a:rPr>
              <a:t>Total Users, Clicks &amp; Impressions all dipped on Public Holidays (25, 31 Dec 2020) </a:t>
            </a:r>
          </a:p>
          <a:p>
            <a:pPr>
              <a:buFont typeface="Wingdings" panose="05000000000000000000" pitchFamily="2" charset="2"/>
              <a:buChar char="Ø"/>
            </a:pPr>
            <a:endParaRPr lang="en-SG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1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9924-76B0-4DD0-9283-27FFE2B6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>
                <a:latin typeface="Garamond" panose="02020404030301010803" pitchFamily="18" charset="0"/>
              </a:rPr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7B86A-0B9F-4510-BE27-7AFFB5AB7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SG" sz="2400" dirty="0">
                <a:latin typeface="Garamond" panose="02020404030301010803" pitchFamily="18" charset="0"/>
              </a:rPr>
              <a:t>The dip in impression and clicks can be explained by the fall in total number of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 dirty="0">
                <a:latin typeface="Garamond" panose="02020404030301010803" pitchFamily="18" charset="0"/>
              </a:rPr>
              <a:t>The surge of total users in the first 2 weeks of December is due to Shopee 12.12 Birthday Sale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 dirty="0">
                <a:latin typeface="Garamond" panose="02020404030301010803" pitchFamily="18" charset="0"/>
              </a:rPr>
              <a:t>High CTR is due to high volume of clicks and low volume of impressions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 dirty="0">
                <a:latin typeface="Garamond" panose="02020404030301010803" pitchFamily="18" charset="0"/>
              </a:rPr>
              <a:t>Technical issues relating to the dip in impression and clicks on 23-24 Jan 2021</a:t>
            </a:r>
          </a:p>
        </p:txBody>
      </p:sp>
    </p:spTree>
    <p:extLst>
      <p:ext uri="{BB962C8B-B14F-4D97-AF65-F5344CB8AC3E}">
        <p14:creationId xmlns:p14="http://schemas.microsoft.com/office/powerpoint/2010/main" val="383120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B69C2EDB-8FEB-4913-B194-A68D1E411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1" y="2777527"/>
            <a:ext cx="6586538" cy="3350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F97D3-C6F6-4EC6-8636-C6CA9105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194"/>
            <a:ext cx="10058400" cy="1450757"/>
          </a:xfrm>
        </p:spPr>
        <p:txBody>
          <a:bodyPr>
            <a:normAutofit/>
          </a:bodyPr>
          <a:lstStyle/>
          <a:p>
            <a:r>
              <a:rPr lang="en-SG" sz="3600" dirty="0">
                <a:latin typeface="Garamond" panose="02020404030301010803" pitchFamily="18" charset="0"/>
              </a:rPr>
              <a:t>Impressions &amp;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4E05-85D2-486A-8B6A-01A84C0F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337"/>
            <a:ext cx="10515600" cy="4351338"/>
          </a:xfrm>
        </p:spPr>
        <p:txBody>
          <a:bodyPr/>
          <a:lstStyle/>
          <a:p>
            <a:endParaRPr lang="en-SG" sz="2000" dirty="0">
              <a:latin typeface="Garamond" panose="02020404030301010803" pitchFamily="18" charset="0"/>
            </a:endParaRPr>
          </a:p>
          <a:p>
            <a:r>
              <a:rPr lang="en-SG" sz="2000" dirty="0">
                <a:latin typeface="Garamond" panose="02020404030301010803" pitchFamily="18" charset="0"/>
              </a:rPr>
              <a:t>The dip in impressions and clicks on </a:t>
            </a:r>
            <a:r>
              <a:rPr lang="en-SG" sz="2000" dirty="0">
                <a:solidFill>
                  <a:srgbClr val="00B050"/>
                </a:solidFill>
                <a:latin typeface="Garamond" panose="02020404030301010803" pitchFamily="18" charset="0"/>
              </a:rPr>
              <a:t>31 Dec 2020 </a:t>
            </a:r>
            <a:r>
              <a:rPr lang="en-SG" sz="2000" dirty="0">
                <a:latin typeface="Garamond" panose="02020404030301010803" pitchFamily="18" charset="0"/>
              </a:rPr>
              <a:t>can be explained due to a lower number of users</a:t>
            </a:r>
          </a:p>
          <a:p>
            <a:r>
              <a:rPr lang="en-SG" sz="2000" dirty="0">
                <a:latin typeface="Garamond" panose="02020404030301010803" pitchFamily="18" charset="0"/>
              </a:rPr>
              <a:t>The dip in numbers of impressions and clicks in </a:t>
            </a:r>
            <a:r>
              <a:rPr lang="en-SG" sz="2000" dirty="0">
                <a:solidFill>
                  <a:srgbClr val="FF0000"/>
                </a:solidFill>
                <a:latin typeface="Garamond" panose="02020404030301010803" pitchFamily="18" charset="0"/>
              </a:rPr>
              <a:t>23-24 Jan 2021 </a:t>
            </a:r>
            <a:r>
              <a:rPr lang="en-SG" sz="2000" dirty="0">
                <a:latin typeface="Garamond" panose="02020404030301010803" pitchFamily="18" charset="0"/>
              </a:rPr>
              <a:t>cannot be explained by the numbers of total users </a:t>
            </a:r>
          </a:p>
          <a:p>
            <a:endParaRPr lang="en-SG" dirty="0"/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A2F898-DA3F-46C2-B1D0-5FC83BE7BD76}"/>
                  </a:ext>
                </a:extLst>
              </p:cNvPr>
              <p:cNvSpPr txBox="1"/>
              <p:nvPr/>
            </p:nvSpPr>
            <p:spPr>
              <a:xfrm>
                <a:off x="9602092" y="3700283"/>
                <a:ext cx="1323975" cy="281167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1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SG" sz="1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SG" sz="1200" b="1" dirty="0"/>
                  <a:t> = 0.577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A2F898-DA3F-46C2-B1D0-5FC83BE7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092" y="3700283"/>
                <a:ext cx="1323975" cy="281167"/>
              </a:xfrm>
              <a:prstGeom prst="rect">
                <a:avLst/>
              </a:prstGeom>
              <a:blipFill>
                <a:blip r:embed="rId3"/>
                <a:stretch>
                  <a:fillRect b="-12245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B6CDE7-AC75-4BDA-8AC2-CA53CB30D718}"/>
                  </a:ext>
                </a:extLst>
              </p:cNvPr>
              <p:cNvSpPr txBox="1"/>
              <p:nvPr/>
            </p:nvSpPr>
            <p:spPr>
              <a:xfrm>
                <a:off x="9602091" y="5145791"/>
                <a:ext cx="1323975" cy="281167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1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SG" sz="1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SG" sz="1200" b="1" dirty="0"/>
                  <a:t> = 0.317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B6CDE7-AC75-4BDA-8AC2-CA53CB30D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091" y="5145791"/>
                <a:ext cx="1323975" cy="281167"/>
              </a:xfrm>
              <a:prstGeom prst="rect">
                <a:avLst/>
              </a:prstGeom>
              <a:blipFill>
                <a:blip r:embed="rId4"/>
                <a:stretch>
                  <a:fillRect b="-12245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E58D4113-77AF-4A53-BC18-887B00DA9072}"/>
              </a:ext>
            </a:extLst>
          </p:cNvPr>
          <p:cNvSpPr/>
          <p:nvPr/>
        </p:nvSpPr>
        <p:spPr>
          <a:xfrm>
            <a:off x="6634359" y="5353050"/>
            <a:ext cx="166491" cy="1827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A3B3E0-002E-49E2-9262-CC0517AF7CB3}"/>
              </a:ext>
            </a:extLst>
          </p:cNvPr>
          <p:cNvSpPr/>
          <p:nvPr/>
        </p:nvSpPr>
        <p:spPr>
          <a:xfrm>
            <a:off x="6310509" y="5438775"/>
            <a:ext cx="166491" cy="1827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5565C6-EFA0-4BD4-8F4B-4D31C7A66C6F}"/>
              </a:ext>
            </a:extLst>
          </p:cNvPr>
          <p:cNvSpPr/>
          <p:nvPr/>
        </p:nvSpPr>
        <p:spPr>
          <a:xfrm>
            <a:off x="6320034" y="4095750"/>
            <a:ext cx="166491" cy="1827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80B66B-0CE3-4E53-9D27-B97E5C49BE84}"/>
              </a:ext>
            </a:extLst>
          </p:cNvPr>
          <p:cNvSpPr/>
          <p:nvPr/>
        </p:nvSpPr>
        <p:spPr>
          <a:xfrm>
            <a:off x="6634359" y="4019550"/>
            <a:ext cx="166491" cy="1827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472C3E-B463-4F95-BEAB-496E622FFC51}"/>
              </a:ext>
            </a:extLst>
          </p:cNvPr>
          <p:cNvSpPr/>
          <p:nvPr/>
        </p:nvSpPr>
        <p:spPr>
          <a:xfrm>
            <a:off x="3548259" y="3981450"/>
            <a:ext cx="166491" cy="182774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D66C83-0C99-459B-8B7B-FA52462C06A8}"/>
              </a:ext>
            </a:extLst>
          </p:cNvPr>
          <p:cNvSpPr/>
          <p:nvPr/>
        </p:nvSpPr>
        <p:spPr>
          <a:xfrm>
            <a:off x="3557784" y="5229225"/>
            <a:ext cx="166491" cy="182774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79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97D3-C6F6-4EC6-8636-C6CA9105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>
                <a:latin typeface="Garamond" panose="02020404030301010803" pitchFamily="18" charset="0"/>
                <a:cs typeface="Segoe UI" panose="020B0502040204020203" pitchFamily="34" charset="0"/>
              </a:rPr>
              <a:t>CTR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4E05-85D2-486A-8B6A-01A84C0F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736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SG" sz="2000" dirty="0">
                <a:latin typeface="Garamond" panose="02020404030301010803" pitchFamily="18" charset="0"/>
                <a:cs typeface="Segoe UI" panose="020B0502040204020203" pitchFamily="34" charset="0"/>
              </a:rPr>
              <a:t>High CTR can be due to high volume of clicks or low volume of impression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000" dirty="0">
                <a:latin typeface="Garamond" panose="02020404030301010803" pitchFamily="18" charset="0"/>
                <a:cs typeface="Segoe UI" panose="020B0502040204020203" pitchFamily="34" charset="0"/>
              </a:rPr>
              <a:t>However, the data shows that the high CTR is explained more by a lower impression. In fact, the number of clicks is not statistically significant in explaining the CTR.</a:t>
            </a:r>
          </a:p>
          <a:p>
            <a:endParaRPr lang="en-SG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F185B70-1A2B-493E-A005-4433224C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0" y="2887886"/>
            <a:ext cx="6454379" cy="328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C5BCD0-0927-41E8-BDD6-435918047E1F}"/>
                  </a:ext>
                </a:extLst>
              </p:cNvPr>
              <p:cNvSpPr txBox="1"/>
              <p:nvPr/>
            </p:nvSpPr>
            <p:spPr>
              <a:xfrm>
                <a:off x="9652576" y="3771125"/>
                <a:ext cx="1323975" cy="281167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1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SG" sz="1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SG" sz="1200" b="1" dirty="0"/>
                  <a:t> = 0.526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C5BCD0-0927-41E8-BDD6-435918047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576" y="3771125"/>
                <a:ext cx="1323975" cy="281167"/>
              </a:xfrm>
              <a:prstGeom prst="rect">
                <a:avLst/>
              </a:prstGeom>
              <a:blipFill>
                <a:blip r:embed="rId3"/>
                <a:stretch>
                  <a:fillRect b="-12245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754388-C525-4D8E-BCC5-8E62EF6E0393}"/>
                  </a:ext>
                </a:extLst>
              </p:cNvPr>
              <p:cNvSpPr txBox="1"/>
              <p:nvPr/>
            </p:nvSpPr>
            <p:spPr>
              <a:xfrm>
                <a:off x="9652576" y="5120641"/>
                <a:ext cx="1323975" cy="281167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1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SG" sz="1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SG" sz="1200" b="1" dirty="0"/>
                  <a:t> = 0.078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754388-C525-4D8E-BCC5-8E62EF6E0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576" y="5120641"/>
                <a:ext cx="1323975" cy="281167"/>
              </a:xfrm>
              <a:prstGeom prst="rect">
                <a:avLst/>
              </a:prstGeom>
              <a:blipFill>
                <a:blip r:embed="rId4"/>
                <a:stretch>
                  <a:fillRect b="-12245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96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AEB062C-C36C-493A-A2EE-044FEA071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1943" y="3504806"/>
            <a:ext cx="5093688" cy="27152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F97D3-C6F6-4EC6-8636-C6CA9105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>
                <a:latin typeface="Garamond" panose="02020404030301010803" pitchFamily="18" charset="0"/>
              </a:rPr>
              <a:t>Impression Adjusted CTR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84E05-85D2-486A-8B6A-01A84C0FE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2052" y="1737360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SG" sz="2000" dirty="0">
                    <a:latin typeface="Garamond" panose="02020404030301010803" pitchFamily="18" charset="0"/>
                  </a:rPr>
                  <a:t>CTR alone can be misleading as higher CTR can imply lower impression -&gt; Not effective to detect anomalies in search performance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SG" sz="2000" dirty="0">
                    <a:latin typeface="Garamond" panose="02020404030301010803" pitchFamily="18" charset="0"/>
                  </a:rPr>
                  <a:t>Only high CTR during high volumes of impression generate high volumes of sales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SG" sz="2000" dirty="0">
                    <a:latin typeface="Garamond" panose="02020404030301010803" pitchFamily="18" charset="0"/>
                  </a:rPr>
                  <a:t>Impression Adjusted CTR =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𝐶𝑇𝑅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𝐼𝑚𝑝𝑟𝑒𝑠𝑠𝑖𝑜𝑛𝑠</m:t>
                        </m:r>
                      </m:num>
                      <m:den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𝐼𝑚𝑝𝑟𝑒𝑠𝑠𝑖𝑜𝑛𝑠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</m:sub>
                        </m:sSub>
                      </m:den>
                    </m:f>
                  </m:oMath>
                </a14:m>
                <a:endParaRPr lang="en-SG" sz="2400" dirty="0">
                  <a:latin typeface="Garamond" panose="02020404030301010803" pitchFamily="18" charset="0"/>
                </a:endParaRP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84E05-85D2-486A-8B6A-01A84C0FE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2052" y="1737360"/>
                <a:ext cx="10515600" cy="4351338"/>
              </a:xfrm>
              <a:blipFill>
                <a:blip r:embed="rId3"/>
                <a:stretch>
                  <a:fillRect l="-1391" t="-12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2870B2F8-1E46-43C3-9097-FC311BA211AA}"/>
              </a:ext>
            </a:extLst>
          </p:cNvPr>
          <p:cNvSpPr/>
          <p:nvPr/>
        </p:nvSpPr>
        <p:spPr>
          <a:xfrm>
            <a:off x="6348609" y="5507249"/>
            <a:ext cx="438150" cy="2476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D2AF-4A8D-4D3F-A46E-54D3C191177A}"/>
              </a:ext>
            </a:extLst>
          </p:cNvPr>
          <p:cNvCxnSpPr>
            <a:cxnSpLocks/>
          </p:cNvCxnSpPr>
          <p:nvPr/>
        </p:nvCxnSpPr>
        <p:spPr>
          <a:xfrm flipH="1">
            <a:off x="6834785" y="5631074"/>
            <a:ext cx="17686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06BA26-5A15-4A12-AE87-DC96683752DA}"/>
              </a:ext>
            </a:extLst>
          </p:cNvPr>
          <p:cNvSpPr txBox="1"/>
          <p:nvPr/>
        </p:nvSpPr>
        <p:spPr>
          <a:xfrm>
            <a:off x="8603454" y="5123242"/>
            <a:ext cx="1323975" cy="10156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23-24 Jan : Especially Low CTR after adjusting for its low impression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E1BA12-18BD-4C80-990E-CAD8429129E8}"/>
              </a:ext>
            </a:extLst>
          </p:cNvPr>
          <p:cNvSpPr/>
          <p:nvPr/>
        </p:nvSpPr>
        <p:spPr>
          <a:xfrm>
            <a:off x="3419476" y="4001662"/>
            <a:ext cx="914399" cy="990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65E3E2-C0A2-42FD-A045-DBD6BB52F6C6}"/>
              </a:ext>
            </a:extLst>
          </p:cNvPr>
          <p:cNvSpPr txBox="1"/>
          <p:nvPr/>
        </p:nvSpPr>
        <p:spPr>
          <a:xfrm>
            <a:off x="1476375" y="3682394"/>
            <a:ext cx="1323975" cy="1569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1 – 12 Dec :</a:t>
            </a:r>
          </a:p>
          <a:p>
            <a:pPr algn="ctr"/>
            <a:r>
              <a:rPr lang="en-SG" sz="1200" b="1" dirty="0"/>
              <a:t>Higher than average adjusted CTR in line with Shopee 12.12 Birthday Sale from 26Nov – 12Dec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B9349D-F8E3-47D5-84D4-E1D116DE5018}"/>
              </a:ext>
            </a:extLst>
          </p:cNvPr>
          <p:cNvCxnSpPr>
            <a:cxnSpLocks/>
          </p:cNvCxnSpPr>
          <p:nvPr/>
        </p:nvCxnSpPr>
        <p:spPr>
          <a:xfrm>
            <a:off x="2810508" y="4467224"/>
            <a:ext cx="63690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6416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3129</TotalTime>
  <Words>1158</Words>
  <Application>Microsoft Office PowerPoint</Application>
  <PresentationFormat>Widescreen</PresentationFormat>
  <Paragraphs>115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Cambria Math</vt:lpstr>
      <vt:lpstr>Garamond</vt:lpstr>
      <vt:lpstr>Wingdings</vt:lpstr>
      <vt:lpstr>Retrospect</vt:lpstr>
      <vt:lpstr>Shopee Case Study</vt:lpstr>
      <vt:lpstr>Search &amp; Recommendation objectives</vt:lpstr>
      <vt:lpstr>Assumptions</vt:lpstr>
      <vt:lpstr>Visualization of KPI</vt:lpstr>
      <vt:lpstr>Observation</vt:lpstr>
      <vt:lpstr>Hypotheses</vt:lpstr>
      <vt:lpstr>Impressions &amp; Clicks</vt:lpstr>
      <vt:lpstr>CTR</vt:lpstr>
      <vt:lpstr>Impression Adjusted CTR</vt:lpstr>
      <vt:lpstr>Per user</vt:lpstr>
      <vt:lpstr>23-24 Jan 2021</vt:lpstr>
      <vt:lpstr>Verification method</vt:lpstr>
      <vt:lpstr>Dashboard Design</vt:lpstr>
      <vt:lpstr>Dashboard Prototype</vt:lpstr>
      <vt:lpstr>Interactivity</vt:lpstr>
      <vt:lpstr>Implementation Phase</vt:lpstr>
      <vt:lpstr>README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Shopee Case Study</dc:title>
  <dc:creator>Christopher Mok</dc:creator>
  <cp:lastModifiedBy>Christopher Mok</cp:lastModifiedBy>
  <cp:revision>56</cp:revision>
  <dcterms:created xsi:type="dcterms:W3CDTF">2021-04-16T11:46:02Z</dcterms:created>
  <dcterms:modified xsi:type="dcterms:W3CDTF">2021-04-19T03:45:08Z</dcterms:modified>
</cp:coreProperties>
</file>