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F063-F60D-4446-AAD5-D142A4A4E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13EEB-0ACB-4323-9FD1-5B74A53E9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5CE5C-EBF9-43D0-8473-E1425496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4A76-9E53-4719-BD08-BF0EF12C99A5}" type="datetimeFigureOut">
              <a:rPr lang="en-SG" smtClean="0"/>
              <a:t>24/4/2020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D46DA-C5F1-410F-953C-F12F31EB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E6D91-DF02-4CAA-B5EC-DC6D6A37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64FA-2D39-4B22-9999-55924E8866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344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5A9A-83F9-4C72-9764-5C45021C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39117-7801-4807-9CB3-AFAB3A1DE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BDA3D-2261-4DB8-BEDD-0BA1FAFD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4A76-9E53-4719-BD08-BF0EF12C99A5}" type="datetimeFigureOut">
              <a:rPr lang="en-SG" smtClean="0"/>
              <a:t>24/4/2020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DE510-B887-47CA-AFE5-A3F04328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389D9-9F9E-4D7E-81A9-C45FE029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64FA-2D39-4B22-9999-55924E8866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550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CE22A3-24B9-457A-B56A-C9FF18534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9DCD0-C48F-4B31-BBAD-6D406F294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12188-4665-431D-9985-67826BD5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4A76-9E53-4719-BD08-BF0EF12C99A5}" type="datetimeFigureOut">
              <a:rPr lang="en-SG" smtClean="0"/>
              <a:t>24/4/2020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7C90D-62FA-488A-B931-F11EDE60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AE1ED-78ED-40CF-BF7C-8EE1FE0E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64FA-2D39-4B22-9999-55924E8866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952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77E0-3CDE-47AE-8BCA-878981B4E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C5A42-9DAC-437C-851D-21EF90B1E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A421D-10E3-4D28-8726-A843CAE4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4A76-9E53-4719-BD08-BF0EF12C99A5}" type="datetimeFigureOut">
              <a:rPr lang="en-SG" smtClean="0"/>
              <a:t>24/4/2020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3B264-4938-4D39-9473-DEF5742E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A7C96-7B52-4C48-9748-2A68A582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64FA-2D39-4B22-9999-55924E8866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061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AD502-7CD0-4DF3-8322-7B01289F8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206CE-8795-4ACB-9AF4-61776FB19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2A4FB-4990-4173-96CD-15D4947D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4A76-9E53-4719-BD08-BF0EF12C99A5}" type="datetimeFigureOut">
              <a:rPr lang="en-SG" smtClean="0"/>
              <a:t>24/4/2020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88C59-A63D-4428-8CF0-7FE129E7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D1A-65ED-4969-8B5D-E397E9AF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64FA-2D39-4B22-9999-55924E8866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41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75F15-4234-4162-91E0-5FCD718A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0AC13-5E16-4078-934E-589624A47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7A8E9-A310-4C2A-BAE5-29645D695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7E7C5-880A-4379-BF0A-B20BFB33B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4A76-9E53-4719-BD08-BF0EF12C99A5}" type="datetimeFigureOut">
              <a:rPr lang="en-SG" smtClean="0"/>
              <a:t>24/4/2020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11836-6144-4045-9DF4-B3422A21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E7C23-CA6F-4DD8-9339-203815A1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64FA-2D39-4B22-9999-55924E8866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925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FF5A-59BD-4729-BD89-756EA7D2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83492-2C06-4032-9A1F-DD575E603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61751-1C7A-49A2-BB88-57F293281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20AC4-751D-41EE-8B7B-7B430AB2B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84B06-E9E3-406B-972E-51B475EBE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74729B-939F-4D00-B24E-F8F45A45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4A76-9E53-4719-BD08-BF0EF12C99A5}" type="datetimeFigureOut">
              <a:rPr lang="en-SG" smtClean="0"/>
              <a:t>24/4/2020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5E44D-B14E-46FC-9082-792F0797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11040B-741A-4CCC-933C-84C69C3D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64FA-2D39-4B22-9999-55924E8866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80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7A9F-1EDF-450A-9F92-BCDE0D4A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6CBBC8-58CC-474C-A635-23CE2763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4A76-9E53-4719-BD08-BF0EF12C99A5}" type="datetimeFigureOut">
              <a:rPr lang="en-SG" smtClean="0"/>
              <a:t>24/4/2020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74F30-108E-48F3-9F7B-BE34D4A1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BFE21-EB1A-4C66-9D39-D930FA75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64FA-2D39-4B22-9999-55924E8866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744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CD549-6C1A-4917-8E60-2EF7EE273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4A76-9E53-4719-BD08-BF0EF12C99A5}" type="datetimeFigureOut">
              <a:rPr lang="en-SG" smtClean="0"/>
              <a:t>24/4/2020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2E9AC8-3194-459D-BD3E-3809D452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8356D-67DD-4F90-BF59-347DF30E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64FA-2D39-4B22-9999-55924E8866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247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9026-7710-49F0-A30A-4E24B489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B18E5-4F40-48B3-B729-F52F2E484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1D39A-790D-4E45-BE2C-4EB0A5418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DDF36-EEF5-4FBB-AAA1-E22F3D88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4A76-9E53-4719-BD08-BF0EF12C99A5}" type="datetimeFigureOut">
              <a:rPr lang="en-SG" smtClean="0"/>
              <a:t>24/4/2020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79A7E-9422-483F-B62B-9E9415E5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33C9A-389B-439A-8DD0-911E2734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64FA-2D39-4B22-9999-55924E8866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316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68AE-1238-4C13-A39C-47BD27E9C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5F0AC1-C5F3-4CBC-956B-F0F9686E2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702ED-ACA5-458D-82FB-0EC767F02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75CE1-B196-410B-969A-47AB52C5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4A76-9E53-4719-BD08-BF0EF12C99A5}" type="datetimeFigureOut">
              <a:rPr lang="en-SG" smtClean="0"/>
              <a:t>24/4/2020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18861-98B0-4D2E-8DBC-E7074064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2BCAA-BD9B-4079-8408-B473FD28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64FA-2D39-4B22-9999-55924E8866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047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5D500-EB00-4773-AF1B-2AB7D0FA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9D2EB-2CBE-44F1-BA18-DFBBAC767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A60C4-6C02-4A63-8430-BFB858FCE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44A76-9E53-4719-BD08-BF0EF12C99A5}" type="datetimeFigureOut">
              <a:rPr lang="en-SG" smtClean="0"/>
              <a:t>24/4/2020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6A64D-EE93-4E47-BAC1-49DDEF42F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7B24F-49CC-41D4-82AD-AB1CEC86B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F64FA-2D39-4B22-9999-55924E8866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476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7151-80EF-4B1E-998E-F7AF3C74E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24 April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97F09-13D9-4504-B624-F6A53294CF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184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C1D3-1D26-411B-9F4E-C029697A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68FF29-EEAD-47CD-A40B-90999D88DB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609699"/>
              </p:ext>
            </p:extLst>
          </p:nvPr>
        </p:nvGraphicFramePr>
        <p:xfrm>
          <a:off x="838200" y="1825625"/>
          <a:ext cx="105156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372">
                  <a:extLst>
                    <a:ext uri="{9D8B030D-6E8A-4147-A177-3AD203B41FA5}">
                      <a16:colId xmlns:a16="http://schemas.microsoft.com/office/drawing/2014/main" val="3889513263"/>
                    </a:ext>
                  </a:extLst>
                </a:gridCol>
                <a:gridCol w="2131828">
                  <a:extLst>
                    <a:ext uri="{9D8B030D-6E8A-4147-A177-3AD203B41FA5}">
                      <a16:colId xmlns:a16="http://schemas.microsoft.com/office/drawing/2014/main" val="269948098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6493509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0353685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6612585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12165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p-Val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AICc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Adj</a:t>
                      </a:r>
                      <a:r>
                        <a:rPr lang="en-SG" dirty="0"/>
                        <a:t> 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8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Spurious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0.000415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366.13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8.814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78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Differencing for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effectLst/>
                        </a:rPr>
                        <a:t>4.243e-07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357.21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8.366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234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Rates for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effectLst/>
                        </a:rPr>
                        <a:t>6.718e-07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370.03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8.85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64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Differencing for FSI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effectLst/>
                        </a:rPr>
                        <a:t>5.821e-08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effectLst/>
                        </a:rPr>
                        <a:t>374.430048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effectLst/>
                        </a:rPr>
                        <a:t>9.170836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effectLst/>
                        </a:rPr>
                        <a:t>0.589456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64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Differencing for FSI + rates for predictors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effectLst/>
                        </a:rPr>
                        <a:t>5.248e-07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effectLst/>
                        </a:rPr>
                        <a:t>355.3451050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effectLst/>
                        </a:rPr>
                        <a:t>8.1966400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effectLst/>
                        </a:rPr>
                        <a:t>0.6337918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76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5 + 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effectLst/>
                        </a:rPr>
                        <a:t>0.8523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effectLst/>
                        </a:rPr>
                        <a:t>-1.162153e+04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effectLst/>
                        </a:rPr>
                        <a:t>6.040874e-31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effectLst/>
                        </a:rPr>
                        <a:t>1.000000e+00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1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Dynamic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0.3177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548.04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RMSE = 2.09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RMSE_f</a:t>
                      </a:r>
                      <a:r>
                        <a:rPr lang="en-SG"/>
                        <a:t> = 2.91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38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052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65DB-BEE9-4E44-B098-810F20CC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Regression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45785-9767-4988-BD74-E9F89D456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Spurious regression</a:t>
            </a:r>
          </a:p>
          <a:p>
            <a:r>
              <a:rPr lang="en-SG" dirty="0" err="1"/>
              <a:t>Fnb</a:t>
            </a:r>
            <a:r>
              <a:rPr lang="en-SG" dirty="0"/>
              <a:t> ~ trend + season + RSI + tourism + food changes + </a:t>
            </a:r>
            <a:r>
              <a:rPr lang="en-SG" dirty="0" err="1"/>
              <a:t>ipi</a:t>
            </a:r>
            <a:endParaRPr lang="en-SG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68400-E903-4774-825F-C8E56EE67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97" y="2917675"/>
            <a:ext cx="4323418" cy="3742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C13F91-2F27-4749-B973-F52090175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677" y="3119508"/>
            <a:ext cx="4810453" cy="319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14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65DB-BEE9-4E44-B098-810F20CC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Regression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45785-9767-4988-BD74-E9F89D456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Differencing for all</a:t>
            </a:r>
          </a:p>
          <a:p>
            <a:r>
              <a:rPr lang="en-SG" dirty="0" err="1"/>
              <a:t>Fnb</a:t>
            </a:r>
            <a:r>
              <a:rPr lang="en-SG" dirty="0"/>
              <a:t> ~ trend + season + RSI + tourism + food changes + </a:t>
            </a:r>
            <a:r>
              <a:rPr lang="en-SG" dirty="0" err="1"/>
              <a:t>ipi</a:t>
            </a:r>
            <a:endParaRPr lang="en-SG" dirty="0"/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BCD54E-02A4-4DFF-9DC3-E052523EC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70" y="2825636"/>
            <a:ext cx="4100596" cy="40183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BEA069-247E-4CF9-9FF9-ED924F11C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066" y="3429000"/>
            <a:ext cx="4667085" cy="309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0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65DB-BEE9-4E44-B098-810F20CC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Regression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45785-9767-4988-BD74-E9F89D456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Rates for all</a:t>
            </a:r>
          </a:p>
          <a:p>
            <a:r>
              <a:rPr lang="en-SG" dirty="0" err="1"/>
              <a:t>Fnb</a:t>
            </a:r>
            <a:r>
              <a:rPr lang="en-SG" dirty="0"/>
              <a:t> ~ trend + season + RSI + tourism + food changes + </a:t>
            </a:r>
            <a:r>
              <a:rPr lang="en-SG" dirty="0" err="1"/>
              <a:t>ipi</a:t>
            </a:r>
            <a:endParaRPr lang="en-SG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6CF42-612E-48AE-8705-00E8F94F1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97" y="2955850"/>
            <a:ext cx="4138893" cy="37113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9A0B27-EAA2-418D-B830-740C65F97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136" y="2955850"/>
            <a:ext cx="5749664" cy="381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92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65DB-BEE9-4E44-B098-810F20CC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Regression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45785-9767-4988-BD74-E9F89D456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Differencing for </a:t>
            </a:r>
            <a:r>
              <a:rPr lang="en-SG" dirty="0" err="1"/>
              <a:t>FnB</a:t>
            </a:r>
            <a:r>
              <a:rPr lang="en-SG" dirty="0"/>
              <a:t>, absolute predictors</a:t>
            </a:r>
          </a:p>
          <a:p>
            <a:r>
              <a:rPr lang="en-SG" dirty="0" err="1"/>
              <a:t>Fnb</a:t>
            </a:r>
            <a:r>
              <a:rPr lang="en-SG" dirty="0"/>
              <a:t> ~ trend + season + RSI + tourism + food changes + </a:t>
            </a:r>
            <a:r>
              <a:rPr lang="en-SG" dirty="0" err="1"/>
              <a:t>ipi</a:t>
            </a:r>
            <a:endParaRPr lang="en-SG" dirty="0"/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E5289-39B7-409D-B15D-7231B8512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2908"/>
            <a:ext cx="4358353" cy="40750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0F59A3-E380-4372-B419-55A40ED16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416" y="3218491"/>
            <a:ext cx="5196771" cy="344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39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65DB-BEE9-4E44-B098-810F20CC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Regression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45785-9767-4988-BD74-E9F89D456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Differencing for </a:t>
            </a:r>
            <a:r>
              <a:rPr lang="en-SG" dirty="0" err="1"/>
              <a:t>FnB</a:t>
            </a:r>
            <a:r>
              <a:rPr lang="en-SG" dirty="0"/>
              <a:t>, absolute predictors</a:t>
            </a:r>
          </a:p>
          <a:p>
            <a:r>
              <a:rPr lang="en-SG" dirty="0" err="1"/>
              <a:t>Fnb</a:t>
            </a:r>
            <a:r>
              <a:rPr lang="en-SG" dirty="0"/>
              <a:t> ~ trend + season + RSI + tourism + food changes + </a:t>
            </a:r>
            <a:r>
              <a:rPr lang="en-SG" dirty="0" err="1"/>
              <a:t>ipi</a:t>
            </a:r>
            <a:endParaRPr lang="en-SG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147B0-4AEA-4BE6-A670-A62FE7E6C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91" y="2851779"/>
            <a:ext cx="3907909" cy="40062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8E4CD8-D507-4ACB-BFE1-0E4085C0F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567" y="3114879"/>
            <a:ext cx="5243865" cy="348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13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65DB-BEE9-4E44-B098-810F20CC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Regression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45785-9767-4988-BD74-E9F89D456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Differencing for </a:t>
            </a:r>
            <a:r>
              <a:rPr lang="en-SG" dirty="0" err="1"/>
              <a:t>FnB</a:t>
            </a:r>
            <a:r>
              <a:rPr lang="en-SG" dirty="0"/>
              <a:t>, absolute predictors + lag</a:t>
            </a:r>
          </a:p>
          <a:p>
            <a:r>
              <a:rPr lang="en-SG" dirty="0" err="1"/>
              <a:t>Fnb</a:t>
            </a:r>
            <a:r>
              <a:rPr lang="en-SG" dirty="0"/>
              <a:t> ~ trend + season + RSI + tourism + food changes + </a:t>
            </a:r>
            <a:r>
              <a:rPr lang="en-SG" dirty="0" err="1"/>
              <a:t>ipi</a:t>
            </a:r>
            <a:r>
              <a:rPr lang="en-SG" dirty="0"/>
              <a:t> + lag(</a:t>
            </a:r>
            <a:r>
              <a:rPr lang="en-SG" dirty="0" err="1"/>
              <a:t>fnb</a:t>
            </a:r>
            <a:r>
              <a:rPr lang="en-SG" dirty="0"/>
              <a:t>)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9F51C8-A04F-4745-ACE0-09AD6BB1A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82" y="2966022"/>
            <a:ext cx="4754194" cy="3785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9853AC-BBA8-4E5C-AC5C-68005728C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866" y="2966022"/>
            <a:ext cx="5579543" cy="370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49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65DB-BEE9-4E44-B098-810F20CC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Regression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45785-9767-4988-BD74-E9F89D456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Dynamic regression</a:t>
            </a:r>
          </a:p>
          <a:p>
            <a:r>
              <a:rPr lang="en-SG" dirty="0" err="1"/>
              <a:t>Fnb</a:t>
            </a:r>
            <a:r>
              <a:rPr lang="en-SG" dirty="0"/>
              <a:t> ~ RSI + tourism + food changes + </a:t>
            </a:r>
            <a:r>
              <a:rPr lang="en-SG" dirty="0" err="1"/>
              <a:t>ipi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BF548-27F2-4E81-AA1A-8AAD349C3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18" y="3780566"/>
            <a:ext cx="5036748" cy="16845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33884D-1403-45B0-92C5-0AE07D7DE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359" y="299966"/>
            <a:ext cx="4191215" cy="27814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A0B8F1-557C-4859-996C-14BCD3D83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177" y="3216346"/>
            <a:ext cx="5143623" cy="341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47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C8189-DAD1-42AF-B9A2-E6E3BA7B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Regression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08907-6E9F-4794-B8FE-6C5A1E80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8000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EF32-A0A7-43DA-8AD7-259E8549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9BDF8-6F5F-43E4-B0F8-E90367F6F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Forecast </a:t>
            </a:r>
            <a:r>
              <a:rPr lang="en-SG" dirty="0" err="1"/>
              <a:t>Fnb</a:t>
            </a:r>
            <a:r>
              <a:rPr lang="en-SG" dirty="0"/>
              <a:t> Index</a:t>
            </a:r>
          </a:p>
          <a:p>
            <a:r>
              <a:rPr lang="en-SG" dirty="0"/>
              <a:t>Using dynamic regression</a:t>
            </a:r>
          </a:p>
          <a:p>
            <a:r>
              <a:rPr lang="en-SG" dirty="0"/>
              <a:t>ARIMA shows non-stationary, differencing is required</a:t>
            </a:r>
          </a:p>
          <a:p>
            <a:r>
              <a:rPr lang="en-SG" dirty="0"/>
              <a:t>Multiplicative regression unable to account for autocorrelation</a:t>
            </a:r>
          </a:p>
        </p:txBody>
      </p:sp>
    </p:spTree>
    <p:extLst>
      <p:ext uri="{BB962C8B-B14F-4D97-AF65-F5344CB8AC3E}">
        <p14:creationId xmlns:p14="http://schemas.microsoft.com/office/powerpoint/2010/main" val="43758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3473-DDEF-481B-815D-A049E310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Making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CE583-7A42-4669-A544-F355B684F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Data range: 2006,1 to 2016,12 (132obs); 2017,1 – 2019,12 (36obs)</a:t>
            </a:r>
          </a:p>
          <a:p>
            <a:r>
              <a:rPr lang="en-SG" dirty="0"/>
              <a:t>Absolute, </a:t>
            </a:r>
            <a:r>
              <a:rPr lang="en-SG" dirty="0" err="1"/>
              <a:t>Absolute_SA</a:t>
            </a:r>
            <a:r>
              <a:rPr lang="en-SG" dirty="0"/>
              <a:t>, rate, </a:t>
            </a:r>
            <a:r>
              <a:rPr lang="en-SG" dirty="0" err="1"/>
              <a:t>rate_SA</a:t>
            </a:r>
            <a:endParaRPr lang="en-SG" dirty="0"/>
          </a:p>
          <a:p>
            <a:r>
              <a:rPr lang="en-SG" dirty="0"/>
              <a:t>For SA, use </a:t>
            </a:r>
            <a:r>
              <a:rPr lang="en-SG" dirty="0" err="1"/>
              <a:t>stl</a:t>
            </a:r>
            <a:r>
              <a:rPr lang="en-SG" dirty="0"/>
              <a:t>(x, </a:t>
            </a:r>
            <a:r>
              <a:rPr lang="en-SG" dirty="0" err="1"/>
              <a:t>s.window</a:t>
            </a:r>
            <a:r>
              <a:rPr lang="en-SG" dirty="0"/>
              <a:t>=13)</a:t>
            </a:r>
          </a:p>
          <a:p>
            <a:r>
              <a:rPr lang="en-SG" dirty="0"/>
              <a:t>For rates, use </a:t>
            </a:r>
            <a:r>
              <a:rPr lang="en-SG" dirty="0" err="1"/>
              <a:t>percentChange</a:t>
            </a:r>
            <a:r>
              <a:rPr lang="en-SG" dirty="0"/>
              <a:t>()</a:t>
            </a:r>
          </a:p>
          <a:p>
            <a:r>
              <a:rPr lang="en-SG" dirty="0"/>
              <a:t>For quarterly data, repeat data by 3 times. For annual data, repeat data by 12 times</a:t>
            </a:r>
          </a:p>
          <a:p>
            <a:r>
              <a:rPr lang="en-SG" dirty="0"/>
              <a:t>For </a:t>
            </a:r>
            <a:r>
              <a:rPr lang="en-SG" dirty="0" err="1"/>
              <a:t>seasadj</a:t>
            </a:r>
            <a:r>
              <a:rPr lang="en-SG" dirty="0"/>
              <a:t> data, perform </a:t>
            </a:r>
            <a:r>
              <a:rPr lang="en-SG" dirty="0" err="1"/>
              <a:t>stl</a:t>
            </a:r>
            <a:r>
              <a:rPr lang="en-SG" dirty="0"/>
              <a:t> first before repeating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2595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2A37-EF79-499A-BF03-8FEB2523F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249B-A0B6-4E4F-BE70-5EF380B10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Fnb</a:t>
            </a:r>
            <a:r>
              <a:rPr lang="en-SG" dirty="0"/>
              <a:t> – Forecast variable – Absolute, SA absolute, growth rate, SA growth rate</a:t>
            </a:r>
          </a:p>
          <a:p>
            <a:r>
              <a:rPr lang="en-SG" dirty="0"/>
              <a:t>RSI – RSI absolute, SA absolute, growth rate, SA growth rate</a:t>
            </a:r>
          </a:p>
          <a:p>
            <a:r>
              <a:rPr lang="en-SG" dirty="0"/>
              <a:t>Population [annual] – absolute, absolute, growth rate, growth rate</a:t>
            </a:r>
          </a:p>
          <a:p>
            <a:r>
              <a:rPr lang="en-SG" dirty="0"/>
              <a:t>Tourism – absolute, absolute SA, growth rate, SA growth rate</a:t>
            </a:r>
          </a:p>
          <a:p>
            <a:r>
              <a:rPr lang="en-SG" dirty="0"/>
              <a:t>Food employment – changes, changes SA, rate, SA rate </a:t>
            </a:r>
          </a:p>
          <a:p>
            <a:r>
              <a:rPr lang="en-SG" dirty="0"/>
              <a:t>Services employment – changes, changes SA, rate, SA rate</a:t>
            </a:r>
          </a:p>
        </p:txBody>
      </p:sp>
    </p:spTree>
    <p:extLst>
      <p:ext uri="{BB962C8B-B14F-4D97-AF65-F5344CB8AC3E}">
        <p14:creationId xmlns:p14="http://schemas.microsoft.com/office/powerpoint/2010/main" val="84043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C1D3-1D26-411B-9F4E-C029697A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68FF29-EEAD-47CD-A40B-90999D88DB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743219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372">
                  <a:extLst>
                    <a:ext uri="{9D8B030D-6E8A-4147-A177-3AD203B41FA5}">
                      <a16:colId xmlns:a16="http://schemas.microsoft.com/office/drawing/2014/main" val="3889513263"/>
                    </a:ext>
                  </a:extLst>
                </a:gridCol>
                <a:gridCol w="2131828">
                  <a:extLst>
                    <a:ext uri="{9D8B030D-6E8A-4147-A177-3AD203B41FA5}">
                      <a16:colId xmlns:a16="http://schemas.microsoft.com/office/drawing/2014/main" val="269948098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6493509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0353685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6612585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12165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p-Val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AICc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RMSE_forecast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8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(2,1,0)(0,0,2)[12]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0.2499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595.89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5.1921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78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(1,0,2)(0,1,1)[12]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0.2899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575.77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234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(1,0,2)(0,1,1)[12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0.2734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575.53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2.295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642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353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65DB-BEE9-4E44-B098-810F20CC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Regression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45785-9767-4988-BD74-E9F89D456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df1</a:t>
            </a:r>
          </a:p>
          <a:p>
            <a:r>
              <a:rPr lang="en-SG" dirty="0" err="1"/>
              <a:t>Fnb</a:t>
            </a:r>
            <a:r>
              <a:rPr lang="en-SG" dirty="0"/>
              <a:t> ~ RSI + population rate + tourism rate + food changes + food rate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D8E80B-6B0C-441A-B176-3E80D1772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673" y="2917675"/>
            <a:ext cx="5016017" cy="33288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FB2B89-DA21-4210-819F-C17F673A7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10" y="3479711"/>
            <a:ext cx="5912473" cy="18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8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65DB-BEE9-4E44-B098-810F20CC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Regression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45785-9767-4988-BD74-E9F89D456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df2</a:t>
            </a:r>
          </a:p>
          <a:p>
            <a:r>
              <a:rPr lang="en-SG" dirty="0" err="1"/>
              <a:t>Fnb</a:t>
            </a:r>
            <a:r>
              <a:rPr lang="en-SG" dirty="0"/>
              <a:t> ~ RSI_SA + population </a:t>
            </a:r>
            <a:r>
              <a:rPr lang="en-SG" dirty="0" err="1"/>
              <a:t>rate_SA</a:t>
            </a:r>
            <a:r>
              <a:rPr lang="en-SG" dirty="0"/>
              <a:t> + tourism </a:t>
            </a:r>
            <a:r>
              <a:rPr lang="en-SG" dirty="0" err="1"/>
              <a:t>rate_SA</a:t>
            </a:r>
            <a:r>
              <a:rPr lang="en-SG" dirty="0"/>
              <a:t> + food </a:t>
            </a:r>
            <a:r>
              <a:rPr lang="en-SG" dirty="0" err="1"/>
              <a:t>rate_SA</a:t>
            </a:r>
            <a:endParaRPr lang="en-SG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6EDAA-EB0A-4D35-A3D0-81B24FF76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03" y="3429000"/>
            <a:ext cx="6247070" cy="1646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E4FEEF-F256-4CB9-A8F0-274BD7EE3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369" y="2887078"/>
            <a:ext cx="5160690" cy="342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7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7151-80EF-4B1E-998E-F7AF3C74E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27 April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97F09-13D9-4504-B624-F6A53294CF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879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EF32-A0A7-43DA-8AD7-259E8549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9BDF8-6F5F-43E4-B0F8-E90367F6F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Forecast </a:t>
            </a:r>
            <a:r>
              <a:rPr lang="en-SG" dirty="0" err="1"/>
              <a:t>Fnb</a:t>
            </a:r>
            <a:r>
              <a:rPr lang="en-SG" dirty="0"/>
              <a:t> Index</a:t>
            </a:r>
          </a:p>
          <a:p>
            <a:r>
              <a:rPr lang="en-SG" dirty="0"/>
              <a:t>Using multiplicative regression</a:t>
            </a:r>
          </a:p>
          <a:p>
            <a:r>
              <a:rPr lang="en-SG" dirty="0"/>
              <a:t>Compare diff(</a:t>
            </a:r>
            <a:r>
              <a:rPr lang="en-SG" dirty="0" err="1"/>
              <a:t>fnb</a:t>
            </a:r>
            <a:r>
              <a:rPr lang="en-SG" dirty="0"/>
              <a:t>) and rates for </a:t>
            </a:r>
            <a:r>
              <a:rPr lang="en-SG" dirty="0" err="1"/>
              <a:t>fnb</a:t>
            </a:r>
            <a:endParaRPr lang="en-SG" dirty="0"/>
          </a:p>
          <a:p>
            <a:r>
              <a:rPr lang="en-SG" dirty="0"/>
              <a:t>Compare diff(predictors) and rates for predictors</a:t>
            </a:r>
          </a:p>
        </p:txBody>
      </p:sp>
    </p:spTree>
    <p:extLst>
      <p:ext uri="{BB962C8B-B14F-4D97-AF65-F5344CB8AC3E}">
        <p14:creationId xmlns:p14="http://schemas.microsoft.com/office/powerpoint/2010/main" val="4162952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4491</TotalTime>
  <Words>515</Words>
  <Application>Microsoft Office PowerPoint</Application>
  <PresentationFormat>Widescreen</PresentationFormat>
  <Paragraphs>128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24 April</vt:lpstr>
      <vt:lpstr>Aim</vt:lpstr>
      <vt:lpstr>Making dataset</vt:lpstr>
      <vt:lpstr>Variables</vt:lpstr>
      <vt:lpstr>Summary</vt:lpstr>
      <vt:lpstr>Regression 1</vt:lpstr>
      <vt:lpstr>Regression 2</vt:lpstr>
      <vt:lpstr>27 April</vt:lpstr>
      <vt:lpstr>Aim</vt:lpstr>
      <vt:lpstr>Summary</vt:lpstr>
      <vt:lpstr>Regression 1</vt:lpstr>
      <vt:lpstr>Regression 2</vt:lpstr>
      <vt:lpstr>Regression 3</vt:lpstr>
      <vt:lpstr>Regression 4</vt:lpstr>
      <vt:lpstr>Regression 5</vt:lpstr>
      <vt:lpstr>Regression 6</vt:lpstr>
      <vt:lpstr>Regression 7</vt:lpstr>
      <vt:lpstr>Regression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 April</dc:title>
  <dc:creator>Christopher Mok</dc:creator>
  <cp:lastModifiedBy>Christopher Mok</cp:lastModifiedBy>
  <cp:revision>10</cp:revision>
  <dcterms:created xsi:type="dcterms:W3CDTF">2020-04-24T07:06:46Z</dcterms:created>
  <dcterms:modified xsi:type="dcterms:W3CDTF">2020-04-27T09:58:38Z</dcterms:modified>
</cp:coreProperties>
</file>