
<file path=[Content_Types].xml><?xml version="1.0" encoding="utf-8"?>
<Types xmlns="http://schemas.openxmlformats.org/package/2006/content-types">
  <Default Extension="png" ContentType="image/png"/>
  <Default Extension="wmf" ContentType="image/x-wmf"/>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2" r:id="rId1"/>
    <p:sldMasterId id="2147483755" r:id="rId2"/>
    <p:sldMasterId id="2147483767" r:id="rId3"/>
    <p:sldMasterId id="2147483781" r:id="rId4"/>
    <p:sldMasterId id="2147483793" r:id="rId5"/>
    <p:sldMasterId id="2147483805" r:id="rId6"/>
    <p:sldMasterId id="2147483849" r:id="rId7"/>
    <p:sldMasterId id="2147483861" r:id="rId8"/>
    <p:sldMasterId id="2147483873" r:id="rId9"/>
    <p:sldMasterId id="2147483885" r:id="rId10"/>
    <p:sldMasterId id="2147483897" r:id="rId11"/>
  </p:sldMasterIdLst>
  <p:notesMasterIdLst>
    <p:notesMasterId r:id="rId66"/>
  </p:notesMasterIdLst>
  <p:handoutMasterIdLst>
    <p:handoutMasterId r:id="rId67"/>
  </p:handoutMasterIdLst>
  <p:sldIdLst>
    <p:sldId id="518" r:id="rId12"/>
    <p:sldId id="497" r:id="rId13"/>
    <p:sldId id="519" r:id="rId14"/>
    <p:sldId id="645" r:id="rId15"/>
    <p:sldId id="651" r:id="rId16"/>
    <p:sldId id="660" r:id="rId17"/>
    <p:sldId id="707" r:id="rId18"/>
    <p:sldId id="719" r:id="rId19"/>
    <p:sldId id="708" r:id="rId20"/>
    <p:sldId id="713" r:id="rId21"/>
    <p:sldId id="714" r:id="rId22"/>
    <p:sldId id="720" r:id="rId23"/>
    <p:sldId id="721" r:id="rId24"/>
    <p:sldId id="628" r:id="rId25"/>
    <p:sldId id="726" r:id="rId26"/>
    <p:sldId id="722" r:id="rId27"/>
    <p:sldId id="723" r:id="rId28"/>
    <p:sldId id="724" r:id="rId29"/>
    <p:sldId id="725" r:id="rId30"/>
    <p:sldId id="712" r:id="rId31"/>
    <p:sldId id="613" r:id="rId32"/>
    <p:sldId id="614" r:id="rId33"/>
    <p:sldId id="672" r:id="rId34"/>
    <p:sldId id="661" r:id="rId35"/>
    <p:sldId id="715" r:id="rId36"/>
    <p:sldId id="615" r:id="rId37"/>
    <p:sldId id="679" r:id="rId38"/>
    <p:sldId id="616" r:id="rId39"/>
    <p:sldId id="617" r:id="rId40"/>
    <p:sldId id="684" r:id="rId41"/>
    <p:sldId id="675" r:id="rId42"/>
    <p:sldId id="678" r:id="rId43"/>
    <p:sldId id="618" r:id="rId44"/>
    <p:sldId id="682" r:id="rId45"/>
    <p:sldId id="728" r:id="rId46"/>
    <p:sldId id="687" r:id="rId47"/>
    <p:sldId id="655" r:id="rId48"/>
    <p:sldId id="658" r:id="rId49"/>
    <p:sldId id="680" r:id="rId50"/>
    <p:sldId id="653" r:id="rId51"/>
    <p:sldId id="654" r:id="rId52"/>
    <p:sldId id="718" r:id="rId53"/>
    <p:sldId id="696" r:id="rId54"/>
    <p:sldId id="698" r:id="rId55"/>
    <p:sldId id="697" r:id="rId56"/>
    <p:sldId id="699" r:id="rId57"/>
    <p:sldId id="700" r:id="rId58"/>
    <p:sldId id="701" r:id="rId59"/>
    <p:sldId id="702" r:id="rId60"/>
    <p:sldId id="716" r:id="rId61"/>
    <p:sldId id="727" r:id="rId62"/>
    <p:sldId id="688" r:id="rId63"/>
    <p:sldId id="706" r:id="rId64"/>
    <p:sldId id="686" r:id="rId65"/>
  </p:sldIdLst>
  <p:sldSz cx="9144000" cy="6858000" type="screen4x3"/>
  <p:notesSz cx="6858000" cy="9144000"/>
  <p:custDataLst>
    <p:tags r:id="rId68"/>
  </p:custDataLst>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S PGothic" pitchFamily="34" charset="-128"/>
      </a:defRPr>
    </a:lvl1pPr>
    <a:lvl2pPr marL="457200" algn="l" rtl="0" fontAlgn="base">
      <a:spcBef>
        <a:spcPct val="0"/>
      </a:spcBef>
      <a:spcAft>
        <a:spcPct val="0"/>
      </a:spcAft>
      <a:defRPr kern="1200">
        <a:solidFill>
          <a:schemeClr val="tx1"/>
        </a:solidFill>
        <a:latin typeface="Arial" charset="0"/>
        <a:ea typeface="MS PGothic" pitchFamily="34" charset="-128"/>
        <a:cs typeface="MS PGothic" pitchFamily="34" charset="-128"/>
      </a:defRPr>
    </a:lvl2pPr>
    <a:lvl3pPr marL="914400" algn="l" rtl="0" fontAlgn="base">
      <a:spcBef>
        <a:spcPct val="0"/>
      </a:spcBef>
      <a:spcAft>
        <a:spcPct val="0"/>
      </a:spcAft>
      <a:defRPr kern="1200">
        <a:solidFill>
          <a:schemeClr val="tx1"/>
        </a:solidFill>
        <a:latin typeface="Arial" charset="0"/>
        <a:ea typeface="MS PGothic" pitchFamily="34" charset="-128"/>
        <a:cs typeface="MS PGothic" pitchFamily="34" charset="-128"/>
      </a:defRPr>
    </a:lvl3pPr>
    <a:lvl4pPr marL="1371600" algn="l" rtl="0" fontAlgn="base">
      <a:spcBef>
        <a:spcPct val="0"/>
      </a:spcBef>
      <a:spcAft>
        <a:spcPct val="0"/>
      </a:spcAft>
      <a:defRPr kern="1200">
        <a:solidFill>
          <a:schemeClr val="tx1"/>
        </a:solidFill>
        <a:latin typeface="Arial" charset="0"/>
        <a:ea typeface="MS PGothic" pitchFamily="34" charset="-128"/>
        <a:cs typeface="MS PGothic" pitchFamily="34" charset="-128"/>
      </a:defRPr>
    </a:lvl4pPr>
    <a:lvl5pPr marL="1828800" algn="l" rtl="0" fontAlgn="base">
      <a:spcBef>
        <a:spcPct val="0"/>
      </a:spcBef>
      <a:spcAft>
        <a:spcPct val="0"/>
      </a:spcAft>
      <a:defRPr kern="1200">
        <a:solidFill>
          <a:schemeClr val="tx1"/>
        </a:solidFill>
        <a:latin typeface="Arial" charset="0"/>
        <a:ea typeface="MS PGothic" pitchFamily="34" charset="-128"/>
        <a:cs typeface="MS PGothic" pitchFamily="34" charset="-128"/>
      </a:defRPr>
    </a:lvl5pPr>
    <a:lvl6pPr marL="2286000" algn="l" defTabSz="457200" rtl="0" eaLnBrk="1" latinLnBrk="0" hangingPunct="1">
      <a:defRPr kern="1200">
        <a:solidFill>
          <a:schemeClr val="tx1"/>
        </a:solidFill>
        <a:latin typeface="Arial" charset="0"/>
        <a:ea typeface="MS PGothic" pitchFamily="34" charset="-128"/>
        <a:cs typeface="MS PGothic" pitchFamily="34" charset="-128"/>
      </a:defRPr>
    </a:lvl6pPr>
    <a:lvl7pPr marL="2743200" algn="l" defTabSz="457200" rtl="0" eaLnBrk="1" latinLnBrk="0" hangingPunct="1">
      <a:defRPr kern="1200">
        <a:solidFill>
          <a:schemeClr val="tx1"/>
        </a:solidFill>
        <a:latin typeface="Arial" charset="0"/>
        <a:ea typeface="MS PGothic" pitchFamily="34" charset="-128"/>
        <a:cs typeface="MS PGothic" pitchFamily="34" charset="-128"/>
      </a:defRPr>
    </a:lvl7pPr>
    <a:lvl8pPr marL="3200400" algn="l" defTabSz="457200" rtl="0" eaLnBrk="1" latinLnBrk="0" hangingPunct="1">
      <a:defRPr kern="1200">
        <a:solidFill>
          <a:schemeClr val="tx1"/>
        </a:solidFill>
        <a:latin typeface="Arial" charset="0"/>
        <a:ea typeface="MS PGothic" pitchFamily="34" charset="-128"/>
        <a:cs typeface="MS PGothic" pitchFamily="34" charset="-128"/>
      </a:defRPr>
    </a:lvl8pPr>
    <a:lvl9pPr marL="3657600" algn="l" defTabSz="457200" rtl="0" eaLnBrk="1" latinLnBrk="0" hangingPunct="1">
      <a:defRPr kern="1200">
        <a:solidFill>
          <a:schemeClr val="tx1"/>
        </a:solidFill>
        <a:latin typeface="Arial" charset="0"/>
        <a:ea typeface="MS PGothic" pitchFamily="34" charset="-128"/>
        <a:cs typeface="MS PGothic"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735"/>
    <a:srgbClr val="890000"/>
    <a:srgbClr val="600000"/>
    <a:srgbClr val="FE4605"/>
    <a:srgbClr val="FE4604"/>
    <a:srgbClr val="FE4716"/>
    <a:srgbClr val="00B800"/>
    <a:srgbClr val="0094AE"/>
    <a:srgbClr val="31D983"/>
    <a:srgbClr val="00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0" autoAdjust="0"/>
    <p:restoredTop sz="86383" autoAdjust="0"/>
  </p:normalViewPr>
  <p:slideViewPr>
    <p:cSldViewPr>
      <p:cViewPr varScale="1">
        <p:scale>
          <a:sx n="101" d="100"/>
          <a:sy n="101" d="100"/>
        </p:scale>
        <p:origin x="-1914" y="-84"/>
      </p:cViewPr>
      <p:guideLst>
        <p:guide orient="horz" pos="2160"/>
        <p:guide pos="2880"/>
        <p:guide pos="963"/>
      </p:guideLst>
    </p:cSldViewPr>
  </p:slideViewPr>
  <p:outlineViewPr>
    <p:cViewPr>
      <p:scale>
        <a:sx n="33" d="100"/>
        <a:sy n="33" d="100"/>
      </p:scale>
      <p:origin x="0" y="112376"/>
    </p:cViewPr>
  </p:outlineViewPr>
  <p:notesTextViewPr>
    <p:cViewPr>
      <p:scale>
        <a:sx n="100" d="100"/>
        <a:sy n="100" d="100"/>
      </p:scale>
      <p:origin x="0" y="0"/>
    </p:cViewPr>
  </p:notesTextViewPr>
  <p:sorterViewPr>
    <p:cViewPr>
      <p:scale>
        <a:sx n="100" d="100"/>
        <a:sy n="100" d="100"/>
      </p:scale>
      <p:origin x="0" y="0"/>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tags" Target="tags/tag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handoutMaster" Target="handoutMasters/handoutMaster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xPr>
        <a:bodyPr/>
        <a:lstStyle/>
        <a:p>
          <a:pPr>
            <a:defRPr sz="1000"/>
          </a:pPr>
          <a:endParaRPr lang="en-US"/>
        </a:p>
      </c:txPr>
    </c:title>
    <c:autoTitleDeleted val="0"/>
    <c:plotArea>
      <c:layout/>
      <c:pieChart>
        <c:varyColors val="1"/>
        <c:ser>
          <c:idx val="0"/>
          <c:order val="0"/>
          <c:tx>
            <c:strRef>
              <c:f>Sheet1!$B$1</c:f>
              <c:strCache>
                <c:ptCount val="1"/>
                <c:pt idx="0">
                  <c:v>RELBOUND</c:v>
                </c:pt>
              </c:strCache>
            </c:strRef>
          </c:tx>
          <c:spPr>
            <a:solidFill>
              <a:schemeClr val="tx2">
                <a:lumMod val="75000"/>
              </a:schemeClr>
            </a:solidFill>
            <a:ln>
              <a:solidFill>
                <a:schemeClr val="tx1"/>
              </a:solidFill>
            </a:ln>
          </c:spPr>
          <c:explosion val="25"/>
          <c:dPt>
            <c:idx val="0"/>
            <c:bubble3D val="0"/>
            <c:explosion val="14"/>
            <c:spPr>
              <a:solidFill>
                <a:srgbClr val="FFFF00"/>
              </a:solidFill>
              <a:ln>
                <a:solidFill>
                  <a:schemeClr val="tx1"/>
                </a:solidFill>
              </a:ln>
            </c:spPr>
          </c:dPt>
          <c:dPt>
            <c:idx val="1"/>
            <c:bubble3D val="0"/>
            <c:explosion val="14"/>
          </c:dPt>
          <c:dPt>
            <c:idx val="2"/>
            <c:bubble3D val="0"/>
            <c:explosion val="10"/>
            <c:spPr>
              <a:solidFill>
                <a:srgbClr val="26EF50"/>
              </a:solidFill>
              <a:ln>
                <a:solidFill>
                  <a:schemeClr val="tx1"/>
                </a:solidFill>
              </a:ln>
            </c:spPr>
          </c:dPt>
          <c:cat>
            <c:strRef>
              <c:f>Sheet1!$A$2:$A$4</c:f>
              <c:strCache>
                <c:ptCount val="3"/>
                <c:pt idx="0">
                  <c:v>K</c:v>
                </c:pt>
                <c:pt idx="1">
                  <c:v>L</c:v>
                </c:pt>
                <c:pt idx="2">
                  <c:v>M</c:v>
                </c:pt>
              </c:strCache>
            </c:strRef>
          </c:cat>
          <c:val>
            <c:numRef>
              <c:f>Sheet1!$B$2:$B$4</c:f>
              <c:numCache>
                <c:formatCode>General</c:formatCode>
                <c:ptCount val="3"/>
                <c:pt idx="0">
                  <c:v>16</c:v>
                </c:pt>
                <c:pt idx="1">
                  <c:v>51</c:v>
                </c:pt>
                <c:pt idx="2">
                  <c:v>33</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29453275032933"/>
          <c:y val="0.66614491018883004"/>
          <c:w val="6.6462258161791493E-2"/>
          <c:h val="0.232082844186635"/>
        </c:manualLayout>
      </c:layout>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A1A50C-2459-41D0-B9B7-9D1D0EAA17F6}" type="doc">
      <dgm:prSet loTypeId="urn:microsoft.com/office/officeart/2005/8/layout/process1" loCatId="process" qsTypeId="urn:microsoft.com/office/officeart/2005/8/quickstyle/simple2" qsCatId="simple" csTypeId="urn:microsoft.com/office/officeart/2005/8/colors/colorful5" csCatId="colorful" phldr="1"/>
      <dgm:spPr/>
    </dgm:pt>
    <dgm:pt modelId="{0CAD9528-F643-486B-91C8-8AA5BFAE9D7B}">
      <dgm:prSet phldrT="[Text]" custT="1"/>
      <dgm:spPr>
        <a:solidFill>
          <a:schemeClr val="bg2">
            <a:lumMod val="40000"/>
            <a:lumOff val="60000"/>
          </a:schemeClr>
        </a:solidFill>
        <a:ln>
          <a:solidFill>
            <a:schemeClr val="tx1"/>
          </a:solidFill>
        </a:ln>
      </dgm:spPr>
      <dgm:t>
        <a:bodyPr/>
        <a:lstStyle/>
        <a:p>
          <a:r>
            <a:rPr lang="en-GB" sz="1800" dirty="0" smtClean="0">
              <a:solidFill>
                <a:schemeClr val="tx1"/>
              </a:solidFill>
            </a:rPr>
            <a:t>DB2 10 CM</a:t>
          </a:r>
          <a:endParaRPr lang="en-GB" sz="1800" dirty="0">
            <a:solidFill>
              <a:schemeClr val="tx1"/>
            </a:solidFill>
          </a:endParaRPr>
        </a:p>
      </dgm:t>
    </dgm:pt>
    <dgm:pt modelId="{C98CE653-9311-4143-A591-9B3F904176D4}" type="parTrans" cxnId="{60E251A5-046F-42E7-97E8-3765FFCAC3AE}">
      <dgm:prSet/>
      <dgm:spPr/>
      <dgm:t>
        <a:bodyPr/>
        <a:lstStyle/>
        <a:p>
          <a:endParaRPr lang="en-GB"/>
        </a:p>
      </dgm:t>
    </dgm:pt>
    <dgm:pt modelId="{00DFA202-D563-4C71-922C-C969E981349F}" type="sibTrans" cxnId="{60E251A5-046F-42E7-97E8-3765FFCAC3AE}">
      <dgm:prSet/>
      <dgm:spPr>
        <a:solidFill>
          <a:schemeClr val="bg2">
            <a:lumMod val="40000"/>
            <a:lumOff val="60000"/>
          </a:schemeClr>
        </a:solidFill>
        <a:ln w="25400">
          <a:solidFill>
            <a:schemeClr val="tx1"/>
          </a:solidFill>
        </a:ln>
      </dgm:spPr>
      <dgm:t>
        <a:bodyPr/>
        <a:lstStyle/>
        <a:p>
          <a:endParaRPr lang="en-GB"/>
        </a:p>
      </dgm:t>
    </dgm:pt>
    <dgm:pt modelId="{8B97A7C5-EECE-4A49-B302-72E4638A12F6}">
      <dgm:prSet phldrT="[Text]" custT="1"/>
      <dgm:spPr>
        <a:solidFill>
          <a:srgbClr val="31D983"/>
        </a:solidFill>
        <a:ln>
          <a:solidFill>
            <a:schemeClr val="tx1"/>
          </a:solidFill>
        </a:ln>
      </dgm:spPr>
      <dgm:t>
        <a:bodyPr/>
        <a:lstStyle/>
        <a:p>
          <a:r>
            <a:rPr lang="en-GB" sz="1800" dirty="0" smtClean="0">
              <a:solidFill>
                <a:schemeClr val="tx1"/>
              </a:solidFill>
            </a:rPr>
            <a:t>DB2 10 CM + REBIND</a:t>
          </a:r>
          <a:endParaRPr lang="en-GB" sz="1800" dirty="0">
            <a:solidFill>
              <a:schemeClr val="tx1"/>
            </a:solidFill>
          </a:endParaRPr>
        </a:p>
      </dgm:t>
    </dgm:pt>
    <dgm:pt modelId="{7D6A7E0A-353B-47ED-82EF-EBB95026532C}" type="parTrans" cxnId="{FE033552-D75C-4FFC-A866-EC35AC04613A}">
      <dgm:prSet/>
      <dgm:spPr/>
      <dgm:t>
        <a:bodyPr/>
        <a:lstStyle/>
        <a:p>
          <a:endParaRPr lang="en-GB"/>
        </a:p>
      </dgm:t>
    </dgm:pt>
    <dgm:pt modelId="{C0BB1122-0D3D-40ED-8C12-237B4A9307DF}" type="sibTrans" cxnId="{FE033552-D75C-4FFC-A866-EC35AC04613A}">
      <dgm:prSet/>
      <dgm:spPr>
        <a:solidFill>
          <a:schemeClr val="bg2">
            <a:lumMod val="40000"/>
            <a:lumOff val="60000"/>
          </a:schemeClr>
        </a:solidFill>
        <a:ln w="25400">
          <a:solidFill>
            <a:schemeClr val="tx1"/>
          </a:solidFill>
        </a:ln>
      </dgm:spPr>
      <dgm:t>
        <a:bodyPr/>
        <a:lstStyle/>
        <a:p>
          <a:endParaRPr lang="en-GB"/>
        </a:p>
      </dgm:t>
    </dgm:pt>
    <dgm:pt modelId="{2F3287B7-6C60-4142-A0AB-6301767E283A}">
      <dgm:prSet phldrT="[Text]" custT="1"/>
      <dgm:spPr>
        <a:solidFill>
          <a:schemeClr val="bg2">
            <a:lumMod val="40000"/>
            <a:lumOff val="60000"/>
          </a:schemeClr>
        </a:solidFill>
        <a:ln>
          <a:solidFill>
            <a:schemeClr val="tx1"/>
          </a:solidFill>
        </a:ln>
      </dgm:spPr>
      <dgm:t>
        <a:bodyPr/>
        <a:lstStyle/>
        <a:p>
          <a:r>
            <a:rPr lang="en-GB" sz="1800" dirty="0" smtClean="0">
              <a:solidFill>
                <a:schemeClr val="tx1"/>
              </a:solidFill>
            </a:rPr>
            <a:t>DB2 10 NFM</a:t>
          </a:r>
          <a:endParaRPr lang="en-GB" sz="1800" dirty="0">
            <a:solidFill>
              <a:schemeClr val="tx1"/>
            </a:solidFill>
          </a:endParaRPr>
        </a:p>
      </dgm:t>
    </dgm:pt>
    <dgm:pt modelId="{E96E3562-C8B3-44BB-B8DA-8645ADBB4105}" type="parTrans" cxnId="{9B186498-6743-4651-9528-7F14CAC1A717}">
      <dgm:prSet/>
      <dgm:spPr/>
      <dgm:t>
        <a:bodyPr/>
        <a:lstStyle/>
        <a:p>
          <a:endParaRPr lang="en-GB"/>
        </a:p>
      </dgm:t>
    </dgm:pt>
    <dgm:pt modelId="{92E7EACA-31EC-4741-B4E9-5F50476A5339}" type="sibTrans" cxnId="{9B186498-6743-4651-9528-7F14CAC1A717}">
      <dgm:prSet/>
      <dgm:spPr>
        <a:solidFill>
          <a:schemeClr val="bg2">
            <a:lumMod val="40000"/>
            <a:lumOff val="60000"/>
          </a:schemeClr>
        </a:solidFill>
        <a:ln w="25400">
          <a:solidFill>
            <a:schemeClr val="tx1"/>
          </a:solidFill>
        </a:ln>
      </dgm:spPr>
      <dgm:t>
        <a:bodyPr/>
        <a:lstStyle/>
        <a:p>
          <a:endParaRPr lang="en-GB"/>
        </a:p>
      </dgm:t>
    </dgm:pt>
    <dgm:pt modelId="{62717200-E6B9-49CF-AE28-6CCF7E91030E}">
      <dgm:prSet phldrT="[Text]" custT="1"/>
      <dgm:spPr>
        <a:solidFill>
          <a:schemeClr val="bg2">
            <a:lumMod val="40000"/>
            <a:lumOff val="60000"/>
          </a:schemeClr>
        </a:solidFill>
        <a:ln>
          <a:solidFill>
            <a:schemeClr val="tx1"/>
          </a:solidFill>
        </a:ln>
      </dgm:spPr>
      <dgm:t>
        <a:bodyPr/>
        <a:lstStyle/>
        <a:p>
          <a:r>
            <a:rPr lang="en-GB" sz="1800" dirty="0" smtClean="0">
              <a:solidFill>
                <a:schemeClr val="tx1"/>
              </a:solidFill>
            </a:rPr>
            <a:t>DB2 10 NFM + Changes</a:t>
          </a:r>
          <a:endParaRPr lang="en-GB" sz="1800" dirty="0">
            <a:solidFill>
              <a:schemeClr val="tx1"/>
            </a:solidFill>
          </a:endParaRPr>
        </a:p>
      </dgm:t>
    </dgm:pt>
    <dgm:pt modelId="{E81A179E-1AA8-4628-9267-BD8624CF7AA3}" type="parTrans" cxnId="{3AEA3A1B-42D8-4EBA-A795-EE18775A97CB}">
      <dgm:prSet/>
      <dgm:spPr/>
      <dgm:t>
        <a:bodyPr/>
        <a:lstStyle/>
        <a:p>
          <a:endParaRPr lang="en-GB"/>
        </a:p>
      </dgm:t>
    </dgm:pt>
    <dgm:pt modelId="{516AFDD8-9F3F-4D82-9AEE-905E210EF604}" type="sibTrans" cxnId="{3AEA3A1B-42D8-4EBA-A795-EE18775A97CB}">
      <dgm:prSet/>
      <dgm:spPr/>
      <dgm:t>
        <a:bodyPr/>
        <a:lstStyle/>
        <a:p>
          <a:endParaRPr lang="en-GB"/>
        </a:p>
      </dgm:t>
    </dgm:pt>
    <dgm:pt modelId="{42E45B69-8210-40B9-B1C8-C361C1A04237}" type="pres">
      <dgm:prSet presAssocID="{22A1A50C-2459-41D0-B9B7-9D1D0EAA17F6}" presName="Name0" presStyleCnt="0">
        <dgm:presLayoutVars>
          <dgm:dir/>
          <dgm:resizeHandles val="exact"/>
        </dgm:presLayoutVars>
      </dgm:prSet>
      <dgm:spPr/>
    </dgm:pt>
    <dgm:pt modelId="{821D721B-BAB4-4ABF-9C73-5CBC1A69A6AF}" type="pres">
      <dgm:prSet presAssocID="{0CAD9528-F643-486B-91C8-8AA5BFAE9D7B}" presName="node" presStyleLbl="node1" presStyleIdx="0" presStyleCnt="4">
        <dgm:presLayoutVars>
          <dgm:bulletEnabled val="1"/>
        </dgm:presLayoutVars>
      </dgm:prSet>
      <dgm:spPr/>
      <dgm:t>
        <a:bodyPr/>
        <a:lstStyle/>
        <a:p>
          <a:endParaRPr lang="en-GB"/>
        </a:p>
      </dgm:t>
    </dgm:pt>
    <dgm:pt modelId="{31B3F395-27A1-4AA0-A5B9-47BB5A0FA047}" type="pres">
      <dgm:prSet presAssocID="{00DFA202-D563-4C71-922C-C969E981349F}" presName="sibTrans" presStyleLbl="sibTrans2D1" presStyleIdx="0" presStyleCnt="3"/>
      <dgm:spPr/>
      <dgm:t>
        <a:bodyPr/>
        <a:lstStyle/>
        <a:p>
          <a:endParaRPr lang="en-GB"/>
        </a:p>
      </dgm:t>
    </dgm:pt>
    <dgm:pt modelId="{59233032-FA95-4DDB-AEF7-F3BA41B3C7F4}" type="pres">
      <dgm:prSet presAssocID="{00DFA202-D563-4C71-922C-C969E981349F}" presName="connectorText" presStyleLbl="sibTrans2D1" presStyleIdx="0" presStyleCnt="3"/>
      <dgm:spPr/>
      <dgm:t>
        <a:bodyPr/>
        <a:lstStyle/>
        <a:p>
          <a:endParaRPr lang="en-GB"/>
        </a:p>
      </dgm:t>
    </dgm:pt>
    <dgm:pt modelId="{F282E6AC-B46D-49AD-99B2-6809CAB2E6D2}" type="pres">
      <dgm:prSet presAssocID="{8B97A7C5-EECE-4A49-B302-72E4638A12F6}" presName="node" presStyleLbl="node1" presStyleIdx="1" presStyleCnt="4">
        <dgm:presLayoutVars>
          <dgm:bulletEnabled val="1"/>
        </dgm:presLayoutVars>
      </dgm:prSet>
      <dgm:spPr/>
      <dgm:t>
        <a:bodyPr/>
        <a:lstStyle/>
        <a:p>
          <a:endParaRPr lang="en-GB"/>
        </a:p>
      </dgm:t>
    </dgm:pt>
    <dgm:pt modelId="{3807C97B-7747-478E-A33A-BDD06740313F}" type="pres">
      <dgm:prSet presAssocID="{C0BB1122-0D3D-40ED-8C12-237B4A9307DF}" presName="sibTrans" presStyleLbl="sibTrans2D1" presStyleIdx="1" presStyleCnt="3"/>
      <dgm:spPr/>
      <dgm:t>
        <a:bodyPr/>
        <a:lstStyle/>
        <a:p>
          <a:endParaRPr lang="en-GB"/>
        </a:p>
      </dgm:t>
    </dgm:pt>
    <dgm:pt modelId="{B732CE76-C549-4B16-8241-1F583D7DD551}" type="pres">
      <dgm:prSet presAssocID="{C0BB1122-0D3D-40ED-8C12-237B4A9307DF}" presName="connectorText" presStyleLbl="sibTrans2D1" presStyleIdx="1" presStyleCnt="3"/>
      <dgm:spPr/>
      <dgm:t>
        <a:bodyPr/>
        <a:lstStyle/>
        <a:p>
          <a:endParaRPr lang="en-GB"/>
        </a:p>
      </dgm:t>
    </dgm:pt>
    <dgm:pt modelId="{A9E4B7EA-932E-4734-92B1-58B419F450BD}" type="pres">
      <dgm:prSet presAssocID="{2F3287B7-6C60-4142-A0AB-6301767E283A}" presName="node" presStyleLbl="node1" presStyleIdx="2" presStyleCnt="4">
        <dgm:presLayoutVars>
          <dgm:bulletEnabled val="1"/>
        </dgm:presLayoutVars>
      </dgm:prSet>
      <dgm:spPr/>
      <dgm:t>
        <a:bodyPr/>
        <a:lstStyle/>
        <a:p>
          <a:endParaRPr lang="en-GB"/>
        </a:p>
      </dgm:t>
    </dgm:pt>
    <dgm:pt modelId="{F83FF34C-5C6D-43AA-9975-7A868B899CA0}" type="pres">
      <dgm:prSet presAssocID="{92E7EACA-31EC-4741-B4E9-5F50476A5339}" presName="sibTrans" presStyleLbl="sibTrans2D1" presStyleIdx="2" presStyleCnt="3"/>
      <dgm:spPr/>
      <dgm:t>
        <a:bodyPr/>
        <a:lstStyle/>
        <a:p>
          <a:endParaRPr lang="en-GB"/>
        </a:p>
      </dgm:t>
    </dgm:pt>
    <dgm:pt modelId="{A1C92AB0-64C3-4FE8-9964-10D9629EAC2E}" type="pres">
      <dgm:prSet presAssocID="{92E7EACA-31EC-4741-B4E9-5F50476A5339}" presName="connectorText" presStyleLbl="sibTrans2D1" presStyleIdx="2" presStyleCnt="3"/>
      <dgm:spPr/>
      <dgm:t>
        <a:bodyPr/>
        <a:lstStyle/>
        <a:p>
          <a:endParaRPr lang="en-GB"/>
        </a:p>
      </dgm:t>
    </dgm:pt>
    <dgm:pt modelId="{30D1CA7F-D99A-4E5A-BC04-47C753D4901A}" type="pres">
      <dgm:prSet presAssocID="{62717200-E6B9-49CF-AE28-6CCF7E91030E}" presName="node" presStyleLbl="node1" presStyleIdx="3" presStyleCnt="4">
        <dgm:presLayoutVars>
          <dgm:bulletEnabled val="1"/>
        </dgm:presLayoutVars>
      </dgm:prSet>
      <dgm:spPr/>
      <dgm:t>
        <a:bodyPr/>
        <a:lstStyle/>
        <a:p>
          <a:endParaRPr lang="en-GB"/>
        </a:p>
      </dgm:t>
    </dgm:pt>
  </dgm:ptLst>
  <dgm:cxnLst>
    <dgm:cxn modelId="{005E9C99-E133-4851-8CB3-08200BAF70CA}" type="presOf" srcId="{92E7EACA-31EC-4741-B4E9-5F50476A5339}" destId="{A1C92AB0-64C3-4FE8-9964-10D9629EAC2E}" srcOrd="1" destOrd="0" presId="urn:microsoft.com/office/officeart/2005/8/layout/process1"/>
    <dgm:cxn modelId="{12369B1A-86B3-4D72-A82F-C5E0C01E87B5}" type="presOf" srcId="{8B97A7C5-EECE-4A49-B302-72E4638A12F6}" destId="{F282E6AC-B46D-49AD-99B2-6809CAB2E6D2}" srcOrd="0" destOrd="0" presId="urn:microsoft.com/office/officeart/2005/8/layout/process1"/>
    <dgm:cxn modelId="{60E251A5-046F-42E7-97E8-3765FFCAC3AE}" srcId="{22A1A50C-2459-41D0-B9B7-9D1D0EAA17F6}" destId="{0CAD9528-F643-486B-91C8-8AA5BFAE9D7B}" srcOrd="0" destOrd="0" parTransId="{C98CE653-9311-4143-A591-9B3F904176D4}" sibTransId="{00DFA202-D563-4C71-922C-C969E981349F}"/>
    <dgm:cxn modelId="{D355C54D-2D5E-45D1-869F-54D08C4C1846}" type="presOf" srcId="{92E7EACA-31EC-4741-B4E9-5F50476A5339}" destId="{F83FF34C-5C6D-43AA-9975-7A868B899CA0}" srcOrd="0" destOrd="0" presId="urn:microsoft.com/office/officeart/2005/8/layout/process1"/>
    <dgm:cxn modelId="{E00C348C-EEEA-4A21-AB30-FD4FDF5F2596}" type="presOf" srcId="{00DFA202-D563-4C71-922C-C969E981349F}" destId="{31B3F395-27A1-4AA0-A5B9-47BB5A0FA047}" srcOrd="0" destOrd="0" presId="urn:microsoft.com/office/officeart/2005/8/layout/process1"/>
    <dgm:cxn modelId="{9B186498-6743-4651-9528-7F14CAC1A717}" srcId="{22A1A50C-2459-41D0-B9B7-9D1D0EAA17F6}" destId="{2F3287B7-6C60-4142-A0AB-6301767E283A}" srcOrd="2" destOrd="0" parTransId="{E96E3562-C8B3-44BB-B8DA-8645ADBB4105}" sibTransId="{92E7EACA-31EC-4741-B4E9-5F50476A5339}"/>
    <dgm:cxn modelId="{989C697E-F458-4C05-BABF-554DC84C797D}" type="presOf" srcId="{22A1A50C-2459-41D0-B9B7-9D1D0EAA17F6}" destId="{42E45B69-8210-40B9-B1C8-C361C1A04237}" srcOrd="0" destOrd="0" presId="urn:microsoft.com/office/officeart/2005/8/layout/process1"/>
    <dgm:cxn modelId="{1CDDD555-B789-4B19-8D81-CD7F2439D1E2}" type="presOf" srcId="{C0BB1122-0D3D-40ED-8C12-237B4A9307DF}" destId="{3807C97B-7747-478E-A33A-BDD06740313F}" srcOrd="0" destOrd="0" presId="urn:microsoft.com/office/officeart/2005/8/layout/process1"/>
    <dgm:cxn modelId="{77915B39-F48E-44F5-B2DC-1EEED87E22C1}" type="presOf" srcId="{00DFA202-D563-4C71-922C-C969E981349F}" destId="{59233032-FA95-4DDB-AEF7-F3BA41B3C7F4}" srcOrd="1" destOrd="0" presId="urn:microsoft.com/office/officeart/2005/8/layout/process1"/>
    <dgm:cxn modelId="{FE033552-D75C-4FFC-A866-EC35AC04613A}" srcId="{22A1A50C-2459-41D0-B9B7-9D1D0EAA17F6}" destId="{8B97A7C5-EECE-4A49-B302-72E4638A12F6}" srcOrd="1" destOrd="0" parTransId="{7D6A7E0A-353B-47ED-82EF-EBB95026532C}" sibTransId="{C0BB1122-0D3D-40ED-8C12-237B4A9307DF}"/>
    <dgm:cxn modelId="{E380E743-1F8E-4C29-B81C-A976F4A766CD}" type="presOf" srcId="{2F3287B7-6C60-4142-A0AB-6301767E283A}" destId="{A9E4B7EA-932E-4734-92B1-58B419F450BD}" srcOrd="0" destOrd="0" presId="urn:microsoft.com/office/officeart/2005/8/layout/process1"/>
    <dgm:cxn modelId="{E8587B0B-C0D7-43E0-A5C8-8DF969614C84}" type="presOf" srcId="{0CAD9528-F643-486B-91C8-8AA5BFAE9D7B}" destId="{821D721B-BAB4-4ABF-9C73-5CBC1A69A6AF}" srcOrd="0" destOrd="0" presId="urn:microsoft.com/office/officeart/2005/8/layout/process1"/>
    <dgm:cxn modelId="{656A9E52-C6C6-4476-A306-0EB4FF810AAB}" type="presOf" srcId="{C0BB1122-0D3D-40ED-8C12-237B4A9307DF}" destId="{B732CE76-C549-4B16-8241-1F583D7DD551}" srcOrd="1" destOrd="0" presId="urn:microsoft.com/office/officeart/2005/8/layout/process1"/>
    <dgm:cxn modelId="{D0AAE389-88D6-4F71-9869-BC32D62EB1FA}" type="presOf" srcId="{62717200-E6B9-49CF-AE28-6CCF7E91030E}" destId="{30D1CA7F-D99A-4E5A-BC04-47C753D4901A}" srcOrd="0" destOrd="0" presId="urn:microsoft.com/office/officeart/2005/8/layout/process1"/>
    <dgm:cxn modelId="{3AEA3A1B-42D8-4EBA-A795-EE18775A97CB}" srcId="{22A1A50C-2459-41D0-B9B7-9D1D0EAA17F6}" destId="{62717200-E6B9-49CF-AE28-6CCF7E91030E}" srcOrd="3" destOrd="0" parTransId="{E81A179E-1AA8-4628-9267-BD8624CF7AA3}" sibTransId="{516AFDD8-9F3F-4D82-9AEE-905E210EF604}"/>
    <dgm:cxn modelId="{951AE571-E471-4755-8A40-D13C2832C738}" type="presParOf" srcId="{42E45B69-8210-40B9-B1C8-C361C1A04237}" destId="{821D721B-BAB4-4ABF-9C73-5CBC1A69A6AF}" srcOrd="0" destOrd="0" presId="urn:microsoft.com/office/officeart/2005/8/layout/process1"/>
    <dgm:cxn modelId="{ABFCC756-EB04-47E6-8036-4DCA8055DF21}" type="presParOf" srcId="{42E45B69-8210-40B9-B1C8-C361C1A04237}" destId="{31B3F395-27A1-4AA0-A5B9-47BB5A0FA047}" srcOrd="1" destOrd="0" presId="urn:microsoft.com/office/officeart/2005/8/layout/process1"/>
    <dgm:cxn modelId="{C83A9CDB-510A-49E8-B48F-49891A81174F}" type="presParOf" srcId="{31B3F395-27A1-4AA0-A5B9-47BB5A0FA047}" destId="{59233032-FA95-4DDB-AEF7-F3BA41B3C7F4}" srcOrd="0" destOrd="0" presId="urn:microsoft.com/office/officeart/2005/8/layout/process1"/>
    <dgm:cxn modelId="{62E76523-17A4-4EAC-9E13-A8FAD3CD1E3C}" type="presParOf" srcId="{42E45B69-8210-40B9-B1C8-C361C1A04237}" destId="{F282E6AC-B46D-49AD-99B2-6809CAB2E6D2}" srcOrd="2" destOrd="0" presId="urn:microsoft.com/office/officeart/2005/8/layout/process1"/>
    <dgm:cxn modelId="{F97F45F6-B7B2-4262-971F-A05F08F93549}" type="presParOf" srcId="{42E45B69-8210-40B9-B1C8-C361C1A04237}" destId="{3807C97B-7747-478E-A33A-BDD06740313F}" srcOrd="3" destOrd="0" presId="urn:microsoft.com/office/officeart/2005/8/layout/process1"/>
    <dgm:cxn modelId="{7FCAE164-DCB3-4514-86D1-8AF65D027FB1}" type="presParOf" srcId="{3807C97B-7747-478E-A33A-BDD06740313F}" destId="{B732CE76-C549-4B16-8241-1F583D7DD551}" srcOrd="0" destOrd="0" presId="urn:microsoft.com/office/officeart/2005/8/layout/process1"/>
    <dgm:cxn modelId="{113654AF-D12E-4031-A3BD-9376DAB40F2A}" type="presParOf" srcId="{42E45B69-8210-40B9-B1C8-C361C1A04237}" destId="{A9E4B7EA-932E-4734-92B1-58B419F450BD}" srcOrd="4" destOrd="0" presId="urn:microsoft.com/office/officeart/2005/8/layout/process1"/>
    <dgm:cxn modelId="{A4645F9F-AD06-467D-A2C0-60D02A6BB0D4}" type="presParOf" srcId="{42E45B69-8210-40B9-B1C8-C361C1A04237}" destId="{F83FF34C-5C6D-43AA-9975-7A868B899CA0}" srcOrd="5" destOrd="0" presId="urn:microsoft.com/office/officeart/2005/8/layout/process1"/>
    <dgm:cxn modelId="{CBA947DF-0B7E-43FF-BC10-13E6C78229E5}" type="presParOf" srcId="{F83FF34C-5C6D-43AA-9975-7A868B899CA0}" destId="{A1C92AB0-64C3-4FE8-9964-10D9629EAC2E}" srcOrd="0" destOrd="0" presId="urn:microsoft.com/office/officeart/2005/8/layout/process1"/>
    <dgm:cxn modelId="{FAF15BD6-C15E-4EAE-8781-CCE42965FF22}" type="presParOf" srcId="{42E45B69-8210-40B9-B1C8-C361C1A04237}" destId="{30D1CA7F-D99A-4E5A-BC04-47C753D4901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D721B-BAB4-4ABF-9C73-5CBC1A69A6AF}">
      <dsp:nvSpPr>
        <dsp:cNvPr id="0" name=""/>
        <dsp:cNvSpPr/>
      </dsp:nvSpPr>
      <dsp:spPr>
        <a:xfrm>
          <a:off x="3766" y="674658"/>
          <a:ext cx="1646653" cy="987992"/>
        </a:xfrm>
        <a:prstGeom prst="roundRect">
          <a:avLst>
            <a:gd name="adj" fmla="val 10000"/>
          </a:avLst>
        </a:prstGeom>
        <a:solidFill>
          <a:schemeClr val="bg2">
            <a:lumMod val="40000"/>
            <a:lumOff val="6000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DB2 10 CM</a:t>
          </a:r>
          <a:endParaRPr lang="en-GB" sz="1800" kern="1200" dirty="0">
            <a:solidFill>
              <a:schemeClr val="tx1"/>
            </a:solidFill>
          </a:endParaRPr>
        </a:p>
      </dsp:txBody>
      <dsp:txXfrm>
        <a:off x="32703" y="703595"/>
        <a:ext cx="1588779" cy="930118"/>
      </dsp:txXfrm>
    </dsp:sp>
    <dsp:sp modelId="{31B3F395-27A1-4AA0-A5B9-47BB5A0FA047}">
      <dsp:nvSpPr>
        <dsp:cNvPr id="0" name=""/>
        <dsp:cNvSpPr/>
      </dsp:nvSpPr>
      <dsp:spPr>
        <a:xfrm>
          <a:off x="1815085" y="964469"/>
          <a:ext cx="349090" cy="408370"/>
        </a:xfrm>
        <a:prstGeom prst="rightArrow">
          <a:avLst>
            <a:gd name="adj1" fmla="val 60000"/>
            <a:gd name="adj2" fmla="val 50000"/>
          </a:avLst>
        </a:prstGeom>
        <a:solidFill>
          <a:schemeClr val="bg2">
            <a:lumMod val="40000"/>
            <a:lumOff val="60000"/>
          </a:schemeClr>
        </a:solidFill>
        <a:ln w="25400">
          <a:solidFill>
            <a:schemeClr val="tx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a:off x="1815085" y="1046143"/>
        <a:ext cx="244363" cy="245022"/>
      </dsp:txXfrm>
    </dsp:sp>
    <dsp:sp modelId="{F282E6AC-B46D-49AD-99B2-6809CAB2E6D2}">
      <dsp:nvSpPr>
        <dsp:cNvPr id="0" name=""/>
        <dsp:cNvSpPr/>
      </dsp:nvSpPr>
      <dsp:spPr>
        <a:xfrm>
          <a:off x="2309081" y="674658"/>
          <a:ext cx="1646653" cy="987992"/>
        </a:xfrm>
        <a:prstGeom prst="roundRect">
          <a:avLst>
            <a:gd name="adj" fmla="val 10000"/>
          </a:avLst>
        </a:prstGeom>
        <a:solidFill>
          <a:srgbClr val="31D983"/>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DB2 10 CM + REBIND</a:t>
          </a:r>
          <a:endParaRPr lang="en-GB" sz="1800" kern="1200" dirty="0">
            <a:solidFill>
              <a:schemeClr val="tx1"/>
            </a:solidFill>
          </a:endParaRPr>
        </a:p>
      </dsp:txBody>
      <dsp:txXfrm>
        <a:off x="2338018" y="703595"/>
        <a:ext cx="1588779" cy="930118"/>
      </dsp:txXfrm>
    </dsp:sp>
    <dsp:sp modelId="{3807C97B-7747-478E-A33A-BDD06740313F}">
      <dsp:nvSpPr>
        <dsp:cNvPr id="0" name=""/>
        <dsp:cNvSpPr/>
      </dsp:nvSpPr>
      <dsp:spPr>
        <a:xfrm>
          <a:off x="4120400" y="964469"/>
          <a:ext cx="349090" cy="408370"/>
        </a:xfrm>
        <a:prstGeom prst="rightArrow">
          <a:avLst>
            <a:gd name="adj1" fmla="val 60000"/>
            <a:gd name="adj2" fmla="val 50000"/>
          </a:avLst>
        </a:prstGeom>
        <a:solidFill>
          <a:schemeClr val="bg2">
            <a:lumMod val="40000"/>
            <a:lumOff val="60000"/>
          </a:schemeClr>
        </a:solidFill>
        <a:ln w="25400">
          <a:solidFill>
            <a:schemeClr val="tx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a:off x="4120400" y="1046143"/>
        <a:ext cx="244363" cy="245022"/>
      </dsp:txXfrm>
    </dsp:sp>
    <dsp:sp modelId="{A9E4B7EA-932E-4734-92B1-58B419F450BD}">
      <dsp:nvSpPr>
        <dsp:cNvPr id="0" name=""/>
        <dsp:cNvSpPr/>
      </dsp:nvSpPr>
      <dsp:spPr>
        <a:xfrm>
          <a:off x="4614396" y="674658"/>
          <a:ext cx="1646653" cy="987992"/>
        </a:xfrm>
        <a:prstGeom prst="roundRect">
          <a:avLst>
            <a:gd name="adj" fmla="val 10000"/>
          </a:avLst>
        </a:prstGeom>
        <a:solidFill>
          <a:schemeClr val="bg2">
            <a:lumMod val="40000"/>
            <a:lumOff val="6000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DB2 10 NFM</a:t>
          </a:r>
          <a:endParaRPr lang="en-GB" sz="1800" kern="1200" dirty="0">
            <a:solidFill>
              <a:schemeClr val="tx1"/>
            </a:solidFill>
          </a:endParaRPr>
        </a:p>
      </dsp:txBody>
      <dsp:txXfrm>
        <a:off x="4643333" y="703595"/>
        <a:ext cx="1588779" cy="930118"/>
      </dsp:txXfrm>
    </dsp:sp>
    <dsp:sp modelId="{F83FF34C-5C6D-43AA-9975-7A868B899CA0}">
      <dsp:nvSpPr>
        <dsp:cNvPr id="0" name=""/>
        <dsp:cNvSpPr/>
      </dsp:nvSpPr>
      <dsp:spPr>
        <a:xfrm>
          <a:off x="6425715" y="964469"/>
          <a:ext cx="349090" cy="408370"/>
        </a:xfrm>
        <a:prstGeom prst="rightArrow">
          <a:avLst>
            <a:gd name="adj1" fmla="val 60000"/>
            <a:gd name="adj2" fmla="val 50000"/>
          </a:avLst>
        </a:prstGeom>
        <a:solidFill>
          <a:schemeClr val="bg2">
            <a:lumMod val="40000"/>
            <a:lumOff val="60000"/>
          </a:schemeClr>
        </a:solidFill>
        <a:ln w="25400">
          <a:solidFill>
            <a:schemeClr val="tx1"/>
          </a:solid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a:off x="6425715" y="1046143"/>
        <a:ext cx="244363" cy="245022"/>
      </dsp:txXfrm>
    </dsp:sp>
    <dsp:sp modelId="{30D1CA7F-D99A-4E5A-BC04-47C753D4901A}">
      <dsp:nvSpPr>
        <dsp:cNvPr id="0" name=""/>
        <dsp:cNvSpPr/>
      </dsp:nvSpPr>
      <dsp:spPr>
        <a:xfrm>
          <a:off x="6919712" y="674658"/>
          <a:ext cx="1646653" cy="987992"/>
        </a:xfrm>
        <a:prstGeom prst="roundRect">
          <a:avLst>
            <a:gd name="adj" fmla="val 10000"/>
          </a:avLst>
        </a:prstGeom>
        <a:solidFill>
          <a:schemeClr val="bg2">
            <a:lumMod val="40000"/>
            <a:lumOff val="60000"/>
          </a:schemeClr>
        </a:solidFill>
        <a:ln w="381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solidFill>
            </a:rPr>
            <a:t>DB2 10 NFM + Changes</a:t>
          </a:r>
          <a:endParaRPr lang="en-GB" sz="1800" kern="1200" dirty="0">
            <a:solidFill>
              <a:schemeClr val="tx1"/>
            </a:solidFill>
          </a:endParaRPr>
        </a:p>
      </dsp:txBody>
      <dsp:txXfrm>
        <a:off x="6948649" y="703595"/>
        <a:ext cx="1588779" cy="9301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109" charset="0"/>
              </a:defRPr>
            </a:lvl1pPr>
          </a:lstStyle>
          <a:p>
            <a:pPr>
              <a:defRPr/>
            </a:pPr>
            <a:endParaRPr lang="en-US"/>
          </a:p>
        </p:txBody>
      </p:sp>
      <p:sp>
        <p:nvSpPr>
          <p:cNvPr id="1525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109" charset="0"/>
              </a:defRPr>
            </a:lvl1pPr>
          </a:lstStyle>
          <a:p>
            <a:pPr>
              <a:defRPr/>
            </a:pPr>
            <a:fld id="{88AD92EA-4078-4C42-B75F-9D76C8E5395C}" type="datetime1">
              <a:rPr lang="en-US"/>
              <a:pPr>
                <a:defRPr/>
              </a:pPr>
              <a:t>5/24/2013</a:t>
            </a:fld>
            <a:endParaRPr lang="en-US"/>
          </a:p>
        </p:txBody>
      </p:sp>
      <p:sp>
        <p:nvSpPr>
          <p:cNvPr id="1525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109" charset="0"/>
              </a:defRPr>
            </a:lvl1pPr>
          </a:lstStyle>
          <a:p>
            <a:pPr>
              <a:defRPr/>
            </a:pPr>
            <a:endParaRPr lang="en-US"/>
          </a:p>
        </p:txBody>
      </p:sp>
      <p:sp>
        <p:nvSpPr>
          <p:cNvPr id="1525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109" charset="0"/>
              </a:defRPr>
            </a:lvl1pPr>
          </a:lstStyle>
          <a:p>
            <a:pPr>
              <a:defRPr/>
            </a:pPr>
            <a:fld id="{893B6267-937C-8841-9265-E6D22DE969BB}" type="slidenum">
              <a:rPr lang="en-US"/>
              <a:pPr>
                <a:defRPr/>
              </a:pPr>
              <a:t>‹#›</a:t>
            </a:fld>
            <a:endParaRPr lang="en-US"/>
          </a:p>
        </p:txBody>
      </p:sp>
    </p:spTree>
    <p:extLst>
      <p:ext uri="{BB962C8B-B14F-4D97-AF65-F5344CB8AC3E}">
        <p14:creationId xmlns:p14="http://schemas.microsoft.com/office/powerpoint/2010/main" val="1727145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9"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9" charset="0"/>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9" charset="0"/>
              </a:defRPr>
            </a:lvl1pPr>
          </a:lstStyle>
          <a:p>
            <a:pPr>
              <a:defRPr/>
            </a:pPr>
            <a:fld id="{02761E78-3937-4841-A8E0-DA59EBAA6E3C}" type="slidenum">
              <a:rPr lang="en-US"/>
              <a:pPr>
                <a:defRPr/>
              </a:pPr>
              <a:t>‹#›</a:t>
            </a:fld>
            <a:endParaRPr lang="en-US"/>
          </a:p>
        </p:txBody>
      </p:sp>
    </p:spTree>
    <p:extLst>
      <p:ext uri="{BB962C8B-B14F-4D97-AF65-F5344CB8AC3E}">
        <p14:creationId xmlns:p14="http://schemas.microsoft.com/office/powerpoint/2010/main" val="313105096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Arial" pitchFamily="-109"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67CA8C2-DD58-7A4D-9AAB-66A2406BFE1D}" type="slidenum">
              <a:rPr lang="en-US"/>
              <a:pPr/>
              <a:t>0</a:t>
            </a:fld>
            <a:endParaRPr lang="en-US" dirty="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dirty="0" smtClean="0"/>
              <a:t>Why to REBIND or not to REBIND is STILL a question? REBIND is a topic that has already been discussed often. In DB2 9 and DB2 10, there are many issues in terms of (RE) BIND added but there are also options changed. The new options also reflect the many new questions, such as "what are the pros and cons of RELEASE DEALLOCATE with High Performance DBATs DDF?" In this presentation </a:t>
            </a:r>
            <a:r>
              <a:rPr lang="en-US" dirty="0" err="1" smtClean="0"/>
              <a:t>Cristian</a:t>
            </a:r>
            <a:r>
              <a:rPr lang="en-US" dirty="0" smtClean="0"/>
              <a:t> put everything another list in a row. Plan Stability / m APREUSE, and APCOMPARE. Time for a new (RE) BIND strategy?</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defRPr/>
            </a:pPr>
            <a:fld id="{08DD4E19-BCC0-9F47-8E79-08C650B5AB12}" type="slidenum">
              <a:rPr lang="en-US" smtClean="0">
                <a:solidFill>
                  <a:prstClr val="black"/>
                </a:solidFill>
              </a:rPr>
              <a:pPr eaLnBrk="1" hangingPunct="1">
                <a:defRPr/>
              </a:pPr>
              <a:t>26</a:t>
            </a:fld>
            <a:endParaRPr lang="en-US" smtClean="0">
              <a:solidFill>
                <a:prstClr val="black"/>
              </a:solidFill>
            </a:endParaRPr>
          </a:p>
        </p:txBody>
      </p:sp>
      <p:sp>
        <p:nvSpPr>
          <p:cNvPr id="155651" name="Rectangle 2"/>
          <p:cNvSpPr>
            <a:spLocks noGrp="1" noRot="1" noChangeAspect="1" noChangeArrowheads="1" noTextEdit="1"/>
          </p:cNvSpPr>
          <p:nvPr>
            <p:ph type="sldImg"/>
          </p:nvPr>
        </p:nvSpPr>
        <p:spPr>
          <a:xfrm>
            <a:off x="1143000" y="685800"/>
            <a:ext cx="4572000" cy="3429000"/>
          </a:xfrm>
          <a:ln/>
        </p:spPr>
      </p:sp>
      <p:sp>
        <p:nvSpPr>
          <p:cNvPr id="1556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pPr>
                <a:defRPr/>
              </a:pPr>
              <a:t>28</a:t>
            </a:fld>
            <a:endParaRPr lang="en-US"/>
          </a:p>
        </p:txBody>
      </p:sp>
    </p:spTree>
    <p:extLst>
      <p:ext uri="{BB962C8B-B14F-4D97-AF65-F5344CB8AC3E}">
        <p14:creationId xmlns:p14="http://schemas.microsoft.com/office/powerpoint/2010/main" val="487983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109" charset="0"/>
                <a:ea typeface="MS PGothic" pitchFamily="34" charset="-128"/>
                <a:cs typeface="MS PGothic" pitchFamily="34" charset="-128"/>
              </a:rPr>
              <a:t>http://publib.boulder.ibm.com/infocenter/dzichelp/v2r2/topic/com.ibm.db2z10.doc.perf/src/tpc/db2z_revertsavedaccesspath.htm</a:t>
            </a:r>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pPr>
                <a:defRPr/>
              </a:pPr>
              <a:t>29</a:t>
            </a:fld>
            <a:endParaRPr lang="en-US"/>
          </a:p>
        </p:txBody>
      </p:sp>
    </p:spTree>
    <p:extLst>
      <p:ext uri="{BB962C8B-B14F-4D97-AF65-F5344CB8AC3E}">
        <p14:creationId xmlns:p14="http://schemas.microsoft.com/office/powerpoint/2010/main" val="487983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pPr>
                <a:defRPr/>
              </a:pPr>
              <a:t>31</a:t>
            </a:fld>
            <a:endParaRPr lang="en-US"/>
          </a:p>
        </p:txBody>
      </p:sp>
    </p:spTree>
    <p:extLst>
      <p:ext uri="{BB962C8B-B14F-4D97-AF65-F5344CB8AC3E}">
        <p14:creationId xmlns:p14="http://schemas.microsoft.com/office/powerpoint/2010/main" val="3578024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36</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43</a:t>
            </a:fld>
            <a:endParaRPr lang="en-US">
              <a:solidFill>
                <a:prstClr val="black"/>
              </a:solidFill>
            </a:endParaRPr>
          </a:p>
        </p:txBody>
      </p:sp>
    </p:spTree>
    <p:extLst>
      <p:ext uri="{BB962C8B-B14F-4D97-AF65-F5344CB8AC3E}">
        <p14:creationId xmlns:p14="http://schemas.microsoft.com/office/powerpoint/2010/main" val="213876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4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3901443" name="Rectangle 3"/>
          <p:cNvSpPr>
            <a:spLocks noGrp="1" noChangeArrowheads="1"/>
          </p:cNvSpPr>
          <p:nvPr>
            <p:ph type="body" idx="1"/>
          </p:nvPr>
        </p:nvSpPr>
        <p:spPr>
          <a:xfrm>
            <a:off x="686098" y="4343704"/>
            <a:ext cx="5485805" cy="4113892"/>
          </a:xfrm>
        </p:spPr>
        <p:txBody>
          <a:bodyPr/>
          <a:lstStyle/>
          <a:p>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51</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52</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rebind or not to rebind, “When?” is the question: Whether 'tis nobler in the mind to suffer the slings and </a:t>
            </a:r>
          </a:p>
          <a:p>
            <a:r>
              <a:rPr lang="en-US" dirty="0" smtClean="0"/>
              <a:t>arrows of outrageous access paths, Or to take arms against a sea of troubles, And by rebinding, end them? To </a:t>
            </a:r>
          </a:p>
          <a:p>
            <a:r>
              <a:rPr lang="en-US" dirty="0" smtClean="0"/>
              <a:t>die: to sleep; No more; and by a sleep to say we end the heart-ache and the thousand natural shocks that old </a:t>
            </a:r>
          </a:p>
          <a:p>
            <a:r>
              <a:rPr lang="en-US" dirty="0" smtClean="0"/>
              <a:t>plans are heir to. ‘tis a consummation devoutly to be wished. To die, to sleep. To sleep: perchance to dream: aye, </a:t>
            </a:r>
          </a:p>
          <a:p>
            <a:r>
              <a:rPr lang="en-US" dirty="0" smtClean="0"/>
              <a:t>there’s the rub; For in that sleep of death what dreams may come when plans have shuffled off this mortal coil, </a:t>
            </a:r>
          </a:p>
          <a:p>
            <a:r>
              <a:rPr lang="en-US" dirty="0" smtClean="0"/>
              <a:t>must give us pause: There’s the respect that makes calamity of so long life for old plans and packages; *Apologies </a:t>
            </a:r>
          </a:p>
          <a:p>
            <a:r>
              <a:rPr lang="en-US" dirty="0" smtClean="0"/>
              <a:t>to the Bard and to Hamlet act 3 scene 1.]</a:t>
            </a:r>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53</a:t>
            </a:fld>
            <a:endParaRPr lang="en-US">
              <a:solidFill>
                <a:prstClr val="black"/>
              </a:solidFill>
            </a:endParaRPr>
          </a:p>
        </p:txBody>
      </p:sp>
    </p:spTree>
    <p:extLst>
      <p:ext uri="{BB962C8B-B14F-4D97-AF65-F5344CB8AC3E}">
        <p14:creationId xmlns:p14="http://schemas.microsoft.com/office/powerpoint/2010/main" val="194320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pPr>
                <a:defRPr/>
              </a:pPr>
              <a:t>5</a:t>
            </a:fld>
            <a:endParaRPr lang="en-US"/>
          </a:p>
        </p:txBody>
      </p:sp>
    </p:spTree>
    <p:extLst>
      <p:ext uri="{BB962C8B-B14F-4D97-AF65-F5344CB8AC3E}">
        <p14:creationId xmlns:p14="http://schemas.microsoft.com/office/powerpoint/2010/main" val="387948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72970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34" charset="0"/>
              </a:rPr>
              <a:t>Laboratory measurements and early customer experience have shown substantial savings in the primary constrained address space, DBM1.  Most measurements have shown 75% to 90% savings for the virtual storage in that address space below the 2 GB bar.  Some EDMPOOL and some working storage remains below the bar.</a:t>
            </a:r>
          </a:p>
          <a:p>
            <a:r>
              <a:rPr lang="en-US" dirty="0">
                <a:latin typeface="Arial" pitchFamily="34" charset="0"/>
              </a:rPr>
              <a:t>This storage relief allows many more threads or concurrent users in a DB2 subsystem, allowing new possibilities for optimization.</a:t>
            </a:r>
          </a:p>
          <a:p>
            <a:r>
              <a:rPr lang="en-US" dirty="0">
                <a:latin typeface="Arial" pitchFamily="34" charset="0"/>
              </a:rPr>
              <a:t>Some customers will be able to consolidate data sharing members, saving on memory, CPU and administration time.</a:t>
            </a:r>
          </a:p>
          <a:p>
            <a:r>
              <a:rPr lang="en-US" dirty="0">
                <a:latin typeface="Arial" pitchFamily="34" charset="0"/>
              </a:rPr>
              <a:t>Other customers will be able to use the storage to improve service or to reduce CPU time more.  Some common examples are expected to be use of RELEASE(DEALLOCATE) and larger amounts of dynamic statement cache.</a:t>
            </a:r>
          </a:p>
          <a:p>
            <a:endParaRPr lang="en-US" dirty="0" smtClean="0">
              <a:latin typeface="Arial"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182753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61E78-3937-4841-A8E0-DA59EBAA6E3C}" type="slidenum">
              <a:rPr lang="en-US" smtClean="0"/>
              <a:pPr>
                <a:defRPr/>
              </a:pPr>
              <a:t>14</a:t>
            </a:fld>
            <a:endParaRPr lang="en-US"/>
          </a:p>
        </p:txBody>
      </p:sp>
    </p:spTree>
    <p:extLst>
      <p:ext uri="{BB962C8B-B14F-4D97-AF65-F5344CB8AC3E}">
        <p14:creationId xmlns:p14="http://schemas.microsoft.com/office/powerpoint/2010/main" val="387948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atin typeface="Calibri" charset="0"/>
            </a:endParaRPr>
          </a:p>
          <a:p>
            <a:endParaRPr lang="en-US">
              <a:latin typeface="Calibri" charset="0"/>
            </a:endParaRPr>
          </a:p>
        </p:txBody>
      </p:sp>
      <p:sp>
        <p:nvSpPr>
          <p:cNvPr id="849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fld id="{13045414-8D37-2844-AFA0-3A4F8BE52367}" type="slidenum">
              <a:rPr lang="en-US" sz="1200">
                <a:solidFill>
                  <a:prstClr val="black"/>
                </a:solidFill>
                <a:latin typeface="Calibri" charset="0"/>
                <a:ea typeface="ＭＳ Ｐゴシック" charset="0"/>
                <a:cs typeface="ＭＳ Ｐゴシック" charset="0"/>
              </a:rPr>
              <a:pPr eaLnBrk="1" hangingPunct="1"/>
              <a:t>16</a:t>
            </a:fld>
            <a:endParaRPr lang="en-US" sz="1200">
              <a:solidFill>
                <a:prstClr val="black"/>
              </a:solidFill>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defRPr/>
            </a:pPr>
            <a:fld id="{B58335F2-6529-3B4B-BDC6-E3AC94C6D833}" type="slidenum">
              <a:rPr lang="en-US" smtClean="0">
                <a:solidFill>
                  <a:prstClr val="black"/>
                </a:solidFill>
              </a:rPr>
              <a:pPr eaLnBrk="1" hangingPunct="1">
                <a:defRPr/>
              </a:pPr>
              <a:t>20</a:t>
            </a:fld>
            <a:endParaRPr lang="en-US" smtClean="0">
              <a:solidFill>
                <a:prstClr val="black"/>
              </a:solidFill>
            </a:endParaRPr>
          </a:p>
        </p:txBody>
      </p:sp>
      <p:sp>
        <p:nvSpPr>
          <p:cNvPr id="154627" name="Rectangle 2"/>
          <p:cNvSpPr>
            <a:spLocks noGrp="1" noRot="1" noChangeAspect="1" noChangeArrowheads="1" noTextEdit="1"/>
          </p:cNvSpPr>
          <p:nvPr>
            <p:ph type="sldImg"/>
          </p:nvPr>
        </p:nvSpPr>
        <p:spPr>
          <a:xfrm>
            <a:off x="1143000" y="685800"/>
            <a:ext cx="4572000" cy="3429000"/>
          </a:xfrm>
          <a:ln/>
        </p:spPr>
      </p:sp>
      <p:sp>
        <p:nvSpPr>
          <p:cNvPr id="154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defRPr/>
            </a:pPr>
            <a:fld id="{08DD4E19-BCC0-9F47-8E79-08C650B5AB12}" type="slidenum">
              <a:rPr lang="en-US" smtClean="0">
                <a:solidFill>
                  <a:prstClr val="black"/>
                </a:solidFill>
              </a:rPr>
              <a:pPr eaLnBrk="1" hangingPunct="1">
                <a:defRPr/>
              </a:pPr>
              <a:t>25</a:t>
            </a:fld>
            <a:endParaRPr lang="en-US" smtClean="0">
              <a:solidFill>
                <a:prstClr val="black"/>
              </a:solidFill>
            </a:endParaRPr>
          </a:p>
        </p:txBody>
      </p:sp>
      <p:sp>
        <p:nvSpPr>
          <p:cNvPr id="155651" name="Rectangle 2"/>
          <p:cNvSpPr>
            <a:spLocks noGrp="1" noRot="1" noChangeAspect="1" noChangeArrowheads="1" noTextEdit="1"/>
          </p:cNvSpPr>
          <p:nvPr>
            <p:ph type="sldImg"/>
          </p:nvPr>
        </p:nvSpPr>
        <p:spPr>
          <a:xfrm>
            <a:off x="1143000" y="685800"/>
            <a:ext cx="4572000" cy="3429000"/>
          </a:xfrm>
          <a:ln/>
        </p:spPr>
      </p:sp>
      <p:sp>
        <p:nvSpPr>
          <p:cNvPr id="1556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chemeClr val="bg1"/>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5562E0-131F-204F-B560-95404E14135D}" type="slidenum">
              <a:rPr lang="en-US" smtClean="0"/>
              <a:pPr>
                <a:defRPr/>
              </a:pPr>
              <a:t>‹#›</a:t>
            </a:fld>
            <a:endParaRPr lang="en-US"/>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2011</a:t>
            </a:r>
            <a:endParaRPr lang="en-US" dirty="0"/>
          </a:p>
        </p:txBody>
      </p:sp>
    </p:spTree>
  </p:cSld>
  <p:clrMapOvr>
    <a:masterClrMapping/>
  </p:clrMapOvr>
  <p:hf hd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006337781"/>
      </p:ext>
    </p:extLst>
  </p:cSld>
  <p:clrMapOvr>
    <a:masterClrMapping/>
  </p:clrMapOvr>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731647826"/>
      </p:ext>
    </p:extLst>
  </p:cSld>
  <p:clrMapOvr>
    <a:masterClrMapping/>
  </p:clrMapOvr>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5562E0-131F-204F-B560-95404E14135D}" type="slidenum">
              <a:rPr lang="en-US" smtClean="0">
                <a:solidFill>
                  <a:srgbClr val="000000">
                    <a:tint val="75000"/>
                  </a:srgbClr>
                </a:solidFill>
              </a:rPr>
              <a:pPr>
                <a:def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2953559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2318490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3106694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125556461"/>
      </p:ext>
    </p:extLst>
  </p:cSld>
  <p:clrMapOvr>
    <a:masterClrMapping/>
  </p:clrMapOvr>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018560445"/>
      </p:ext>
    </p:extLst>
  </p:cSld>
  <p:clrMapOvr>
    <a:masterClrMapping/>
  </p:clrMapOvr>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4206108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54770348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59491646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2011</a:t>
            </a:r>
            <a:endParaRPr lang="en-US" dirty="0"/>
          </a:p>
        </p:txBody>
      </p:sp>
    </p:spTree>
  </p:cSld>
  <p:clrMapOvr>
    <a:masterClrMapping/>
  </p:clrMapOvr>
  <p:hf hd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336937648"/>
      </p:ext>
    </p:extLst>
  </p:cSld>
  <p:clrMapOvr>
    <a:masterClrMapping/>
  </p:clrMapOvr>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4133240801"/>
      </p:ext>
    </p:extLst>
  </p:cSld>
  <p:clrMapOvr>
    <a:masterClrMapping/>
  </p:clrMapOvr>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113077016"/>
      </p:ext>
    </p:extLst>
  </p:cSld>
  <p:clrMapOvr>
    <a:masterClrMapping/>
  </p:clrMapOvr>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spcBef>
                <a:spcPct val="50000"/>
              </a:spcBef>
              <a:defRPr/>
            </a:pPr>
            <a:r>
              <a:rPr lang="en-US" sz="1400" smtClean="0">
                <a:solidFill>
                  <a:srgbClr val="FFFFFF"/>
                </a:solidFill>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en-US"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en-US" smtClean="0"/>
              <a:t>Click to edit Master subtitle style</a:t>
            </a:r>
            <a:endParaRPr lang="en-US"/>
          </a:p>
        </p:txBody>
      </p:sp>
      <p:sp>
        <p:nvSpPr>
          <p:cNvPr id="5" name="Slide Number Placeholder 4"/>
          <p:cNvSpPr>
            <a:spLocks noGrp="1"/>
          </p:cNvSpPr>
          <p:nvPr>
            <p:ph type="sldNum" sz="quarter" idx="10"/>
          </p:nvPr>
        </p:nvSpPr>
        <p:spPr/>
        <p:txBody>
          <a:bodyPr/>
          <a:lstStyle>
            <a:lvl1pPr>
              <a:defRPr/>
            </a:lvl1pPr>
          </a:lstStyle>
          <a:p>
            <a:pPr>
              <a:defRPr/>
            </a:pPr>
            <a:fld id="{9DD5DAB6-453B-F44B-BB5C-753E95DFCC15}"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30937404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D53FE0F9-A6F2-4E43-B0E5-D10B62B5428F}"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2012</a:t>
            </a:r>
          </a:p>
        </p:txBody>
      </p:sp>
    </p:spTree>
    <p:extLst>
      <p:ext uri="{BB962C8B-B14F-4D97-AF65-F5344CB8AC3E}">
        <p14:creationId xmlns:p14="http://schemas.microsoft.com/office/powerpoint/2010/main" val="326650689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10"/>
          </p:nvPr>
        </p:nvSpPr>
        <p:spPr/>
        <p:txBody>
          <a:bodyPr/>
          <a:lstStyle>
            <a:lvl1pPr>
              <a:defRPr/>
            </a:lvl1pPr>
          </a:lstStyle>
          <a:p>
            <a:pPr>
              <a:defRPr/>
            </a:pPr>
            <a:fld id="{18710545-77C3-0640-A552-A0B752DD22CC}"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71087094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B73B5E88-4E1D-EF4F-B871-540F86C13BF0}"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8406271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p:txBody>
          <a:bodyPr/>
          <a:lstStyle>
            <a:lvl1pPr>
              <a:defRPr/>
            </a:lvl1pPr>
          </a:lstStyle>
          <a:p>
            <a:pPr>
              <a:defRPr/>
            </a:pPr>
            <a:fld id="{365DCBEF-968B-D442-90E7-A6802F0C93A0}"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1285137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32CAE024-0DD9-DE42-A5D9-027A9611B002}" type="slidenum">
              <a:rPr lang="en-US"/>
              <a:pPr>
                <a:defRPr/>
              </a:pPr>
              <a:t>‹#›</a:t>
            </a:fld>
            <a:endParaRPr lang="en-US"/>
          </a:p>
        </p:txBody>
      </p:sp>
      <p:sp>
        <p:nvSpPr>
          <p:cNvPr id="4"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32362763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5F75D7A8-2DAD-234B-9C14-6EBEDB6B8E16}" type="slidenum">
              <a:rPr lang="en-US"/>
              <a:pPr>
                <a:defRPr/>
              </a:pPr>
              <a:t>‹#›</a:t>
            </a:fld>
            <a:endParaRPr lang="en-US"/>
          </a:p>
        </p:txBody>
      </p:sp>
      <p:sp>
        <p:nvSpPr>
          <p:cNvPr id="3"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3838384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chemeClr val="bg1"/>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85E01E8E-C1AD-9345-8C66-2170397D12A4}"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92333288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4E70BDC1-3C6D-7740-962E-726FE33DF881}"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5184481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21C2E248-4FC3-824A-AB53-4821044513CC}"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8521410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2AC070E5-F9E5-E84C-86C9-3FB742E6CC65}"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360618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EMEA-White-Titl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75" name="Rectangle 2"/>
          <p:cNvSpPr>
            <a:spLocks noGrp="1" noChangeArrowheads="1"/>
          </p:cNvSpPr>
          <p:nvPr>
            <p:ph type="ctrTitle"/>
          </p:nvPr>
        </p:nvSpPr>
        <p:spPr>
          <a:xfrm>
            <a:off x="457200" y="968375"/>
            <a:ext cx="8077200" cy="1622425"/>
          </a:xfrm>
        </p:spPr>
        <p:txBody>
          <a:bodyPr/>
          <a:lstStyle>
            <a:lvl1pPr>
              <a:lnSpc>
                <a:spcPct val="100000"/>
              </a:lnSpc>
              <a:defRPr sz="3400">
                <a:solidFill>
                  <a:schemeClr val="bg1"/>
                </a:solidFill>
              </a:defRPr>
            </a:lvl1pPr>
          </a:lstStyle>
          <a:p>
            <a:r>
              <a:rPr lang="nl-BE" smtClean="0"/>
              <a:t>Click to edit Master title style</a:t>
            </a:r>
            <a:endParaRPr lang="en-GB"/>
          </a:p>
        </p:txBody>
      </p:sp>
      <p:sp>
        <p:nvSpPr>
          <p:cNvPr id="387076" name="Rectangle 3"/>
          <p:cNvSpPr>
            <a:spLocks noGrp="1" noChangeArrowheads="1"/>
          </p:cNvSpPr>
          <p:nvPr>
            <p:ph type="subTitle" idx="1"/>
          </p:nvPr>
        </p:nvSpPr>
        <p:spPr>
          <a:xfrm>
            <a:off x="457200" y="2743200"/>
            <a:ext cx="8077200" cy="1752600"/>
          </a:xfrm>
        </p:spPr>
        <p:txBody>
          <a:bodyPr/>
          <a:lstStyle>
            <a:lvl1pPr marL="0" indent="0">
              <a:lnSpc>
                <a:spcPct val="80000"/>
              </a:lnSpc>
              <a:spcBef>
                <a:spcPct val="20000"/>
              </a:spcBef>
              <a:buFontTx/>
              <a:buNone/>
              <a:defRPr sz="2400">
                <a:solidFill>
                  <a:schemeClr val="bg1"/>
                </a:solidFill>
              </a:defRPr>
            </a:lvl1pPr>
          </a:lstStyle>
          <a:p>
            <a:r>
              <a:rPr lang="nl-BE" smtClean="0"/>
              <a:t>Click to edit Master subtitle style</a:t>
            </a:r>
            <a:endParaRPr lang="en-GB"/>
          </a:p>
        </p:txBody>
      </p:sp>
      <p:sp>
        <p:nvSpPr>
          <p:cNvPr id="5" name="Slide Number Placeholder 5"/>
          <p:cNvSpPr>
            <a:spLocks noGrp="1"/>
          </p:cNvSpPr>
          <p:nvPr>
            <p:ph type="sldNum" sz="quarter" idx="10"/>
          </p:nvPr>
        </p:nvSpPr>
        <p:spPr>
          <a:xfrm>
            <a:off x="6553200" y="6245225"/>
            <a:ext cx="2133600" cy="476250"/>
          </a:xfrm>
          <a:prstGeom prst="rect">
            <a:avLst/>
          </a:prstGeom>
        </p:spPr>
        <p:txBody>
          <a:bodyPr vert="horz" lIns="91440" tIns="45720" rIns="91440" bIns="45720" rtlCol="0" anchor="ctr"/>
          <a:lstStyle>
            <a:lvl1pPr algn="r" eaLnBrk="0" hangingPunct="0">
              <a:defRPr sz="1200">
                <a:solidFill>
                  <a:schemeClr val="tx1">
                    <a:tint val="75000"/>
                  </a:schemeClr>
                </a:solidFill>
                <a:latin typeface="Times" pitchFamily="1" charset="0"/>
                <a:ea typeface="ＭＳ Ｐゴシック" charset="-128"/>
                <a:cs typeface="+mn-cs"/>
              </a:defRPr>
            </a:lvl1pPr>
          </a:lstStyle>
          <a:p>
            <a:pPr>
              <a:defRPr/>
            </a:pPr>
            <a:fld id="{15F53800-7588-48C9-B79F-9F104E0EDB78}"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73060576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idx="1"/>
          </p:nvPr>
        </p:nvSpPr>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1016107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Tree>
    <p:extLst>
      <p:ext uri="{BB962C8B-B14F-4D97-AF65-F5344CB8AC3E}">
        <p14:creationId xmlns:p14="http://schemas.microsoft.com/office/powerpoint/2010/main" val="41242456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381000" y="1524000"/>
            <a:ext cx="43053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838700" y="1524000"/>
            <a:ext cx="43053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1889672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2569769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Tree>
    <p:extLst>
      <p:ext uri="{BB962C8B-B14F-4D97-AF65-F5344CB8AC3E}">
        <p14:creationId xmlns:p14="http://schemas.microsoft.com/office/powerpoint/2010/main" val="24935452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Tree>
    <p:extLst>
      <p:ext uri="{BB962C8B-B14F-4D97-AF65-F5344CB8AC3E}">
        <p14:creationId xmlns:p14="http://schemas.microsoft.com/office/powerpoint/2010/main" val="1360509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Tree>
    <p:extLst>
      <p:ext uri="{BB962C8B-B14F-4D97-AF65-F5344CB8AC3E}">
        <p14:creationId xmlns:p14="http://schemas.microsoft.com/office/powerpoint/2010/main" val="1869845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469222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762000"/>
            <a:ext cx="2190750" cy="59467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381000" y="762000"/>
            <a:ext cx="6419850" cy="59467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3054519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686800" cy="609600"/>
          </a:xfrm>
        </p:spPr>
        <p:txBody>
          <a:bodyPr/>
          <a:lstStyle/>
          <a:p>
            <a:r>
              <a:rPr lang="nl-BE" smtClean="0"/>
              <a:t>Click to edit Master title style</a:t>
            </a:r>
            <a:endParaRPr lang="en-US"/>
          </a:p>
        </p:txBody>
      </p:sp>
      <p:sp>
        <p:nvSpPr>
          <p:cNvPr id="3" name="Content Placeholder 2"/>
          <p:cNvSpPr>
            <a:spLocks noGrp="1"/>
          </p:cNvSpPr>
          <p:nvPr>
            <p:ph sz="half" idx="1"/>
          </p:nvPr>
        </p:nvSpPr>
        <p:spPr>
          <a:xfrm>
            <a:off x="381000" y="1524000"/>
            <a:ext cx="8763000" cy="2516188"/>
          </a:xfrm>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381000" y="4192588"/>
            <a:ext cx="8763000" cy="2516187"/>
          </a:xfrm>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670560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686800" cy="609600"/>
          </a:xfrm>
        </p:spPr>
        <p:txBody>
          <a:bodyPr/>
          <a:lstStyle/>
          <a:p>
            <a:r>
              <a:rPr lang="nl-BE" smtClean="0"/>
              <a:t>Click to edit Master title style</a:t>
            </a:r>
            <a:endParaRPr lang="en-US"/>
          </a:p>
        </p:txBody>
      </p:sp>
      <p:sp>
        <p:nvSpPr>
          <p:cNvPr id="3" name="Text Placeholder 2"/>
          <p:cNvSpPr>
            <a:spLocks noGrp="1"/>
          </p:cNvSpPr>
          <p:nvPr>
            <p:ph type="body" sz="half" idx="1"/>
          </p:nvPr>
        </p:nvSpPr>
        <p:spPr>
          <a:xfrm>
            <a:off x="381000" y="1524000"/>
            <a:ext cx="4305300" cy="5184775"/>
          </a:xfrm>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838700" y="1524000"/>
            <a:ext cx="4305300" cy="5184775"/>
          </a:xfrm>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Tree>
    <p:extLst>
      <p:ext uri="{BB962C8B-B14F-4D97-AF65-F5344CB8AC3E}">
        <p14:creationId xmlns:p14="http://schemas.microsoft.com/office/powerpoint/2010/main" val="15849627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spcBef>
                <a:spcPct val="50000"/>
              </a:spcBef>
              <a:defRPr/>
            </a:pPr>
            <a:r>
              <a:rPr lang="en-US" sz="1400" smtClean="0">
                <a:solidFill>
                  <a:srgbClr val="FFFFFF"/>
                </a:solidFill>
              </a:rPr>
              <a:t>October 25–29, 2009 • Mandalay Bay • Las Vegas, Nevada</a:t>
            </a:r>
          </a:p>
        </p:txBody>
      </p:sp>
      <p:sp>
        <p:nvSpPr>
          <p:cNvPr id="101386" name="Title Placeholder 1"/>
          <p:cNvSpPr>
            <a:spLocks noGrp="1"/>
          </p:cNvSpPr>
          <p:nvPr>
            <p:ph type="ctrTitle"/>
          </p:nvPr>
        </p:nvSpPr>
        <p:spPr>
          <a:xfrm>
            <a:off x="276226" y="219076"/>
            <a:ext cx="8328025" cy="704850"/>
          </a:xfrm>
        </p:spPr>
        <p:txBody>
          <a:bodyPr/>
          <a:lstStyle>
            <a:lvl1pPr>
              <a:defRPr sz="2600" cap="all" normalizeH="0" baseline="0">
                <a:latin typeface="Century Gothic" pitchFamily="34" charset="0"/>
              </a:defRPr>
            </a:lvl1pPr>
          </a:lstStyle>
          <a:p>
            <a:r>
              <a:rPr lang="en-US" smtClean="0"/>
              <a:t>Click to edit Master title style</a:t>
            </a:r>
            <a:endParaRPr lang="en-US" dirty="0"/>
          </a:p>
        </p:txBody>
      </p:sp>
      <p:sp>
        <p:nvSpPr>
          <p:cNvPr id="101387" name="Text Placeholder 2"/>
          <p:cNvSpPr>
            <a:spLocks noGrp="1"/>
          </p:cNvSpPr>
          <p:nvPr>
            <p:ph type="subTitle" idx="1"/>
          </p:nvPr>
        </p:nvSpPr>
        <p:spPr>
          <a:xfrm>
            <a:off x="269875" y="920750"/>
            <a:ext cx="8301039" cy="590550"/>
          </a:xfrm>
        </p:spPr>
        <p:txBody>
          <a:bodyPr/>
          <a:lstStyle>
            <a:lvl1pPr marL="0" indent="0">
              <a:buFont typeface="Arial" pitchFamily="-109" charset="0"/>
              <a:buNone/>
              <a:defRPr/>
            </a:lvl1pPr>
          </a:lstStyle>
          <a:p>
            <a:r>
              <a:rPr lang="en-US" smtClean="0"/>
              <a:t>Click to edit Master subtitle style</a:t>
            </a:r>
            <a:endParaRPr lang="en-US"/>
          </a:p>
        </p:txBody>
      </p:sp>
      <p:sp>
        <p:nvSpPr>
          <p:cNvPr id="5" name="Slide Number Placeholder 4"/>
          <p:cNvSpPr>
            <a:spLocks noGrp="1"/>
          </p:cNvSpPr>
          <p:nvPr>
            <p:ph type="sldNum" sz="quarter" idx="10"/>
          </p:nvPr>
        </p:nvSpPr>
        <p:spPr/>
        <p:txBody>
          <a:bodyPr/>
          <a:lstStyle>
            <a:lvl1pPr>
              <a:defRPr/>
            </a:lvl1pPr>
          </a:lstStyle>
          <a:p>
            <a:pPr>
              <a:defRPr/>
            </a:pPr>
            <a:fld id="{1B40A737-2696-954F-BD96-C797C3E71B2C}"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407386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71415"/>
            <a:ext cx="8439151" cy="717550"/>
          </a:xfrm>
        </p:spPr>
        <p:txBody>
          <a:bodyPr/>
          <a:lstStyle>
            <a:lvl1pPr>
              <a:defRPr sz="2600">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90539" y="857233"/>
            <a:ext cx="8167687" cy="5578493"/>
          </a:xfrm>
        </p:spPr>
        <p:txBody>
          <a:bodyPr/>
          <a:lstStyle>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07905E44-1248-344D-967C-611B94F7ACFC}"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2012</a:t>
            </a:r>
          </a:p>
        </p:txBody>
      </p:sp>
    </p:spTree>
    <p:extLst>
      <p:ext uri="{BB962C8B-B14F-4D97-AF65-F5344CB8AC3E}">
        <p14:creationId xmlns:p14="http://schemas.microsoft.com/office/powerpoint/2010/main" val="18578868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10"/>
          </p:nvPr>
        </p:nvSpPr>
        <p:spPr/>
        <p:txBody>
          <a:bodyPr/>
          <a:lstStyle>
            <a:lvl1pPr>
              <a:defRPr/>
            </a:lvl1pPr>
          </a:lstStyle>
          <a:p>
            <a:pPr>
              <a:defRPr/>
            </a:pPr>
            <a:fld id="{57E0F1C1-3946-5F48-B53F-252B64065FAC}"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413768280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0537" y="1168401"/>
            <a:ext cx="4006851"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168401"/>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DBB090A-1BBC-B345-808F-3F5347299331}"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417822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2011</a:t>
            </a:r>
            <a:endParaRPr lang="en-US" dirty="0"/>
          </a:p>
        </p:txBody>
      </p:sp>
    </p:spTree>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p:txBody>
          <a:bodyPr/>
          <a:lstStyle>
            <a:lvl1pPr>
              <a:defRPr/>
            </a:lvl1pPr>
          </a:lstStyle>
          <a:p>
            <a:pPr>
              <a:defRPr/>
            </a:pPr>
            <a:fld id="{E427CC0A-2F83-2844-9ED8-C19BDBCD7B69}"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4863944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D925BB58-9656-B641-9EB4-F207151B3451}" type="slidenum">
              <a:rPr lang="en-US"/>
              <a:pPr>
                <a:defRPr/>
              </a:pPr>
              <a:t>‹#›</a:t>
            </a:fld>
            <a:endParaRPr lang="en-US"/>
          </a:p>
        </p:txBody>
      </p:sp>
      <p:sp>
        <p:nvSpPr>
          <p:cNvPr id="4"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18510256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10"/>
          </p:nvPr>
        </p:nvSpPr>
        <p:spPr/>
        <p:txBody>
          <a:bodyPr/>
          <a:lstStyle>
            <a:lvl1pPr>
              <a:defRPr/>
            </a:lvl1pPr>
          </a:lstStyle>
          <a:p>
            <a:pPr>
              <a:defRPr/>
            </a:pPr>
            <a:fld id="{8E1674DC-F1D5-694D-861B-6F0B43D5E764}" type="slidenum">
              <a:rPr lang="en-US"/>
              <a:pPr>
                <a:defRPr/>
              </a:pPr>
              <a:t>‹#›</a:t>
            </a:fld>
            <a:endParaRPr lang="en-US"/>
          </a:p>
        </p:txBody>
      </p:sp>
      <p:sp>
        <p:nvSpPr>
          <p:cNvPr id="3"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3748663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8A69ABB-825B-DF47-833A-2A829F0DAEEA}"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3136458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A88D1A2B-6322-9440-A3B3-48440065A10D}" type="slidenum">
              <a:rPr lang="en-US"/>
              <a:pPr>
                <a:defRPr/>
              </a:pPr>
              <a:t>‹#›</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437890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5CE7C56D-8B42-0C42-9885-9C3CA3E46C45}"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648889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4" y="273050"/>
            <a:ext cx="2109787" cy="6162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1" y="273050"/>
            <a:ext cx="6176963"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BF525F75-C0A8-1B4E-B1E2-D697D011DCB1}" type="slidenum">
              <a:rPr lang="en-US"/>
              <a:pPr>
                <a:defRPr/>
              </a:pPr>
              <a:t>‹#›</a:t>
            </a:fld>
            <a:endParaRPr lang="en-US"/>
          </a:p>
        </p:txBody>
      </p:sp>
      <p:sp>
        <p:nvSpPr>
          <p:cNvPr id="5" name="Footer Placeholder 5"/>
          <p:cNvSpPr>
            <a:spLocks noGrp="1"/>
          </p:cNvSpPr>
          <p:nvPr>
            <p:ph type="ftr" sz="quarter" idx="11"/>
          </p:nvPr>
        </p:nvSpPr>
        <p:spPr/>
        <p:txBody>
          <a:bodyPr/>
          <a:lstStyle>
            <a:lvl1pPr>
              <a:defRPr/>
            </a:lvl1pPr>
          </a:lstStyle>
          <a:p>
            <a:pPr>
              <a:defRPr/>
            </a:pPr>
            <a:r>
              <a:rPr lang="en-US"/>
              <a:t>cristian@molaro.be ©® 2011</a:t>
            </a:r>
          </a:p>
        </p:txBody>
      </p:sp>
    </p:spTree>
    <p:extLst>
      <p:ext uri="{BB962C8B-B14F-4D97-AF65-F5344CB8AC3E}">
        <p14:creationId xmlns:p14="http://schemas.microsoft.com/office/powerpoint/2010/main" val="2237757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en-US"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en-US"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4567243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77847183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13053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2011</a:t>
            </a:r>
            <a:endParaRPr lang="en-US" dirty="0"/>
          </a:p>
        </p:txBody>
      </p:sp>
    </p:spTree>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702225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7679926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6265526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444058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5865348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5925364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4419490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6162820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en-US"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en-US"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8275379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29756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317771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7880812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5867716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4623909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7603451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8796293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9434839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1579917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41709255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5562E0-131F-204F-B560-95404E14135D}" type="slidenum">
              <a:rPr lang="en-US" smtClean="0">
                <a:solidFill>
                  <a:srgbClr val="000000">
                    <a:tint val="75000"/>
                  </a:srgbClr>
                </a:solidFill>
              </a:rPr>
              <a:pPr>
                <a:def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51339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8949254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2550608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199902685"/>
      </p:ext>
    </p:extLst>
  </p:cSld>
  <p:clrMapOvr>
    <a:masterClrMapping/>
  </p:clrMapOvr>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271503421"/>
      </p:ext>
    </p:extLst>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0349266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2061121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054764028"/>
      </p:ext>
    </p:extLst>
  </p:cSld>
  <p:clrMapOvr>
    <a:masterClrMapping/>
  </p:clrMapOvr>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4262996353"/>
      </p:ext>
    </p:extLst>
  </p:cSld>
  <p:clrMapOvr>
    <a:masterClrMapping/>
  </p:clrMapOvr>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66118238"/>
      </p:ext>
    </p:extLst>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57592681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2011</a:t>
            </a:r>
            <a:endParaRPr lang="en-US" dirty="0"/>
          </a:p>
        </p:txBody>
      </p:sp>
    </p:spTree>
  </p:cSld>
  <p:clrMapOvr>
    <a:masterClrMapping/>
  </p:clrMapOvr>
  <p:hf hdr="0" dt="0"/>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5562E0-131F-204F-B560-95404E14135D}" type="slidenum">
              <a:rPr lang="en-US" smtClean="0">
                <a:solidFill>
                  <a:srgbClr val="000000">
                    <a:tint val="75000"/>
                  </a:srgbClr>
                </a:solidFill>
              </a:rPr>
              <a:pPr>
                <a:def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9044030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1762686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4629816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495958095"/>
      </p:ext>
    </p:extLst>
  </p:cSld>
  <p:clrMapOvr>
    <a:masterClrMapping/>
  </p:clrMapOvr>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023937268"/>
      </p:ext>
    </p:extLst>
  </p:cSld>
  <p:clrMapOvr>
    <a:masterClrMapping/>
  </p:clrMapOvr>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3026852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5074775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4230992358"/>
      </p:ext>
    </p:extLst>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171726966"/>
      </p:ext>
    </p:extLst>
  </p:cSld>
  <p:clrMapOvr>
    <a:masterClrMapping/>
  </p:clrMapOvr>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30540143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Ovr>
    <a:masterClrMapping/>
  </p:clrMapOvr>
  <p:hf hd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273050"/>
            <a:ext cx="2109787" cy="6162675"/>
          </a:xfrm>
        </p:spPr>
        <p:txBody>
          <a:bodyPr vert="eaVert"/>
          <a:lstStyle/>
          <a:p>
            <a:r>
              <a:rPr lang="nl-BE" smtClean="0"/>
              <a:t>Click to edit Master title style</a:t>
            </a:r>
            <a:endParaRPr lang="en-US"/>
          </a:p>
        </p:txBody>
      </p:sp>
      <p:sp>
        <p:nvSpPr>
          <p:cNvPr id="3" name="Vertical Text Placeholder 2"/>
          <p:cNvSpPr>
            <a:spLocks noGrp="1"/>
          </p:cNvSpPr>
          <p:nvPr>
            <p:ph type="body" orient="vert" idx="1"/>
          </p:nvPr>
        </p:nvSpPr>
        <p:spPr>
          <a:xfrm>
            <a:off x="228600" y="273050"/>
            <a:ext cx="6176963" cy="6162675"/>
          </a:xfrm>
        </p:spPr>
        <p:txBody>
          <a:bodyPr vert="eaVert"/>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064887564"/>
      </p:ext>
    </p:extLst>
  </p:cSld>
  <p:clrMapOvr>
    <a:masterClrMapping/>
  </p:clrMapOvr>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7"/>
          <p:cNvSpPr txBox="1">
            <a:spLocks noChangeArrowheads="1"/>
          </p:cNvSpPr>
          <p:nvPr/>
        </p:nvSpPr>
        <p:spPr bwMode="auto">
          <a:xfrm>
            <a:off x="3417888" y="6324600"/>
            <a:ext cx="5740400" cy="304800"/>
          </a:xfrm>
          <a:prstGeom prst="rect">
            <a:avLst/>
          </a:prstGeom>
          <a:noFill/>
          <a:ln w="9525">
            <a:noFill/>
            <a:miter lim="800000"/>
            <a:headEnd/>
            <a:tailEnd/>
          </a:ln>
        </p:spPr>
        <p:txBody>
          <a:bodyPr>
            <a:prstTxWarp prst="textNoShape">
              <a:avLst/>
            </a:prstTxWarp>
            <a:spAutoFit/>
          </a:bodyPr>
          <a:lstStyle/>
          <a:p>
            <a:pPr>
              <a:spcBef>
                <a:spcPct val="50000"/>
              </a:spcBef>
              <a:defRPr/>
            </a:pPr>
            <a:r>
              <a:rPr lang="en-US" sz="1400">
                <a:solidFill>
                  <a:srgbClr val="FFFFFF"/>
                </a:solidFill>
                <a:latin typeface="Arial" pitchFamily="-109" charset="0"/>
              </a:rPr>
              <a:t>October 25–29, 2009 • Mandalay Bay • Las Vegas, Nevada</a:t>
            </a:r>
          </a:p>
        </p:txBody>
      </p:sp>
      <p:sp>
        <p:nvSpPr>
          <p:cNvPr id="101386" name="Title Placeholder 1"/>
          <p:cNvSpPr>
            <a:spLocks noGrp="1"/>
          </p:cNvSpPr>
          <p:nvPr>
            <p:ph type="ctrTitle"/>
          </p:nvPr>
        </p:nvSpPr>
        <p:spPr>
          <a:xfrm>
            <a:off x="276225" y="219075"/>
            <a:ext cx="8328025" cy="704850"/>
          </a:xfrm>
        </p:spPr>
        <p:txBody>
          <a:bodyPr/>
          <a:lstStyle>
            <a:lvl1pPr>
              <a:defRPr sz="2600" cap="all" normalizeH="0" baseline="0">
                <a:latin typeface="Century Gothic" pitchFamily="34" charset="0"/>
              </a:defRPr>
            </a:lvl1pPr>
          </a:lstStyle>
          <a:p>
            <a:r>
              <a:rPr lang="nl-BE" smtClean="0"/>
              <a:t>Click to edit Master title style</a:t>
            </a:r>
            <a:endParaRPr lang="en-US" dirty="0"/>
          </a:p>
        </p:txBody>
      </p:sp>
      <p:sp>
        <p:nvSpPr>
          <p:cNvPr id="101387" name="Text Placeholder 2"/>
          <p:cNvSpPr>
            <a:spLocks noGrp="1"/>
          </p:cNvSpPr>
          <p:nvPr>
            <p:ph type="subTitle" idx="1"/>
          </p:nvPr>
        </p:nvSpPr>
        <p:spPr>
          <a:xfrm>
            <a:off x="269875" y="920750"/>
            <a:ext cx="8301038" cy="590550"/>
          </a:xfrm>
        </p:spPr>
        <p:txBody>
          <a:bodyPr/>
          <a:lstStyle>
            <a:lvl1pPr marL="0" indent="0">
              <a:buFont typeface="Arial" pitchFamily="-109" charset="0"/>
              <a:buNone/>
              <a:defRPr/>
            </a:lvl1pPr>
          </a:lstStyle>
          <a:p>
            <a:r>
              <a:rPr lang="nl-BE" smtClean="0"/>
              <a:t>Click to edit Master subtitle style</a:t>
            </a:r>
            <a:endParaRPr lang="en-US"/>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15562E0-131F-204F-B560-95404E14135D}" type="slidenum">
              <a:rPr lang="en-US" smtClean="0">
                <a:solidFill>
                  <a:srgbClr val="000000">
                    <a:tint val="75000"/>
                  </a:srgbClr>
                </a:solidFill>
              </a:rPr>
              <a:pPr>
                <a:def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4855438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1414"/>
            <a:ext cx="8439150" cy="717550"/>
          </a:xfrm>
        </p:spPr>
        <p:txBody>
          <a:bodyPr/>
          <a:lstStyle>
            <a:lvl1pPr>
              <a:defRPr sz="2600">
                <a:latin typeface="Century Gothic" pitchFamily="34" charset="0"/>
              </a:defRPr>
            </a:lvl1pPr>
          </a:lstStyle>
          <a:p>
            <a:r>
              <a:rPr lang="nl-BE" smtClean="0"/>
              <a:t>Click to edit Master title style</a:t>
            </a:r>
            <a:endParaRPr lang="en-US" dirty="0"/>
          </a:p>
        </p:txBody>
      </p:sp>
      <p:sp>
        <p:nvSpPr>
          <p:cNvPr id="3" name="Content Placeholder 2"/>
          <p:cNvSpPr>
            <a:spLocks noGrp="1"/>
          </p:cNvSpPr>
          <p:nvPr>
            <p:ph idx="1"/>
          </p:nvPr>
        </p:nvSpPr>
        <p:spPr>
          <a:xfrm>
            <a:off x="490538" y="857232"/>
            <a:ext cx="8167687" cy="5578493"/>
          </a:xfrm>
        </p:spPr>
        <p:txBody>
          <a:bodyPr/>
          <a:lstStyle>
            <a:lvl3pPr>
              <a:defRPr sz="2000"/>
            </a:lvl3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2989152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smtClean="0"/>
              <a:t>Click to edit Master text styles</a:t>
            </a:r>
          </a:p>
        </p:txBody>
      </p:sp>
      <p:sp>
        <p:nvSpPr>
          <p:cNvPr id="4"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6073410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sz="half" idx="1"/>
          </p:nvPr>
        </p:nvSpPr>
        <p:spPr>
          <a:xfrm>
            <a:off x="490538" y="1168400"/>
            <a:ext cx="4006850"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Content Placeholder 3"/>
          <p:cNvSpPr>
            <a:spLocks noGrp="1"/>
          </p:cNvSpPr>
          <p:nvPr>
            <p:ph sz="half" idx="2"/>
          </p:nvPr>
        </p:nvSpPr>
        <p:spPr>
          <a:xfrm>
            <a:off x="4649788" y="1168400"/>
            <a:ext cx="4008437" cy="526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352932713"/>
      </p:ext>
    </p:extLst>
  </p:cSld>
  <p:clrMapOvr>
    <a:masterClrMapping/>
  </p:clrMapOvr>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B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7" name="Slide Number Placeholder 4"/>
          <p:cNvSpPr>
            <a:spLocks noGrp="1"/>
          </p:cNvSpPr>
          <p:nvPr>
            <p:ph type="sldNum" sz="quarter" idx="10"/>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9" name="Footer Placeholder 5"/>
          <p:cNvSpPr>
            <a:spLocks noGrp="1"/>
          </p:cNvSpPr>
          <p:nvPr>
            <p:ph type="ftr" sz="quarter" idx="11"/>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3817590514"/>
      </p:ext>
    </p:extLst>
  </p:cSld>
  <p:clrMapOvr>
    <a:masterClrMapping/>
  </p:clrMapOvr>
  <p:hf hd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5"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35281068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4"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3412057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719085701"/>
      </p:ext>
    </p:extLst>
  </p:cSld>
  <p:clrMapOvr>
    <a:masterClrMapping/>
  </p:clrMapOvr>
  <p:hf hd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Click to edit Master text styles</a:t>
            </a:r>
          </a:p>
        </p:txBody>
      </p:sp>
      <p:sp>
        <p:nvSpPr>
          <p:cNvPr id="5"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7"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33702937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1.pn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1.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cristian@molaro.be ©® 2012</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615791961"/>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90538" y="1168400"/>
            <a:ext cx="8167687"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itle Placeholder 1"/>
          <p:cNvSpPr>
            <a:spLocks noGrp="1"/>
          </p:cNvSpPr>
          <p:nvPr>
            <p:ph type="title"/>
          </p:nvPr>
        </p:nvSpPr>
        <p:spPr bwMode="auto">
          <a:xfrm>
            <a:off x="228600" y="273050"/>
            <a:ext cx="84391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34074747-6294-8640-B9FB-B3B99B9EE15F}" type="slidenum">
              <a:rPr lang="en-US"/>
              <a:pPr>
                <a:defRPr/>
              </a:pPr>
              <a:t>‹#›</a:t>
            </a:fld>
            <a:endParaRPr lang="en-US"/>
          </a:p>
        </p:txBody>
      </p:sp>
      <p:sp>
        <p:nvSpPr>
          <p:cNvPr id="8" name="Footer Placeholder 5"/>
          <p:cNvSpPr>
            <a:spLocks noGrp="1"/>
          </p:cNvSpPr>
          <p:nvPr>
            <p:ph type="ftr" sz="quarter" idx="3"/>
          </p:nvPr>
        </p:nvSpPr>
        <p:spPr>
          <a:xfrm>
            <a:off x="0" y="6492875"/>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cristian@molaro.be ©® 2011</a:t>
            </a:r>
          </a:p>
        </p:txBody>
      </p:sp>
    </p:spTree>
    <p:extLst>
      <p:ext uri="{BB962C8B-B14F-4D97-AF65-F5344CB8AC3E}">
        <p14:creationId xmlns:p14="http://schemas.microsoft.com/office/powerpoint/2010/main" val="4080681582"/>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iming>
    <p:tnLst>
      <p:par>
        <p:cTn id="1" dur="indefinite" restart="never" nodeType="tmRoot"/>
      </p:par>
    </p:tnLst>
  </p:timing>
  <p:txStyles>
    <p:titleStyle>
      <a:lvl1pPr algn="l" defTabSz="457200" rtl="0" eaLnBrk="0" fontAlgn="base" hangingPunct="0">
        <a:spcBef>
          <a:spcPct val="0"/>
        </a:spcBef>
        <a:spcAft>
          <a:spcPct val="0"/>
        </a:spcAft>
        <a:defRPr sz="3200" b="1">
          <a:solidFill>
            <a:srgbClr val="385083"/>
          </a:solidFill>
          <a:latin typeface="+mj-lt"/>
          <a:ea typeface="+mj-ea"/>
          <a:cs typeface="+mj-cs"/>
        </a:defRPr>
      </a:lvl1pPr>
      <a:lvl2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0" fontAlgn="base" hangingPunct="0">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4pPr>
      <a:lvl5pPr marL="20574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a:t>
            </a:fld>
            <a:endParaRPr lang="en-US"/>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cristian@molaro.be ©® 2011</a:t>
            </a:r>
            <a:endParaRPr lang="en-US" dirty="0"/>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 descr="EMEA-White-Slide.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0" y="7620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nl-BE" smtClean="0"/>
              <a:t>Click to edit Master title style</a:t>
            </a:r>
            <a:endParaRPr lang="en-US" smtClean="0"/>
          </a:p>
        </p:txBody>
      </p:sp>
      <p:sp>
        <p:nvSpPr>
          <p:cNvPr id="1028" name="Rectangle 3"/>
          <p:cNvSpPr>
            <a:spLocks noGrp="1" noChangeArrowheads="1"/>
          </p:cNvSpPr>
          <p:nvPr>
            <p:ph type="body" idx="1"/>
          </p:nvPr>
        </p:nvSpPr>
        <p:spPr bwMode="auto">
          <a:xfrm>
            <a:off x="381000" y="1524000"/>
            <a:ext cx="8763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smtClean="0"/>
          </a:p>
        </p:txBody>
      </p:sp>
    </p:spTree>
    <p:extLst>
      <p:ext uri="{BB962C8B-B14F-4D97-AF65-F5344CB8AC3E}">
        <p14:creationId xmlns:p14="http://schemas.microsoft.com/office/powerpoint/2010/main" val="334707650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hdr="0" ftr="0" dt="0"/>
  <p:txStyles>
    <p:titleStyle>
      <a:lvl1pPr algn="l" rtl="0" eaLnBrk="1" fontAlgn="base" hangingPunct="1">
        <a:lnSpc>
          <a:spcPct val="90000"/>
        </a:lnSpc>
        <a:spcBef>
          <a:spcPct val="0"/>
        </a:spcBef>
        <a:spcAft>
          <a:spcPct val="0"/>
        </a:spcAft>
        <a:defRPr sz="2800" b="1">
          <a:solidFill>
            <a:srgbClr val="127DC1"/>
          </a:solidFill>
          <a:latin typeface="+mj-lt"/>
          <a:ea typeface="+mj-ea"/>
          <a:cs typeface="+mj-cs"/>
        </a:defRPr>
      </a:lvl1pPr>
      <a:lvl2pPr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2pPr>
      <a:lvl3pPr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3pPr>
      <a:lvl4pPr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4pPr>
      <a:lvl5pPr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5pPr>
      <a:lvl6pPr marL="457200"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6pPr>
      <a:lvl7pPr marL="914400"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7pPr>
      <a:lvl8pPr marL="1371600"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8pPr>
      <a:lvl9pPr marL="1828800" algn="l" rtl="0" eaLnBrk="1" fontAlgn="base" hangingPunct="1">
        <a:lnSpc>
          <a:spcPct val="90000"/>
        </a:lnSpc>
        <a:spcBef>
          <a:spcPct val="0"/>
        </a:spcBef>
        <a:spcAft>
          <a:spcPct val="0"/>
        </a:spcAft>
        <a:defRPr sz="2800" b="1">
          <a:solidFill>
            <a:srgbClr val="127DC1"/>
          </a:solidFill>
          <a:latin typeface="Arial" pitchFamily="34" charset="0"/>
          <a:ea typeface="MS PGothic" pitchFamily="34" charset="-128"/>
          <a:cs typeface="Arial" pitchFamily="34" charset="0"/>
        </a:defRPr>
      </a:lvl9pPr>
    </p:titleStyle>
    <p:bodyStyle>
      <a:lvl1pPr marL="342900" indent="-342900" algn="l" rtl="0" eaLnBrk="1" fontAlgn="base" hangingPunct="1">
        <a:spcBef>
          <a:spcPct val="50000"/>
        </a:spcBef>
        <a:spcAft>
          <a:spcPct val="0"/>
        </a:spcAft>
        <a:buClr>
          <a:srgbClr val="00B8AB"/>
        </a:buClr>
        <a:buChar char="•"/>
        <a:defRPr sz="2000">
          <a:solidFill>
            <a:schemeClr val="tx1"/>
          </a:solidFill>
          <a:latin typeface="+mn-lt"/>
          <a:ea typeface="+mn-ea"/>
          <a:cs typeface="+mn-cs"/>
        </a:defRPr>
      </a:lvl1pPr>
      <a:lvl2pPr marL="742950" indent="-285750" algn="l" rtl="0" eaLnBrk="1" fontAlgn="base" hangingPunct="1">
        <a:spcBef>
          <a:spcPct val="40000"/>
        </a:spcBef>
        <a:spcAft>
          <a:spcPct val="0"/>
        </a:spcAft>
        <a:buClr>
          <a:srgbClr val="A6A6A6"/>
        </a:buClr>
        <a:buSzPct val="100000"/>
        <a:buFont typeface="Times" pitchFamily="18" charset="0"/>
        <a:buChar char="•"/>
        <a:defRPr>
          <a:solidFill>
            <a:schemeClr val="tx1"/>
          </a:solidFill>
          <a:latin typeface="+mn-lt"/>
          <a:ea typeface="+mn-ea"/>
          <a:cs typeface="+mn-cs"/>
        </a:defRPr>
      </a:lvl2pPr>
      <a:lvl3pPr marL="1143000" indent="-228600" algn="l" rtl="0" eaLnBrk="1" fontAlgn="base" hangingPunct="1">
        <a:spcBef>
          <a:spcPct val="30000"/>
        </a:spcBef>
        <a:spcAft>
          <a:spcPct val="0"/>
        </a:spcAft>
        <a:buClr>
          <a:srgbClr val="006ED2"/>
        </a:buClr>
        <a:buChar char="•"/>
        <a:defRPr sz="1600">
          <a:solidFill>
            <a:schemeClr val="tx1"/>
          </a:solidFill>
          <a:latin typeface="+mn-lt"/>
          <a:ea typeface="+mn-ea"/>
          <a:cs typeface="+mn-cs"/>
        </a:defRPr>
      </a:lvl3pPr>
      <a:lvl4pPr marL="1600200" indent="-228600" algn="l" rtl="0" eaLnBrk="1" fontAlgn="base" hangingPunct="1">
        <a:spcBef>
          <a:spcPct val="30000"/>
        </a:spcBef>
        <a:spcAft>
          <a:spcPct val="0"/>
        </a:spcAft>
        <a:buClr>
          <a:srgbClr val="00B8AB"/>
        </a:buClr>
        <a:buFont typeface="Times" pitchFamily="18" charset="0"/>
        <a:buChar char="•"/>
        <a:defRPr sz="1400">
          <a:solidFill>
            <a:schemeClr val="tx1"/>
          </a:solidFill>
          <a:latin typeface="+mn-lt"/>
          <a:ea typeface="+mn-ea"/>
          <a:cs typeface="+mn-cs"/>
        </a:defRPr>
      </a:lvl4pPr>
      <a:lvl5pPr marL="2057400" indent="-228600" algn="l" rtl="0" eaLnBrk="1" fontAlgn="base" hangingPunct="1">
        <a:spcBef>
          <a:spcPct val="30000"/>
        </a:spcBef>
        <a:spcAft>
          <a:spcPct val="0"/>
        </a:spcAft>
        <a:buClr>
          <a:srgbClr val="86B9D3"/>
        </a:buClr>
        <a:buFont typeface="Times" pitchFamily="18" charset="0"/>
        <a:buChar char="•"/>
        <a:defRPr sz="1400">
          <a:solidFill>
            <a:schemeClr val="tx1"/>
          </a:solidFill>
          <a:latin typeface="+mn-lt"/>
          <a:ea typeface="+mn-ea"/>
          <a:cs typeface="+mn-cs"/>
        </a:defRPr>
      </a:lvl5pPr>
      <a:lvl6pPr marL="2514600" indent="-228600" algn="l" rtl="0" eaLnBrk="1" fontAlgn="base" hangingPunct="1">
        <a:spcBef>
          <a:spcPct val="30000"/>
        </a:spcBef>
        <a:spcAft>
          <a:spcPct val="0"/>
        </a:spcAft>
        <a:buClr>
          <a:srgbClr val="86B9D3"/>
        </a:buClr>
        <a:buFont typeface="Times" pitchFamily="18" charset="0"/>
        <a:buChar char="•"/>
        <a:defRPr sz="1400">
          <a:solidFill>
            <a:schemeClr val="tx1"/>
          </a:solidFill>
          <a:latin typeface="+mn-lt"/>
          <a:ea typeface="+mn-ea"/>
          <a:cs typeface="+mn-cs"/>
        </a:defRPr>
      </a:lvl6pPr>
      <a:lvl7pPr marL="2971800" indent="-228600" algn="l" rtl="0" eaLnBrk="1" fontAlgn="base" hangingPunct="1">
        <a:spcBef>
          <a:spcPct val="30000"/>
        </a:spcBef>
        <a:spcAft>
          <a:spcPct val="0"/>
        </a:spcAft>
        <a:buClr>
          <a:srgbClr val="86B9D3"/>
        </a:buClr>
        <a:buFont typeface="Times" pitchFamily="18" charset="0"/>
        <a:buChar char="•"/>
        <a:defRPr sz="1400">
          <a:solidFill>
            <a:schemeClr val="tx1"/>
          </a:solidFill>
          <a:latin typeface="+mn-lt"/>
          <a:ea typeface="+mn-ea"/>
          <a:cs typeface="+mn-cs"/>
        </a:defRPr>
      </a:lvl7pPr>
      <a:lvl8pPr marL="3429000" indent="-228600" algn="l" rtl="0" eaLnBrk="1" fontAlgn="base" hangingPunct="1">
        <a:spcBef>
          <a:spcPct val="30000"/>
        </a:spcBef>
        <a:spcAft>
          <a:spcPct val="0"/>
        </a:spcAft>
        <a:buClr>
          <a:srgbClr val="86B9D3"/>
        </a:buClr>
        <a:buFont typeface="Times" pitchFamily="18" charset="0"/>
        <a:buChar char="•"/>
        <a:defRPr sz="1400">
          <a:solidFill>
            <a:schemeClr val="tx1"/>
          </a:solidFill>
          <a:latin typeface="+mn-lt"/>
          <a:ea typeface="+mn-ea"/>
          <a:cs typeface="+mn-cs"/>
        </a:defRPr>
      </a:lvl8pPr>
      <a:lvl9pPr marL="3886200" indent="-228600" algn="l" rtl="0" eaLnBrk="1" fontAlgn="base" hangingPunct="1">
        <a:spcBef>
          <a:spcPct val="30000"/>
        </a:spcBef>
        <a:spcAft>
          <a:spcPct val="0"/>
        </a:spcAft>
        <a:buClr>
          <a:srgbClr val="86B9D3"/>
        </a:buClr>
        <a:buFont typeface="Times" pitchFamily="18"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90539" y="1168401"/>
            <a:ext cx="8167687"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itle Placeholder 1"/>
          <p:cNvSpPr>
            <a:spLocks noGrp="1"/>
          </p:cNvSpPr>
          <p:nvPr>
            <p:ph type="title"/>
          </p:nvPr>
        </p:nvSpPr>
        <p:spPr bwMode="auto">
          <a:xfrm>
            <a:off x="228601" y="273050"/>
            <a:ext cx="843915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 name="Slide Number Placeholder 4"/>
          <p:cNvSpPr>
            <a:spLocks noGrp="1"/>
          </p:cNvSpPr>
          <p:nvPr>
            <p:ph type="sldNum" sz="quarter" idx="4"/>
          </p:nvPr>
        </p:nvSpPr>
        <p:spPr>
          <a:xfrm>
            <a:off x="7010400" y="6492876"/>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solidFill>
                  <a:srgbClr val="898989"/>
                </a:solidFill>
              </a:defRPr>
            </a:lvl1pPr>
          </a:lstStyle>
          <a:p>
            <a:pPr>
              <a:defRPr/>
            </a:pPr>
            <a:fld id="{068D7827-096B-B24A-9391-928B95633029}" type="slidenum">
              <a:rPr lang="en-US">
                <a:ea typeface="MS PGothic" charset="0"/>
              </a:rPr>
              <a:pPr>
                <a:defRPr/>
              </a:pPr>
              <a:t>‹#›</a:t>
            </a:fld>
            <a:endParaRPr lang="en-US" dirty="0">
              <a:ea typeface="MS PGothic" charset="0"/>
            </a:endParaRPr>
          </a:p>
        </p:txBody>
      </p:sp>
      <p:sp>
        <p:nvSpPr>
          <p:cNvPr id="8" name="Footer Placeholder 5"/>
          <p:cNvSpPr>
            <a:spLocks noGrp="1"/>
          </p:cNvSpPr>
          <p:nvPr>
            <p:ph type="ftr" sz="quarter" idx="3"/>
          </p:nvPr>
        </p:nvSpPr>
        <p:spPr>
          <a:xfrm>
            <a:off x="0" y="6492876"/>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dirty="0" err="1" smtClean="0">
                <a:solidFill>
                  <a:srgbClr val="898989"/>
                </a:solidFill>
              </a:defRPr>
            </a:lvl1pPr>
          </a:lstStyle>
          <a:p>
            <a:pPr>
              <a:defRPr/>
            </a:pPr>
            <a:r>
              <a:rPr lang="en-US">
                <a:ea typeface="MS PGothic" charset="0"/>
              </a:rPr>
              <a:t>cristian@molaro.be ©® 2012</a:t>
            </a:r>
          </a:p>
        </p:txBody>
      </p:sp>
    </p:spTree>
    <p:extLst>
      <p:ext uri="{BB962C8B-B14F-4D97-AF65-F5344CB8AC3E}">
        <p14:creationId xmlns:p14="http://schemas.microsoft.com/office/powerpoint/2010/main" val="206693280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iming>
    <p:tnLst>
      <p:par>
        <p:cTn id="1" dur="indefinite" restart="never" nodeType="tmRoot"/>
      </p:par>
    </p:tnLst>
  </p:timing>
  <p:txStyles>
    <p:titleStyle>
      <a:lvl1pPr algn="l" defTabSz="457200" rtl="0" eaLnBrk="0" fontAlgn="base" hangingPunct="0">
        <a:spcBef>
          <a:spcPct val="0"/>
        </a:spcBef>
        <a:spcAft>
          <a:spcPct val="0"/>
        </a:spcAft>
        <a:defRPr sz="3200" b="1">
          <a:solidFill>
            <a:srgbClr val="385083"/>
          </a:solidFill>
          <a:latin typeface="+mj-lt"/>
          <a:ea typeface="+mj-ea"/>
          <a:cs typeface="+mj-cs"/>
        </a:defRPr>
      </a:lvl1pPr>
      <a:lvl2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0" fontAlgn="base" hangingPunct="0">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0" fontAlgn="base" hangingPunct="0">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4pPr>
      <a:lvl5pPr marL="20574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270137903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srgbClr val="000000">
                    <a:tint val="75000"/>
                  </a:srgbClr>
                </a:solidFill>
              </a:rPr>
              <a:t>cristian@molaro.be ©® 2011</a:t>
            </a:r>
            <a:endParaRPr lang="en-US" dirty="0">
              <a:solidFill>
                <a:srgbClr val="000000">
                  <a:tint val="75000"/>
                </a:srgbClr>
              </a:solidFill>
            </a:endParaRPr>
          </a:p>
        </p:txBody>
      </p:sp>
    </p:spTree>
    <p:extLst>
      <p:ext uri="{BB962C8B-B14F-4D97-AF65-F5344CB8AC3E}">
        <p14:creationId xmlns:p14="http://schemas.microsoft.com/office/powerpoint/2010/main" val="117792524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191933479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98179617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90538" y="1168400"/>
            <a:ext cx="8167687" cy="52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dirty="0"/>
          </a:p>
        </p:txBody>
      </p:sp>
      <p:sp>
        <p:nvSpPr>
          <p:cNvPr id="1027" name="Title Placeholder 1"/>
          <p:cNvSpPr>
            <a:spLocks noGrp="1"/>
          </p:cNvSpPr>
          <p:nvPr>
            <p:ph type="title"/>
          </p:nvPr>
        </p:nvSpPr>
        <p:spPr bwMode="auto">
          <a:xfrm>
            <a:off x="228600" y="273050"/>
            <a:ext cx="8439150" cy="922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BE" smtClean="0"/>
              <a:t>Click to edit Master title style</a:t>
            </a:r>
            <a:endParaRPr lang="en-US" dirty="0"/>
          </a:p>
        </p:txBody>
      </p:sp>
      <p:sp>
        <p:nvSpPr>
          <p:cNvPr id="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a:t>
            </a:fld>
            <a:endParaRPr lang="en-US">
              <a:solidFill>
                <a:srgbClr val="000000">
                  <a:tint val="75000"/>
                </a:srgbClr>
              </a:solidFill>
            </a:endParaRPr>
          </a:p>
        </p:txBody>
      </p:sp>
      <p:sp>
        <p:nvSpPr>
          <p:cNvPr id="8" name="Footer Placeholder 5"/>
          <p:cNvSpPr>
            <a:spLocks noGrp="1"/>
          </p:cNvSpPr>
          <p:nvPr>
            <p:ph type="ftr" sz="quarter" idx="3"/>
          </p:nvPr>
        </p:nvSpPr>
        <p:spPr>
          <a:xfrm>
            <a:off x="0" y="6492875"/>
            <a:ext cx="2895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solidFill>
                  <a:srgbClr val="000000">
                    <a:tint val="75000"/>
                  </a:srgbClr>
                </a:solidFill>
              </a:rPr>
              <a:t>cristian@molaro.be ©® 2012</a:t>
            </a:r>
            <a:endParaRPr lang="en-US" dirty="0">
              <a:solidFill>
                <a:srgbClr val="000000">
                  <a:tint val="75000"/>
                </a:srgbClr>
              </a:solidFill>
            </a:endParaRPr>
          </a:p>
        </p:txBody>
      </p:sp>
    </p:spTree>
    <p:extLst>
      <p:ext uri="{BB962C8B-B14F-4D97-AF65-F5344CB8AC3E}">
        <p14:creationId xmlns:p14="http://schemas.microsoft.com/office/powerpoint/2010/main" val="210213673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hdr="0" dt="0"/>
  <p:txStyles>
    <p:titleStyle>
      <a:lvl1pPr algn="l" defTabSz="457200" rtl="0" eaLnBrk="1" fontAlgn="base" hangingPunct="1">
        <a:spcBef>
          <a:spcPct val="0"/>
        </a:spcBef>
        <a:spcAft>
          <a:spcPct val="0"/>
        </a:spcAft>
        <a:defRPr sz="3200" b="1">
          <a:solidFill>
            <a:srgbClr val="385083"/>
          </a:solidFill>
          <a:latin typeface="+mj-lt"/>
          <a:ea typeface="+mj-ea"/>
          <a:cs typeface="+mj-cs"/>
        </a:defRPr>
      </a:lvl1pPr>
      <a:lvl2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2pPr>
      <a:lvl3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3pPr>
      <a:lvl4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4pPr>
      <a:lvl5pPr algn="l" defTabSz="457200" rtl="0" eaLnBrk="1" fontAlgn="base" hangingPunct="1">
        <a:spcBef>
          <a:spcPct val="0"/>
        </a:spcBef>
        <a:spcAft>
          <a:spcPct val="0"/>
        </a:spcAft>
        <a:defRPr sz="3200" b="1">
          <a:solidFill>
            <a:srgbClr val="385083"/>
          </a:solidFill>
          <a:latin typeface="Arial" pitchFamily="-109" charset="0"/>
          <a:ea typeface="MS PGothic" pitchFamily="34" charset="-128"/>
          <a:cs typeface="MS PGothic" pitchFamily="34" charset="-128"/>
        </a:defRPr>
      </a:lvl5pPr>
      <a:lvl6pPr marL="4572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6pPr>
      <a:lvl7pPr marL="9144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7pPr>
      <a:lvl8pPr marL="13716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8pPr>
      <a:lvl9pPr marL="1828800" algn="l" defTabSz="457200" rtl="0" eaLnBrk="1" fontAlgn="base" hangingPunct="1">
        <a:spcBef>
          <a:spcPct val="0"/>
        </a:spcBef>
        <a:spcAft>
          <a:spcPct val="0"/>
        </a:spcAft>
        <a:defRPr sz="2400" b="1">
          <a:solidFill>
            <a:schemeClr val="tx2"/>
          </a:solidFill>
          <a:latin typeface="Arial" pitchFamily="-109" charset="0"/>
          <a:ea typeface="MS PGothic" pitchFamily="34" charset="-128"/>
          <a:cs typeface="MS PGothic" pitchFamily="34" charset="-128"/>
        </a:defRPr>
      </a:lvl9pPr>
    </p:titleStyle>
    <p:body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13"/>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114.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14.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3.png"/><Relationship Id="rId1" Type="http://schemas.openxmlformats.org/officeDocument/2006/relationships/slideLayout" Target="../slideLayouts/slideLayout48.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15.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jp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9.png"/><Relationship Id="rId1" Type="http://schemas.openxmlformats.org/officeDocument/2006/relationships/slideLayout" Target="../slideLayouts/slideLayout37.x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7.wmf"/><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2.png"/><Relationship Id="rId1" Type="http://schemas.openxmlformats.org/officeDocument/2006/relationships/slideLayout" Target="../slideLayouts/slideLayout37.xml"/><Relationship Id="rId5" Type="http://schemas.openxmlformats.org/officeDocument/2006/relationships/image" Target="../media/image15.png"/><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slideLayout" Target="../slideLayouts/slideLayout37.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wmf"/><Relationship Id="rId4" Type="http://schemas.openxmlformats.org/officeDocument/2006/relationships/image" Target="../media/image8.gif"/></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wmf"/><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5.png"/><Relationship Id="rId1" Type="http://schemas.openxmlformats.org/officeDocument/2006/relationships/slideLayout" Target="../slideLayouts/slideLayout37.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14.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11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14.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7.wmf"/><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15.xml"/></Relationships>
</file>

<file path=ppt/slides/_rels/slide5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14.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p:cNvSpPr>
          <p:nvPr>
            <p:ph type="ctrTitle"/>
          </p:nvPr>
        </p:nvSpPr>
        <p:spPr>
          <a:xfrm>
            <a:off x="2152506" y="433436"/>
            <a:ext cx="6740019" cy="1473200"/>
          </a:xfrm>
        </p:spPr>
        <p:txBody>
          <a:bodyPr/>
          <a:lstStyle/>
          <a:p>
            <a:pPr algn="r"/>
            <a:r>
              <a:rPr lang="en-US" sz="4000" dirty="0"/>
              <a:t>Why "to REBIND or NOT to REBIND" is STILL a QUESTION?</a:t>
            </a:r>
            <a:endParaRPr lang="en-US" sz="4000" b="0" dirty="0">
              <a:solidFill>
                <a:schemeClr val="tx1"/>
              </a:solidFill>
            </a:endParaRPr>
          </a:p>
        </p:txBody>
      </p:sp>
      <p:sp>
        <p:nvSpPr>
          <p:cNvPr id="15364" name="Rectangle 5"/>
          <p:cNvSpPr>
            <a:spLocks noGrp="1"/>
          </p:cNvSpPr>
          <p:nvPr>
            <p:ph type="subTitle" idx="1"/>
          </p:nvPr>
        </p:nvSpPr>
        <p:spPr>
          <a:xfrm>
            <a:off x="3690385" y="3371393"/>
            <a:ext cx="5453615" cy="3168385"/>
          </a:xfrm>
        </p:spPr>
        <p:txBody>
          <a:bodyPr/>
          <a:lstStyle/>
          <a:p>
            <a:pPr algn="ctr">
              <a:spcBef>
                <a:spcPts val="0"/>
              </a:spcBef>
            </a:pPr>
            <a:r>
              <a:rPr lang="en-US" sz="2800" b="1" dirty="0" smtClean="0"/>
              <a:t>Created by:</a:t>
            </a:r>
          </a:p>
          <a:p>
            <a:pPr algn="ctr">
              <a:spcBef>
                <a:spcPts val="0"/>
              </a:spcBef>
            </a:pPr>
            <a:endParaRPr lang="en-US" sz="2800" b="1" dirty="0"/>
          </a:p>
          <a:p>
            <a:pPr algn="ctr">
              <a:spcBef>
                <a:spcPts val="0"/>
              </a:spcBef>
            </a:pPr>
            <a:r>
              <a:rPr lang="en-US" sz="2800" b="1" dirty="0" smtClean="0"/>
              <a:t>Cristian </a:t>
            </a:r>
            <a:r>
              <a:rPr lang="en-US" sz="2800" b="1" dirty="0"/>
              <a:t>Molaro, </a:t>
            </a:r>
            <a:r>
              <a:rPr lang="en-US" sz="2800" b="1" dirty="0" smtClean="0"/>
              <a:t>Belgium</a:t>
            </a:r>
            <a:endParaRPr lang="en-US" sz="2800" b="1" dirty="0"/>
          </a:p>
          <a:p>
            <a:pPr algn="ctr">
              <a:spcBef>
                <a:spcPts val="0"/>
              </a:spcBef>
            </a:pPr>
            <a:r>
              <a:rPr lang="en-US" sz="2400" b="1" dirty="0" smtClean="0">
                <a:solidFill>
                  <a:schemeClr val="bg1">
                    <a:lumMod val="50000"/>
                  </a:schemeClr>
                </a:solidFill>
              </a:rPr>
              <a:t>Independent consultant</a:t>
            </a:r>
          </a:p>
          <a:p>
            <a:pPr algn="ctr">
              <a:spcBef>
                <a:spcPts val="0"/>
              </a:spcBef>
            </a:pPr>
            <a:r>
              <a:rPr lang="en-US" sz="2400" b="1" dirty="0" smtClean="0">
                <a:solidFill>
                  <a:schemeClr val="bg1">
                    <a:lumMod val="50000"/>
                  </a:schemeClr>
                </a:solidFill>
              </a:rPr>
              <a:t>IBM </a:t>
            </a:r>
            <a:r>
              <a:rPr lang="en-US" sz="2400" b="1" dirty="0">
                <a:solidFill>
                  <a:schemeClr val="bg1">
                    <a:lumMod val="50000"/>
                  </a:schemeClr>
                </a:solidFill>
              </a:rPr>
              <a:t>GOLD Consultant</a:t>
            </a:r>
          </a:p>
          <a:p>
            <a:pPr algn="ctr">
              <a:spcBef>
                <a:spcPts val="0"/>
              </a:spcBef>
            </a:pPr>
            <a:r>
              <a:rPr lang="en-US" sz="2400" b="1" dirty="0">
                <a:solidFill>
                  <a:schemeClr val="bg1">
                    <a:lumMod val="50000"/>
                  </a:schemeClr>
                </a:solidFill>
              </a:rPr>
              <a:t>IBM </a:t>
            </a:r>
            <a:r>
              <a:rPr lang="en-US" sz="2400" b="1" dirty="0" smtClean="0">
                <a:solidFill>
                  <a:schemeClr val="bg1">
                    <a:lumMod val="50000"/>
                  </a:schemeClr>
                </a:solidFill>
              </a:rPr>
              <a:t>Champion IM</a:t>
            </a:r>
          </a:p>
          <a:p>
            <a:pPr algn="ctr">
              <a:spcBef>
                <a:spcPts val="0"/>
              </a:spcBef>
            </a:pPr>
            <a:endParaRPr lang="en-US" sz="2800" b="1" dirty="0"/>
          </a:p>
        </p:txBody>
      </p:sp>
      <p:sp>
        <p:nvSpPr>
          <p:cNvPr id="2" name="TextBox 1"/>
          <p:cNvSpPr txBox="1"/>
          <p:nvPr/>
        </p:nvSpPr>
        <p:spPr>
          <a:xfrm>
            <a:off x="6571720" y="-2058941"/>
            <a:ext cx="184666" cy="276999"/>
          </a:xfrm>
          <a:prstGeom prst="rect">
            <a:avLst/>
          </a:prstGeom>
          <a:noFill/>
        </p:spPr>
        <p:txBody>
          <a:bodyPr wrap="none" rtlCol="0">
            <a:spAutoFit/>
          </a:bodyPr>
          <a:lstStyle/>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96" y="1825690"/>
            <a:ext cx="3802062" cy="373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299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Title 1"/>
          <p:cNvSpPr>
            <a:spLocks noGrp="1"/>
          </p:cNvSpPr>
          <p:nvPr>
            <p:ph type="title"/>
          </p:nvPr>
        </p:nvSpPr>
        <p:spPr>
          <a:xfrm>
            <a:off x="228601" y="71438"/>
            <a:ext cx="8439151" cy="717550"/>
          </a:xfrm>
        </p:spPr>
        <p:txBody>
          <a:bodyPr/>
          <a:lstStyle/>
          <a:p>
            <a:r>
              <a:rPr lang="en-GB" dirty="0" smtClean="0">
                <a:latin typeface="Century Gothic" charset="0"/>
                <a:ea typeface="MS PGothic" charset="0"/>
                <a:cs typeface="MS PGothic" charset="0"/>
              </a:rPr>
              <a:t>- DB2 </a:t>
            </a:r>
            <a:r>
              <a:rPr lang="en-GB" dirty="0">
                <a:latin typeface="Century Gothic" charset="0"/>
                <a:ea typeface="MS PGothic" charset="0"/>
                <a:cs typeface="MS PGothic" charset="0"/>
              </a:rPr>
              <a:t>10 Literal replacement</a:t>
            </a:r>
          </a:p>
        </p:txBody>
      </p:sp>
      <p:sp>
        <p:nvSpPr>
          <p:cNvPr id="278530" name="Content Placeholder 2"/>
          <p:cNvSpPr>
            <a:spLocks noGrp="1"/>
          </p:cNvSpPr>
          <p:nvPr>
            <p:ph idx="1"/>
          </p:nvPr>
        </p:nvSpPr>
        <p:spPr>
          <a:xfrm>
            <a:off x="490539" y="857251"/>
            <a:ext cx="8167687" cy="5578475"/>
          </a:xfrm>
        </p:spPr>
        <p:txBody>
          <a:bodyPr/>
          <a:lstStyle/>
          <a:p>
            <a:r>
              <a:rPr lang="en-GB" dirty="0">
                <a:latin typeface="Arial" charset="0"/>
                <a:ea typeface="MS PGothic" charset="0"/>
                <a:cs typeface="MS PGothic" charset="0"/>
              </a:rPr>
              <a:t>DB2 10: The dynamic SQL full PREPARE </a:t>
            </a:r>
            <a:r>
              <a:rPr lang="en-GB" b="1" dirty="0">
                <a:solidFill>
                  <a:srgbClr val="FF0000"/>
                </a:solidFill>
                <a:latin typeface="Arial" charset="0"/>
                <a:ea typeface="MS PGothic" charset="0"/>
                <a:cs typeface="MS PGothic" charset="0"/>
              </a:rPr>
              <a:t>increase</a:t>
            </a:r>
            <a:r>
              <a:rPr lang="en-GB" dirty="0">
                <a:latin typeface="Arial" charset="0"/>
                <a:ea typeface="MS PGothic" charset="0"/>
                <a:cs typeface="MS PGothic" charset="0"/>
              </a:rPr>
              <a:t> in class 2 CPU and elapsed time ranges from </a:t>
            </a:r>
            <a:r>
              <a:rPr lang="en-GB" b="1" dirty="0">
                <a:solidFill>
                  <a:srgbClr val="FF0000"/>
                </a:solidFill>
                <a:latin typeface="Arial" charset="0"/>
                <a:ea typeface="MS PGothic" charset="0"/>
                <a:cs typeface="MS PGothic" charset="0"/>
              </a:rPr>
              <a:t>20% to 30% </a:t>
            </a:r>
            <a:r>
              <a:rPr lang="en-GB" dirty="0">
                <a:latin typeface="Arial" charset="0"/>
                <a:ea typeface="MS PGothic" charset="0"/>
                <a:cs typeface="MS PGothic" charset="0"/>
              </a:rPr>
              <a:t>when comparing DB2 9 to DB2 10</a:t>
            </a:r>
          </a:p>
          <a:p>
            <a:pPr lvl="1"/>
            <a:r>
              <a:rPr lang="en-GB" dirty="0">
                <a:latin typeface="Arial" charset="0"/>
                <a:ea typeface="MS PGothic" charset="0"/>
                <a:cs typeface="MS PGothic" charset="0"/>
              </a:rPr>
              <a:t>Extra cost is largely attributed to the utilization of indexes instead of links in the DB2 </a:t>
            </a:r>
            <a:r>
              <a:rPr lang="en-GB" dirty="0" err="1">
                <a:latin typeface="Arial" charset="0"/>
                <a:ea typeface="MS PGothic" charset="0"/>
                <a:cs typeface="MS PGothic" charset="0"/>
              </a:rPr>
              <a:t>catalog</a:t>
            </a:r>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r>
              <a:rPr lang="en-GB" dirty="0">
                <a:latin typeface="Arial" charset="0"/>
                <a:ea typeface="MS PGothic" charset="0"/>
                <a:cs typeface="MS PGothic" charset="0"/>
              </a:rPr>
              <a:t>Dynamic SQL with literals can be re-used in the DSC</a:t>
            </a:r>
          </a:p>
          <a:p>
            <a:r>
              <a:rPr lang="en-GB" dirty="0">
                <a:latin typeface="Arial" charset="0"/>
                <a:ea typeface="MS PGothic" charset="0"/>
                <a:cs typeface="MS PGothic" charset="0"/>
              </a:rPr>
              <a:t>Literals replaced with </a:t>
            </a:r>
            <a:r>
              <a:rPr lang="en-GB" b="1" i="1" dirty="0">
                <a:latin typeface="Arial" charset="0"/>
                <a:ea typeface="MS PGothic" charset="0"/>
                <a:cs typeface="MS PGothic" charset="0"/>
              </a:rPr>
              <a:t>&amp;</a:t>
            </a:r>
            <a:r>
              <a:rPr lang="en-GB" dirty="0">
                <a:latin typeface="Arial" charset="0"/>
                <a:ea typeface="MS PGothic" charset="0"/>
                <a:cs typeface="MS PGothic" charset="0"/>
              </a:rPr>
              <a:t> </a:t>
            </a: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a:p>
            <a:endParaRPr lang="en-GB" dirty="0">
              <a:latin typeface="Arial" charset="0"/>
              <a:ea typeface="MS PGothic" charset="0"/>
              <a:cs typeface="MS PGothic" charset="0"/>
            </a:endParaRPr>
          </a:p>
        </p:txBody>
      </p:sp>
      <p:grpSp>
        <p:nvGrpSpPr>
          <p:cNvPr id="278531" name="Group 22"/>
          <p:cNvGrpSpPr>
            <a:grpSpLocks/>
          </p:cNvGrpSpPr>
          <p:nvPr/>
        </p:nvGrpSpPr>
        <p:grpSpPr bwMode="auto">
          <a:xfrm>
            <a:off x="588965" y="4581525"/>
            <a:ext cx="8015287" cy="1905000"/>
            <a:chOff x="115773" y="2364397"/>
            <a:chExt cx="8015012" cy="1904741"/>
          </a:xfrm>
        </p:grpSpPr>
        <p:grpSp>
          <p:nvGrpSpPr>
            <p:cNvPr id="278535" name="Group 23"/>
            <p:cNvGrpSpPr>
              <a:grpSpLocks/>
            </p:cNvGrpSpPr>
            <p:nvPr/>
          </p:nvGrpSpPr>
          <p:grpSpPr bwMode="auto">
            <a:xfrm>
              <a:off x="168158" y="2558046"/>
              <a:ext cx="7962627" cy="1711092"/>
              <a:chOff x="168158" y="2558046"/>
              <a:chExt cx="7962627" cy="1711092"/>
            </a:xfrm>
          </p:grpSpPr>
          <p:sp>
            <p:nvSpPr>
              <p:cNvPr id="26" name="Rectangle 25"/>
              <p:cNvSpPr/>
              <p:nvPr/>
            </p:nvSpPr>
            <p:spPr>
              <a:xfrm>
                <a:off x="168158" y="2558046"/>
                <a:ext cx="7962627" cy="1711092"/>
              </a:xfrm>
              <a:prstGeom prst="rect">
                <a:avLst/>
              </a:prstGeom>
              <a:solidFill>
                <a:schemeClr val="bg1">
                  <a:lumMod val="7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chemeClr val="tx1"/>
                  </a:solidFill>
                  <a:latin typeface="Lucida Console" pitchFamily="49" charset="0"/>
                  <a:cs typeface="Courier New" pitchFamily="49" charset="0"/>
                </a:endParaRPr>
              </a:p>
            </p:txBody>
          </p:sp>
          <p:sp>
            <p:nvSpPr>
              <p:cNvPr id="278538" name="TextBox 26"/>
              <p:cNvSpPr txBox="1">
                <a:spLocks noChangeArrowheads="1"/>
              </p:cNvSpPr>
              <p:nvPr/>
            </p:nvSpPr>
            <p:spPr bwMode="auto">
              <a:xfrm>
                <a:off x="672541" y="2630227"/>
                <a:ext cx="3576539" cy="36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b="1">
                    <a:latin typeface="Century Gothic" charset="0"/>
                  </a:rPr>
                  <a:t>EXAMPLE:</a:t>
                </a:r>
              </a:p>
            </p:txBody>
          </p:sp>
          <p:sp>
            <p:nvSpPr>
              <p:cNvPr id="278539" name="TextBox 27"/>
              <p:cNvSpPr txBox="1">
                <a:spLocks noChangeArrowheads="1"/>
              </p:cNvSpPr>
              <p:nvPr/>
            </p:nvSpPr>
            <p:spPr bwMode="auto">
              <a:xfrm>
                <a:off x="391620" y="2999559"/>
                <a:ext cx="385745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a:latin typeface="Century Gothic" charset="0"/>
                    <a:cs typeface="Courier New" charset="0"/>
                  </a:rPr>
                  <a:t>   </a:t>
                </a:r>
                <a:r>
                  <a:rPr lang="en-GB" sz="1600">
                    <a:latin typeface="Lucida Sans Typewriter" charset="0"/>
                    <a:cs typeface="Lucida Sans Typewriter" charset="0"/>
                  </a:rPr>
                  <a:t>WHERE ACCOUNT_NUMBER = 123</a:t>
                </a:r>
              </a:p>
              <a:p>
                <a:pPr eaLnBrk="1" hangingPunct="1"/>
                <a:endParaRPr lang="en-GB" sz="1000">
                  <a:latin typeface="Lucida Sans Typewriter" charset="0"/>
                  <a:cs typeface="Lucida Sans Typewriter" charset="0"/>
                </a:endParaRPr>
              </a:p>
              <a:p>
                <a:pPr eaLnBrk="1" hangingPunct="1"/>
                <a:r>
                  <a:rPr lang="en-GB" sz="1600">
                    <a:latin typeface="Lucida Sans Typewriter" charset="0"/>
                    <a:cs typeface="Lucida Sans Typewriter" charset="0"/>
                  </a:rPr>
                  <a:t>Becomes:</a:t>
                </a:r>
              </a:p>
              <a:p>
                <a:pPr eaLnBrk="1" hangingPunct="1"/>
                <a:endParaRPr lang="en-GB" sz="900">
                  <a:latin typeface="Lucida Sans Typewriter" charset="0"/>
                  <a:cs typeface="Lucida Sans Typewriter" charset="0"/>
                </a:endParaRPr>
              </a:p>
              <a:p>
                <a:pPr eaLnBrk="1" hangingPunct="1"/>
                <a:r>
                  <a:rPr lang="en-GB" sz="1600">
                    <a:latin typeface="Lucida Sans Typewriter" charset="0"/>
                    <a:cs typeface="Lucida Sans Typewriter" charset="0"/>
                  </a:rPr>
                  <a:t>   WHERE ACCOUNT_NUMBER = &amp;</a:t>
                </a:r>
              </a:p>
            </p:txBody>
          </p:sp>
        </p:grpSp>
        <p:pic>
          <p:nvPicPr>
            <p:cNvPr id="278536" name="Picture 4" descr="Swiss Army Knif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853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92500" y="2708276"/>
            <a:ext cx="21574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534" name="Picture 11" descr="C:\Users\cristian\AppData\Local\Microsoft\Windows\Temporary Internet Files\Content.IE5\OK6AJFQC\MC90007862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4941888"/>
            <a:ext cx="1263651"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3"/>
          <p:cNvSpPr>
            <a:spLocks noGrp="1"/>
          </p:cNvSpPr>
          <p:nvPr>
            <p:ph type="sldNum" sz="quarter" idx="4294967295"/>
          </p:nvPr>
        </p:nvSpPr>
        <p:spPr>
          <a:xfrm>
            <a:off x="7010400" y="6492876"/>
            <a:ext cx="2133600" cy="365125"/>
          </a:xfrm>
          <a:prstGeom prst="rect">
            <a:avLst/>
          </a:prstGeom>
        </p:spPr>
        <p:txBody>
          <a:bodyPr/>
          <a:lstStyle/>
          <a:p>
            <a:fld id="{CBA7E63B-033D-2C4F-AB94-3C08C8DBAB2C}" type="slidenum">
              <a:rPr lang="en-US" smtClean="0"/>
              <a:pPr/>
              <a:t>9</a:t>
            </a:fld>
            <a:endParaRPr lang="en-US" dirty="0"/>
          </a:p>
        </p:txBody>
      </p:sp>
    </p:spTree>
    <p:extLst>
      <p:ext uri="{BB962C8B-B14F-4D97-AF65-F5344CB8AC3E}">
        <p14:creationId xmlns:p14="http://schemas.microsoft.com/office/powerpoint/2010/main" val="214723476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Title 1"/>
          <p:cNvSpPr>
            <a:spLocks noGrp="1"/>
          </p:cNvSpPr>
          <p:nvPr>
            <p:ph type="title"/>
          </p:nvPr>
        </p:nvSpPr>
        <p:spPr>
          <a:xfrm>
            <a:off x="228601" y="71438"/>
            <a:ext cx="8439151" cy="717550"/>
          </a:xfrm>
        </p:spPr>
        <p:txBody>
          <a:bodyPr/>
          <a:lstStyle/>
          <a:p>
            <a:r>
              <a:rPr lang="en-GB" dirty="0" smtClean="0">
                <a:latin typeface="Century Gothic" charset="0"/>
                <a:ea typeface="MS PGothic" charset="0"/>
                <a:cs typeface="MS PGothic" charset="0"/>
              </a:rPr>
              <a:t>- DB2 </a:t>
            </a:r>
            <a:r>
              <a:rPr lang="en-GB" dirty="0">
                <a:latin typeface="Century Gothic" charset="0"/>
                <a:ea typeface="MS PGothic" charset="0"/>
                <a:cs typeface="MS PGothic" charset="0"/>
              </a:rPr>
              <a:t>10 Literal replacement</a:t>
            </a:r>
          </a:p>
        </p:txBody>
      </p:sp>
      <p:sp>
        <p:nvSpPr>
          <p:cNvPr id="3" name="Content Placeholder 2"/>
          <p:cNvSpPr>
            <a:spLocks noGrp="1"/>
          </p:cNvSpPr>
          <p:nvPr>
            <p:ph idx="1"/>
          </p:nvPr>
        </p:nvSpPr>
        <p:spPr>
          <a:xfrm>
            <a:off x="490539" y="857251"/>
            <a:ext cx="8167687" cy="5578475"/>
          </a:xfrm>
        </p:spPr>
        <p:txBody>
          <a:bodyPr>
            <a:noAutofit/>
          </a:bodyPr>
          <a:lstStyle/>
          <a:p>
            <a:pPr>
              <a:defRPr/>
            </a:pPr>
            <a:r>
              <a:rPr lang="en-GB" dirty="0"/>
              <a:t>How to enable:</a:t>
            </a:r>
          </a:p>
          <a:p>
            <a:pPr lvl="1">
              <a:defRPr/>
            </a:pPr>
            <a:r>
              <a:rPr lang="en-GB" sz="1600" b="1" dirty="0">
                <a:solidFill>
                  <a:srgbClr val="4B6BAF"/>
                </a:solidFill>
              </a:rPr>
              <a:t>CONCENTRATE STATEMENTS WITH LITERALS</a:t>
            </a:r>
            <a:r>
              <a:rPr lang="en-GB" sz="1600" dirty="0"/>
              <a:t> </a:t>
            </a:r>
            <a:r>
              <a:rPr lang="en-GB" sz="1600" dirty="0" smtClean="0"/>
              <a:t>in PREPARE ATTRIBUTES clause</a:t>
            </a:r>
            <a:endParaRPr lang="en-GB" sz="1600" dirty="0"/>
          </a:p>
          <a:p>
            <a:pPr lvl="1">
              <a:defRPr/>
            </a:pPr>
            <a:r>
              <a:rPr lang="en-GB" sz="1600" dirty="0"/>
              <a:t>Or set </a:t>
            </a:r>
            <a:r>
              <a:rPr lang="en-GB" sz="1600" b="1" dirty="0">
                <a:solidFill>
                  <a:schemeClr val="tx2"/>
                </a:solidFill>
              </a:rPr>
              <a:t>LITERALREPLACEMENT</a:t>
            </a:r>
            <a:r>
              <a:rPr lang="en-GB" sz="1600" dirty="0"/>
              <a:t> in the ODBC initialization file</a:t>
            </a:r>
          </a:p>
          <a:p>
            <a:pPr lvl="1">
              <a:defRPr/>
            </a:pPr>
            <a:r>
              <a:rPr lang="en-GB" sz="1600" dirty="0"/>
              <a:t>Or set the keyword </a:t>
            </a:r>
            <a:r>
              <a:rPr lang="en-GB" sz="1600" b="1" dirty="0" err="1">
                <a:solidFill>
                  <a:srgbClr val="4B6BAF"/>
                </a:solidFill>
              </a:rPr>
              <a:t>enableLiteralReplacement</a:t>
            </a:r>
            <a:r>
              <a:rPr lang="en-GB" sz="1600" b="1" dirty="0">
                <a:solidFill>
                  <a:srgbClr val="4B6BAF"/>
                </a:solidFill>
              </a:rPr>
              <a:t>=’YES’</a:t>
            </a:r>
            <a:r>
              <a:rPr lang="en-GB" sz="1600" dirty="0"/>
              <a:t> in the JCC Driver</a:t>
            </a:r>
          </a:p>
          <a:p>
            <a:pPr>
              <a:defRPr/>
            </a:pPr>
            <a:r>
              <a:rPr lang="en-GB" dirty="0" smtClean="0"/>
              <a:t>Accounting report:</a:t>
            </a:r>
          </a:p>
          <a:p>
            <a:pPr>
              <a:defRPr/>
            </a:pPr>
            <a:endParaRPr lang="en-GB" dirty="0"/>
          </a:p>
          <a:p>
            <a:pPr>
              <a:defRPr/>
            </a:pPr>
            <a:endParaRPr lang="en-GB" dirty="0" smtClean="0"/>
          </a:p>
          <a:p>
            <a:pPr>
              <a:defRPr/>
            </a:pPr>
            <a:endParaRPr lang="en-GB" dirty="0"/>
          </a:p>
          <a:p>
            <a:pPr>
              <a:defRPr/>
            </a:pPr>
            <a:endParaRPr lang="en-GB" dirty="0" smtClean="0"/>
          </a:p>
          <a:p>
            <a:pPr>
              <a:defRPr/>
            </a:pPr>
            <a:endParaRPr lang="en-GB" dirty="0" smtClean="0"/>
          </a:p>
          <a:p>
            <a:pPr marL="0" indent="0">
              <a:buFont typeface="Arial" charset="0"/>
              <a:buNone/>
              <a:defRPr/>
            </a:pPr>
            <a:endParaRPr lang="en-GB" dirty="0"/>
          </a:p>
          <a:p>
            <a:pPr>
              <a:defRPr/>
            </a:pPr>
            <a:r>
              <a:rPr lang="en-GB" dirty="0" smtClean="0"/>
              <a:t>Performance</a:t>
            </a:r>
            <a:endParaRPr lang="en-GB" dirty="0"/>
          </a:p>
          <a:p>
            <a:pPr lvl="1">
              <a:defRPr/>
            </a:pPr>
            <a:r>
              <a:rPr lang="en-GB" dirty="0"/>
              <a:t>Biggest performance gain for repeated SQL with different </a:t>
            </a:r>
            <a:r>
              <a:rPr lang="en-GB" dirty="0" smtClean="0"/>
              <a:t>literals</a:t>
            </a:r>
          </a:p>
          <a:p>
            <a:pPr lvl="1">
              <a:defRPr/>
            </a:pPr>
            <a:r>
              <a:rPr lang="en-GB" dirty="0" smtClean="0"/>
              <a:t>Using </a:t>
            </a:r>
            <a:r>
              <a:rPr lang="en-GB" dirty="0"/>
              <a:t>parameter marker still provides best </a:t>
            </a:r>
            <a:r>
              <a:rPr lang="en-GB" dirty="0" smtClean="0"/>
              <a:t>performance</a:t>
            </a:r>
            <a:endParaRPr lang="en-GB" dirty="0"/>
          </a:p>
        </p:txBody>
      </p:sp>
      <p:grpSp>
        <p:nvGrpSpPr>
          <p:cNvPr id="279556" name="Group 13"/>
          <p:cNvGrpSpPr>
            <a:grpSpLocks/>
          </p:cNvGrpSpPr>
          <p:nvPr/>
        </p:nvGrpSpPr>
        <p:grpSpPr bwMode="auto">
          <a:xfrm>
            <a:off x="3924300" y="2636838"/>
            <a:ext cx="5688013" cy="2736850"/>
            <a:chOff x="3923928" y="2276872"/>
            <a:chExt cx="5688632" cy="2736304"/>
          </a:xfrm>
        </p:grpSpPr>
        <p:grpSp>
          <p:nvGrpSpPr>
            <p:cNvPr id="279558" name="Group 14"/>
            <p:cNvGrpSpPr>
              <a:grpSpLocks/>
            </p:cNvGrpSpPr>
            <p:nvPr/>
          </p:nvGrpSpPr>
          <p:grpSpPr bwMode="auto">
            <a:xfrm>
              <a:off x="3923928" y="2276872"/>
              <a:ext cx="5688632" cy="2736304"/>
              <a:chOff x="179512" y="3489817"/>
              <a:chExt cx="5688632" cy="2736304"/>
            </a:xfrm>
          </p:grpSpPr>
          <p:grpSp>
            <p:nvGrpSpPr>
              <p:cNvPr id="279560" name="Group 16"/>
              <p:cNvGrpSpPr>
                <a:grpSpLocks/>
              </p:cNvGrpSpPr>
              <p:nvPr/>
            </p:nvGrpSpPr>
            <p:grpSpPr bwMode="auto">
              <a:xfrm>
                <a:off x="179512" y="3572350"/>
                <a:ext cx="5688632" cy="2653771"/>
                <a:chOff x="179512" y="3572350"/>
                <a:chExt cx="5688632" cy="2653771"/>
              </a:xfrm>
            </p:grpSpPr>
            <p:sp>
              <p:nvSpPr>
                <p:cNvPr id="19" name="Rectangle 18"/>
                <p:cNvSpPr/>
                <p:nvPr/>
              </p:nvSpPr>
              <p:spPr>
                <a:xfrm>
                  <a:off x="179512" y="3572350"/>
                  <a:ext cx="4393091" cy="2653771"/>
                </a:xfrm>
                <a:prstGeom prst="rect">
                  <a:avLst/>
                </a:prstGeom>
                <a:solidFill>
                  <a:schemeClr val="tx2">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chemeClr val="tx1"/>
                    </a:solidFill>
                    <a:latin typeface="Lucida Console" pitchFamily="49" charset="0"/>
                    <a:cs typeface="Courier New" pitchFamily="49" charset="0"/>
                  </a:endParaRPr>
                </a:p>
              </p:txBody>
            </p:sp>
            <p:sp>
              <p:nvSpPr>
                <p:cNvPr id="279563" name="TextBox 19"/>
                <p:cNvSpPr txBox="1">
                  <a:spLocks noChangeArrowheads="1"/>
                </p:cNvSpPr>
                <p:nvPr/>
              </p:nvSpPr>
              <p:spPr bwMode="auto">
                <a:xfrm>
                  <a:off x="673938" y="3645024"/>
                  <a:ext cx="5194206" cy="249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200" dirty="0">
                      <a:latin typeface="Courier New" pitchFamily="49" charset="0"/>
                      <a:cs typeface="Courier New" pitchFamily="49" charset="0"/>
                    </a:rPr>
                    <a:t>DYNAMIC SQL STMT         TOTAL</a:t>
                  </a:r>
                </a:p>
                <a:p>
                  <a:pPr eaLnBrk="1" hangingPunct="1"/>
                  <a:r>
                    <a:rPr lang="en-GB" sz="1200" dirty="0">
                      <a:latin typeface="Courier New" pitchFamily="49" charset="0"/>
                      <a:cs typeface="Courier New" pitchFamily="49" charset="0"/>
                    </a:rPr>
                    <a:t>--------------------  --------</a:t>
                  </a:r>
                </a:p>
                <a:p>
                  <a:pPr eaLnBrk="1" hangingPunct="1"/>
                  <a:r>
                    <a:rPr lang="en-GB" sz="1200" dirty="0">
                      <a:latin typeface="Courier New" pitchFamily="49" charset="0"/>
                      <a:cs typeface="Courier New" pitchFamily="49" charset="0"/>
                    </a:rPr>
                    <a:t>REOPTIMIZATION               0</a:t>
                  </a:r>
                </a:p>
                <a:p>
                  <a:pPr eaLnBrk="1" hangingPunct="1"/>
                  <a:r>
                    <a:rPr lang="en-GB" sz="1200" dirty="0">
                      <a:latin typeface="Courier New" pitchFamily="49" charset="0"/>
                      <a:cs typeface="Courier New" pitchFamily="49" charset="0"/>
                    </a:rPr>
                    <a:t>NOT FOUND IN CACHE           4</a:t>
                  </a:r>
                </a:p>
                <a:p>
                  <a:pPr eaLnBrk="1" hangingPunct="1"/>
                  <a:r>
                    <a:rPr lang="en-GB" sz="1200" dirty="0">
                      <a:latin typeface="Courier New" pitchFamily="49" charset="0"/>
                      <a:cs typeface="Courier New" pitchFamily="49" charset="0"/>
                    </a:rPr>
                    <a:t>FOUND IN CACHE               1</a:t>
                  </a:r>
                </a:p>
                <a:p>
                  <a:pPr eaLnBrk="1" hangingPunct="1"/>
                  <a:r>
                    <a:rPr lang="en-GB" sz="1200" dirty="0">
                      <a:latin typeface="Courier New" pitchFamily="49" charset="0"/>
                      <a:cs typeface="Courier New" pitchFamily="49" charset="0"/>
                    </a:rPr>
                    <a:t>IMPLICIT PREPARES            0</a:t>
                  </a:r>
                </a:p>
                <a:p>
                  <a:pPr eaLnBrk="1" hangingPunct="1"/>
                  <a:r>
                    <a:rPr lang="en-GB" sz="1200" dirty="0">
                      <a:latin typeface="Courier New" pitchFamily="49" charset="0"/>
                      <a:cs typeface="Courier New" pitchFamily="49" charset="0"/>
                    </a:rPr>
                    <a:t>PREPARES AVOIDED             0</a:t>
                  </a:r>
                </a:p>
                <a:p>
                  <a:pPr eaLnBrk="1" hangingPunct="1"/>
                  <a:r>
                    <a:rPr lang="en-GB" sz="1200" dirty="0">
                      <a:latin typeface="Courier New" pitchFamily="49" charset="0"/>
                      <a:cs typeface="Courier New" pitchFamily="49" charset="0"/>
                    </a:rPr>
                    <a:t>CACHE_LIMIT_EXCEEDED         0</a:t>
                  </a:r>
                </a:p>
                <a:p>
                  <a:pPr eaLnBrk="1" hangingPunct="1"/>
                  <a:r>
                    <a:rPr lang="en-GB" sz="1200" dirty="0">
                      <a:latin typeface="Courier New" pitchFamily="49" charset="0"/>
                      <a:cs typeface="Courier New" pitchFamily="49" charset="0"/>
                    </a:rPr>
                    <a:t>PREP_STMT_PURGED             0</a:t>
                  </a:r>
                </a:p>
                <a:p>
                  <a:pPr eaLnBrk="1" hangingPunct="1"/>
                  <a:r>
                    <a:rPr lang="en-GB" sz="1200" dirty="0">
                      <a:latin typeface="Courier New" pitchFamily="49" charset="0"/>
                      <a:cs typeface="Courier New" pitchFamily="49" charset="0"/>
                    </a:rPr>
                    <a:t>CSWL - STMTS PARSED          5</a:t>
                  </a:r>
                </a:p>
                <a:p>
                  <a:pPr eaLnBrk="1" hangingPunct="1"/>
                  <a:r>
                    <a:rPr lang="en-GB" sz="1200" dirty="0">
                      <a:latin typeface="Courier New" pitchFamily="49" charset="0"/>
                      <a:cs typeface="Courier New" pitchFamily="49" charset="0"/>
                    </a:rPr>
                    <a:t>CSWL - LITS REPLACED         3</a:t>
                  </a:r>
                </a:p>
                <a:p>
                  <a:pPr eaLnBrk="1" hangingPunct="1"/>
                  <a:r>
                    <a:rPr lang="en-GB" sz="1200" dirty="0">
                      <a:latin typeface="Courier New" pitchFamily="49" charset="0"/>
                      <a:cs typeface="Courier New" pitchFamily="49" charset="0"/>
                    </a:rPr>
                    <a:t>CSWL - MATCHES FOUND         1</a:t>
                  </a:r>
                </a:p>
                <a:p>
                  <a:pPr eaLnBrk="1" hangingPunct="1"/>
                  <a:r>
                    <a:rPr lang="en-GB" sz="1200" dirty="0">
                      <a:latin typeface="Courier New" pitchFamily="49" charset="0"/>
                      <a:cs typeface="Courier New" pitchFamily="49" charset="0"/>
                    </a:rPr>
                    <a:t>CSWL - DUPLS CRETED          0</a:t>
                  </a:r>
                </a:p>
              </p:txBody>
            </p:sp>
          </p:grpSp>
          <p:pic>
            <p:nvPicPr>
              <p:cNvPr id="279561" name="Picture 14" descr="C:\Users\cristian\AppData\Local\Microsoft\Windows\Temporary Internet Files\Content.IE5\IP3SERA0\MC9004338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15"/>
            <p:cNvSpPr/>
            <p:nvPr/>
          </p:nvSpPr>
          <p:spPr>
            <a:xfrm>
              <a:off x="4424045" y="4076738"/>
              <a:ext cx="3172170" cy="7920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grpSp>
      <p:pic>
        <p:nvPicPr>
          <p:cNvPr id="279557" name="Picture 3" descr="C:\Users\cristian\AppData\Local\Microsoft\Windows\Temporary Internet Files\Content.IE5\IP3SERA0\MC900391268[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1331914" y="3141663"/>
            <a:ext cx="1584325"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3"/>
          <p:cNvSpPr>
            <a:spLocks noGrp="1"/>
          </p:cNvSpPr>
          <p:nvPr>
            <p:ph type="sldNum" sz="quarter" idx="4294967295"/>
          </p:nvPr>
        </p:nvSpPr>
        <p:spPr>
          <a:xfrm>
            <a:off x="7010400" y="6492876"/>
            <a:ext cx="2133600" cy="365125"/>
          </a:xfrm>
          <a:prstGeom prst="rect">
            <a:avLst/>
          </a:prstGeom>
        </p:spPr>
        <p:txBody>
          <a:bodyPr/>
          <a:lstStyle/>
          <a:p>
            <a:fld id="{CBA7E63B-033D-2C4F-AB94-3C08C8DBAB2C}" type="slidenum">
              <a:rPr lang="en-US" smtClean="0"/>
              <a:pPr/>
              <a:t>10</a:t>
            </a:fld>
            <a:endParaRPr lang="en-US" dirty="0"/>
          </a:p>
        </p:txBody>
      </p:sp>
    </p:spTree>
    <p:extLst>
      <p:ext uri="{BB962C8B-B14F-4D97-AF65-F5344CB8AC3E}">
        <p14:creationId xmlns:p14="http://schemas.microsoft.com/office/powerpoint/2010/main" val="258119962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DB2 </a:t>
            </a:r>
            <a:r>
              <a:rPr lang="en-GB" dirty="0"/>
              <a:t>10 and virtual storage</a:t>
            </a:r>
          </a:p>
        </p:txBody>
      </p:sp>
      <p:sp>
        <p:nvSpPr>
          <p:cNvPr id="3" name="Content Placeholder 2"/>
          <p:cNvSpPr>
            <a:spLocks noGrp="1"/>
          </p:cNvSpPr>
          <p:nvPr>
            <p:ph idx="1"/>
          </p:nvPr>
        </p:nvSpPr>
        <p:spPr>
          <a:xfrm>
            <a:off x="490539" y="857232"/>
            <a:ext cx="4585517" cy="5578493"/>
          </a:xfrm>
        </p:spPr>
        <p:txBody>
          <a:bodyPr anchor="t"/>
          <a:lstStyle/>
          <a:p>
            <a:r>
              <a:rPr lang="en-GB" dirty="0"/>
              <a:t>DBM1 below 2GB </a:t>
            </a:r>
          </a:p>
          <a:p>
            <a:pPr lvl="1"/>
            <a:r>
              <a:rPr lang="en-GB" dirty="0"/>
              <a:t>75-90% less usage in DB2 10 compared to DB2 9</a:t>
            </a:r>
          </a:p>
          <a:p>
            <a:r>
              <a:rPr lang="en-GB" dirty="0"/>
              <a:t>Larger number of threads</a:t>
            </a:r>
          </a:p>
          <a:p>
            <a:pPr lvl="1"/>
            <a:r>
              <a:rPr lang="en-GB" dirty="0"/>
              <a:t>Possible data sharing member consolidation</a:t>
            </a:r>
          </a:p>
          <a:p>
            <a:r>
              <a:rPr lang="en-GB" dirty="0"/>
              <a:t>Improve CPU with storage </a:t>
            </a:r>
          </a:p>
          <a:p>
            <a:pPr lvl="1"/>
            <a:r>
              <a:rPr lang="en-GB" dirty="0"/>
              <a:t>More RELEASE(DEALLOCATE)</a:t>
            </a:r>
          </a:p>
          <a:p>
            <a:pPr lvl="1"/>
            <a:r>
              <a:rPr lang="en-GB" dirty="0"/>
              <a:t>Larger MAXKEEPD values for </a:t>
            </a:r>
            <a:r>
              <a:rPr lang="en-GB" dirty="0" smtClean="0"/>
              <a:t>KEEPDYNAMIC=YES</a:t>
            </a:r>
          </a:p>
          <a:p>
            <a:r>
              <a:rPr lang="en-GB" dirty="0" smtClean="0"/>
              <a:t>Should I still monitor virtual storage?</a:t>
            </a:r>
            <a:endParaRPr lang="en-GB" dirty="0"/>
          </a:p>
        </p:txBody>
      </p:sp>
      <p:grpSp>
        <p:nvGrpSpPr>
          <p:cNvPr id="6" name="Group 4"/>
          <p:cNvGrpSpPr>
            <a:grpSpLocks/>
          </p:cNvGrpSpPr>
          <p:nvPr/>
        </p:nvGrpSpPr>
        <p:grpSpPr bwMode="auto">
          <a:xfrm>
            <a:off x="5593208" y="804863"/>
            <a:ext cx="3443288" cy="5562600"/>
            <a:chOff x="1872" y="816"/>
            <a:chExt cx="2259" cy="3360"/>
          </a:xfrm>
        </p:grpSpPr>
        <p:sp>
          <p:nvSpPr>
            <p:cNvPr id="7" name="Text Box 5"/>
            <p:cNvSpPr txBox="1">
              <a:spLocks noChangeArrowheads="1"/>
            </p:cNvSpPr>
            <p:nvPr/>
          </p:nvSpPr>
          <p:spPr bwMode="auto">
            <a:xfrm>
              <a:off x="2241" y="816"/>
              <a:ext cx="13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b="1" i="1" dirty="0" smtClean="0">
                  <a:solidFill>
                    <a:srgbClr val="000000"/>
                  </a:solidFill>
                </a:rPr>
                <a:t>xxxx</a:t>
              </a:r>
              <a:r>
                <a:rPr lang="en-US" b="1" dirty="0" smtClean="0">
                  <a:solidFill>
                    <a:srgbClr val="000000"/>
                  </a:solidFill>
                </a:rPr>
                <a:t>DBM1</a:t>
              </a:r>
              <a:endParaRPr lang="en-US" dirty="0">
                <a:solidFill>
                  <a:srgbClr val="000000"/>
                </a:solidFill>
              </a:endParaRPr>
            </a:p>
          </p:txBody>
        </p:sp>
        <p:grpSp>
          <p:nvGrpSpPr>
            <p:cNvPr id="8" name="Group 6"/>
            <p:cNvGrpSpPr>
              <a:grpSpLocks/>
            </p:cNvGrpSpPr>
            <p:nvPr/>
          </p:nvGrpSpPr>
          <p:grpSpPr bwMode="auto">
            <a:xfrm>
              <a:off x="1872" y="1056"/>
              <a:ext cx="2259" cy="3120"/>
              <a:chOff x="1872" y="1056"/>
              <a:chExt cx="2259" cy="3120"/>
            </a:xfrm>
          </p:grpSpPr>
          <p:sp>
            <p:nvSpPr>
              <p:cNvPr id="9" name="Rectangle 7"/>
              <p:cNvSpPr>
                <a:spLocks noChangeArrowheads="1"/>
              </p:cNvSpPr>
              <p:nvPr/>
            </p:nvSpPr>
            <p:spPr bwMode="auto">
              <a:xfrm>
                <a:off x="1920" y="1056"/>
                <a:ext cx="2114" cy="3120"/>
              </a:xfrm>
              <a:prstGeom prst="rect">
                <a:avLst/>
              </a:prstGeom>
              <a:solidFill>
                <a:schemeClr val="tx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eaLnBrk="0" hangingPunct="0">
                  <a:defRPr/>
                </a:pPr>
                <a:endParaRPr lang="fr-FR" sz="2400">
                  <a:solidFill>
                    <a:srgbClr val="000000"/>
                  </a:solidFill>
                  <a:latin typeface="Times" pitchFamily="18" charset="0"/>
                </a:endParaRPr>
              </a:p>
            </p:txBody>
          </p:sp>
          <p:sp>
            <p:nvSpPr>
              <p:cNvPr id="11" name="Rectangle 9"/>
              <p:cNvSpPr>
                <a:spLocks noChangeArrowheads="1"/>
              </p:cNvSpPr>
              <p:nvPr/>
            </p:nvSpPr>
            <p:spPr bwMode="auto">
              <a:xfrm>
                <a:off x="2028" y="1152"/>
                <a:ext cx="1191" cy="338"/>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0" name="Rectangle 8"/>
              <p:cNvSpPr>
                <a:spLocks noChangeArrowheads="1"/>
              </p:cNvSpPr>
              <p:nvPr/>
            </p:nvSpPr>
            <p:spPr bwMode="auto">
              <a:xfrm>
                <a:off x="3274" y="1824"/>
                <a:ext cx="650" cy="768"/>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2" name="Rectangle 10"/>
              <p:cNvSpPr>
                <a:spLocks noChangeArrowheads="1"/>
              </p:cNvSpPr>
              <p:nvPr/>
            </p:nvSpPr>
            <p:spPr bwMode="auto">
              <a:xfrm>
                <a:off x="2028" y="1536"/>
                <a:ext cx="1191" cy="240"/>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3" name="Rectangle 11"/>
              <p:cNvSpPr>
                <a:spLocks noChangeArrowheads="1"/>
              </p:cNvSpPr>
              <p:nvPr/>
            </p:nvSpPr>
            <p:spPr bwMode="auto">
              <a:xfrm>
                <a:off x="3274" y="1152"/>
                <a:ext cx="650" cy="624"/>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4" name="Rectangle 12"/>
              <p:cNvSpPr>
                <a:spLocks noChangeArrowheads="1"/>
              </p:cNvSpPr>
              <p:nvPr/>
            </p:nvSpPr>
            <p:spPr bwMode="auto">
              <a:xfrm>
                <a:off x="2028" y="1824"/>
                <a:ext cx="1191" cy="240"/>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5" name="Rectangle 13"/>
              <p:cNvSpPr>
                <a:spLocks noChangeArrowheads="1"/>
              </p:cNvSpPr>
              <p:nvPr/>
            </p:nvSpPr>
            <p:spPr bwMode="auto">
              <a:xfrm>
                <a:off x="2028" y="2111"/>
                <a:ext cx="1191" cy="480"/>
              </a:xfrm>
              <a:prstGeom prst="rect">
                <a:avLst/>
              </a:prstGeom>
              <a:solidFill>
                <a:schemeClr val="bg1">
                  <a:lumMod val="65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pPr eaLnBrk="0" hangingPunct="0">
                  <a:defRPr/>
                </a:pPr>
                <a:endParaRPr lang="en-US" dirty="0">
                  <a:solidFill>
                    <a:srgbClr val="000000"/>
                  </a:solidFill>
                </a:endParaRPr>
              </a:p>
            </p:txBody>
          </p:sp>
          <p:sp>
            <p:nvSpPr>
              <p:cNvPr id="16" name="Line 14"/>
              <p:cNvSpPr>
                <a:spLocks noChangeShapeType="1"/>
              </p:cNvSpPr>
              <p:nvPr/>
            </p:nvSpPr>
            <p:spPr bwMode="auto">
              <a:xfrm>
                <a:off x="1872" y="2736"/>
                <a:ext cx="2259" cy="0"/>
              </a:xfrm>
              <a:prstGeom prst="line">
                <a:avLst/>
              </a:prstGeom>
              <a:noFill/>
              <a:ln w="57150">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nchor="ctr"/>
              <a:lstStyle/>
              <a:p>
                <a:pPr>
                  <a:defRPr/>
                </a:pPr>
                <a:endParaRPr lang="en-GB">
                  <a:solidFill>
                    <a:srgbClr val="000000"/>
                  </a:solidFill>
                </a:endParaRPr>
              </a:p>
            </p:txBody>
          </p:sp>
          <p:sp>
            <p:nvSpPr>
              <p:cNvPr id="17" name="Rectangle 16"/>
              <p:cNvSpPr>
                <a:spLocks noChangeArrowheads="1"/>
              </p:cNvSpPr>
              <p:nvPr/>
            </p:nvSpPr>
            <p:spPr bwMode="auto">
              <a:xfrm>
                <a:off x="2016" y="2832"/>
                <a:ext cx="1921" cy="219"/>
              </a:xfrm>
              <a:prstGeom prst="rect">
                <a:avLst/>
              </a:prstGeom>
              <a:solidFill>
                <a:srgbClr val="FF0000">
                  <a:alpha val="73000"/>
                </a:srgb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endParaRPr lang="en-US" dirty="0">
                  <a:solidFill>
                    <a:srgbClr val="000000"/>
                  </a:solidFill>
                </a:endParaRPr>
              </a:p>
            </p:txBody>
          </p:sp>
          <p:sp>
            <p:nvSpPr>
              <p:cNvPr id="18" name="Rectangle 15"/>
              <p:cNvSpPr>
                <a:spLocks noChangeArrowheads="1"/>
              </p:cNvSpPr>
              <p:nvPr/>
            </p:nvSpPr>
            <p:spPr bwMode="auto">
              <a:xfrm>
                <a:off x="2016" y="3091"/>
                <a:ext cx="1921" cy="1038"/>
              </a:xfrm>
              <a:prstGeom prst="rect">
                <a:avLst/>
              </a:prstGeom>
              <a:pattFill prst="wdUpDiag">
                <a:fgClr>
                  <a:schemeClr val="accent1"/>
                </a:fgClr>
                <a:bgClr>
                  <a:schemeClr val="accent2"/>
                </a:bgClr>
              </a:patt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defRPr/>
                </a:pPr>
                <a:r>
                  <a:rPr lang="en-US" sz="2400" b="1" dirty="0">
                    <a:solidFill>
                      <a:srgbClr val="000000"/>
                    </a:solidFill>
                  </a:rPr>
                  <a:t>75-90% less usage</a:t>
                </a:r>
              </a:p>
              <a:p>
                <a:pPr algn="ctr" eaLnBrk="0" hangingPunct="0">
                  <a:defRPr/>
                </a:pPr>
                <a:r>
                  <a:rPr lang="en-US" sz="2400" b="1" dirty="0">
                    <a:solidFill>
                      <a:srgbClr val="000000"/>
                    </a:solidFill>
                  </a:rPr>
                  <a:t>DBM1 </a:t>
                </a:r>
                <a:r>
                  <a:rPr lang="en-US" sz="2400" b="1" dirty="0" smtClean="0">
                    <a:solidFill>
                      <a:srgbClr val="000000"/>
                    </a:solidFill>
                  </a:rPr>
                  <a:t>BTB</a:t>
                </a:r>
                <a:endParaRPr lang="en-US" sz="2400" b="1" dirty="0">
                  <a:solidFill>
                    <a:srgbClr val="880E1D"/>
                  </a:solidFill>
                </a:endParaRPr>
              </a:p>
              <a:p>
                <a:pPr eaLnBrk="0" hangingPunct="0">
                  <a:defRPr/>
                </a:pPr>
                <a:endParaRPr lang="en-US" sz="2400" dirty="0">
                  <a:solidFill>
                    <a:srgbClr val="880E1D"/>
                  </a:solidFill>
                </a:endParaRPr>
              </a:p>
            </p:txBody>
          </p:sp>
        </p:grpSp>
      </p:grpSp>
      <p:sp>
        <p:nvSpPr>
          <p:cNvPr id="19" name="Text Box 5"/>
          <p:cNvSpPr txBox="1">
            <a:spLocks noChangeArrowheads="1"/>
          </p:cNvSpPr>
          <p:nvPr/>
        </p:nvSpPr>
        <p:spPr bwMode="auto">
          <a:xfrm>
            <a:off x="5004048" y="3810526"/>
            <a:ext cx="11569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600" b="1" dirty="0" smtClean="0">
                <a:solidFill>
                  <a:srgbClr val="000000"/>
                </a:solidFill>
              </a:rPr>
              <a:t>2GB</a:t>
            </a:r>
            <a:endParaRPr lang="en-US" sz="2400" b="1" dirty="0">
              <a:solidFill>
                <a:srgbClr val="000000"/>
              </a:solidFill>
            </a:endParaRPr>
          </a:p>
        </p:txBody>
      </p:sp>
      <p:sp>
        <p:nvSpPr>
          <p:cNvPr id="20" name="U-Turn Arrow 19"/>
          <p:cNvSpPr/>
          <p:nvPr/>
        </p:nvSpPr>
        <p:spPr>
          <a:xfrm rot="5400000" flipH="1">
            <a:off x="7226504" y="3840673"/>
            <a:ext cx="2988941" cy="652207"/>
          </a:xfrm>
          <a:prstGeom prst="uturnArrow">
            <a:avLst/>
          </a:prstGeom>
          <a:solidFill>
            <a:srgbClr val="FE4716"/>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GB">
              <a:solidFill>
                <a:srgbClr val="000000"/>
              </a:solidFill>
            </a:endParaRPr>
          </a:p>
        </p:txBody>
      </p:sp>
      <p:pic>
        <p:nvPicPr>
          <p:cNvPr id="21" name="Picture 20"/>
          <p:cNvPicPr>
            <a:picLocks noChangeAspect="1"/>
          </p:cNvPicPr>
          <p:nvPr/>
        </p:nvPicPr>
        <p:blipFill>
          <a:blip r:embed="rId3"/>
          <a:stretch>
            <a:fillRect/>
          </a:stretch>
        </p:blipFill>
        <p:spPr>
          <a:xfrm>
            <a:off x="2699792" y="5517232"/>
            <a:ext cx="1798550" cy="1798550"/>
          </a:xfrm>
          <a:prstGeom prst="rect">
            <a:avLst/>
          </a:prstGeom>
        </p:spPr>
      </p:pic>
      <p:sp>
        <p:nvSpPr>
          <p:cNvPr id="22"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11</a:t>
            </a:fld>
            <a:endParaRPr lang="en-US" sz="1000" dirty="0"/>
          </a:p>
        </p:txBody>
      </p:sp>
    </p:spTree>
    <p:extLst>
      <p:ext uri="{BB962C8B-B14F-4D97-AF65-F5344CB8AC3E}">
        <p14:creationId xmlns:p14="http://schemas.microsoft.com/office/powerpoint/2010/main" val="3679201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pPr eaLnBrk="1" hangingPunct="1">
              <a:defRPr/>
            </a:pPr>
            <a:r>
              <a:rPr lang="en-US" sz="2400" dirty="0" smtClean="0"/>
              <a:t>- Distributed workload: DBM1 Storage Below 2GB</a:t>
            </a:r>
            <a:endParaRPr lang="en-GB" dirty="0" smtClean="0"/>
          </a:p>
        </p:txBody>
      </p:sp>
      <p:sp>
        <p:nvSpPr>
          <p:cNvPr id="15362" name="Content Placeholder 2"/>
          <p:cNvSpPr>
            <a:spLocks noGrp="1"/>
          </p:cNvSpPr>
          <p:nvPr>
            <p:ph idx="1"/>
          </p:nvPr>
        </p:nvSpPr>
        <p:spPr>
          <a:xfrm>
            <a:off x="490538" y="857232"/>
            <a:ext cx="3577405" cy="5578493"/>
          </a:xfrm>
        </p:spPr>
        <p:txBody>
          <a:bodyPr/>
          <a:lstStyle/>
          <a:p>
            <a:pPr eaLnBrk="1" hangingPunct="1"/>
            <a:r>
              <a:rPr lang="en-GB" dirty="0" smtClean="0"/>
              <a:t>DBM1:  90% reduction</a:t>
            </a:r>
          </a:p>
          <a:p>
            <a:pPr eaLnBrk="1" hangingPunct="1"/>
            <a:r>
              <a:rPr lang="en-GB" dirty="0" smtClean="0"/>
              <a:t>Real storage increases between 3% to 12%</a:t>
            </a:r>
          </a:p>
          <a:p>
            <a:pPr eaLnBrk="1" hangingPunct="1"/>
            <a:endParaRPr lang="en-GB" b="1" u="sng" dirty="0" smtClean="0"/>
          </a:p>
        </p:txBody>
      </p:sp>
      <p:graphicFrame>
        <p:nvGraphicFramePr>
          <p:cNvPr id="15363" name="Object 67"/>
          <p:cNvGraphicFramePr>
            <a:graphicFrameLocks noChangeAspect="1"/>
          </p:cNvGraphicFramePr>
          <p:nvPr/>
        </p:nvGraphicFramePr>
        <p:xfrm>
          <a:off x="3251200" y="1477963"/>
          <a:ext cx="5461000" cy="5046662"/>
        </p:xfrm>
        <a:graphic>
          <a:graphicData uri="http://schemas.openxmlformats.org/presentationml/2006/ole">
            <mc:AlternateContent xmlns:mc="http://schemas.openxmlformats.org/markup-compatibility/2006">
              <mc:Choice xmlns:v="urn:schemas-microsoft-com:vml" Requires="v">
                <p:oleObj spid="_x0000_s10258" name="Worksheet" r:id="rId3" imgW="5462489" imgH="5047925" progId="Excel.Sheet.8">
                  <p:embed/>
                </p:oleObj>
              </mc:Choice>
              <mc:Fallback>
                <p:oleObj name="Worksheet" r:id="rId3" imgW="5462489" imgH="504792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1477963"/>
                        <a:ext cx="5461000"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Box 8"/>
          <p:cNvSpPr txBox="1">
            <a:spLocks noChangeArrowheads="1"/>
          </p:cNvSpPr>
          <p:nvPr/>
        </p:nvSpPr>
        <p:spPr bwMode="auto">
          <a:xfrm>
            <a:off x="1590675" y="616426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GB" sz="1200">
                <a:solidFill>
                  <a:srgbClr val="000000"/>
                </a:solidFill>
              </a:rPr>
              <a:t># concurrent threads →</a:t>
            </a:r>
          </a:p>
        </p:txBody>
      </p:sp>
      <p:sp>
        <p:nvSpPr>
          <p:cNvPr id="15366" name="TextBox 9"/>
          <p:cNvSpPr txBox="1">
            <a:spLocks noChangeArrowheads="1"/>
          </p:cNvSpPr>
          <p:nvPr/>
        </p:nvSpPr>
        <p:spPr bwMode="auto">
          <a:xfrm rot="5400000">
            <a:off x="3198812" y="5465763"/>
            <a:ext cx="79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solidFill>
                  <a:srgbClr val="000000"/>
                </a:solidFill>
              </a:rPr>
              <a:t>→ </a:t>
            </a:r>
            <a:r>
              <a:rPr lang="en-GB" sz="1200">
                <a:solidFill>
                  <a:srgbClr val="000000"/>
                </a:solidFill>
              </a:rPr>
              <a:t>MB</a:t>
            </a:r>
          </a:p>
        </p:txBody>
      </p:sp>
      <p:sp>
        <p:nvSpPr>
          <p:cNvPr id="3" name="Rectangle 2"/>
          <p:cNvSpPr/>
          <p:nvPr/>
        </p:nvSpPr>
        <p:spPr>
          <a:xfrm>
            <a:off x="5062538" y="2238375"/>
            <a:ext cx="1201737" cy="4202113"/>
          </a:xfrm>
          <a:prstGeom prst="rect">
            <a:avLst/>
          </a:prstGeom>
          <a:noFill/>
          <a:ln w="38100" cmpd="sng">
            <a:solidFill>
              <a:srgbClr val="FF0000"/>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solidFill>
                <a:srgbClr val="FFFFFF"/>
              </a:solidFill>
            </a:endParaRPr>
          </a:p>
        </p:txBody>
      </p:sp>
      <p:pic>
        <p:nvPicPr>
          <p:cNvPr id="15368"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5963" y="3425825"/>
            <a:ext cx="174783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12</a:t>
            </a:fld>
            <a:endParaRPr lang="en-US" sz="1000" dirty="0"/>
          </a:p>
        </p:txBody>
      </p:sp>
    </p:spTree>
    <p:extLst>
      <p:ext uri="{BB962C8B-B14F-4D97-AF65-F5344CB8AC3E}">
        <p14:creationId xmlns:p14="http://schemas.microsoft.com/office/powerpoint/2010/main" val="38748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DB2 10 and Virtual Storage</a:t>
            </a:r>
            <a:endParaRPr lang="en-GB"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8" y="954496"/>
            <a:ext cx="9012237"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06864" y="2852930"/>
            <a:ext cx="1267354" cy="3398813"/>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Content Placeholder 2"/>
          <p:cNvSpPr>
            <a:spLocks noGrp="1"/>
          </p:cNvSpPr>
          <p:nvPr>
            <p:ph idx="1"/>
          </p:nvPr>
        </p:nvSpPr>
        <p:spPr>
          <a:xfrm>
            <a:off x="490539" y="857233"/>
            <a:ext cx="8167687" cy="5578493"/>
          </a:xfrm>
        </p:spPr>
        <p:txBody>
          <a:bodyPr/>
          <a:lstStyle/>
          <a:p>
            <a:r>
              <a:rPr lang="en-US" dirty="0"/>
              <a:t>Sample SQL workloads and DBM1 BTB</a:t>
            </a:r>
          </a:p>
        </p:txBody>
      </p:sp>
      <p:sp>
        <p:nvSpPr>
          <p:cNvPr id="12"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13</a:t>
            </a:fld>
            <a:endParaRPr lang="en-US"/>
          </a:p>
        </p:txBody>
      </p:sp>
    </p:spTree>
    <p:extLst>
      <p:ext uri="{BB962C8B-B14F-4D97-AF65-F5344CB8AC3E}">
        <p14:creationId xmlns:p14="http://schemas.microsoft.com/office/powerpoint/2010/main" val="1387355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T</a:t>
            </a:r>
            <a:r>
              <a:rPr lang="en-US" dirty="0" smtClean="0"/>
              <a:t>he “obligation” to REBIND</a:t>
            </a:r>
            <a:endParaRPr lang="en-US" dirty="0"/>
          </a:p>
        </p:txBody>
      </p:sp>
      <p:sp>
        <p:nvSpPr>
          <p:cNvPr id="3" name="Content Placeholder 2"/>
          <p:cNvSpPr>
            <a:spLocks noGrp="1"/>
          </p:cNvSpPr>
          <p:nvPr>
            <p:ph idx="1"/>
          </p:nvPr>
        </p:nvSpPr>
        <p:spPr/>
        <p:txBody>
          <a:bodyPr/>
          <a:lstStyle/>
          <a:p>
            <a:r>
              <a:rPr lang="en-US" dirty="0" smtClean="0"/>
              <a:t>Some considerations when migrating to DB2 10:</a:t>
            </a:r>
          </a:p>
          <a:p>
            <a:r>
              <a:rPr lang="en-US" dirty="0" smtClean="0"/>
              <a:t>Packages or plans </a:t>
            </a:r>
            <a:r>
              <a:rPr lang="en-US" b="1" dirty="0" smtClean="0">
                <a:solidFill>
                  <a:srgbClr val="FF0000"/>
                </a:solidFill>
              </a:rPr>
              <a:t>last bound prior to DB2 Version 6</a:t>
            </a:r>
          </a:p>
          <a:p>
            <a:pPr lvl="1"/>
            <a:r>
              <a:rPr lang="en-US" dirty="0" smtClean="0"/>
              <a:t>Must be rebound for use on DB2 Version 10</a:t>
            </a:r>
          </a:p>
          <a:p>
            <a:pPr lvl="1"/>
            <a:r>
              <a:rPr lang="en-US" dirty="0" smtClean="0"/>
              <a:t>If the ABIND subsystem parameter is set to YES or COEXIST </a:t>
            </a:r>
            <a:r>
              <a:rPr lang="en-US" dirty="0" smtClean="0">
                <a:sym typeface="Wingdings" pitchFamily="2" charset="2"/>
              </a:rPr>
              <a:t></a:t>
            </a:r>
            <a:r>
              <a:rPr lang="en-US" dirty="0" smtClean="0"/>
              <a:t> DB2 will automatically rebind the package or plan</a:t>
            </a:r>
          </a:p>
          <a:p>
            <a:pPr lvl="1"/>
            <a:r>
              <a:rPr lang="en-US" dirty="0" smtClean="0"/>
              <a:t>Otherwise </a:t>
            </a:r>
            <a:r>
              <a:rPr lang="en-US" dirty="0" smtClean="0">
                <a:sym typeface="Wingdings" pitchFamily="2" charset="2"/>
              </a:rPr>
              <a:t>REBIND</a:t>
            </a:r>
            <a:r>
              <a:rPr lang="en-US" dirty="0" smtClean="0"/>
              <a:t> manually to prevent SQLCODE -908</a:t>
            </a:r>
          </a:p>
          <a:p>
            <a:pPr lvl="1"/>
            <a:endParaRPr lang="en-US" dirty="0" smtClean="0"/>
          </a:p>
          <a:p>
            <a:pPr lvl="1"/>
            <a:endParaRPr lang="en-US" dirty="0" smtClean="0"/>
          </a:p>
          <a:p>
            <a:r>
              <a:rPr lang="en-US" dirty="0" smtClean="0"/>
              <a:t>Plans containing DBRMs are not supported</a:t>
            </a:r>
          </a:p>
          <a:p>
            <a:pPr lvl="1"/>
            <a:r>
              <a:rPr lang="en-US" dirty="0" smtClean="0"/>
              <a:t>Use the COLLID option of REBIND</a:t>
            </a:r>
          </a:p>
          <a:p>
            <a:pPr lvl="1"/>
            <a:r>
              <a:rPr lang="en-US" dirty="0" smtClean="0"/>
              <a:t>Otherwise </a:t>
            </a:r>
            <a:r>
              <a:rPr lang="en-US" dirty="0" smtClean="0">
                <a:sym typeface="Wingdings" pitchFamily="2" charset="2"/>
              </a:rPr>
              <a:t> </a:t>
            </a:r>
            <a:r>
              <a:rPr lang="en-US" dirty="0" smtClean="0"/>
              <a:t>implicit DBRM to package conversion</a:t>
            </a:r>
          </a:p>
          <a:p>
            <a:pPr lvl="2"/>
            <a:r>
              <a:rPr lang="en-US" dirty="0" smtClean="0"/>
              <a:t>Default collection: DSN_DEFAULT_COLLID_&lt;plan name&gt;</a:t>
            </a:r>
          </a:p>
          <a:p>
            <a:pPr lvl="2"/>
            <a:r>
              <a:rPr lang="en-US" dirty="0" smtClean="0"/>
              <a:t>DISALLOW_DEFAULT_COLLID = </a:t>
            </a:r>
            <a:r>
              <a:rPr lang="en-US" b="1" dirty="0" smtClean="0">
                <a:solidFill>
                  <a:srgbClr val="FF0000"/>
                </a:solidFill>
              </a:rPr>
              <a:t>NO</a:t>
            </a:r>
            <a:r>
              <a:rPr lang="en-US" dirty="0" smtClean="0"/>
              <a:t> </a:t>
            </a:r>
            <a:r>
              <a:rPr lang="en-US" dirty="0"/>
              <a:t>/ YES [PM37816]</a:t>
            </a:r>
            <a:endParaRPr lang="en-US" dirty="0" smtClean="0"/>
          </a:p>
          <a:p>
            <a:r>
              <a:rPr lang="en-US" dirty="0" smtClean="0"/>
              <a:t>Private Protocol is not supported </a:t>
            </a:r>
            <a:r>
              <a:rPr lang="en-US" dirty="0" smtClean="0">
                <a:sym typeface="Wingdings" pitchFamily="2" charset="2"/>
              </a:rPr>
              <a:t> </a:t>
            </a:r>
            <a:r>
              <a:rPr lang="en-US" dirty="0" smtClean="0"/>
              <a:t>REBIND required for DRDA</a:t>
            </a:r>
            <a:endParaRPr lang="en-US" dirty="0"/>
          </a:p>
        </p:txBody>
      </p:sp>
      <p:grpSp>
        <p:nvGrpSpPr>
          <p:cNvPr id="4" name="Group 3"/>
          <p:cNvGrpSpPr/>
          <p:nvPr/>
        </p:nvGrpSpPr>
        <p:grpSpPr>
          <a:xfrm>
            <a:off x="179389" y="3025751"/>
            <a:ext cx="8785225" cy="792162"/>
            <a:chOff x="179389" y="1412702"/>
            <a:chExt cx="8785225" cy="792162"/>
          </a:xfrm>
        </p:grpSpPr>
        <p:grpSp>
          <p:nvGrpSpPr>
            <p:cNvPr id="5" name="Group 4"/>
            <p:cNvGrpSpPr>
              <a:grpSpLocks/>
            </p:cNvGrpSpPr>
            <p:nvPr/>
          </p:nvGrpSpPr>
          <p:grpSpPr bwMode="auto">
            <a:xfrm>
              <a:off x="179389" y="1701627"/>
              <a:ext cx="8785225" cy="503237"/>
              <a:chOff x="150960" y="2493425"/>
              <a:chExt cx="8784976" cy="503527"/>
            </a:xfrm>
          </p:grpSpPr>
          <p:sp>
            <p:nvSpPr>
              <p:cNvPr id="7" name="Rectangle 6"/>
              <p:cNvSpPr/>
              <p:nvPr/>
            </p:nvSpPr>
            <p:spPr>
              <a:xfrm>
                <a:off x="150960" y="2493425"/>
                <a:ext cx="8784976" cy="503527"/>
              </a:xfrm>
              <a:prstGeom prst="rect">
                <a:avLst/>
              </a:prstGeom>
              <a:solidFill>
                <a:srgbClr val="FF5815"/>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chemeClr val="tx1"/>
                  </a:solidFill>
                  <a:latin typeface="Lucida Console" pitchFamily="49" charset="0"/>
                  <a:cs typeface="Courier New" pitchFamily="49" charset="0"/>
                </a:endParaRPr>
              </a:p>
            </p:txBody>
          </p:sp>
          <p:sp>
            <p:nvSpPr>
              <p:cNvPr id="8" name="TextBox 7"/>
              <p:cNvSpPr txBox="1"/>
              <p:nvPr/>
            </p:nvSpPr>
            <p:spPr>
              <a:xfrm>
                <a:off x="655771" y="2571257"/>
                <a:ext cx="8135706" cy="369545"/>
              </a:xfrm>
              <a:prstGeom prst="rect">
                <a:avLst/>
              </a:prstGeom>
              <a:noFill/>
            </p:spPr>
            <p:txBody>
              <a:bodyPr>
                <a:spAutoFit/>
              </a:bodyPr>
              <a:lstStyle/>
              <a:p>
                <a:pPr>
                  <a:defRPr/>
                </a:pPr>
                <a:r>
                  <a:rPr lang="en-GB" b="1" dirty="0" smtClean="0">
                    <a:latin typeface="Century Gothic" pitchFamily="34" charset="0"/>
                  </a:rPr>
                  <a:t>IMPORTANT: </a:t>
                </a:r>
                <a:r>
                  <a:rPr lang="en-GB" dirty="0" smtClean="0">
                    <a:latin typeface="+mn-lt"/>
                  </a:rPr>
                  <a:t>A next release of DB2 could impose more severe restrictions</a:t>
                </a:r>
                <a:endParaRPr lang="en-GB" dirty="0">
                  <a:latin typeface="+mn-lt"/>
                </a:endParaRPr>
              </a:p>
            </p:txBody>
          </p:sp>
        </p:grpSp>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0826" y="1412702"/>
              <a:ext cx="481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14</a:t>
            </a:fld>
            <a:endParaRPr lang="en-US"/>
          </a:p>
        </p:txBody>
      </p:sp>
    </p:spTree>
    <p:extLst>
      <p:ext uri="{BB962C8B-B14F-4D97-AF65-F5344CB8AC3E}">
        <p14:creationId xmlns:p14="http://schemas.microsoft.com/office/powerpoint/2010/main" val="2296847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1"/>
          <p:cNvSpPr>
            <a:spLocks noGrp="1"/>
          </p:cNvSpPr>
          <p:nvPr>
            <p:ph idx="1"/>
          </p:nvPr>
        </p:nvSpPr>
        <p:spPr>
          <a:xfrm>
            <a:off x="490538" y="857250"/>
            <a:ext cx="8167687" cy="5578475"/>
          </a:xfrm>
        </p:spPr>
        <p:txBody>
          <a:bodyPr anchor="b"/>
          <a:lstStyle/>
          <a:p>
            <a:r>
              <a:rPr lang="en-US" dirty="0">
                <a:latin typeface="Arial" charset="0"/>
                <a:ea typeface="MS PGothic" charset="0"/>
                <a:cs typeface="MS PGothic" charset="0"/>
              </a:rPr>
              <a:t>You </a:t>
            </a:r>
            <a:r>
              <a:rPr lang="en-US" b="1" dirty="0">
                <a:solidFill>
                  <a:srgbClr val="FF0000"/>
                </a:solidFill>
                <a:latin typeface="Arial" charset="0"/>
                <a:ea typeface="MS PGothic" charset="0"/>
                <a:cs typeface="MS PGothic" charset="0"/>
              </a:rPr>
              <a:t>MUST</a:t>
            </a:r>
            <a:r>
              <a:rPr lang="en-US" dirty="0">
                <a:latin typeface="Arial" charset="0"/>
                <a:ea typeface="MS PGothic" charset="0"/>
                <a:cs typeface="MS PGothic" charset="0"/>
              </a:rPr>
              <a:t> convert plans and packages from PP to DRDA protocol, if any, before migrating to V10 from V8 or V9</a:t>
            </a:r>
          </a:p>
          <a:p>
            <a:r>
              <a:rPr lang="en-US" dirty="0">
                <a:latin typeface="Arial" charset="0"/>
                <a:ea typeface="MS PGothic" charset="0"/>
                <a:cs typeface="MS PGothic" charset="0"/>
              </a:rPr>
              <a:t>See </a:t>
            </a:r>
            <a:r>
              <a:rPr lang="en-US" b="1" dirty="0">
                <a:solidFill>
                  <a:srgbClr val="FF0000"/>
                </a:solidFill>
                <a:latin typeface="Courier New" charset="0"/>
                <a:ea typeface="MS PGothic" charset="0"/>
                <a:cs typeface="Courier New" charset="0"/>
              </a:rPr>
              <a:t>APAR PK64045: </a:t>
            </a:r>
            <a:r>
              <a:rPr lang="en-US" b="1" dirty="0">
                <a:latin typeface="Courier New" charset="0"/>
                <a:ea typeface="MS PGothic" charset="0"/>
                <a:cs typeface="Courier New" charset="0"/>
              </a:rPr>
              <a:t>PREPARATION FOR ELIMINATION OF PRIVATE PROTOCOL IN DB2 10 FOR Z/OS</a:t>
            </a:r>
          </a:p>
          <a:p>
            <a:r>
              <a:rPr lang="en-US" b="1" dirty="0">
                <a:solidFill>
                  <a:srgbClr val="FF0000"/>
                </a:solidFill>
                <a:latin typeface="Arial" charset="0"/>
                <a:ea typeface="MS PGothic" charset="0"/>
                <a:cs typeface="MS PGothic" charset="0"/>
              </a:rPr>
              <a:t>It has an impact on existing BIND/REBIND processes</a:t>
            </a:r>
          </a:p>
          <a:p>
            <a:r>
              <a:rPr lang="en-US" dirty="0">
                <a:latin typeface="Arial" charset="0"/>
                <a:ea typeface="MS PGothic" charset="0"/>
                <a:cs typeface="MS PGothic" charset="0"/>
              </a:rPr>
              <a:t>Creation of </a:t>
            </a:r>
            <a:r>
              <a:rPr lang="en-US" dirty="0" smtClean="0">
                <a:latin typeface="Arial" charset="0"/>
                <a:ea typeface="MS PGothic" charset="0"/>
                <a:cs typeface="MS PGothic" charset="0"/>
              </a:rPr>
              <a:t>ALIASES </a:t>
            </a:r>
            <a:r>
              <a:rPr lang="en-US" dirty="0">
                <a:latin typeface="Arial" charset="0"/>
                <a:ea typeface="MS PGothic" charset="0"/>
                <a:cs typeface="MS PGothic" charset="0"/>
              </a:rPr>
              <a:t>may be </a:t>
            </a:r>
            <a:r>
              <a:rPr lang="en-US" dirty="0" smtClean="0">
                <a:latin typeface="Arial" charset="0"/>
                <a:ea typeface="MS PGothic" charset="0"/>
                <a:cs typeface="MS PGothic" charset="0"/>
              </a:rPr>
              <a:t>required, unless DRDA_RESOLVE_ALIAS is active</a:t>
            </a:r>
            <a:endParaRPr lang="en-US" dirty="0">
              <a:latin typeface="Arial" charset="0"/>
              <a:ea typeface="MS PGothic" charset="0"/>
              <a:cs typeface="MS PGothic" charset="0"/>
            </a:endParaRPr>
          </a:p>
        </p:txBody>
      </p:sp>
      <p:sp>
        <p:nvSpPr>
          <p:cNvPr id="82946" name="Title 2"/>
          <p:cNvSpPr>
            <a:spLocks noGrp="1"/>
          </p:cNvSpPr>
          <p:nvPr>
            <p:ph type="title"/>
          </p:nvPr>
        </p:nvSpPr>
        <p:spPr>
          <a:xfrm>
            <a:off x="228600" y="71438"/>
            <a:ext cx="8439150" cy="717550"/>
          </a:xfrm>
        </p:spPr>
        <p:txBody>
          <a:bodyPr/>
          <a:lstStyle/>
          <a:p>
            <a:pPr algn="ctr"/>
            <a:r>
              <a:rPr lang="en-US" dirty="0" smtClean="0">
                <a:latin typeface="Century Gothic" charset="0"/>
                <a:ea typeface="ＭＳ Ｐゴシック" charset="0"/>
                <a:cs typeface="ＭＳ Ｐゴシック" charset="0"/>
              </a:rPr>
              <a:t>DB2 </a:t>
            </a:r>
            <a:r>
              <a:rPr lang="en-US" dirty="0">
                <a:latin typeface="Century Gothic" charset="0"/>
                <a:ea typeface="ＭＳ Ｐゴシック" charset="0"/>
                <a:cs typeface="ＭＳ Ｐゴシック" charset="0"/>
              </a:rPr>
              <a:t>PP </a:t>
            </a:r>
            <a:r>
              <a:rPr lang="en-US" u="sng" dirty="0">
                <a:solidFill>
                  <a:srgbClr val="FF0000"/>
                </a:solidFill>
                <a:latin typeface="Century Gothic" charset="0"/>
                <a:ea typeface="ＭＳ Ｐゴシック" charset="0"/>
                <a:cs typeface="ＭＳ Ｐゴシック" charset="0"/>
              </a:rPr>
              <a:t>DOES NOT WORK</a:t>
            </a:r>
            <a:r>
              <a:rPr lang="en-US" dirty="0">
                <a:latin typeface="Century Gothic" charset="0"/>
                <a:ea typeface="ＭＳ Ｐゴシック" charset="0"/>
                <a:cs typeface="ＭＳ Ｐゴシック" charset="0"/>
              </a:rPr>
              <a:t> </a:t>
            </a:r>
            <a:r>
              <a:rPr lang="en-US" dirty="0" smtClean="0">
                <a:latin typeface="Century Gothic" charset="0"/>
                <a:ea typeface="ＭＳ Ｐゴシック" charset="0"/>
                <a:cs typeface="ＭＳ Ｐゴシック" charset="0"/>
              </a:rPr>
              <a:t>in </a:t>
            </a:r>
            <a:r>
              <a:rPr lang="en-US" dirty="0">
                <a:latin typeface="Century Gothic" charset="0"/>
                <a:ea typeface="ＭＳ Ｐゴシック" charset="0"/>
                <a:cs typeface="ＭＳ Ｐゴシック" charset="0"/>
              </a:rPr>
              <a:t>DB2 10!</a:t>
            </a:r>
            <a:endParaRPr lang="en-US" dirty="0">
              <a:latin typeface="Century Gothic" charset="0"/>
              <a:ea typeface="MS PGothic" charset="0"/>
              <a:cs typeface="MS PGothic" charset="0"/>
            </a:endParaRPr>
          </a:p>
        </p:txBody>
      </p:sp>
      <p:pic>
        <p:nvPicPr>
          <p:cNvPr id="8294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9263" y="836613"/>
            <a:ext cx="264953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15</a:t>
            </a:fld>
            <a:endParaRPr lang="en-US" sz="1000" dirty="0"/>
          </a:p>
        </p:txBody>
      </p:sp>
      <p:sp>
        <p:nvSpPr>
          <p:cNvPr id="2" name="Rectangle 1"/>
          <p:cNvSpPr/>
          <p:nvPr/>
        </p:nvSpPr>
        <p:spPr>
          <a:xfrm>
            <a:off x="366689" y="5272424"/>
            <a:ext cx="8122587" cy="460856"/>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19409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ight Arrow 53"/>
          <p:cNvSpPr/>
          <p:nvPr/>
        </p:nvSpPr>
        <p:spPr>
          <a:xfrm>
            <a:off x="2514600" y="4455195"/>
            <a:ext cx="2057400" cy="1143000"/>
          </a:xfrm>
          <a:prstGeom prst="rightArrow">
            <a:avLst>
              <a:gd name="adj1" fmla="val 75340"/>
              <a:gd name="adj2" fmla="val 19784"/>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b="1" dirty="0">
                <a:solidFill>
                  <a:srgbClr val="FFFFFF"/>
                </a:solidFill>
                <a:latin typeface="Courier New"/>
                <a:cs typeface="Courier New"/>
              </a:rPr>
              <a:t>DRDA</a:t>
            </a:r>
          </a:p>
          <a:p>
            <a:pPr algn="ctr">
              <a:defRPr/>
            </a:pPr>
            <a:r>
              <a:rPr lang="en-US" sz="1400" b="1" dirty="0">
                <a:solidFill>
                  <a:srgbClr val="FFFFFF"/>
                </a:solidFill>
                <a:latin typeface="Courier New"/>
                <a:cs typeface="Courier New"/>
              </a:rPr>
              <a:t>BIND COPY</a:t>
            </a:r>
          </a:p>
          <a:p>
            <a:pPr algn="ctr">
              <a:defRPr/>
            </a:pPr>
            <a:r>
              <a:rPr lang="en-US" sz="1200" b="1" dirty="0">
                <a:solidFill>
                  <a:srgbClr val="FFFFFF"/>
                </a:solidFill>
                <a:latin typeface="Courier New"/>
                <a:cs typeface="Courier New"/>
              </a:rPr>
              <a:t>DRDA_RESOLVE_ALIAS</a:t>
            </a:r>
          </a:p>
        </p:txBody>
      </p:sp>
      <p:sp>
        <p:nvSpPr>
          <p:cNvPr id="28674" name="Title 1"/>
          <p:cNvSpPr>
            <a:spLocks noGrp="1"/>
          </p:cNvSpPr>
          <p:nvPr>
            <p:ph type="title"/>
          </p:nvPr>
        </p:nvSpPr>
        <p:spPr/>
        <p:txBody>
          <a:bodyPr/>
          <a:lstStyle/>
          <a:p>
            <a:pPr>
              <a:defRPr/>
            </a:pPr>
            <a:r>
              <a:rPr lang="en-US" dirty="0" smtClean="0">
                <a:ea typeface="ＭＳ Ｐゴシック" charset="0"/>
                <a:cs typeface="ＭＳ Ｐゴシック" charset="0"/>
              </a:rPr>
              <a:t>- Alias </a:t>
            </a:r>
            <a:r>
              <a:rPr lang="en-US" dirty="0">
                <a:ea typeface="ＭＳ Ｐゴシック" charset="0"/>
                <a:cs typeface="ＭＳ Ｐゴシック" charset="0"/>
              </a:rPr>
              <a:t>resolution processing</a:t>
            </a:r>
          </a:p>
        </p:txBody>
      </p:sp>
      <p:sp>
        <p:nvSpPr>
          <p:cNvPr id="2" name="Content Placeholder 1"/>
          <p:cNvSpPr>
            <a:spLocks noGrp="1"/>
          </p:cNvSpPr>
          <p:nvPr>
            <p:ph idx="1"/>
          </p:nvPr>
        </p:nvSpPr>
        <p:spPr/>
        <p:txBody>
          <a:bodyPr/>
          <a:lstStyle/>
          <a:p>
            <a:endParaRPr lang="en-US"/>
          </a:p>
        </p:txBody>
      </p:sp>
      <p:sp>
        <p:nvSpPr>
          <p:cNvPr id="5" name="Rectangle 4"/>
          <p:cNvSpPr/>
          <p:nvPr/>
        </p:nvSpPr>
        <p:spPr>
          <a:xfrm>
            <a:off x="5029200" y="1235745"/>
            <a:ext cx="3810000" cy="4495800"/>
          </a:xfrm>
          <a:prstGeom prst="rect">
            <a:avLst/>
          </a:prstGeom>
          <a:solidFill>
            <a:schemeClr val="bg2">
              <a:lumMod val="60000"/>
              <a:lumOff val="40000"/>
            </a:schemeClr>
          </a:solidFill>
          <a:ln/>
        </p:spPr>
        <p:style>
          <a:lnRef idx="3">
            <a:schemeClr val="lt1"/>
          </a:lnRef>
          <a:fillRef idx="1">
            <a:schemeClr val="accent2"/>
          </a:fillRef>
          <a:effectRef idx="1">
            <a:schemeClr val="accent2"/>
          </a:effectRef>
          <a:fontRef idx="minor">
            <a:schemeClr val="lt1"/>
          </a:fontRef>
        </p:style>
        <p:txBody>
          <a:bodyPr/>
          <a:lstStyle/>
          <a:p>
            <a:pPr algn="ctr">
              <a:defRPr/>
            </a:pPr>
            <a:r>
              <a:rPr lang="en-US" sz="1600" b="1" dirty="0">
                <a:solidFill>
                  <a:srgbClr val="FFFFFF"/>
                </a:solidFill>
                <a:latin typeface="Courier New"/>
                <a:cs typeface="Courier New"/>
              </a:rPr>
              <a:t>LOC2</a:t>
            </a:r>
          </a:p>
        </p:txBody>
      </p:sp>
      <p:grpSp>
        <p:nvGrpSpPr>
          <p:cNvPr id="52" name="Group 51"/>
          <p:cNvGrpSpPr/>
          <p:nvPr/>
        </p:nvGrpSpPr>
        <p:grpSpPr>
          <a:xfrm>
            <a:off x="304800" y="1692945"/>
            <a:ext cx="1676400" cy="3276600"/>
            <a:chOff x="533400" y="1828800"/>
            <a:chExt cx="1676400" cy="3276600"/>
          </a:xfrm>
          <a:solidFill>
            <a:schemeClr val="bg2">
              <a:lumMod val="40000"/>
              <a:lumOff val="60000"/>
            </a:schemeClr>
          </a:solidFill>
        </p:grpSpPr>
        <p:sp>
          <p:nvSpPr>
            <p:cNvPr id="7" name="Rectangle 6"/>
            <p:cNvSpPr/>
            <p:nvPr/>
          </p:nvSpPr>
          <p:spPr>
            <a:xfrm>
              <a:off x="533400" y="1828800"/>
              <a:ext cx="1676400" cy="3276600"/>
            </a:xfrm>
            <a:prstGeom prst="rect">
              <a:avLst/>
            </a:prstGeom>
            <a:grpFill/>
            <a:ln/>
          </p:spPr>
          <p:style>
            <a:lnRef idx="3">
              <a:schemeClr val="lt1"/>
            </a:lnRef>
            <a:fillRef idx="1">
              <a:schemeClr val="accent2"/>
            </a:fillRef>
            <a:effectRef idx="1">
              <a:schemeClr val="accent2"/>
            </a:effectRef>
            <a:fontRef idx="minor">
              <a:schemeClr val="lt1"/>
            </a:fontRef>
          </p:style>
          <p:txBody>
            <a:bodyPr/>
            <a:lstStyle/>
            <a:p>
              <a:pPr algn="ctr">
                <a:defRPr/>
              </a:pPr>
              <a:r>
                <a:rPr lang="en-US" sz="1600" b="1" dirty="0">
                  <a:solidFill>
                    <a:srgbClr val="FFFFFF"/>
                  </a:solidFill>
                  <a:latin typeface="Courier New"/>
                  <a:cs typeface="Courier New"/>
                </a:rPr>
                <a:t>LOC1</a:t>
              </a:r>
            </a:p>
          </p:txBody>
        </p:sp>
        <p:sp>
          <p:nvSpPr>
            <p:cNvPr id="28" name="Document 27"/>
            <p:cNvSpPr/>
            <p:nvPr/>
          </p:nvSpPr>
          <p:spPr>
            <a:xfrm>
              <a:off x="685800" y="2362200"/>
              <a:ext cx="1371600" cy="1066800"/>
            </a:xfrm>
            <a:prstGeom prst="flowChartDocument">
              <a:avLst/>
            </a:prstGeom>
            <a:solidFill>
              <a:srgbClr val="27266D"/>
            </a:solidFill>
          </p:spPr>
          <p:style>
            <a:lnRef idx="3">
              <a:schemeClr val="lt1"/>
            </a:lnRef>
            <a:fillRef idx="1">
              <a:schemeClr val="accent2"/>
            </a:fillRef>
            <a:effectRef idx="1">
              <a:schemeClr val="accent2"/>
            </a:effectRef>
            <a:fontRef idx="minor">
              <a:schemeClr val="lt1"/>
            </a:fontRef>
          </p:style>
          <p:txBody>
            <a:bodyPr anchor="ctr"/>
            <a:lstStyle/>
            <a:p>
              <a:pPr>
                <a:defRPr/>
              </a:pPr>
              <a:r>
                <a:rPr lang="en-US" sz="1200" b="1" dirty="0">
                  <a:solidFill>
                    <a:srgbClr val="FFFFFF"/>
                  </a:solidFill>
                  <a:latin typeface="Courier New"/>
                  <a:cs typeface="Courier New"/>
                </a:rPr>
                <a:t>CREATE ALIAS NL.EMP FOR LOC2.PRD.EMP</a:t>
              </a:r>
            </a:p>
          </p:txBody>
        </p:sp>
        <p:grpSp>
          <p:nvGrpSpPr>
            <p:cNvPr id="32" name="Group 31"/>
            <p:cNvGrpSpPr/>
            <p:nvPr/>
          </p:nvGrpSpPr>
          <p:grpSpPr>
            <a:xfrm>
              <a:off x="609600" y="3581400"/>
              <a:ext cx="1447800" cy="1219200"/>
              <a:chOff x="1524000" y="3429000"/>
              <a:chExt cx="1295400" cy="1219200"/>
            </a:xfrm>
            <a:grpFill/>
          </p:grpSpPr>
          <p:sp>
            <p:nvSpPr>
              <p:cNvPr id="30" name="Snip Single Corner Rectangle 29"/>
              <p:cNvSpPr/>
              <p:nvPr/>
            </p:nvSpPr>
            <p:spPr>
              <a:xfrm>
                <a:off x="1600200" y="3733800"/>
                <a:ext cx="1219200" cy="914400"/>
              </a:xfrm>
              <a:prstGeom prst="snip1Rect">
                <a:avLst>
                  <a:gd name="adj" fmla="val 16667"/>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a:lstStyle/>
              <a:p>
                <a:pPr>
                  <a:defRPr/>
                </a:pPr>
                <a:r>
                  <a:rPr lang="en-US" sz="1400" b="1" dirty="0">
                    <a:solidFill>
                      <a:srgbClr val="FFFFFF"/>
                    </a:solidFill>
                    <a:latin typeface="Courier New"/>
                    <a:cs typeface="Courier New"/>
                  </a:rPr>
                  <a:t>SELECT *</a:t>
                </a:r>
              </a:p>
              <a:p>
                <a:pPr>
                  <a:defRPr/>
                </a:pPr>
                <a:r>
                  <a:rPr lang="en-US" sz="1400" b="1" dirty="0">
                    <a:solidFill>
                      <a:srgbClr val="FFFFFF"/>
                    </a:solidFill>
                    <a:latin typeface="Courier New"/>
                    <a:cs typeface="Courier New"/>
                  </a:rPr>
                  <a:t>FROM</a:t>
                </a:r>
              </a:p>
              <a:p>
                <a:pPr>
                  <a:defRPr/>
                </a:pPr>
                <a:r>
                  <a:rPr lang="en-US" sz="1400" b="1" dirty="0">
                    <a:solidFill>
                      <a:srgbClr val="FFFFFF"/>
                    </a:solidFill>
                    <a:latin typeface="Courier New"/>
                    <a:cs typeface="Courier New"/>
                  </a:rPr>
                  <a:t>NL.EMP;</a:t>
                </a:r>
              </a:p>
            </p:txBody>
          </p:sp>
          <p:sp>
            <p:nvSpPr>
              <p:cNvPr id="31" name="TextBox 30"/>
              <p:cNvSpPr txBox="1"/>
              <p:nvPr/>
            </p:nvSpPr>
            <p:spPr>
              <a:xfrm>
                <a:off x="1524000" y="3429000"/>
                <a:ext cx="685800" cy="307777"/>
              </a:xfrm>
              <a:prstGeom prst="rect">
                <a:avLst/>
              </a:prstGeom>
              <a:grpFill/>
            </p:spPr>
            <p:txBody>
              <a:bodyPr>
                <a:spAutoFit/>
              </a:bodyPr>
              <a:lstStyle/>
              <a:p>
                <a:pPr>
                  <a:defRPr/>
                </a:pPr>
                <a:r>
                  <a:rPr lang="en-US" sz="1400" b="1" dirty="0">
                    <a:solidFill>
                      <a:srgbClr val="FFFFFF"/>
                    </a:solidFill>
                    <a:latin typeface="Courier New"/>
                    <a:cs typeface="Courier New"/>
                  </a:rPr>
                  <a:t>PKG1</a:t>
                </a:r>
              </a:p>
            </p:txBody>
          </p:sp>
        </p:grpSp>
      </p:grpSp>
      <p:sp>
        <p:nvSpPr>
          <p:cNvPr id="33" name="Can 32"/>
          <p:cNvSpPr/>
          <p:nvPr/>
        </p:nvSpPr>
        <p:spPr>
          <a:xfrm>
            <a:off x="7696200" y="4131345"/>
            <a:ext cx="990600" cy="685800"/>
          </a:xfrm>
          <a:prstGeom prst="can">
            <a:avLst/>
          </a:prstGeom>
          <a:solidFill>
            <a:srgbClr val="00B800"/>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b="1" dirty="0">
                <a:solidFill>
                  <a:srgbClr val="FFFFFF"/>
                </a:solidFill>
                <a:latin typeface="Courier New"/>
                <a:cs typeface="Courier New"/>
              </a:rPr>
              <a:t>PRD.EMP</a:t>
            </a:r>
          </a:p>
        </p:txBody>
      </p:sp>
      <p:cxnSp>
        <p:nvCxnSpPr>
          <p:cNvPr id="35" name="Elbow Connector 69"/>
          <p:cNvCxnSpPr>
            <a:stCxn id="30" idx="0"/>
            <a:endCxn id="54" idx="1"/>
          </p:cNvCxnSpPr>
          <p:nvPr/>
        </p:nvCxnSpPr>
        <p:spPr>
          <a:xfrm>
            <a:off x="1828800" y="4207545"/>
            <a:ext cx="685800" cy="819150"/>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sp>
        <p:nvSpPr>
          <p:cNvPr id="38" name="Snip Single Corner Rectangle 37"/>
          <p:cNvSpPr/>
          <p:nvPr/>
        </p:nvSpPr>
        <p:spPr>
          <a:xfrm>
            <a:off x="5270500" y="2950245"/>
            <a:ext cx="1130300" cy="914400"/>
          </a:xfrm>
          <a:prstGeom prst="snip1Rect">
            <a:avLst>
              <a:gd name="adj" fmla="val 16667"/>
            </a:avLst>
          </a:prstGeom>
          <a:solidFill>
            <a:srgbClr val="0094AE"/>
          </a:solidFill>
        </p:spPr>
        <p:style>
          <a:lnRef idx="3">
            <a:schemeClr val="lt1"/>
          </a:lnRef>
          <a:fillRef idx="1">
            <a:schemeClr val="accent2"/>
          </a:fillRef>
          <a:effectRef idx="1">
            <a:schemeClr val="accent2"/>
          </a:effectRef>
          <a:fontRef idx="minor">
            <a:schemeClr val="lt1"/>
          </a:fontRef>
        </p:style>
        <p:txBody>
          <a:bodyPr/>
          <a:lstStyle/>
          <a:p>
            <a:pPr>
              <a:defRPr/>
            </a:pPr>
            <a:r>
              <a:rPr lang="en-US" sz="1400" b="1" dirty="0">
                <a:solidFill>
                  <a:srgbClr val="FFFFFF"/>
                </a:solidFill>
                <a:latin typeface="Courier New"/>
                <a:cs typeface="Courier New"/>
              </a:rPr>
              <a:t>SELECT *</a:t>
            </a:r>
          </a:p>
          <a:p>
            <a:pPr>
              <a:defRPr/>
            </a:pPr>
            <a:r>
              <a:rPr lang="en-US" sz="1400" b="1" dirty="0">
                <a:solidFill>
                  <a:srgbClr val="FFFFFF"/>
                </a:solidFill>
                <a:latin typeface="Courier New"/>
                <a:cs typeface="Courier New"/>
              </a:rPr>
              <a:t>FROM</a:t>
            </a:r>
          </a:p>
          <a:p>
            <a:pPr>
              <a:defRPr/>
            </a:pPr>
            <a:r>
              <a:rPr lang="en-US" sz="1400" b="1" dirty="0">
                <a:solidFill>
                  <a:srgbClr val="FFFFFF"/>
                </a:solidFill>
                <a:latin typeface="Courier New"/>
                <a:cs typeface="Courier New"/>
              </a:rPr>
              <a:t>NL.EMP;</a:t>
            </a:r>
          </a:p>
        </p:txBody>
      </p:sp>
      <p:sp>
        <p:nvSpPr>
          <p:cNvPr id="83977" name="TextBox 38"/>
          <p:cNvSpPr txBox="1">
            <a:spLocks noChangeArrowheads="1"/>
          </p:cNvSpPr>
          <p:nvPr/>
        </p:nvSpPr>
        <p:spPr bwMode="auto">
          <a:xfrm>
            <a:off x="5181600" y="2454945"/>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400" b="1">
                <a:solidFill>
                  <a:srgbClr val="FFFFFF"/>
                </a:solidFill>
                <a:latin typeface="Courier New" charset="0"/>
                <a:ea typeface="ＭＳ Ｐゴシック" charset="0"/>
                <a:cs typeface="ＭＳ Ｐゴシック" charset="0"/>
              </a:rPr>
              <a:t>PKG1</a:t>
            </a:r>
          </a:p>
        </p:txBody>
      </p:sp>
      <p:sp>
        <p:nvSpPr>
          <p:cNvPr id="40" name="Snip Single Corner Rectangle 39"/>
          <p:cNvSpPr/>
          <p:nvPr/>
        </p:nvSpPr>
        <p:spPr>
          <a:xfrm>
            <a:off x="5253038" y="4569495"/>
            <a:ext cx="1147762" cy="914400"/>
          </a:xfrm>
          <a:prstGeom prst="snip1Rect">
            <a:avLst>
              <a:gd name="adj" fmla="val 16667"/>
            </a:avLst>
          </a:prstGeom>
          <a:solidFill>
            <a:srgbClr val="0094AE"/>
          </a:solidFill>
        </p:spPr>
        <p:style>
          <a:lnRef idx="3">
            <a:schemeClr val="lt1"/>
          </a:lnRef>
          <a:fillRef idx="1">
            <a:schemeClr val="accent2"/>
          </a:fillRef>
          <a:effectRef idx="1">
            <a:schemeClr val="accent2"/>
          </a:effectRef>
          <a:fontRef idx="minor">
            <a:schemeClr val="lt1"/>
          </a:fontRef>
        </p:style>
        <p:txBody>
          <a:bodyPr/>
          <a:lstStyle/>
          <a:p>
            <a:pPr>
              <a:defRPr/>
            </a:pPr>
            <a:r>
              <a:rPr lang="en-US" sz="1400" b="1" dirty="0">
                <a:solidFill>
                  <a:srgbClr val="FFFFFF"/>
                </a:solidFill>
                <a:latin typeface="Courier New"/>
                <a:cs typeface="Courier New"/>
              </a:rPr>
              <a:t>SELECT *</a:t>
            </a:r>
          </a:p>
          <a:p>
            <a:pPr>
              <a:defRPr/>
            </a:pPr>
            <a:r>
              <a:rPr lang="en-US" sz="1400" b="1" dirty="0">
                <a:solidFill>
                  <a:srgbClr val="FFFFFF"/>
                </a:solidFill>
                <a:latin typeface="Courier New"/>
                <a:cs typeface="Courier New"/>
              </a:rPr>
              <a:t>FROM</a:t>
            </a:r>
          </a:p>
          <a:p>
            <a:pPr>
              <a:defRPr/>
            </a:pPr>
            <a:r>
              <a:rPr lang="en-US" sz="1400" b="1" dirty="0">
                <a:solidFill>
                  <a:srgbClr val="FFFFFF"/>
                </a:solidFill>
                <a:latin typeface="Courier New"/>
                <a:cs typeface="Courier New"/>
              </a:rPr>
              <a:t>PRD.EMP;</a:t>
            </a:r>
          </a:p>
        </p:txBody>
      </p:sp>
      <p:sp>
        <p:nvSpPr>
          <p:cNvPr id="83979" name="TextBox 40"/>
          <p:cNvSpPr txBox="1">
            <a:spLocks noChangeArrowheads="1"/>
          </p:cNvSpPr>
          <p:nvPr/>
        </p:nvSpPr>
        <p:spPr bwMode="auto">
          <a:xfrm>
            <a:off x="5181600" y="4207545"/>
            <a:ext cx="646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400" b="1">
                <a:solidFill>
                  <a:srgbClr val="FFFFFF"/>
                </a:solidFill>
                <a:latin typeface="Courier New" charset="0"/>
                <a:ea typeface="ＭＳ Ｐゴシック" charset="0"/>
                <a:cs typeface="ＭＳ Ｐゴシック" charset="0"/>
              </a:rPr>
              <a:t>PKG1</a:t>
            </a:r>
          </a:p>
        </p:txBody>
      </p:sp>
      <p:cxnSp>
        <p:nvCxnSpPr>
          <p:cNvPr id="42" name="Elbow Connector 69"/>
          <p:cNvCxnSpPr>
            <a:stCxn id="77" idx="2"/>
            <a:endCxn id="33" idx="2"/>
          </p:cNvCxnSpPr>
          <p:nvPr/>
        </p:nvCxnSpPr>
        <p:spPr>
          <a:xfrm rot="16200000" flipH="1">
            <a:off x="7108825" y="3886870"/>
            <a:ext cx="603250" cy="571500"/>
          </a:xfrm>
          <a:prstGeom prst="bentConnector2">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cxnSp>
        <p:nvCxnSpPr>
          <p:cNvPr id="45" name="Elbow Connector 69"/>
          <p:cNvCxnSpPr>
            <a:stCxn id="40" idx="0"/>
            <a:endCxn id="33" idx="3"/>
          </p:cNvCxnSpPr>
          <p:nvPr/>
        </p:nvCxnSpPr>
        <p:spPr>
          <a:xfrm flipV="1">
            <a:off x="6400800" y="4817145"/>
            <a:ext cx="1790700" cy="209550"/>
          </a:xfrm>
          <a:prstGeom prst="bentConnector2">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sp>
        <p:nvSpPr>
          <p:cNvPr id="53" name="Right Arrow 52"/>
          <p:cNvSpPr/>
          <p:nvPr/>
        </p:nvSpPr>
        <p:spPr>
          <a:xfrm>
            <a:off x="2514600" y="2835945"/>
            <a:ext cx="2057400" cy="1143000"/>
          </a:xfrm>
          <a:prstGeom prst="rightArrow">
            <a:avLst>
              <a:gd name="adj1" fmla="val 75340"/>
              <a:gd name="adj2" fmla="val 19784"/>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b="1" dirty="0">
                <a:solidFill>
                  <a:srgbClr val="FFFFFF"/>
                </a:solidFill>
                <a:latin typeface="Courier New"/>
                <a:cs typeface="Courier New"/>
              </a:rPr>
              <a:t>DRDA</a:t>
            </a:r>
          </a:p>
          <a:p>
            <a:pPr algn="ctr">
              <a:defRPr/>
            </a:pPr>
            <a:r>
              <a:rPr lang="en-US" sz="1400" b="1" dirty="0">
                <a:solidFill>
                  <a:srgbClr val="FFFFFF"/>
                </a:solidFill>
                <a:latin typeface="Courier New"/>
                <a:cs typeface="Courier New"/>
              </a:rPr>
              <a:t>BIND COPY</a:t>
            </a:r>
          </a:p>
          <a:p>
            <a:pPr algn="ctr">
              <a:defRPr/>
            </a:pPr>
            <a:r>
              <a:rPr lang="en-US" sz="1400" b="1" dirty="0">
                <a:solidFill>
                  <a:srgbClr val="FFFFFF"/>
                </a:solidFill>
                <a:latin typeface="Courier New"/>
                <a:cs typeface="Courier New"/>
              </a:rPr>
              <a:t>DEFAULT V8 V9</a:t>
            </a:r>
          </a:p>
        </p:txBody>
      </p:sp>
      <p:cxnSp>
        <p:nvCxnSpPr>
          <p:cNvPr id="58" name="Elbow Connector 69"/>
          <p:cNvCxnSpPr>
            <a:stCxn id="30" idx="0"/>
            <a:endCxn id="53" idx="1"/>
          </p:cNvCxnSpPr>
          <p:nvPr/>
        </p:nvCxnSpPr>
        <p:spPr>
          <a:xfrm flipV="1">
            <a:off x="1828800" y="3407445"/>
            <a:ext cx="685800" cy="800100"/>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cxnSp>
        <p:nvCxnSpPr>
          <p:cNvPr id="61" name="Elbow Connector 69"/>
          <p:cNvCxnSpPr>
            <a:stCxn id="54" idx="3"/>
            <a:endCxn id="40" idx="2"/>
          </p:cNvCxnSpPr>
          <p:nvPr/>
        </p:nvCxnSpPr>
        <p:spPr>
          <a:xfrm>
            <a:off x="4572000" y="5026695"/>
            <a:ext cx="681038" cy="1588"/>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cxnSp>
        <p:nvCxnSpPr>
          <p:cNvPr id="64" name="Elbow Connector 69"/>
          <p:cNvCxnSpPr>
            <a:stCxn id="53" idx="3"/>
            <a:endCxn id="38" idx="2"/>
          </p:cNvCxnSpPr>
          <p:nvPr/>
        </p:nvCxnSpPr>
        <p:spPr>
          <a:xfrm>
            <a:off x="4572000" y="3407445"/>
            <a:ext cx="698500" cy="1588"/>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sp>
        <p:nvSpPr>
          <p:cNvPr id="67" name="Right Arrow 66"/>
          <p:cNvSpPr/>
          <p:nvPr/>
        </p:nvSpPr>
        <p:spPr>
          <a:xfrm>
            <a:off x="2514600" y="1235745"/>
            <a:ext cx="2057400" cy="1143000"/>
          </a:xfrm>
          <a:prstGeom prst="rightArrow">
            <a:avLst>
              <a:gd name="adj1" fmla="val 75340"/>
              <a:gd name="adj2" fmla="val 19784"/>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b="1" dirty="0">
                <a:solidFill>
                  <a:srgbClr val="FFFFFF"/>
                </a:solidFill>
                <a:latin typeface="Courier New"/>
                <a:cs typeface="Courier New"/>
              </a:rPr>
              <a:t>PRIVATE PROTOCOL</a:t>
            </a:r>
          </a:p>
        </p:txBody>
      </p:sp>
      <p:cxnSp>
        <p:nvCxnSpPr>
          <p:cNvPr id="68" name="Elbow Connector 69"/>
          <p:cNvCxnSpPr>
            <a:stCxn id="30" idx="0"/>
            <a:endCxn id="67" idx="1"/>
          </p:cNvCxnSpPr>
          <p:nvPr/>
        </p:nvCxnSpPr>
        <p:spPr>
          <a:xfrm flipV="1">
            <a:off x="1828800" y="1807245"/>
            <a:ext cx="685800" cy="2400300"/>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cxnSp>
        <p:nvCxnSpPr>
          <p:cNvPr id="71" name="Elbow Connector 69"/>
          <p:cNvCxnSpPr>
            <a:stCxn id="67" idx="3"/>
            <a:endCxn id="33" idx="1"/>
          </p:cNvCxnSpPr>
          <p:nvPr/>
        </p:nvCxnSpPr>
        <p:spPr>
          <a:xfrm>
            <a:off x="4572000" y="1807245"/>
            <a:ext cx="3619500" cy="2324100"/>
          </a:xfrm>
          <a:prstGeom prst="bentConnector2">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sp>
        <p:nvSpPr>
          <p:cNvPr id="77" name="Document 76"/>
          <p:cNvSpPr/>
          <p:nvPr/>
        </p:nvSpPr>
        <p:spPr>
          <a:xfrm>
            <a:off x="6553200" y="2874045"/>
            <a:ext cx="1143000" cy="1066800"/>
          </a:xfrm>
          <a:prstGeom prst="flowChartDocument">
            <a:avLst/>
          </a:prstGeom>
          <a:solidFill>
            <a:schemeClr val="bg2">
              <a:lumMod val="75000"/>
            </a:schemeClr>
          </a:solidFill>
        </p:spPr>
        <p:style>
          <a:lnRef idx="3">
            <a:schemeClr val="lt1"/>
          </a:lnRef>
          <a:fillRef idx="1">
            <a:schemeClr val="accent2"/>
          </a:fillRef>
          <a:effectRef idx="1">
            <a:schemeClr val="accent2"/>
          </a:effectRef>
          <a:fontRef idx="minor">
            <a:schemeClr val="lt1"/>
          </a:fontRef>
        </p:style>
        <p:txBody>
          <a:bodyPr anchor="ctr"/>
          <a:lstStyle/>
          <a:p>
            <a:pPr>
              <a:defRPr/>
            </a:pPr>
            <a:r>
              <a:rPr lang="en-US" sz="1200" b="1" dirty="0">
                <a:solidFill>
                  <a:srgbClr val="FFFFFF"/>
                </a:solidFill>
                <a:latin typeface="Courier New"/>
                <a:cs typeface="Courier New"/>
              </a:rPr>
              <a:t>CREATE ALIAS NL.EMP FOR PRD.EMP</a:t>
            </a:r>
          </a:p>
        </p:txBody>
      </p:sp>
      <p:cxnSp>
        <p:nvCxnSpPr>
          <p:cNvPr id="79" name="Elbow Connector 69"/>
          <p:cNvCxnSpPr>
            <a:stCxn id="38" idx="0"/>
            <a:endCxn id="77" idx="1"/>
          </p:cNvCxnSpPr>
          <p:nvPr/>
        </p:nvCxnSpPr>
        <p:spPr>
          <a:xfrm>
            <a:off x="6400800" y="3407445"/>
            <a:ext cx="152400" cy="1588"/>
          </a:xfrm>
          <a:prstGeom prst="bentConnector3">
            <a:avLst>
              <a:gd name="adj1" fmla="val 50000"/>
            </a:avLst>
          </a:prstGeom>
          <a:ln>
            <a:solidFill>
              <a:srgbClr val="FF0000"/>
            </a:solidFill>
            <a:headEnd type="none"/>
            <a:tailEnd type="arrow" w="lg"/>
          </a:ln>
        </p:spPr>
        <p:style>
          <a:lnRef idx="2">
            <a:schemeClr val="accent1"/>
          </a:lnRef>
          <a:fillRef idx="0">
            <a:schemeClr val="accent1"/>
          </a:fillRef>
          <a:effectRef idx="1">
            <a:schemeClr val="accent1"/>
          </a:effectRef>
          <a:fontRef idx="minor">
            <a:schemeClr val="tx1"/>
          </a:fontRef>
        </p:style>
      </p:cxnSp>
      <p:sp>
        <p:nvSpPr>
          <p:cNvPr id="106" name="Freeform 105"/>
          <p:cNvSpPr/>
          <p:nvPr/>
        </p:nvSpPr>
        <p:spPr>
          <a:xfrm>
            <a:off x="1452563" y="908720"/>
            <a:ext cx="1671637" cy="1430338"/>
          </a:xfrm>
          <a:custGeom>
            <a:avLst/>
            <a:gdLst>
              <a:gd name="connsiteX0" fmla="*/ 0 w 1671676"/>
              <a:gd name="connsiteY0" fmla="*/ 1429694 h 1429694"/>
              <a:gd name="connsiteX1" fmla="*/ 622019 w 1671676"/>
              <a:gd name="connsiteY1" fmla="*/ 315310 h 1429694"/>
              <a:gd name="connsiteX2" fmla="*/ 1244038 w 1671676"/>
              <a:gd name="connsiteY2" fmla="*/ 56151 h 1429694"/>
              <a:gd name="connsiteX3" fmla="*/ 1671676 w 1671676"/>
              <a:gd name="connsiteY3" fmla="*/ 652217 h 1429694"/>
            </a:gdLst>
            <a:ahLst/>
            <a:cxnLst>
              <a:cxn ang="0">
                <a:pos x="connsiteX0" y="connsiteY0"/>
              </a:cxn>
              <a:cxn ang="0">
                <a:pos x="connsiteX1" y="connsiteY1"/>
              </a:cxn>
              <a:cxn ang="0">
                <a:pos x="connsiteX2" y="connsiteY2"/>
              </a:cxn>
              <a:cxn ang="0">
                <a:pos x="connsiteX3" y="connsiteY3"/>
              </a:cxn>
            </a:cxnLst>
            <a:rect l="l" t="t" r="r" b="b"/>
            <a:pathLst>
              <a:path w="1671676" h="1429694">
                <a:moveTo>
                  <a:pt x="0" y="1429694"/>
                </a:moveTo>
                <a:cubicBezTo>
                  <a:pt x="207339" y="986964"/>
                  <a:pt x="414679" y="544234"/>
                  <a:pt x="622019" y="315310"/>
                </a:cubicBezTo>
                <a:cubicBezTo>
                  <a:pt x="829359" y="86386"/>
                  <a:pt x="1069095" y="0"/>
                  <a:pt x="1244038" y="56151"/>
                </a:cubicBezTo>
                <a:cubicBezTo>
                  <a:pt x="1418981" y="112302"/>
                  <a:pt x="1545328" y="382259"/>
                  <a:pt x="1671676" y="652217"/>
                </a:cubicBezTo>
              </a:path>
            </a:pathLst>
          </a:custGeom>
          <a:ln>
            <a:solidFill>
              <a:schemeClr val="tx1"/>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endParaRPr>
          </a:p>
        </p:txBody>
      </p:sp>
      <p:sp>
        <p:nvSpPr>
          <p:cNvPr id="110" name="Freeform 109"/>
          <p:cNvSpPr/>
          <p:nvPr/>
        </p:nvSpPr>
        <p:spPr>
          <a:xfrm>
            <a:off x="1400175" y="3012158"/>
            <a:ext cx="1255713" cy="1801812"/>
          </a:xfrm>
          <a:custGeom>
            <a:avLst/>
            <a:gdLst>
              <a:gd name="connsiteX0" fmla="*/ 0 w 1256997"/>
              <a:gd name="connsiteY0" fmla="*/ 0 h 1801156"/>
              <a:gd name="connsiteX1" fmla="*/ 246216 w 1256997"/>
              <a:gd name="connsiteY1" fmla="*/ 1049595 h 1801156"/>
              <a:gd name="connsiteX2" fmla="*/ 1256997 w 1256997"/>
              <a:gd name="connsiteY2" fmla="*/ 1801156 h 1801156"/>
            </a:gdLst>
            <a:ahLst/>
            <a:cxnLst>
              <a:cxn ang="0">
                <a:pos x="connsiteX0" y="connsiteY0"/>
              </a:cxn>
              <a:cxn ang="0">
                <a:pos x="connsiteX1" y="connsiteY1"/>
              </a:cxn>
              <a:cxn ang="0">
                <a:pos x="connsiteX2" y="connsiteY2"/>
              </a:cxn>
            </a:cxnLst>
            <a:rect l="l" t="t" r="r" b="b"/>
            <a:pathLst>
              <a:path w="1256997" h="1801156">
                <a:moveTo>
                  <a:pt x="0" y="0"/>
                </a:moveTo>
                <a:cubicBezTo>
                  <a:pt x="18358" y="374701"/>
                  <a:pt x="36717" y="749402"/>
                  <a:pt x="246216" y="1049595"/>
                </a:cubicBezTo>
                <a:cubicBezTo>
                  <a:pt x="455715" y="1349788"/>
                  <a:pt x="856356" y="1575472"/>
                  <a:pt x="1256997" y="1801156"/>
                </a:cubicBezTo>
              </a:path>
            </a:pathLst>
          </a:custGeom>
          <a:ln>
            <a:solidFill>
              <a:schemeClr val="tx1"/>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endParaRPr>
          </a:p>
        </p:txBody>
      </p:sp>
      <p:grpSp>
        <p:nvGrpSpPr>
          <p:cNvPr id="83993" name="Group 36"/>
          <p:cNvGrpSpPr>
            <a:grpSpLocks/>
          </p:cNvGrpSpPr>
          <p:nvPr/>
        </p:nvGrpSpPr>
        <p:grpSpPr bwMode="auto">
          <a:xfrm>
            <a:off x="168275" y="5733256"/>
            <a:ext cx="8785225" cy="1116012"/>
            <a:chOff x="150960" y="2348880"/>
            <a:chExt cx="8784976" cy="1115261"/>
          </a:xfrm>
        </p:grpSpPr>
        <p:sp>
          <p:nvSpPr>
            <p:cNvPr id="43" name="Rectangle 42"/>
            <p:cNvSpPr/>
            <p:nvPr/>
          </p:nvSpPr>
          <p:spPr>
            <a:xfrm>
              <a:off x="150960" y="2493245"/>
              <a:ext cx="8784976" cy="720240"/>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44" name="TextBox 43"/>
            <p:cNvSpPr txBox="1"/>
            <p:nvPr/>
          </p:nvSpPr>
          <p:spPr>
            <a:xfrm>
              <a:off x="655771" y="2570980"/>
              <a:ext cx="8135707" cy="893161"/>
            </a:xfrm>
            <a:prstGeom prst="rect">
              <a:avLst/>
            </a:prstGeom>
            <a:noFill/>
          </p:spPr>
          <p:txBody>
            <a:bodyPr>
              <a:spAutoFit/>
            </a:bodyPr>
            <a:lstStyle/>
            <a:p>
              <a:pPr>
                <a:defRPr/>
              </a:pPr>
              <a:r>
                <a:rPr lang="en-GB" dirty="0">
                  <a:solidFill>
                    <a:srgbClr val="000000"/>
                  </a:solidFill>
                  <a:latin typeface="Arial"/>
                </a:rPr>
                <a:t>APAR PK64045: </a:t>
              </a:r>
              <a:r>
                <a:rPr lang="en-GB" sz="1600" dirty="0">
                  <a:solidFill>
                    <a:srgbClr val="000000"/>
                  </a:solidFill>
                  <a:latin typeface="Arial"/>
                </a:rPr>
                <a:t>PREPARATION FOR ELIMINATION OF PRIVATE PROTOCOL IN DB2 10 FOR Z/OS</a:t>
              </a:r>
            </a:p>
            <a:p>
              <a:pPr>
                <a:defRPr/>
              </a:pPr>
              <a:endParaRPr lang="en-GB" dirty="0">
                <a:solidFill>
                  <a:srgbClr val="000000"/>
                </a:solidFill>
                <a:latin typeface="Arial"/>
              </a:endParaRPr>
            </a:p>
          </p:txBody>
        </p:sp>
        <p:pic>
          <p:nvPicPr>
            <p:cNvPr id="83996" name="Picture 32" descr="C:\Users\cristian\AppData\Local\Microsoft\Windows\Temporary Internet Files\Content.IE5\GMV91J6Z\MC90005534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16</a:t>
            </a:fld>
            <a:endParaRPr lang="en-US" sz="1000" dirty="0"/>
          </a:p>
        </p:txBody>
      </p:sp>
    </p:spTree>
    <p:extLst>
      <p:ext uri="{BB962C8B-B14F-4D97-AF65-F5344CB8AC3E}">
        <p14:creationId xmlns:p14="http://schemas.microsoft.com/office/powerpoint/2010/main" val="40446482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2"/>
          <p:cNvSpPr>
            <a:spLocks noGrp="1"/>
          </p:cNvSpPr>
          <p:nvPr>
            <p:ph type="title"/>
          </p:nvPr>
        </p:nvSpPr>
        <p:spPr/>
        <p:txBody>
          <a:bodyPr/>
          <a:lstStyle/>
          <a:p>
            <a:r>
              <a:rPr lang="en-US" dirty="0" smtClean="0">
                <a:latin typeface="Century Gothic" charset="0"/>
                <a:ea typeface="ＭＳ Ｐゴシック" charset="0"/>
                <a:cs typeface="ＭＳ Ｐゴシック" charset="0"/>
              </a:rPr>
              <a:t>- Controlling </a:t>
            </a:r>
            <a:r>
              <a:rPr lang="en-US" dirty="0">
                <a:latin typeface="Century Gothic" charset="0"/>
                <a:ea typeface="ＭＳ Ｐゴシック" charset="0"/>
                <a:cs typeface="ＭＳ Ｐゴシック" charset="0"/>
              </a:rPr>
              <a:t>the use of PP</a:t>
            </a:r>
            <a:endParaRPr lang="en-US" dirty="0">
              <a:latin typeface="Century Gothic" charset="0"/>
              <a:ea typeface="MS PGothic" charset="0"/>
              <a:cs typeface="MS PGothic" charset="0"/>
            </a:endParaRPr>
          </a:p>
        </p:txBody>
      </p:sp>
      <p:sp>
        <p:nvSpPr>
          <p:cNvPr id="86017" name="Content Placeholder 1"/>
          <p:cNvSpPr>
            <a:spLocks noGrp="1"/>
          </p:cNvSpPr>
          <p:nvPr>
            <p:ph idx="1"/>
          </p:nvPr>
        </p:nvSpPr>
        <p:spPr>
          <a:xfrm>
            <a:off x="309082" y="857232"/>
            <a:ext cx="8167687" cy="5578493"/>
          </a:xfrm>
        </p:spPr>
        <p:txBody>
          <a:bodyPr/>
          <a:lstStyle/>
          <a:p>
            <a:r>
              <a:rPr lang="en-US" dirty="0">
                <a:latin typeface="Arial" charset="0"/>
                <a:ea typeface="MS PGothic" charset="0"/>
                <a:cs typeface="MS PGothic" charset="0"/>
              </a:rPr>
              <a:t>It could be good to de-activate PP before migrating to V10</a:t>
            </a:r>
          </a:p>
          <a:p>
            <a:pPr lvl="1"/>
            <a:r>
              <a:rPr lang="en-US" dirty="0">
                <a:latin typeface="Arial" charset="0"/>
                <a:ea typeface="MS PGothic" charset="0"/>
                <a:cs typeface="MS PGothic" charset="0"/>
              </a:rPr>
              <a:t>After all packages and plans are migrated to DRDA, it would be nice to avoid </a:t>
            </a:r>
            <a:r>
              <a:rPr lang="en-US" b="1" dirty="0">
                <a:solidFill>
                  <a:srgbClr val="FF0000"/>
                </a:solidFill>
                <a:latin typeface="Arial" charset="0"/>
                <a:ea typeface="MS PGothic" charset="0"/>
                <a:cs typeface="MS PGothic" charset="0"/>
              </a:rPr>
              <a:t>ANY</a:t>
            </a:r>
            <a:r>
              <a:rPr lang="en-US" dirty="0">
                <a:latin typeface="Arial" charset="0"/>
                <a:ea typeface="MS PGothic" charset="0"/>
                <a:cs typeface="MS PGothic" charset="0"/>
              </a:rPr>
              <a:t> future introduction of PP</a:t>
            </a:r>
          </a:p>
          <a:p>
            <a:pPr lvl="1"/>
            <a:r>
              <a:rPr lang="en-US" dirty="0">
                <a:latin typeface="Arial" charset="0"/>
                <a:ea typeface="MS PGothic" charset="0"/>
                <a:cs typeface="MS PGothic" charset="0"/>
              </a:rPr>
              <a:t>To configure a subsystem to evaluate the effects of private protocol capabilities being no longer available</a:t>
            </a:r>
          </a:p>
          <a:p>
            <a:r>
              <a:rPr lang="en-US" b="1" dirty="0">
                <a:solidFill>
                  <a:srgbClr val="FF0000"/>
                </a:solidFill>
                <a:latin typeface="Courier New" charset="0"/>
                <a:ea typeface="MS PGothic" charset="0"/>
                <a:cs typeface="Courier New" charset="0"/>
              </a:rPr>
              <a:t>PK92339</a:t>
            </a:r>
            <a:r>
              <a:rPr lang="en-US" b="1" dirty="0">
                <a:latin typeface="Courier New" charset="0"/>
                <a:ea typeface="MS PGothic" charset="0"/>
                <a:cs typeface="Courier New" charset="0"/>
              </a:rPr>
              <a:t>: NEW PRIVATE_PROTOCOL SUBSYSTEM PARAMETER (V8 &amp; V9)</a:t>
            </a:r>
          </a:p>
          <a:p>
            <a:pPr lvl="1"/>
            <a:r>
              <a:rPr lang="en-US" dirty="0">
                <a:latin typeface="Arial" charset="0"/>
                <a:ea typeface="MS PGothic" charset="0"/>
                <a:cs typeface="MS PGothic" charset="0"/>
              </a:rPr>
              <a:t>PP capabilities can be enabled or disabled in a subsystem</a:t>
            </a:r>
          </a:p>
          <a:p>
            <a:r>
              <a:rPr lang="en-US" b="1" dirty="0">
                <a:latin typeface="Courier New" charset="0"/>
                <a:ea typeface="MS PGothic" charset="0"/>
                <a:cs typeface="Courier New" charset="0"/>
              </a:rPr>
              <a:t>PRIVATE_PROTOCOL=NO</a:t>
            </a:r>
          </a:p>
          <a:p>
            <a:pPr lvl="1"/>
            <a:r>
              <a:rPr lang="en-US" dirty="0">
                <a:latin typeface="Arial" charset="0"/>
                <a:ea typeface="MS PGothic" charset="0"/>
                <a:cs typeface="MS PGothic" charset="0"/>
              </a:rPr>
              <a:t>Reject any inbound private protocol requests</a:t>
            </a:r>
          </a:p>
          <a:p>
            <a:pPr lvl="1"/>
            <a:r>
              <a:rPr lang="en-US" dirty="0">
                <a:latin typeface="Arial" charset="0"/>
                <a:ea typeface="MS PGothic" charset="0"/>
                <a:cs typeface="MS PGothic" charset="0"/>
              </a:rPr>
              <a:t>Fail any outbound private protocol request</a:t>
            </a:r>
          </a:p>
          <a:p>
            <a:pPr lvl="1"/>
            <a:r>
              <a:rPr lang="en-US" dirty="0">
                <a:latin typeface="Arial" charset="0"/>
                <a:ea typeface="MS PGothic" charset="0"/>
                <a:cs typeface="MS PGothic" charset="0"/>
              </a:rPr>
              <a:t>Fail any BIND or REBIND with DBPROTOCOL(PRIVATE)</a:t>
            </a:r>
          </a:p>
          <a:p>
            <a:pPr lvl="1"/>
            <a:r>
              <a:rPr lang="en-US" dirty="0">
                <a:latin typeface="Arial" charset="0"/>
                <a:ea typeface="MS PGothic" charset="0"/>
                <a:cs typeface="MS PGothic" charset="0"/>
              </a:rPr>
              <a:t>AUTOBIND will leave plans or packages invalid if previously bound with DBPROTOCOL(PRIVATE)</a:t>
            </a:r>
          </a:p>
        </p:txBody>
      </p:sp>
      <p:pic>
        <p:nvPicPr>
          <p:cNvPr id="8601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4763" y="3602038"/>
            <a:ext cx="138906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17</a:t>
            </a:fld>
            <a:endParaRPr lang="en-US" sz="1000" dirty="0"/>
          </a:p>
        </p:txBody>
      </p:sp>
    </p:spTree>
    <p:extLst>
      <p:ext uri="{BB962C8B-B14F-4D97-AF65-F5344CB8AC3E}">
        <p14:creationId xmlns:p14="http://schemas.microsoft.com/office/powerpoint/2010/main" val="2471719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to know about PP </a:t>
            </a:r>
            <a:r>
              <a:rPr lang="en-US" dirty="0" smtClean="0">
                <a:sym typeface="Wingdings"/>
              </a:rPr>
              <a:t> DRDA</a:t>
            </a:r>
            <a:endParaRPr lang="en-US" dirty="0"/>
          </a:p>
        </p:txBody>
      </p:sp>
      <p:sp>
        <p:nvSpPr>
          <p:cNvPr id="3" name="Content Placeholder 2"/>
          <p:cNvSpPr>
            <a:spLocks noGrp="1"/>
          </p:cNvSpPr>
          <p:nvPr>
            <p:ph idx="1"/>
          </p:nvPr>
        </p:nvSpPr>
        <p:spPr/>
        <p:txBody>
          <a:bodyPr/>
          <a:lstStyle/>
          <a:p>
            <a:pPr marL="0" indent="0">
              <a:buNone/>
            </a:pPr>
            <a:endParaRPr lang="en-US" sz="2800" dirty="0"/>
          </a:p>
          <a:p>
            <a:r>
              <a:rPr lang="en-US" b="1" dirty="0"/>
              <a:t>PM17665: </a:t>
            </a:r>
            <a:r>
              <a:rPr lang="en-US" dirty="0"/>
              <a:t>CHANGE AUTHORIZATION CHECKS AT SERVER FOR DB2/Z WHEN PRIVATE PROTOCOL IS </a:t>
            </a:r>
            <a:r>
              <a:rPr lang="en-US" dirty="0" smtClean="0"/>
              <a:t>DISABLED</a:t>
            </a:r>
          </a:p>
          <a:p>
            <a:pPr lvl="1"/>
            <a:r>
              <a:rPr lang="en-US" dirty="0" smtClean="0"/>
              <a:t>PP security rules are different than DRDA security rules</a:t>
            </a:r>
          </a:p>
          <a:p>
            <a:pPr lvl="1"/>
            <a:r>
              <a:rPr lang="en-US" dirty="0" smtClean="0"/>
              <a:t>Execute privilege is required on remote </a:t>
            </a:r>
            <a:r>
              <a:rPr lang="en-US" dirty="0" err="1" smtClean="0"/>
              <a:t>pkgs</a:t>
            </a:r>
            <a:r>
              <a:rPr lang="en-US" dirty="0" smtClean="0"/>
              <a:t> under DRDA</a:t>
            </a:r>
          </a:p>
          <a:p>
            <a:pPr lvl="1"/>
            <a:r>
              <a:rPr lang="en-US" dirty="0" smtClean="0"/>
              <a:t>PP security inheritance is not longer supported</a:t>
            </a:r>
          </a:p>
          <a:p>
            <a:pPr lvl="1"/>
            <a:r>
              <a:rPr lang="en-US" dirty="0"/>
              <a:t>DB2 for z/OS server authorization </a:t>
            </a:r>
            <a:r>
              <a:rPr lang="en-US" dirty="0" smtClean="0"/>
              <a:t>processing has been </a:t>
            </a:r>
            <a:r>
              <a:rPr lang="en-US" dirty="0"/>
              <a:t>changed to behave consistently with </a:t>
            </a:r>
            <a:r>
              <a:rPr lang="en-US" dirty="0" smtClean="0"/>
              <a:t>non DB2 for z clients</a:t>
            </a:r>
          </a:p>
          <a:p>
            <a:pPr lvl="1"/>
            <a:endParaRPr lang="en-US" dirty="0"/>
          </a:p>
          <a:p>
            <a:pPr lvl="1"/>
            <a:endParaRPr lang="en-US" dirty="0" smtClean="0"/>
          </a:p>
          <a:p>
            <a:pPr lvl="1"/>
            <a:endParaRPr lang="en-US" sz="800" dirty="0"/>
          </a:p>
          <a:p>
            <a:r>
              <a:rPr lang="en-US" b="1" dirty="0"/>
              <a:t>PM37300: </a:t>
            </a:r>
            <a:r>
              <a:rPr lang="en-US" dirty="0"/>
              <a:t>CHANGE AUTHORIZATION CHECKS TO RECOGNIZE SECONDARY IDS AT SERVER FOR DB2/Z WHEN PRIVATE PROTOCOL IS </a:t>
            </a:r>
            <a:r>
              <a:rPr lang="en-US" dirty="0" smtClean="0"/>
              <a:t>DISABLED</a:t>
            </a:r>
          </a:p>
          <a:p>
            <a:pPr lvl="1"/>
            <a:r>
              <a:rPr lang="en-US" dirty="0"/>
              <a:t>PRIVATE_PROTOCOL</a:t>
            </a:r>
            <a:r>
              <a:rPr lang="en-US" dirty="0" smtClean="0"/>
              <a:t>=AUTH</a:t>
            </a:r>
          </a:p>
        </p:txBody>
      </p:sp>
      <p:pic>
        <p:nvPicPr>
          <p:cNvPr id="4" name="Picture 3"/>
          <p:cNvPicPr>
            <a:picLocks noChangeAspect="1"/>
          </p:cNvPicPr>
          <p:nvPr/>
        </p:nvPicPr>
        <p:blipFill>
          <a:blip r:embed="rId2"/>
          <a:stretch>
            <a:fillRect/>
          </a:stretch>
        </p:blipFill>
        <p:spPr>
          <a:xfrm>
            <a:off x="7812360" y="5589240"/>
            <a:ext cx="1224136" cy="1224136"/>
          </a:xfrm>
          <a:prstGeom prst="rect">
            <a:avLst/>
          </a:prstGeom>
        </p:spPr>
      </p:pic>
      <p:grpSp>
        <p:nvGrpSpPr>
          <p:cNvPr id="5" name="Group 4"/>
          <p:cNvGrpSpPr/>
          <p:nvPr/>
        </p:nvGrpSpPr>
        <p:grpSpPr>
          <a:xfrm>
            <a:off x="179512" y="4077072"/>
            <a:ext cx="8785225" cy="864095"/>
            <a:chOff x="179512" y="980728"/>
            <a:chExt cx="8785225" cy="864095"/>
          </a:xfrm>
        </p:grpSpPr>
        <p:grpSp>
          <p:nvGrpSpPr>
            <p:cNvPr id="6" name="Group 3"/>
            <p:cNvGrpSpPr>
              <a:grpSpLocks/>
            </p:cNvGrpSpPr>
            <p:nvPr/>
          </p:nvGrpSpPr>
          <p:grpSpPr bwMode="auto">
            <a:xfrm>
              <a:off x="179512" y="1053629"/>
              <a:ext cx="8785225" cy="791194"/>
              <a:chOff x="150960" y="2493425"/>
              <a:chExt cx="8784976" cy="791650"/>
            </a:xfrm>
          </p:grpSpPr>
          <p:sp>
            <p:nvSpPr>
              <p:cNvPr id="8" name="Rectangle 7"/>
              <p:cNvSpPr/>
              <p:nvPr/>
            </p:nvSpPr>
            <p:spPr>
              <a:xfrm>
                <a:off x="150960" y="2493425"/>
                <a:ext cx="8784976" cy="791650"/>
              </a:xfrm>
              <a:prstGeom prst="rect">
                <a:avLst/>
              </a:prstGeom>
              <a:solidFill>
                <a:srgbClr val="FF66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9" name="TextBox 8"/>
              <p:cNvSpPr txBox="1"/>
              <p:nvPr/>
            </p:nvSpPr>
            <p:spPr>
              <a:xfrm>
                <a:off x="655771" y="2571257"/>
                <a:ext cx="8135706" cy="646704"/>
              </a:xfrm>
              <a:prstGeom prst="rect">
                <a:avLst/>
              </a:prstGeom>
              <a:solidFill>
                <a:srgbClr val="FF6600"/>
              </a:solidFill>
            </p:spPr>
            <p:txBody>
              <a:bodyPr>
                <a:spAutoFit/>
              </a:bodyPr>
              <a:lstStyle/>
              <a:p>
                <a:pPr>
                  <a:defRPr/>
                </a:pPr>
                <a:r>
                  <a:rPr lang="en-GB" b="1" dirty="0" smtClean="0">
                    <a:solidFill>
                      <a:srgbClr val="000000"/>
                    </a:solidFill>
                    <a:latin typeface="Arial"/>
                  </a:rPr>
                  <a:t>WARNING:</a:t>
                </a:r>
                <a:r>
                  <a:rPr lang="en-GB" dirty="0" smtClean="0">
                    <a:solidFill>
                      <a:srgbClr val="000000"/>
                    </a:solidFill>
                    <a:latin typeface="Arial"/>
                  </a:rPr>
                  <a:t> </a:t>
                </a:r>
                <a:r>
                  <a:rPr lang="en-GB" dirty="0">
                    <a:solidFill>
                      <a:srgbClr val="000000"/>
                    </a:solidFill>
                    <a:latin typeface="Arial"/>
                  </a:rPr>
                  <a:t>After applying this APAR, access from remote DB2 for z/OS client </a:t>
                </a:r>
                <a:r>
                  <a:rPr lang="en-GB" dirty="0" smtClean="0">
                    <a:solidFill>
                      <a:srgbClr val="000000"/>
                    </a:solidFill>
                    <a:latin typeface="Arial"/>
                  </a:rPr>
                  <a:t>	     applications </a:t>
                </a:r>
                <a:r>
                  <a:rPr lang="en-GB" b="1" dirty="0">
                    <a:solidFill>
                      <a:srgbClr val="000000"/>
                    </a:solidFill>
                    <a:latin typeface="Arial"/>
                  </a:rPr>
                  <a:t>MAY</a:t>
                </a:r>
                <a:r>
                  <a:rPr lang="en-GB" dirty="0">
                    <a:solidFill>
                      <a:srgbClr val="000000"/>
                    </a:solidFill>
                    <a:latin typeface="Arial"/>
                  </a:rPr>
                  <a:t> now fail with SQLCODE -551</a:t>
                </a:r>
              </a:p>
            </p:txBody>
          </p:sp>
        </p:grpSp>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0949" y="980728"/>
              <a:ext cx="481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0"/>
          <p:cNvGrpSpPr>
            <a:grpSpLocks/>
          </p:cNvGrpSpPr>
          <p:nvPr/>
        </p:nvGrpSpPr>
        <p:grpSpPr bwMode="auto">
          <a:xfrm>
            <a:off x="150813" y="625049"/>
            <a:ext cx="8785225" cy="643709"/>
            <a:chOff x="150960" y="2348880"/>
            <a:chExt cx="8784976" cy="642172"/>
          </a:xfrm>
        </p:grpSpPr>
        <p:sp>
          <p:nvSpPr>
            <p:cNvPr id="16" name="Rectangle 15"/>
            <p:cNvSpPr/>
            <p:nvPr/>
          </p:nvSpPr>
          <p:spPr>
            <a:xfrm>
              <a:off x="150960" y="2492998"/>
              <a:ext cx="8784976" cy="49805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7" name="TextBox 16"/>
            <p:cNvSpPr txBox="1"/>
            <p:nvPr/>
          </p:nvSpPr>
          <p:spPr>
            <a:xfrm>
              <a:off x="655771" y="2572184"/>
              <a:ext cx="8135706" cy="368450"/>
            </a:xfrm>
            <a:prstGeom prst="rect">
              <a:avLst/>
            </a:prstGeom>
            <a:noFill/>
          </p:spPr>
          <p:txBody>
            <a:bodyPr>
              <a:spAutoFit/>
            </a:bodyPr>
            <a:lstStyle/>
            <a:p>
              <a:pPr>
                <a:defRPr/>
              </a:pPr>
              <a:r>
                <a:rPr lang="en-GB" b="1" dirty="0" smtClean="0">
                  <a:solidFill>
                    <a:srgbClr val="000000"/>
                  </a:solidFill>
                  <a:latin typeface="Century Gothic" pitchFamily="34" charset="0"/>
                </a:rPr>
                <a:t>TIP:</a:t>
              </a:r>
              <a:r>
                <a:rPr lang="en-GB" dirty="0" smtClean="0">
                  <a:solidFill>
                    <a:srgbClr val="000000"/>
                  </a:solidFill>
                </a:rPr>
                <a:t> </a:t>
              </a:r>
              <a:r>
                <a:rPr lang="en-GB" dirty="0">
                  <a:solidFill>
                    <a:srgbClr val="000000"/>
                  </a:solidFill>
                </a:rPr>
                <a:t>Keep up to date and informed on PP to DRDA related </a:t>
              </a:r>
              <a:r>
                <a:rPr lang="en-GB" dirty="0" smtClean="0">
                  <a:solidFill>
                    <a:srgbClr val="000000"/>
                  </a:solidFill>
                </a:rPr>
                <a:t>maintenance</a:t>
              </a:r>
              <a:endParaRPr lang="en-GB" dirty="0">
                <a:solidFill>
                  <a:srgbClr val="000000"/>
                </a:solidFill>
                <a:latin typeface="Arial"/>
              </a:endParaRPr>
            </a:p>
          </p:txBody>
        </p:sp>
        <p:pic>
          <p:nvPicPr>
            <p:cNvPr id="18" name="Picture 32" descr="C:\Users\cristian\AppData\Local\Microsoft\Windows\Temporary Internet Files\Content.IE5\GMV91J6Z\MC90005534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18</a:t>
            </a:fld>
            <a:endParaRPr lang="en-US" sz="1000" dirty="0"/>
          </a:p>
        </p:txBody>
      </p:sp>
    </p:spTree>
    <p:extLst>
      <p:ext uri="{BB962C8B-B14F-4D97-AF65-F5344CB8AC3E}">
        <p14:creationId xmlns:p14="http://schemas.microsoft.com/office/powerpoint/2010/main" val="1265691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title"/>
          </p:nvPr>
        </p:nvSpPr>
        <p:spPr/>
        <p:txBody>
          <a:bodyPr/>
          <a:lstStyle/>
          <a:p>
            <a:pPr eaLnBrk="1" hangingPunct="1">
              <a:defRPr/>
            </a:pPr>
            <a:r>
              <a:rPr lang="en-US" dirty="0" smtClean="0"/>
              <a:t>- DISCLAIMER</a:t>
            </a:r>
          </a:p>
        </p:txBody>
      </p:sp>
      <p:pic>
        <p:nvPicPr>
          <p:cNvPr id="4099"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2514600"/>
            <a:ext cx="11287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81000" y="836712"/>
            <a:ext cx="7315200" cy="5264150"/>
          </a:xfrm>
          <a:prstGeom prst="rect">
            <a:avLst/>
          </a:prstGeom>
          <a:solidFill>
            <a:schemeClr val="tx2">
              <a:lumMod val="40000"/>
              <a:lumOff val="60000"/>
            </a:schemeClr>
          </a:solidFill>
        </p:spPr>
        <p:style>
          <a:lnRef idx="3">
            <a:schemeClr val="lt1"/>
          </a:lnRef>
          <a:fillRef idx="1">
            <a:schemeClr val="accent2"/>
          </a:fillRef>
          <a:effectRef idx="1">
            <a:schemeClr val="accent2"/>
          </a:effectRef>
          <a:fontRef idx="minor">
            <a:schemeClr val="lt1"/>
          </a:fontRef>
        </p:style>
        <p:txBody>
          <a:bodyPr>
            <a:spAutoFit/>
          </a:bodyPr>
          <a:lstStyle/>
          <a:p>
            <a:pPr defTabSz="762000" eaLnBrk="0" hangingPunct="0">
              <a:defRPr/>
            </a:pPr>
            <a:r>
              <a:rPr lang="en-GB" sz="1600" cap="small" dirty="0">
                <a:solidFill>
                  <a:srgbClr val="000000"/>
                </a:solidFill>
              </a:rPr>
              <a:t>Please be aware that the actual programming techniques, algorithms and all numerical parameters used in examples given in this presentation are subject to change at some future date either by a new version of DB2, a new release, a Small Programming Enhancement (SPE) or a Programming Temporary Fix (PTF).</a:t>
            </a:r>
          </a:p>
          <a:p>
            <a:pPr defTabSz="762000" eaLnBrk="0" hangingPunct="0">
              <a:defRPr/>
            </a:pPr>
            <a:endParaRPr lang="en-GB" sz="1600" cap="small" dirty="0">
              <a:solidFill>
                <a:srgbClr val="000000"/>
              </a:solidFill>
            </a:endParaRPr>
          </a:p>
          <a:p>
            <a:pPr defTabSz="762000" eaLnBrk="0" hangingPunct="0">
              <a:defRPr/>
            </a:pPr>
            <a:r>
              <a:rPr lang="en-GB" sz="1600" cap="small" dirty="0">
                <a:solidFill>
                  <a:srgbClr val="000000"/>
                </a:solidFill>
              </a:rPr>
              <a:t>The information contained in this presentation has not been submitted to any formal review and is distributed on an “as is” basis without any warranty either express or implied. The use of this information or the implementation of any of these techniques is a customer responsibility and depends on the customer’s ability to evaluate and integrate them into the customer’s operational environment. While each item may have been reviewed for accuracy in a specific situation, there is no guarantee that the same or</a:t>
            </a:r>
            <a:r>
              <a:rPr lang="en-US" sz="1600" cap="small" dirty="0">
                <a:solidFill>
                  <a:srgbClr val="000000"/>
                </a:solidFill>
              </a:rPr>
              <a:t> </a:t>
            </a:r>
            <a:r>
              <a:rPr lang="en-GB" sz="1600" cap="small" dirty="0">
                <a:solidFill>
                  <a:srgbClr val="000000"/>
                </a:solidFill>
              </a:rPr>
              <a:t>similar results will be obtained elsewhere. Customers</a:t>
            </a:r>
            <a:r>
              <a:rPr lang="en-US" sz="1600" cap="small" dirty="0">
                <a:solidFill>
                  <a:srgbClr val="000000"/>
                </a:solidFill>
              </a:rPr>
              <a:t> </a:t>
            </a:r>
            <a:r>
              <a:rPr lang="en-GB" sz="1600" cap="small" dirty="0">
                <a:solidFill>
                  <a:srgbClr val="000000"/>
                </a:solidFill>
              </a:rPr>
              <a:t>attempting to adapt these techniques to their own environments do so at their own risk.</a:t>
            </a:r>
            <a:endParaRPr lang="en-US" sz="1600" cap="small" dirty="0">
              <a:solidFill>
                <a:srgbClr val="000000"/>
              </a:solidFill>
            </a:endParaRPr>
          </a:p>
          <a:p>
            <a:pPr defTabSz="762000" eaLnBrk="0" hangingPunct="0">
              <a:defRPr/>
            </a:pPr>
            <a:endParaRPr lang="en-US" sz="1600" cap="small" dirty="0">
              <a:solidFill>
                <a:srgbClr val="000000"/>
              </a:solidFill>
            </a:endParaRPr>
          </a:p>
          <a:p>
            <a:pPr defTabSz="762000" eaLnBrk="0" hangingPunct="0">
              <a:defRPr/>
            </a:pPr>
            <a:r>
              <a:rPr lang="en-US" sz="1600" cap="small" dirty="0">
                <a:solidFill>
                  <a:srgbClr val="000000"/>
                </a:solidFill>
              </a:rPr>
              <a:t>DB2 is a trademark of International Business Machine corporation. This presentation uses many terms that are trademarks. Wherever we are aware of trademarks the name has been spelled in capitals.</a:t>
            </a:r>
          </a:p>
          <a:p>
            <a:pPr defTabSz="762000" eaLnBrk="0" hangingPunct="0">
              <a:defRPr/>
            </a:pPr>
            <a:endParaRPr lang="en-US" sz="1600" cap="small" dirty="0">
              <a:solidFill>
                <a:srgbClr val="000000"/>
              </a:solidFill>
            </a:endParaRPr>
          </a:p>
          <a:p>
            <a:pPr>
              <a:defRPr/>
            </a:pPr>
            <a:endParaRPr lang="en-US" sz="1600" dirty="0">
              <a:solidFill>
                <a:srgbClr val="000000"/>
              </a:solidFill>
            </a:endParaRPr>
          </a:p>
        </p:txBody>
      </p:sp>
      <p:sp>
        <p:nvSpPr>
          <p:cNvPr id="6"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1</a:t>
            </a:fld>
            <a:endParaRPr lang="en-US"/>
          </a:p>
        </p:txBody>
      </p:sp>
    </p:spTree>
    <p:extLst>
      <p:ext uri="{BB962C8B-B14F-4D97-AF65-F5344CB8AC3E}">
        <p14:creationId xmlns:p14="http://schemas.microsoft.com/office/powerpoint/2010/main" val="1171316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smtClean="0"/>
              <a:t>Case </a:t>
            </a:r>
            <a:r>
              <a:rPr lang="fr-BE" dirty="0" err="1" smtClean="0"/>
              <a:t>study</a:t>
            </a:r>
            <a:endParaRPr lang="en-US" dirty="0"/>
          </a:p>
        </p:txBody>
      </p:sp>
      <p:sp>
        <p:nvSpPr>
          <p:cNvPr id="5" name="Text Placeholder 4"/>
          <p:cNvSpPr>
            <a:spLocks noGrp="1"/>
          </p:cNvSpPr>
          <p:nvPr>
            <p:ph type="body" idx="1"/>
          </p:nvPr>
        </p:nvSpPr>
        <p:spPr/>
        <p:txBody>
          <a:bodyPr/>
          <a:lstStyle/>
          <a:p>
            <a:endParaRPr lang="en-US"/>
          </a:p>
        </p:txBody>
      </p:sp>
      <p:pic>
        <p:nvPicPr>
          <p:cNvPr id="3076" name="Picture 4" descr="http://inetsofts.com/App_Themes/images/new/c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039" y="49104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2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p:nvPr>
            <p:extLst>
              <p:ext uri="{D42A27DB-BD31-4B8C-83A1-F6EECF244321}">
                <p14:modId xmlns:p14="http://schemas.microsoft.com/office/powerpoint/2010/main" val="4113836130"/>
              </p:ext>
            </p:extLst>
          </p:nvPr>
        </p:nvGraphicFramePr>
        <p:xfrm>
          <a:off x="-721087" y="2628440"/>
          <a:ext cx="5348382" cy="3447503"/>
        </p:xfrm>
        <a:graphic>
          <a:graphicData uri="http://schemas.openxmlformats.org/drawingml/2006/chart">
            <c:chart xmlns:c="http://schemas.openxmlformats.org/drawingml/2006/chart" xmlns:r="http://schemas.openxmlformats.org/officeDocument/2006/relationships" r:id="rId3"/>
          </a:graphicData>
        </a:graphic>
      </p:graphicFrame>
      <p:sp>
        <p:nvSpPr>
          <p:cNvPr id="148481" name="Rectangle 2"/>
          <p:cNvSpPr>
            <a:spLocks noGrp="1" noChangeArrowheads="1"/>
          </p:cNvSpPr>
          <p:nvPr>
            <p:ph type="title"/>
          </p:nvPr>
        </p:nvSpPr>
        <p:spPr>
          <a:xfrm>
            <a:off x="228601" y="71438"/>
            <a:ext cx="8439151" cy="717550"/>
          </a:xfrm>
        </p:spPr>
        <p:txBody>
          <a:bodyPr/>
          <a:lstStyle/>
          <a:p>
            <a:pPr eaLnBrk="1" hangingPunct="1"/>
            <a:r>
              <a:rPr lang="en-US" sz="2800" dirty="0" smtClean="0">
                <a:latin typeface="Century Gothic" charset="0"/>
                <a:ea typeface="MS PGothic" charset="0"/>
                <a:cs typeface="MS PGothic" charset="0"/>
              </a:rPr>
              <a:t>- To REBIND or NOT To REBIND? Case study</a:t>
            </a:r>
            <a:endParaRPr lang="en-US" sz="2800" dirty="0">
              <a:latin typeface="Century Gothic" charset="0"/>
              <a:ea typeface="MS PGothic" charset="0"/>
              <a:cs typeface="MS PGothic" charset="0"/>
            </a:endParaRPr>
          </a:p>
        </p:txBody>
      </p:sp>
      <p:sp>
        <p:nvSpPr>
          <p:cNvPr id="148482" name="Rectangle 3"/>
          <p:cNvSpPr>
            <a:spLocks noGrp="1" noChangeArrowheads="1"/>
          </p:cNvSpPr>
          <p:nvPr>
            <p:ph idx="1"/>
          </p:nvPr>
        </p:nvSpPr>
        <p:spPr>
          <a:xfrm>
            <a:off x="490539" y="857251"/>
            <a:ext cx="8167687" cy="5578475"/>
          </a:xfrm>
        </p:spPr>
        <p:txBody>
          <a:bodyPr/>
          <a:lstStyle/>
          <a:p>
            <a:pPr eaLnBrk="1" hangingPunct="1"/>
            <a:endParaRPr lang="en-US" dirty="0" smtClean="0">
              <a:latin typeface="Arial" charset="0"/>
              <a:ea typeface="MS PGothic" charset="0"/>
              <a:cs typeface="MS PGothic" charset="0"/>
            </a:endParaRPr>
          </a:p>
          <a:p>
            <a:pPr marL="0" indent="0" eaLnBrk="1" hangingPunct="1">
              <a:buNone/>
            </a:pPr>
            <a:endParaRPr lang="en-US" dirty="0">
              <a:latin typeface="Arial" charset="0"/>
              <a:ea typeface="MS PGothic" charset="0"/>
              <a:cs typeface="MS PGothic" charset="0"/>
            </a:endParaRPr>
          </a:p>
          <a:p>
            <a:pPr eaLnBrk="1" hangingPunct="1"/>
            <a:r>
              <a:rPr lang="en-US" dirty="0" smtClean="0">
                <a:latin typeface="Arial" charset="0"/>
                <a:ea typeface="MS PGothic" charset="0"/>
                <a:cs typeface="MS PGothic" charset="0"/>
              </a:rPr>
              <a:t>Case study: OLTP environment of a financial institution, DB2 9</a:t>
            </a:r>
          </a:p>
          <a:p>
            <a:pPr lvl="1" eaLnBrk="1" hangingPunct="1"/>
            <a:r>
              <a:rPr lang="en-US" dirty="0" smtClean="0">
                <a:latin typeface="Arial" charset="0"/>
                <a:ea typeface="MS PGothic" charset="0"/>
                <a:cs typeface="MS PGothic" charset="0"/>
              </a:rPr>
              <a:t>Use the DB2 Catalog to report package release bound status</a:t>
            </a:r>
            <a:endParaRPr lang="en-US" dirty="0">
              <a:latin typeface="Arial" charset="0"/>
              <a:ea typeface="MS PGothic" charset="0"/>
              <a:cs typeface="MS PGothic" charset="0"/>
            </a:endParaRPr>
          </a:p>
        </p:txBody>
      </p:sp>
      <p:grpSp>
        <p:nvGrpSpPr>
          <p:cNvPr id="4" name="Group 3"/>
          <p:cNvGrpSpPr>
            <a:grpSpLocks/>
          </p:cNvGrpSpPr>
          <p:nvPr/>
        </p:nvGrpSpPr>
        <p:grpSpPr bwMode="auto">
          <a:xfrm>
            <a:off x="179389" y="881183"/>
            <a:ext cx="8785225" cy="503237"/>
            <a:chOff x="150960" y="2493425"/>
            <a:chExt cx="8784976" cy="503527"/>
          </a:xfrm>
        </p:grpSpPr>
        <p:sp>
          <p:nvSpPr>
            <p:cNvPr id="5" name="Rectangle 4"/>
            <p:cNvSpPr/>
            <p:nvPr/>
          </p:nvSpPr>
          <p:spPr>
            <a:xfrm>
              <a:off x="150960" y="2493425"/>
              <a:ext cx="8784976" cy="503527"/>
            </a:xfrm>
            <a:prstGeom prst="rect">
              <a:avLst/>
            </a:prstGeom>
            <a:solidFill>
              <a:srgbClr val="FF5815"/>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6" name="TextBox 5"/>
            <p:cNvSpPr txBox="1"/>
            <p:nvPr/>
          </p:nvSpPr>
          <p:spPr>
            <a:xfrm>
              <a:off x="655771" y="2571257"/>
              <a:ext cx="8135706" cy="369545"/>
            </a:xfrm>
            <a:prstGeom prst="rect">
              <a:avLst/>
            </a:prstGeom>
            <a:noFill/>
          </p:spPr>
          <p:txBody>
            <a:bodyPr>
              <a:spAutoFit/>
            </a:bodyPr>
            <a:lstStyle/>
            <a:p>
              <a:pPr>
                <a:defRPr/>
              </a:pPr>
              <a:r>
                <a:rPr lang="en-GB" b="1" dirty="0">
                  <a:solidFill>
                    <a:srgbClr val="000000"/>
                  </a:solidFill>
                  <a:latin typeface="Century Gothic" pitchFamily="34" charset="0"/>
                  <a:ea typeface="MS PGothic" charset="0"/>
                </a:rPr>
                <a:t>PROBLEM: </a:t>
              </a:r>
              <a:r>
                <a:rPr lang="en-GB" dirty="0" smtClean="0">
                  <a:solidFill>
                    <a:srgbClr val="000000"/>
                  </a:solidFill>
                  <a:latin typeface="Arial"/>
                  <a:ea typeface="MS PGothic" charset="0"/>
                </a:rPr>
                <a:t>Often, users avoid or delay REBIND</a:t>
              </a:r>
              <a:endParaRPr lang="en-GB" dirty="0">
                <a:solidFill>
                  <a:srgbClr val="000000"/>
                </a:solidFill>
                <a:latin typeface="Arial"/>
                <a:ea typeface="MS PGothic" charset="0"/>
              </a:endParaRPr>
            </a:p>
          </p:txBody>
        </p:sp>
      </p:grpSp>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0826" y="708362"/>
            <a:ext cx="481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5"/>
          <p:cNvGrpSpPr>
            <a:grpSpLocks/>
          </p:cNvGrpSpPr>
          <p:nvPr/>
        </p:nvGrpSpPr>
        <p:grpSpPr bwMode="auto">
          <a:xfrm>
            <a:off x="4053537" y="2707714"/>
            <a:ext cx="4781381" cy="3206407"/>
            <a:chOff x="-149166" y="2681554"/>
            <a:chExt cx="4781435" cy="3206276"/>
          </a:xfrm>
        </p:grpSpPr>
        <p:grpSp>
          <p:nvGrpSpPr>
            <p:cNvPr id="18" name="Group 6"/>
            <p:cNvGrpSpPr>
              <a:grpSpLocks/>
            </p:cNvGrpSpPr>
            <p:nvPr/>
          </p:nvGrpSpPr>
          <p:grpSpPr bwMode="auto">
            <a:xfrm>
              <a:off x="-149166" y="2764100"/>
              <a:ext cx="4781435" cy="3123730"/>
              <a:chOff x="-149166" y="2764100"/>
              <a:chExt cx="4781435" cy="3123730"/>
            </a:xfrm>
          </p:grpSpPr>
          <p:sp>
            <p:nvSpPr>
              <p:cNvPr id="20" name="Rectangle 19"/>
              <p:cNvSpPr>
                <a:spLocks noChangeArrowheads="1"/>
              </p:cNvSpPr>
              <p:nvPr/>
            </p:nvSpPr>
            <p:spPr bwMode="auto">
              <a:xfrm>
                <a:off x="-149166" y="2764100"/>
                <a:ext cx="4781435" cy="3123730"/>
              </a:xfrm>
              <a:prstGeom prst="rect">
                <a:avLst/>
              </a:prstGeom>
              <a:solidFill>
                <a:srgbClr val="B6C4E0"/>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21" name="TextBox 9"/>
              <p:cNvSpPr txBox="1">
                <a:spLocks noChangeArrowheads="1"/>
              </p:cNvSpPr>
              <p:nvPr/>
            </p:nvSpPr>
            <p:spPr bwMode="auto">
              <a:xfrm>
                <a:off x="287859" y="3006168"/>
                <a:ext cx="4113979" cy="24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400" dirty="0">
                    <a:solidFill>
                      <a:srgbClr val="000000"/>
                    </a:solidFill>
                    <a:latin typeface="Lucida Console" pitchFamily="49" charset="0"/>
                  </a:rPr>
                  <a:t>SELECT                                                   </a:t>
                </a:r>
              </a:p>
              <a:p>
                <a:pPr eaLnBrk="1" hangingPunct="1"/>
                <a:r>
                  <a:rPr lang="en-US" sz="1400" dirty="0">
                    <a:solidFill>
                      <a:srgbClr val="000000"/>
                    </a:solidFill>
                    <a:latin typeface="Lucida Console" pitchFamily="49" charset="0"/>
                  </a:rPr>
                  <a:t>RELBOUND, COUNT(*)                                       </a:t>
                </a:r>
              </a:p>
              <a:p>
                <a:pPr eaLnBrk="1" hangingPunct="1"/>
                <a:r>
                  <a:rPr lang="en-US" sz="1400" dirty="0">
                    <a:solidFill>
                      <a:srgbClr val="000000"/>
                    </a:solidFill>
                    <a:latin typeface="Lucida Console" pitchFamily="49" charset="0"/>
                  </a:rPr>
                  <a:t>FROM  SYSIBM.SYSPACKAGE                                  </a:t>
                </a:r>
              </a:p>
              <a:p>
                <a:pPr eaLnBrk="1" hangingPunct="1"/>
                <a:r>
                  <a:rPr lang="en-US" sz="1400" dirty="0">
                    <a:solidFill>
                      <a:srgbClr val="000000"/>
                    </a:solidFill>
                    <a:latin typeface="Lucida Console" pitchFamily="49" charset="0"/>
                  </a:rPr>
                  <a:t>WHERE VALID &lt;&gt; 'N'                                       </a:t>
                </a:r>
              </a:p>
              <a:p>
                <a:pPr eaLnBrk="1" hangingPunct="1"/>
                <a:r>
                  <a:rPr lang="en-US" sz="1400" dirty="0">
                    <a:solidFill>
                      <a:srgbClr val="000000"/>
                    </a:solidFill>
                    <a:latin typeface="Lucida Console" pitchFamily="49" charset="0"/>
                  </a:rPr>
                  <a:t>  AND OPERATIVE &lt;&gt; 'N'                                   </a:t>
                </a:r>
                <a:endParaRPr lang="en-US" sz="1400" dirty="0" smtClean="0">
                  <a:solidFill>
                    <a:srgbClr val="000000"/>
                  </a:solidFill>
                  <a:latin typeface="Lucida Console" pitchFamily="49" charset="0"/>
                </a:endParaRPr>
              </a:p>
              <a:p>
                <a:pPr eaLnBrk="1" hangingPunct="1"/>
                <a:r>
                  <a:rPr lang="en-US" sz="1400" b="1" dirty="0">
                    <a:solidFill>
                      <a:srgbClr val="FF0000"/>
                    </a:solidFill>
                    <a:latin typeface="Lucida Console" pitchFamily="49" charset="0"/>
                  </a:rPr>
                  <a:t>-- DB2 </a:t>
                </a:r>
                <a:r>
                  <a:rPr lang="en-US" sz="1400" b="1" dirty="0" smtClean="0">
                    <a:solidFill>
                      <a:srgbClr val="FF0000"/>
                    </a:solidFill>
                    <a:latin typeface="Lucida Console" pitchFamily="49" charset="0"/>
                  </a:rPr>
                  <a:t>10: </a:t>
                </a:r>
                <a:endParaRPr lang="en-US" sz="1400" b="1" dirty="0">
                  <a:solidFill>
                    <a:srgbClr val="FF0000"/>
                  </a:solidFill>
                  <a:latin typeface="Lucida Console" pitchFamily="49" charset="0"/>
                </a:endParaRPr>
              </a:p>
              <a:p>
                <a:pPr eaLnBrk="1" hangingPunct="1"/>
                <a:r>
                  <a:rPr lang="en-US" sz="1400" b="1" dirty="0">
                    <a:solidFill>
                      <a:srgbClr val="FF0000"/>
                    </a:solidFill>
                    <a:latin typeface="Lucida Console" pitchFamily="49" charset="0"/>
                  </a:rPr>
                  <a:t>-- </a:t>
                </a:r>
                <a:r>
                  <a:rPr lang="en-US" sz="1400" b="1" dirty="0" smtClean="0">
                    <a:solidFill>
                      <a:srgbClr val="FF0000"/>
                    </a:solidFill>
                    <a:latin typeface="Lucida Console" pitchFamily="49" charset="0"/>
                  </a:rPr>
                  <a:t> WHERE </a:t>
                </a:r>
                <a:r>
                  <a:rPr lang="en-US" sz="1400" b="1" dirty="0">
                    <a:solidFill>
                      <a:srgbClr val="FF0000"/>
                    </a:solidFill>
                    <a:latin typeface="Lucida Console" pitchFamily="49" charset="0"/>
                  </a:rPr>
                  <a:t>LASTUSED &gt;= </a:t>
                </a:r>
                <a:endParaRPr lang="en-US" sz="1400" b="1" dirty="0" smtClean="0">
                  <a:solidFill>
                    <a:srgbClr val="FF0000"/>
                  </a:solidFill>
                  <a:latin typeface="Lucida Console" pitchFamily="49" charset="0"/>
                </a:endParaRPr>
              </a:p>
              <a:p>
                <a:pPr eaLnBrk="1" hangingPunct="1"/>
                <a:r>
                  <a:rPr lang="en-US" sz="1400" b="1" dirty="0" smtClean="0">
                    <a:solidFill>
                      <a:srgbClr val="FF0000"/>
                    </a:solidFill>
                    <a:latin typeface="Lucida Console" pitchFamily="49" charset="0"/>
                  </a:rPr>
                  <a:t>--  (</a:t>
                </a:r>
                <a:r>
                  <a:rPr lang="en-US" sz="1400" b="1" dirty="0">
                    <a:solidFill>
                      <a:srgbClr val="FF0000"/>
                    </a:solidFill>
                    <a:latin typeface="Lucida Console" pitchFamily="49" charset="0"/>
                  </a:rPr>
                  <a:t>CURRENT_DATE - 1 MONTH) </a:t>
                </a:r>
                <a:endParaRPr lang="en-US" sz="1400" b="1" dirty="0" smtClean="0">
                  <a:solidFill>
                    <a:srgbClr val="FF0000"/>
                  </a:solidFill>
                  <a:latin typeface="Lucida Console" pitchFamily="49" charset="0"/>
                </a:endParaRPr>
              </a:p>
              <a:p>
                <a:pPr eaLnBrk="1" hangingPunct="1"/>
                <a:r>
                  <a:rPr lang="en-US" sz="1400" dirty="0" smtClean="0">
                    <a:solidFill>
                      <a:srgbClr val="000000"/>
                    </a:solidFill>
                    <a:latin typeface="Lucida Console" pitchFamily="49" charset="0"/>
                  </a:rPr>
                  <a:t>GROUP </a:t>
                </a:r>
                <a:r>
                  <a:rPr lang="en-US" sz="1400" dirty="0">
                    <a:solidFill>
                      <a:srgbClr val="000000"/>
                    </a:solidFill>
                    <a:latin typeface="Lucida Console" pitchFamily="49" charset="0"/>
                  </a:rPr>
                  <a:t>BY RELBOUND                                        </a:t>
                </a:r>
              </a:p>
              <a:p>
                <a:pPr eaLnBrk="1" hangingPunct="1"/>
                <a:r>
                  <a:rPr lang="en-US" sz="1400" dirty="0">
                    <a:solidFill>
                      <a:srgbClr val="000000"/>
                    </a:solidFill>
                    <a:latin typeface="Lucida Console" pitchFamily="49" charset="0"/>
                  </a:rPr>
                  <a:t>WITH UR                                                  </a:t>
                </a:r>
              </a:p>
              <a:p>
                <a:pPr eaLnBrk="1" hangingPunct="1"/>
                <a:r>
                  <a:rPr lang="en-US" sz="1400" dirty="0">
                    <a:solidFill>
                      <a:srgbClr val="000000"/>
                    </a:solidFill>
                    <a:latin typeface="Lucida Console" pitchFamily="49" charset="0"/>
                  </a:rPr>
                  <a:t>; </a:t>
                </a:r>
                <a:endParaRPr lang="pt-BR" sz="1400" dirty="0">
                  <a:solidFill>
                    <a:srgbClr val="000000"/>
                  </a:solidFill>
                  <a:latin typeface="Lucida Console" pitchFamily="49" charset="0"/>
                </a:endParaRPr>
              </a:p>
            </p:txBody>
          </p:sp>
        </p:grpSp>
        <p:pic>
          <p:nvPicPr>
            <p:cNvPr id="19" name="Picture 18" descr="C:\Users\cristian\AppData\Local\Microsoft\Windows\Temporary Internet Files\Content.IE5\IP3SERA0\MC90043382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25089">
              <a:off x="-118831" y="2681554"/>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Left Arrow 12"/>
          <p:cNvSpPr/>
          <p:nvPr/>
        </p:nvSpPr>
        <p:spPr>
          <a:xfrm>
            <a:off x="5316834" y="5214829"/>
            <a:ext cx="3287655" cy="1152128"/>
          </a:xfrm>
          <a:prstGeom prst="leftArrow">
            <a:avLst/>
          </a:prstGeom>
          <a:solidFill>
            <a:schemeClr val="tx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en-US" sz="1400" b="1" dirty="0" smtClean="0">
                <a:solidFill>
                  <a:srgbClr val="000000"/>
                </a:solidFill>
              </a:rPr>
              <a:t>SYSIBM.SYSPACKAGE</a:t>
            </a:r>
            <a:endParaRPr lang="en-US" sz="1400" b="1" dirty="0">
              <a:solidFill>
                <a:srgbClr val="000000"/>
              </a:solidFill>
            </a:endParaRPr>
          </a:p>
        </p:txBody>
      </p:sp>
      <p:pic>
        <p:nvPicPr>
          <p:cNvPr id="23" name="Picture 4" descr="Swiss Army Knife Clip 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8951">
            <a:off x="7953840" y="5492487"/>
            <a:ext cx="551691" cy="59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20</a:t>
            </a:fld>
            <a:endParaRPr lang="en-US" dirty="0"/>
          </a:p>
        </p:txBody>
      </p:sp>
    </p:spTree>
    <p:extLst>
      <p:ext uri="{BB962C8B-B14F-4D97-AF65-F5344CB8AC3E}">
        <p14:creationId xmlns:p14="http://schemas.microsoft.com/office/powerpoint/2010/main" val="563041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ss_rebind_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08720"/>
            <a:ext cx="8100392" cy="4977422"/>
          </a:xfrm>
          <a:prstGeom prst="rect">
            <a:avLst/>
          </a:prstGeom>
        </p:spPr>
      </p:pic>
      <p:sp>
        <p:nvSpPr>
          <p:cNvPr id="7" name="Content Placeholder 2"/>
          <p:cNvSpPr>
            <a:spLocks noGrp="1"/>
          </p:cNvSpPr>
          <p:nvPr>
            <p:ph idx="1"/>
          </p:nvPr>
        </p:nvSpPr>
        <p:spPr>
          <a:xfrm>
            <a:off x="490539" y="857233"/>
            <a:ext cx="8167687" cy="5578493"/>
          </a:xfrm>
        </p:spPr>
        <p:txBody>
          <a:bodyPr/>
          <a:lstStyle/>
          <a:p>
            <a:r>
              <a:rPr lang="en-US" dirty="0" smtClean="0"/>
              <a:t>CPU changes after mass REBIND &gt; 2000 packages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2800" dirty="0"/>
          </a:p>
        </p:txBody>
      </p:sp>
      <p:sp>
        <p:nvSpPr>
          <p:cNvPr id="2" name="Title 1"/>
          <p:cNvSpPr>
            <a:spLocks noGrp="1"/>
          </p:cNvSpPr>
          <p:nvPr>
            <p:ph type="title"/>
          </p:nvPr>
        </p:nvSpPr>
        <p:spPr/>
        <p:txBody>
          <a:bodyPr/>
          <a:lstStyle/>
          <a:p>
            <a:r>
              <a:rPr lang="en-US" dirty="0" smtClean="0"/>
              <a:t>- Effects of mass REBIND: Case study</a:t>
            </a:r>
            <a:endParaRPr lang="en-US" dirty="0"/>
          </a:p>
        </p:txBody>
      </p:sp>
      <p:sp>
        <p:nvSpPr>
          <p:cNvPr id="3" name="Left Arrow Callout 2"/>
          <p:cNvSpPr/>
          <p:nvPr/>
        </p:nvSpPr>
        <p:spPr>
          <a:xfrm>
            <a:off x="4111144" y="1511852"/>
            <a:ext cx="4759228" cy="4090097"/>
          </a:xfrm>
          <a:prstGeom prst="leftArrowCallout">
            <a:avLst>
              <a:gd name="adj1" fmla="val 25000"/>
              <a:gd name="adj2" fmla="val 25000"/>
              <a:gd name="adj3" fmla="val 5503"/>
              <a:gd name="adj4" fmla="val 92663"/>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4800" b="1" dirty="0" smtClean="0"/>
              <a:t>BEFORE</a:t>
            </a:r>
            <a:endParaRPr lang="en-US" b="1" dirty="0"/>
          </a:p>
        </p:txBody>
      </p:sp>
      <p:sp>
        <p:nvSpPr>
          <p:cNvPr id="14"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21</a:t>
            </a:fld>
            <a:endParaRPr lang="en-US"/>
          </a:p>
        </p:txBody>
      </p:sp>
    </p:spTree>
    <p:extLst>
      <p:ext uri="{BB962C8B-B14F-4D97-AF65-F5344CB8AC3E}">
        <p14:creationId xmlns:p14="http://schemas.microsoft.com/office/powerpoint/2010/main" val="2658904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ss_rebind_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08720"/>
            <a:ext cx="8100392" cy="4977422"/>
          </a:xfrm>
          <a:prstGeom prst="rect">
            <a:avLst/>
          </a:prstGeom>
        </p:spPr>
      </p:pic>
      <p:sp>
        <p:nvSpPr>
          <p:cNvPr id="7" name="Content Placeholder 2"/>
          <p:cNvSpPr>
            <a:spLocks noGrp="1"/>
          </p:cNvSpPr>
          <p:nvPr>
            <p:ph idx="1"/>
          </p:nvPr>
        </p:nvSpPr>
        <p:spPr>
          <a:xfrm>
            <a:off x="490539" y="857233"/>
            <a:ext cx="8167687" cy="5578493"/>
          </a:xfrm>
        </p:spPr>
        <p:txBody>
          <a:bodyPr/>
          <a:lstStyle/>
          <a:p>
            <a:r>
              <a:rPr lang="en-US" dirty="0" smtClean="0"/>
              <a:t>CPU changes after mass REBIND &gt; 2000 packages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2800" dirty="0"/>
          </a:p>
          <a:p>
            <a:r>
              <a:rPr lang="en-US" dirty="0" smtClean="0"/>
              <a:t>2 important packages went wrong</a:t>
            </a:r>
          </a:p>
          <a:p>
            <a:pPr lvl="1"/>
            <a:r>
              <a:rPr lang="en-US" dirty="0" smtClean="0"/>
              <a:t>MIX access path creating RID failures at run time</a:t>
            </a:r>
          </a:p>
          <a:p>
            <a:r>
              <a:rPr lang="en-US" dirty="0" smtClean="0"/>
              <a:t>Operations protected by PLAN STABILITY</a:t>
            </a:r>
            <a:endParaRPr lang="en-US" dirty="0"/>
          </a:p>
        </p:txBody>
      </p:sp>
      <p:sp>
        <p:nvSpPr>
          <p:cNvPr id="2" name="Title 1"/>
          <p:cNvSpPr>
            <a:spLocks noGrp="1"/>
          </p:cNvSpPr>
          <p:nvPr>
            <p:ph type="title"/>
          </p:nvPr>
        </p:nvSpPr>
        <p:spPr/>
        <p:txBody>
          <a:bodyPr/>
          <a:lstStyle/>
          <a:p>
            <a:r>
              <a:rPr lang="en-US" dirty="0" smtClean="0"/>
              <a:t>- Effects of mass REBIND: Case study</a:t>
            </a:r>
            <a:endParaRPr lang="en-US" dirty="0"/>
          </a:p>
        </p:txBody>
      </p:sp>
      <p:sp>
        <p:nvSpPr>
          <p:cNvPr id="11" name="Left Arrow Callout 10"/>
          <p:cNvSpPr/>
          <p:nvPr/>
        </p:nvSpPr>
        <p:spPr>
          <a:xfrm>
            <a:off x="7183944" y="1511852"/>
            <a:ext cx="1843424" cy="4090097"/>
          </a:xfrm>
          <a:prstGeom prst="leftArrowCallout">
            <a:avLst>
              <a:gd name="adj1" fmla="val 25000"/>
              <a:gd name="adj2" fmla="val 25000"/>
              <a:gd name="adj3" fmla="val 19346"/>
              <a:gd name="adj4" fmla="val 92663"/>
            </a:avLst>
          </a:prstGeom>
          <a:solidFill>
            <a:schemeClr val="tx2">
              <a:lumMod val="60000"/>
              <a:lumOff val="40000"/>
            </a:schemeClr>
          </a:solidFill>
        </p:spPr>
        <p:style>
          <a:lnRef idx="3">
            <a:schemeClr val="lt1"/>
          </a:lnRef>
          <a:fillRef idx="1">
            <a:schemeClr val="accent5"/>
          </a:fillRef>
          <a:effectRef idx="1">
            <a:schemeClr val="accent5"/>
          </a:effectRef>
          <a:fontRef idx="minor">
            <a:schemeClr val="lt1"/>
          </a:fontRef>
        </p:style>
        <p:txBody>
          <a:bodyPr vert="vert270" rtlCol="0" anchor="ctr"/>
          <a:lstStyle/>
          <a:p>
            <a:pPr algn="ctr"/>
            <a:r>
              <a:rPr lang="en-US" sz="4800" b="1" dirty="0" smtClean="0"/>
              <a:t>AFTER</a:t>
            </a:r>
            <a:endParaRPr lang="en-US" b="1" dirty="0"/>
          </a:p>
        </p:txBody>
      </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84368" y="4869160"/>
            <a:ext cx="11430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22</a:t>
            </a:fld>
            <a:endParaRPr lang="en-US"/>
          </a:p>
        </p:txBody>
      </p:sp>
    </p:spTree>
    <p:extLst>
      <p:ext uri="{BB962C8B-B14F-4D97-AF65-F5344CB8AC3E}">
        <p14:creationId xmlns:p14="http://schemas.microsoft.com/office/powerpoint/2010/main" val="2772859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RID overflow scenarios</a:t>
            </a:r>
          </a:p>
          <a:p>
            <a:pPr lvl="1"/>
            <a:r>
              <a:rPr lang="en-US" dirty="0"/>
              <a:t>Concurrent queries each consuming shared RID pool</a:t>
            </a:r>
          </a:p>
          <a:p>
            <a:pPr lvl="1"/>
            <a:r>
              <a:rPr lang="en-US" dirty="0"/>
              <a:t>Single query requesting &gt; 25% of table or hitting RID pool limit</a:t>
            </a:r>
          </a:p>
          <a:p>
            <a:r>
              <a:rPr lang="en-US" dirty="0"/>
              <a:t>DB2 9 will fallback to </a:t>
            </a:r>
            <a:r>
              <a:rPr lang="en-US" dirty="0" err="1"/>
              <a:t>Tablespace</a:t>
            </a:r>
            <a:r>
              <a:rPr lang="en-US" dirty="0"/>
              <a:t> </a:t>
            </a:r>
            <a:r>
              <a:rPr lang="en-US" dirty="0" smtClean="0"/>
              <a:t>Scan</a:t>
            </a:r>
            <a:endParaRPr lang="en-US" dirty="0"/>
          </a:p>
          <a:p>
            <a:endParaRPr lang="en-US" dirty="0" smtClean="0"/>
          </a:p>
          <a:p>
            <a:endParaRPr lang="en-US" dirty="0"/>
          </a:p>
          <a:p>
            <a:r>
              <a:rPr lang="en-US" dirty="0"/>
              <a:t>DB2 10 will continue by writing new RIDs to </a:t>
            </a:r>
            <a:r>
              <a:rPr lang="en-US" dirty="0" err="1"/>
              <a:t>workfile</a:t>
            </a:r>
            <a:endParaRPr lang="en-US" dirty="0"/>
          </a:p>
          <a:p>
            <a:pPr lvl="1"/>
            <a:r>
              <a:rPr lang="en-US" dirty="0"/>
              <a:t>Avoid the disaster of falling back to TS-Scan</a:t>
            </a:r>
          </a:p>
          <a:p>
            <a:pPr lvl="1"/>
            <a:r>
              <a:rPr lang="en-US" dirty="0"/>
              <a:t>Has no effect on access path selection </a:t>
            </a:r>
          </a:p>
          <a:p>
            <a:endParaRPr lang="en-US" dirty="0"/>
          </a:p>
        </p:txBody>
      </p:sp>
      <p:pic>
        <p:nvPicPr>
          <p:cNvPr id="15"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981752">
            <a:off x="7927548" y="96876"/>
            <a:ext cx="806229" cy="14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 RID List processing failures</a:t>
            </a:r>
            <a:endParaRPr lang="en-US" dirty="0"/>
          </a:p>
        </p:txBody>
      </p:sp>
      <p:grpSp>
        <p:nvGrpSpPr>
          <p:cNvPr id="8" name="Group 7"/>
          <p:cNvGrpSpPr/>
          <p:nvPr/>
        </p:nvGrpSpPr>
        <p:grpSpPr>
          <a:xfrm>
            <a:off x="179389" y="2276860"/>
            <a:ext cx="8785225" cy="792162"/>
            <a:chOff x="179389" y="1412702"/>
            <a:chExt cx="8785225" cy="792162"/>
          </a:xfrm>
        </p:grpSpPr>
        <p:grpSp>
          <p:nvGrpSpPr>
            <p:cNvPr id="4" name="Group 3"/>
            <p:cNvGrpSpPr>
              <a:grpSpLocks/>
            </p:cNvGrpSpPr>
            <p:nvPr/>
          </p:nvGrpSpPr>
          <p:grpSpPr bwMode="auto">
            <a:xfrm>
              <a:off x="179389" y="1701627"/>
              <a:ext cx="8785225" cy="503237"/>
              <a:chOff x="150960" y="2493425"/>
              <a:chExt cx="8784976" cy="503527"/>
            </a:xfrm>
          </p:grpSpPr>
          <p:sp>
            <p:nvSpPr>
              <p:cNvPr id="5" name="Rectangle 4"/>
              <p:cNvSpPr/>
              <p:nvPr/>
            </p:nvSpPr>
            <p:spPr>
              <a:xfrm>
                <a:off x="150960" y="2493425"/>
                <a:ext cx="8784976" cy="503527"/>
              </a:xfrm>
              <a:prstGeom prst="rect">
                <a:avLst/>
              </a:prstGeom>
              <a:solidFill>
                <a:srgbClr val="FF5815"/>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6" name="TextBox 5"/>
              <p:cNvSpPr txBox="1"/>
              <p:nvPr/>
            </p:nvSpPr>
            <p:spPr>
              <a:xfrm>
                <a:off x="655771" y="2571257"/>
                <a:ext cx="8135706" cy="369545"/>
              </a:xfrm>
              <a:prstGeom prst="rect">
                <a:avLst/>
              </a:prstGeom>
              <a:noFill/>
            </p:spPr>
            <p:txBody>
              <a:bodyPr>
                <a:spAutoFit/>
              </a:bodyPr>
              <a:lstStyle/>
              <a:p>
                <a:pPr>
                  <a:defRPr/>
                </a:pPr>
                <a:r>
                  <a:rPr lang="en-GB" b="1" dirty="0">
                    <a:solidFill>
                      <a:srgbClr val="000000"/>
                    </a:solidFill>
                    <a:latin typeface="Century Gothic" pitchFamily="34" charset="0"/>
                    <a:ea typeface="MS PGothic" charset="0"/>
                  </a:rPr>
                  <a:t>PROBLEM: </a:t>
                </a:r>
                <a:r>
                  <a:rPr lang="en-GB" dirty="0" smtClean="0">
                    <a:solidFill>
                      <a:srgbClr val="000000"/>
                    </a:solidFill>
                    <a:latin typeface="Arial"/>
                    <a:ea typeface="MS PGothic" charset="0"/>
                  </a:rPr>
                  <a:t>In most cases, a RID list failure becomes a Table Space Scan</a:t>
                </a:r>
                <a:endParaRPr lang="en-GB" dirty="0">
                  <a:solidFill>
                    <a:srgbClr val="000000"/>
                  </a:solidFill>
                  <a:latin typeface="Arial"/>
                  <a:ea typeface="MS PGothic" charset="0"/>
                </a:endParaRPr>
              </a:p>
            </p:txBody>
          </p:sp>
        </p:grpSp>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0826" y="1412702"/>
              <a:ext cx="481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182565" y="4393936"/>
            <a:ext cx="8785225" cy="1422580"/>
            <a:chOff x="150960" y="2348880"/>
            <a:chExt cx="8784976" cy="1422411"/>
          </a:xfrm>
        </p:grpSpPr>
        <p:sp>
          <p:nvSpPr>
            <p:cNvPr id="10" name="Rectangle 9"/>
            <p:cNvSpPr/>
            <p:nvPr/>
          </p:nvSpPr>
          <p:spPr>
            <a:xfrm>
              <a:off x="150960" y="2493326"/>
              <a:ext cx="8784976" cy="791547"/>
            </a:xfrm>
            <a:prstGeom prst="rect">
              <a:avLst/>
            </a:prstGeom>
            <a:solidFill>
              <a:schemeClr val="bg2">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1" name="TextBox 10"/>
            <p:cNvSpPr txBox="1"/>
            <p:nvPr/>
          </p:nvSpPr>
          <p:spPr>
            <a:xfrm>
              <a:off x="655771" y="2571104"/>
              <a:ext cx="8135706" cy="1200187"/>
            </a:xfrm>
            <a:prstGeom prst="rect">
              <a:avLst/>
            </a:prstGeom>
            <a:noFill/>
          </p:spPr>
          <p:txBody>
            <a:bodyPr>
              <a:spAutoFit/>
            </a:bodyPr>
            <a:lstStyle/>
            <a:p>
              <a:pPr>
                <a:defRPr/>
              </a:pPr>
              <a:r>
                <a:rPr lang="en-GB" b="1" dirty="0">
                  <a:solidFill>
                    <a:srgbClr val="000000"/>
                  </a:solidFill>
                  <a:latin typeface="Century Gothic" pitchFamily="34" charset="0"/>
                  <a:ea typeface="MS PGothic" charset="0"/>
                </a:rPr>
                <a:t>PERFORMANCE: </a:t>
              </a:r>
              <a:r>
                <a:rPr lang="en-GB" dirty="0">
                  <a:solidFill>
                    <a:srgbClr val="000000"/>
                  </a:solidFill>
                  <a:latin typeface="Arial"/>
                  <a:ea typeface="MS PGothic" charset="0"/>
                  <a:sym typeface="Wingdings" pitchFamily="2" charset="2"/>
                </a:rPr>
                <a:t> </a:t>
              </a:r>
              <a:r>
                <a:rPr lang="en-US" dirty="0">
                  <a:solidFill>
                    <a:srgbClr val="000000"/>
                  </a:solidFill>
                  <a:ea typeface="MS PGothic" charset="0"/>
                  <a:sym typeface="Wingdings" pitchFamily="2" charset="2"/>
                </a:rPr>
                <a:t>Impact on short running SQL in the 10-20% CPU increase range</a:t>
              </a:r>
            </a:p>
            <a:p>
              <a:pPr>
                <a:defRPr/>
              </a:pPr>
              <a:endParaRPr lang="en-GB" dirty="0">
                <a:solidFill>
                  <a:srgbClr val="000000"/>
                </a:solidFill>
                <a:ea typeface="MS PGothic" charset="0"/>
                <a:sym typeface="Wingdings" pitchFamily="2" charset="2"/>
              </a:endParaRPr>
            </a:p>
            <a:p>
              <a:pPr>
                <a:defRPr/>
              </a:pPr>
              <a:endParaRPr lang="en-GB" dirty="0">
                <a:solidFill>
                  <a:srgbClr val="000000"/>
                </a:solidFill>
                <a:latin typeface="Arial"/>
                <a:ea typeface="MS PGothic" charset="0"/>
              </a:endParaRPr>
            </a:p>
          </p:txBody>
        </p:sp>
        <p:pic>
          <p:nvPicPr>
            <p:cNvPr id="12" name="Picture 32" descr="C:\Users\cristian\AppData\Local\Microsoft\Windows\Temporary Internet Files\Content.IE5\GMV91J6Z\MC900055344[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Up Arrow Callout 13"/>
          <p:cNvSpPr/>
          <p:nvPr/>
        </p:nvSpPr>
        <p:spPr>
          <a:xfrm>
            <a:off x="6294771" y="4929406"/>
            <a:ext cx="2376264" cy="1034302"/>
          </a:xfrm>
          <a:prstGeom prst="upArrow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rgbClr val="FFFFFF"/>
                </a:solidFill>
              </a:rPr>
              <a:t>A lot better than TS scan!</a:t>
            </a:r>
            <a:endParaRPr lang="en-US" dirty="0">
              <a:solidFill>
                <a:srgbClr val="FFFFFF"/>
              </a:solidFill>
            </a:endParaRPr>
          </a:p>
        </p:txBody>
      </p:sp>
      <p:grpSp>
        <p:nvGrpSpPr>
          <p:cNvPr id="18" name="Group 17"/>
          <p:cNvGrpSpPr/>
          <p:nvPr/>
        </p:nvGrpSpPr>
        <p:grpSpPr>
          <a:xfrm>
            <a:off x="179512" y="5963708"/>
            <a:ext cx="8784976" cy="691284"/>
            <a:chOff x="168485" y="1203437"/>
            <a:chExt cx="8784976" cy="691284"/>
          </a:xfrm>
        </p:grpSpPr>
        <p:grpSp>
          <p:nvGrpSpPr>
            <p:cNvPr id="19" name="Group 18"/>
            <p:cNvGrpSpPr/>
            <p:nvPr/>
          </p:nvGrpSpPr>
          <p:grpSpPr>
            <a:xfrm>
              <a:off x="168485" y="1203437"/>
              <a:ext cx="8784976" cy="691284"/>
              <a:chOff x="150960" y="3363677"/>
              <a:chExt cx="8784976" cy="691284"/>
            </a:xfrm>
          </p:grpSpPr>
          <p:sp>
            <p:nvSpPr>
              <p:cNvPr id="21" name="Rectangle 20"/>
              <p:cNvSpPr/>
              <p:nvPr/>
            </p:nvSpPr>
            <p:spPr>
              <a:xfrm>
                <a:off x="150960" y="3501008"/>
                <a:ext cx="8784976" cy="553953"/>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2" name="TextBox 21"/>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3"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a:off x="2083872" y="1412776"/>
              <a:ext cx="6576136" cy="369332"/>
            </a:xfrm>
            <a:prstGeom prst="rect">
              <a:avLst/>
            </a:prstGeom>
            <a:noFill/>
          </p:spPr>
          <p:txBody>
            <a:bodyPr wrap="square" rtlCol="0">
              <a:spAutoFit/>
            </a:bodyPr>
            <a:lstStyle/>
            <a:p>
              <a:r>
                <a:rPr lang="en-US" dirty="0" smtClean="0">
                  <a:solidFill>
                    <a:srgbClr val="000000"/>
                  </a:solidFill>
                  <a:latin typeface="Arial"/>
                </a:rPr>
                <a:t>You </a:t>
              </a:r>
              <a:r>
                <a:rPr lang="en-US" dirty="0">
                  <a:solidFill>
                    <a:srgbClr val="000000"/>
                  </a:solidFill>
                  <a:latin typeface="Arial"/>
                </a:rPr>
                <a:t>must REBIND to obtain </a:t>
              </a:r>
              <a:r>
                <a:rPr lang="en-US" dirty="0" smtClean="0">
                  <a:solidFill>
                    <a:srgbClr val="000000"/>
                  </a:solidFill>
                  <a:latin typeface="Arial"/>
                </a:rPr>
                <a:t>RID </a:t>
              </a:r>
              <a:r>
                <a:rPr lang="en-US" dirty="0">
                  <a:solidFill>
                    <a:srgbClr val="000000"/>
                  </a:solidFill>
                  <a:latin typeface="Arial"/>
                </a:rPr>
                <a:t>overflow to WF in DB2 10</a:t>
              </a:r>
              <a:endParaRPr lang="en-GB" dirty="0">
                <a:solidFill>
                  <a:srgbClr val="000000"/>
                </a:solidFill>
                <a:latin typeface="Arial"/>
              </a:endParaRPr>
            </a:p>
          </p:txBody>
        </p:sp>
      </p:grpSp>
      <p:sp>
        <p:nvSpPr>
          <p:cNvPr id="24" name="Slide Number Placeholder 4"/>
          <p:cNvSpPr>
            <a:spLocks noGrp="1"/>
          </p:cNvSpPr>
          <p:nvPr>
            <p:ph type="sldNum" sz="quarter" idx="4294967295"/>
          </p:nvPr>
        </p:nvSpPr>
        <p:spPr>
          <a:xfrm>
            <a:off x="7049101" y="65779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23</a:t>
            </a:fld>
            <a:endParaRPr lang="en-US"/>
          </a:p>
        </p:txBody>
      </p:sp>
    </p:spTree>
    <p:extLst>
      <p:ext uri="{BB962C8B-B14F-4D97-AF65-F5344CB8AC3E}">
        <p14:creationId xmlns:p14="http://schemas.microsoft.com/office/powerpoint/2010/main" val="1038422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smtClean="0"/>
              <a:t>Db2 plan management</a:t>
            </a:r>
            <a:endParaRPr lang="en-US" dirty="0"/>
          </a:p>
        </p:txBody>
      </p:sp>
      <p:sp>
        <p:nvSpPr>
          <p:cNvPr id="5" name="Text Placeholder 4"/>
          <p:cNvSpPr>
            <a:spLocks noGrp="1"/>
          </p:cNvSpPr>
          <p:nvPr>
            <p:ph type="body" idx="1"/>
          </p:nvPr>
        </p:nvSpPr>
        <p:spPr/>
        <p:txBody>
          <a:bodyPr/>
          <a:lstStyle/>
          <a:p>
            <a:endParaRPr lang="en-US"/>
          </a:p>
        </p:txBody>
      </p:sp>
      <p:pic>
        <p:nvPicPr>
          <p:cNvPr id="5122" name="Picture 2" descr="http://martindavis01.files.wordpress.com/2012/02/change-ahe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786" y="779078"/>
            <a:ext cx="4272196" cy="320414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24</a:t>
            </a:fld>
            <a:endParaRPr lang="en-US"/>
          </a:p>
        </p:txBody>
      </p:sp>
    </p:spTree>
    <p:extLst>
      <p:ext uri="{BB962C8B-B14F-4D97-AF65-F5344CB8AC3E}">
        <p14:creationId xmlns:p14="http://schemas.microsoft.com/office/powerpoint/2010/main" val="1926731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990" y="1470362"/>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25" name="Rectangle 2"/>
          <p:cNvSpPr>
            <a:spLocks noGrp="1" noChangeArrowheads="1"/>
          </p:cNvSpPr>
          <p:nvPr>
            <p:ph type="title"/>
          </p:nvPr>
        </p:nvSpPr>
        <p:spPr>
          <a:xfrm>
            <a:off x="228601" y="71438"/>
            <a:ext cx="8439151" cy="717550"/>
          </a:xfrm>
        </p:spPr>
        <p:txBody>
          <a:bodyPr/>
          <a:lstStyle/>
          <a:p>
            <a:pPr eaLnBrk="1" hangingPunct="1"/>
            <a:r>
              <a:rPr lang="en-US" sz="2800" dirty="0" smtClean="0">
                <a:latin typeface="Century Gothic" charset="0"/>
                <a:ea typeface="MS PGothic" charset="0"/>
                <a:cs typeface="MS PGothic" charset="0"/>
              </a:rPr>
              <a:t>- DB2 PLAN MANAGEMENT</a:t>
            </a:r>
            <a:endParaRPr lang="en-US" sz="2800" dirty="0">
              <a:latin typeface="Century Gothic" charset="0"/>
              <a:ea typeface="MS PGothic" charset="0"/>
              <a:cs typeface="MS PGothic" charset="0"/>
            </a:endParaRPr>
          </a:p>
        </p:txBody>
      </p:sp>
      <p:sp>
        <p:nvSpPr>
          <p:cNvPr id="154626" name="Rectangle 3"/>
          <p:cNvSpPr>
            <a:spLocks noGrp="1" noChangeArrowheads="1"/>
          </p:cNvSpPr>
          <p:nvPr>
            <p:ph idx="1"/>
          </p:nvPr>
        </p:nvSpPr>
        <p:spPr>
          <a:xfrm>
            <a:off x="490539" y="857251"/>
            <a:ext cx="8167687" cy="5578475"/>
          </a:xfrm>
        </p:spPr>
        <p:txBody>
          <a:bodyPr/>
          <a:lstStyle/>
          <a:p>
            <a:pPr eaLnBrk="1" hangingPunct="1"/>
            <a:endParaRPr lang="en-US" sz="2800" dirty="0" smtClean="0">
              <a:latin typeface="Arial" charset="0"/>
              <a:ea typeface="MS PGothic" charset="0"/>
              <a:cs typeface="MS PGothic" charset="0"/>
            </a:endParaRPr>
          </a:p>
          <a:p>
            <a:pPr eaLnBrk="1" hangingPunct="1"/>
            <a:r>
              <a:rPr lang="en-US" dirty="0" smtClean="0">
                <a:latin typeface="Arial" charset="0"/>
                <a:ea typeface="MS PGothic" charset="0"/>
                <a:cs typeface="MS PGothic" charset="0"/>
              </a:rPr>
              <a:t>Also known as Access Path Stability</a:t>
            </a:r>
          </a:p>
          <a:p>
            <a:pPr eaLnBrk="1" hangingPunct="1"/>
            <a:r>
              <a:rPr lang="en-US" dirty="0" smtClean="0">
                <a:latin typeface="Arial" charset="0"/>
                <a:ea typeface="MS PGothic" charset="0"/>
                <a:cs typeface="MS PGothic" charset="0"/>
              </a:rPr>
              <a:t>At REBIND PACKAGE, DB2 saves old PACKAGE copies</a:t>
            </a:r>
          </a:p>
          <a:p>
            <a:pPr eaLnBrk="1" hangingPunct="1"/>
            <a:r>
              <a:rPr lang="en-US" dirty="0" smtClean="0">
                <a:latin typeface="Arial" charset="0"/>
                <a:ea typeface="MS PGothic" charset="0"/>
                <a:cs typeface="MS PGothic" charset="0"/>
              </a:rPr>
              <a:t>Old copies kept in DB2 SPT01 and Catalog tables</a:t>
            </a:r>
            <a:endParaRPr lang="en-US" dirty="0">
              <a:latin typeface="Arial" charset="0"/>
              <a:ea typeface="MS PGothic" charset="0"/>
              <a:cs typeface="MS PGothic" charset="0"/>
            </a:endParaRPr>
          </a:p>
          <a:p>
            <a:pPr eaLnBrk="1" hangingPunct="1"/>
            <a:r>
              <a:rPr lang="en-US" dirty="0">
                <a:latin typeface="Arial" charset="0"/>
                <a:ea typeface="MS PGothic" charset="0"/>
                <a:cs typeface="MS PGothic" charset="0"/>
              </a:rPr>
              <a:t>P</a:t>
            </a:r>
            <a:r>
              <a:rPr lang="en-US" dirty="0" smtClean="0">
                <a:latin typeface="Arial" charset="0"/>
                <a:ea typeface="MS PGothic" charset="0"/>
                <a:cs typeface="MS PGothic" charset="0"/>
              </a:rPr>
              <a:t>lan </a:t>
            </a:r>
            <a:r>
              <a:rPr lang="en-US" dirty="0">
                <a:latin typeface="Arial" charset="0"/>
                <a:ea typeface="MS PGothic" charset="0"/>
                <a:cs typeface="MS PGothic" charset="0"/>
              </a:rPr>
              <a:t>management </a:t>
            </a:r>
            <a:r>
              <a:rPr lang="en-US" dirty="0" smtClean="0">
                <a:latin typeface="Arial" charset="0"/>
                <a:ea typeface="MS PGothic" charset="0"/>
                <a:cs typeface="MS PGothic" charset="0"/>
              </a:rPr>
              <a:t>policies:</a:t>
            </a:r>
          </a:p>
          <a:p>
            <a:pPr lvl="1" eaLnBrk="1" hangingPunct="1"/>
            <a:r>
              <a:rPr lang="en-US" b="1" dirty="0" smtClean="0">
                <a:latin typeface="Arial" charset="0"/>
                <a:ea typeface="MS PGothic" charset="0"/>
                <a:cs typeface="MS PGothic" charset="0"/>
              </a:rPr>
              <a:t>OFF</a:t>
            </a:r>
            <a:r>
              <a:rPr lang="en-US" dirty="0" smtClean="0">
                <a:latin typeface="Arial" charset="0"/>
                <a:ea typeface="MS PGothic" charset="0"/>
                <a:cs typeface="MS PGothic" charset="0"/>
              </a:rPr>
              <a:t>: DB2 </a:t>
            </a:r>
            <a:r>
              <a:rPr lang="en-US" dirty="0">
                <a:latin typeface="Arial" charset="0"/>
                <a:ea typeface="MS PGothic" charset="0"/>
                <a:cs typeface="MS PGothic" charset="0"/>
              </a:rPr>
              <a:t>does not save access path </a:t>
            </a:r>
            <a:r>
              <a:rPr lang="en-US" dirty="0" smtClean="0">
                <a:latin typeface="Arial" charset="0"/>
                <a:ea typeface="MS PGothic" charset="0"/>
                <a:cs typeface="MS PGothic" charset="0"/>
              </a:rPr>
              <a:t>information</a:t>
            </a:r>
          </a:p>
          <a:p>
            <a:pPr lvl="1" eaLnBrk="1" hangingPunct="1"/>
            <a:r>
              <a:rPr lang="en-US" b="1" dirty="0" smtClean="0">
                <a:latin typeface="Arial" charset="0"/>
                <a:ea typeface="MS PGothic" charset="0"/>
                <a:cs typeface="MS PGothic" charset="0"/>
              </a:rPr>
              <a:t>BASIC</a:t>
            </a:r>
            <a:r>
              <a:rPr lang="en-US" dirty="0" smtClean="0">
                <a:latin typeface="Arial" charset="0"/>
                <a:ea typeface="MS PGothic" charset="0"/>
                <a:cs typeface="MS PGothic" charset="0"/>
              </a:rPr>
              <a:t>: Keep information </a:t>
            </a:r>
            <a:r>
              <a:rPr lang="en-US" dirty="0">
                <a:latin typeface="Arial" charset="0"/>
                <a:ea typeface="MS PGothic" charset="0"/>
                <a:cs typeface="MS PGothic" charset="0"/>
              </a:rPr>
              <a:t>about the current and one additional access </a:t>
            </a:r>
            <a:r>
              <a:rPr lang="en-US" dirty="0" smtClean="0">
                <a:latin typeface="Arial" charset="0"/>
                <a:ea typeface="MS PGothic" charset="0"/>
                <a:cs typeface="MS PGothic" charset="0"/>
              </a:rPr>
              <a:t>paths </a:t>
            </a:r>
            <a:r>
              <a:rPr lang="en-US" dirty="0">
                <a:latin typeface="Arial" charset="0"/>
                <a:ea typeface="MS PGothic" charset="0"/>
                <a:cs typeface="MS PGothic" charset="0"/>
              </a:rPr>
              <a:t>know as the previous access </a:t>
            </a:r>
            <a:r>
              <a:rPr lang="en-US" dirty="0" smtClean="0">
                <a:latin typeface="Arial" charset="0"/>
                <a:ea typeface="MS PGothic" charset="0"/>
                <a:cs typeface="MS PGothic" charset="0"/>
              </a:rPr>
              <a:t>path</a:t>
            </a:r>
          </a:p>
          <a:p>
            <a:pPr lvl="1" eaLnBrk="1" hangingPunct="1"/>
            <a:r>
              <a:rPr lang="en-US" b="1" dirty="0" smtClean="0">
                <a:latin typeface="Arial" charset="0"/>
                <a:ea typeface="MS PGothic" charset="0"/>
                <a:cs typeface="MS PGothic" charset="0"/>
              </a:rPr>
              <a:t>EXTENDED</a:t>
            </a:r>
            <a:r>
              <a:rPr lang="en-US" dirty="0" smtClean="0">
                <a:latin typeface="Arial" charset="0"/>
                <a:ea typeface="MS PGothic" charset="0"/>
                <a:cs typeface="MS PGothic" charset="0"/>
              </a:rPr>
              <a:t>: DB2 </a:t>
            </a:r>
            <a:r>
              <a:rPr lang="en-US" dirty="0">
                <a:latin typeface="Arial" charset="0"/>
                <a:ea typeface="MS PGothic" charset="0"/>
                <a:cs typeface="MS PGothic" charset="0"/>
              </a:rPr>
              <a:t>saves information about the current and two additional access </a:t>
            </a:r>
            <a:r>
              <a:rPr lang="en-US" dirty="0" smtClean="0">
                <a:latin typeface="Arial" charset="0"/>
                <a:ea typeface="MS PGothic" charset="0"/>
                <a:cs typeface="MS PGothic" charset="0"/>
              </a:rPr>
              <a:t>paths: known as previous and original copies</a:t>
            </a:r>
            <a:endParaRPr lang="en-US" b="1" dirty="0" smtClean="0">
              <a:solidFill>
                <a:srgbClr val="FF0000"/>
              </a:solidFill>
              <a:latin typeface="Arial" charset="0"/>
              <a:ea typeface="MS PGothic" charset="0"/>
              <a:cs typeface="MS PGothic" charset="0"/>
            </a:endParaRPr>
          </a:p>
          <a:p>
            <a:pPr lvl="2" eaLnBrk="1" hangingPunct="1"/>
            <a:r>
              <a:rPr lang="en-US" b="1" dirty="0" smtClean="0">
                <a:solidFill>
                  <a:srgbClr val="FF0000"/>
                </a:solidFill>
                <a:latin typeface="Arial" charset="0"/>
                <a:ea typeface="MS PGothic" charset="0"/>
                <a:cs typeface="MS PGothic" charset="0"/>
              </a:rPr>
              <a:t>DB2 10 default = EXTENDED</a:t>
            </a:r>
          </a:p>
          <a:p>
            <a:pPr eaLnBrk="1" hangingPunct="1"/>
            <a:r>
              <a:rPr lang="en-US" dirty="0" smtClean="0">
                <a:latin typeface="Arial" charset="0"/>
                <a:ea typeface="MS PGothic" charset="0"/>
                <a:cs typeface="MS PGothic" charset="0"/>
              </a:rPr>
              <a:t>Controlling the plan </a:t>
            </a:r>
            <a:r>
              <a:rPr lang="en-US" dirty="0">
                <a:latin typeface="Arial" charset="0"/>
                <a:ea typeface="MS PGothic" charset="0"/>
                <a:cs typeface="MS PGothic" charset="0"/>
              </a:rPr>
              <a:t>management </a:t>
            </a:r>
            <a:r>
              <a:rPr lang="en-US" dirty="0" smtClean="0">
                <a:latin typeface="Arial" charset="0"/>
                <a:ea typeface="MS PGothic" charset="0"/>
                <a:cs typeface="MS PGothic" charset="0"/>
              </a:rPr>
              <a:t>scope</a:t>
            </a:r>
          </a:p>
          <a:p>
            <a:pPr lvl="1" eaLnBrk="1" hangingPunct="1"/>
            <a:r>
              <a:rPr lang="en-US" dirty="0">
                <a:latin typeface="Arial" charset="0"/>
                <a:ea typeface="MS PGothic" charset="0"/>
                <a:cs typeface="MS PGothic" charset="0"/>
              </a:rPr>
              <a:t>PLANMGMT subsystem </a:t>
            </a:r>
            <a:r>
              <a:rPr lang="en-US" dirty="0" smtClean="0">
                <a:latin typeface="Arial" charset="0"/>
                <a:ea typeface="MS PGothic" charset="0"/>
                <a:cs typeface="MS PGothic" charset="0"/>
              </a:rPr>
              <a:t>parameter</a:t>
            </a:r>
          </a:p>
          <a:p>
            <a:pPr lvl="1" eaLnBrk="1" hangingPunct="1"/>
            <a:r>
              <a:rPr lang="en-US" dirty="0">
                <a:latin typeface="Arial" charset="0"/>
                <a:ea typeface="MS PGothic" charset="0"/>
                <a:cs typeface="MS PGothic" charset="0"/>
              </a:rPr>
              <a:t>PLANMGMT </a:t>
            </a:r>
            <a:r>
              <a:rPr lang="en-US" dirty="0" smtClean="0">
                <a:latin typeface="Arial" charset="0"/>
                <a:ea typeface="MS PGothic" charset="0"/>
                <a:cs typeface="MS PGothic" charset="0"/>
              </a:rPr>
              <a:t>REBIND option</a:t>
            </a:r>
            <a:endParaRPr lang="en-US" dirty="0">
              <a:latin typeface="Arial" charset="0"/>
              <a:ea typeface="MS PGothic" charset="0"/>
              <a:cs typeface="MS PGothic" charset="0"/>
            </a:endParaRPr>
          </a:p>
        </p:txBody>
      </p:sp>
      <p:grpSp>
        <p:nvGrpSpPr>
          <p:cNvPr id="55" name="Group 54"/>
          <p:cNvGrpSpPr/>
          <p:nvPr/>
        </p:nvGrpSpPr>
        <p:grpSpPr>
          <a:xfrm>
            <a:off x="179512" y="614692"/>
            <a:ext cx="9519511" cy="855670"/>
            <a:chOff x="168485" y="1203437"/>
            <a:chExt cx="9519511" cy="855670"/>
          </a:xfrm>
        </p:grpSpPr>
        <p:grpSp>
          <p:nvGrpSpPr>
            <p:cNvPr id="56" name="Group 55"/>
            <p:cNvGrpSpPr/>
            <p:nvPr/>
          </p:nvGrpSpPr>
          <p:grpSpPr>
            <a:xfrm>
              <a:off x="168485" y="1203437"/>
              <a:ext cx="8784976" cy="691284"/>
              <a:chOff x="150960" y="3363677"/>
              <a:chExt cx="8784976" cy="691284"/>
            </a:xfrm>
          </p:grpSpPr>
          <p:sp>
            <p:nvSpPr>
              <p:cNvPr id="58" name="Rectangle 57"/>
              <p:cNvSpPr/>
              <p:nvPr/>
            </p:nvSpPr>
            <p:spPr>
              <a:xfrm>
                <a:off x="150960" y="3501008"/>
                <a:ext cx="8784976" cy="553953"/>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59" name="TextBox 58"/>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PLAN MANAGEMENT:</a:t>
                </a:r>
                <a:endParaRPr lang="en-GB" dirty="0">
                  <a:solidFill>
                    <a:srgbClr val="000000"/>
                  </a:solidFill>
                  <a:latin typeface="Lucida Console" pitchFamily="49" charset="0"/>
                </a:endParaRPr>
              </a:p>
            </p:txBody>
          </p:sp>
          <p:pic>
            <p:nvPicPr>
              <p:cNvPr id="60"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TextBox 56"/>
            <p:cNvSpPr txBox="1"/>
            <p:nvPr/>
          </p:nvSpPr>
          <p:spPr>
            <a:xfrm>
              <a:off x="3111860" y="1412776"/>
              <a:ext cx="6576136" cy="646331"/>
            </a:xfrm>
            <a:prstGeom prst="rect">
              <a:avLst/>
            </a:prstGeom>
            <a:noFill/>
          </p:spPr>
          <p:txBody>
            <a:bodyPr wrap="square" rtlCol="0">
              <a:spAutoFit/>
            </a:bodyPr>
            <a:lstStyle/>
            <a:p>
              <a:r>
                <a:rPr lang="en-US" dirty="0" smtClean="0">
                  <a:solidFill>
                    <a:srgbClr val="000000"/>
                  </a:solidFill>
                  <a:latin typeface="Arial"/>
                </a:rPr>
                <a:t>Provides </a:t>
              </a:r>
              <a:r>
                <a:rPr lang="en-US" dirty="0">
                  <a:solidFill>
                    <a:srgbClr val="000000"/>
                  </a:solidFill>
                  <a:latin typeface="Arial"/>
                </a:rPr>
                <a:t>protection from access path regression</a:t>
              </a:r>
            </a:p>
            <a:p>
              <a:endParaRPr lang="en-GB" dirty="0">
                <a:solidFill>
                  <a:srgbClr val="000000"/>
                </a:solidFill>
                <a:latin typeface="Arial"/>
              </a:endParaRPr>
            </a:p>
          </p:txBody>
        </p:sp>
      </p:grpSp>
      <p:sp>
        <p:nvSpPr>
          <p:cNvPr id="64"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25</a:t>
            </a:fld>
            <a:endParaRPr lang="en-US"/>
          </a:p>
        </p:txBody>
      </p:sp>
    </p:spTree>
    <p:extLst>
      <p:ext uri="{BB962C8B-B14F-4D97-AF65-F5344CB8AC3E}">
        <p14:creationId xmlns:p14="http://schemas.microsoft.com/office/powerpoint/2010/main" val="4202377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a:xfrm>
            <a:off x="228601" y="71438"/>
            <a:ext cx="8439151" cy="717550"/>
          </a:xfrm>
        </p:spPr>
        <p:txBody>
          <a:bodyPr/>
          <a:lstStyle/>
          <a:p>
            <a:pPr eaLnBrk="1" hangingPunct="1"/>
            <a:r>
              <a:rPr lang="en-US" sz="2800" dirty="0" smtClean="0">
                <a:latin typeface="Century Gothic" charset="0"/>
                <a:ea typeface="MS PGothic" charset="0"/>
                <a:cs typeface="MS PGothic" charset="0"/>
              </a:rPr>
              <a:t>- DB2 PLAN MANAGEMENT</a:t>
            </a:r>
            <a:endParaRPr lang="en-US" sz="2800" dirty="0">
              <a:latin typeface="Century Gothic" charset="0"/>
              <a:ea typeface="MS PGothic" charset="0"/>
              <a:cs typeface="MS PGothic" charset="0"/>
            </a:endParaRPr>
          </a:p>
        </p:txBody>
      </p:sp>
      <p:sp>
        <p:nvSpPr>
          <p:cNvPr id="154626" name="Rectangle 3"/>
          <p:cNvSpPr>
            <a:spLocks noGrp="1" noChangeArrowheads="1"/>
          </p:cNvSpPr>
          <p:nvPr>
            <p:ph idx="1"/>
          </p:nvPr>
        </p:nvSpPr>
        <p:spPr>
          <a:xfrm>
            <a:off x="490539" y="857251"/>
            <a:ext cx="8167687" cy="5578475"/>
          </a:xfrm>
        </p:spPr>
        <p:txBody>
          <a:bodyPr/>
          <a:lstStyle/>
          <a:p>
            <a:pPr eaLnBrk="1" hangingPunct="1"/>
            <a:r>
              <a:rPr lang="en-US" dirty="0" smtClean="0">
                <a:latin typeface="Arial" charset="0"/>
                <a:ea typeface="MS PGothic" charset="0"/>
                <a:cs typeface="MS PGothic" charset="0"/>
              </a:rPr>
              <a:t>REBIND </a:t>
            </a:r>
            <a:r>
              <a:rPr lang="en-US" dirty="0">
                <a:latin typeface="Arial" charset="0"/>
                <a:ea typeface="MS PGothic" charset="0"/>
                <a:cs typeface="MS PGothic" charset="0"/>
              </a:rPr>
              <a:t>… </a:t>
            </a:r>
            <a:r>
              <a:rPr lang="en-US" dirty="0" smtClean="0">
                <a:latin typeface="Arial" charset="0"/>
                <a:ea typeface="MS PGothic" charset="0"/>
                <a:cs typeface="MS PGothic" charset="0"/>
              </a:rPr>
              <a:t>PLANMGMT(BASIC)</a:t>
            </a:r>
          </a:p>
          <a:p>
            <a:pPr eaLnBrk="1" hangingPunct="1"/>
            <a:endParaRPr lang="en-US" dirty="0">
              <a:latin typeface="Arial" charset="0"/>
              <a:ea typeface="MS PGothic" charset="0"/>
              <a:cs typeface="MS PGothic" charset="0"/>
            </a:endParaRPr>
          </a:p>
          <a:p>
            <a:pPr eaLnBrk="1" hangingPunct="1"/>
            <a:endParaRPr lang="en-US" dirty="0" smtClean="0">
              <a:latin typeface="Arial" charset="0"/>
              <a:ea typeface="MS PGothic" charset="0"/>
              <a:cs typeface="MS PGothic" charset="0"/>
            </a:endParaRPr>
          </a:p>
          <a:p>
            <a:pPr eaLnBrk="1" hangingPunct="1"/>
            <a:endParaRPr lang="en-US" dirty="0">
              <a:latin typeface="Arial" charset="0"/>
              <a:ea typeface="MS PGothic" charset="0"/>
              <a:cs typeface="MS PGothic" charset="0"/>
            </a:endParaRPr>
          </a:p>
          <a:p>
            <a:pPr eaLnBrk="1" hangingPunct="1"/>
            <a:endParaRPr lang="en-US" dirty="0" smtClean="0">
              <a:latin typeface="Arial" charset="0"/>
              <a:ea typeface="MS PGothic" charset="0"/>
              <a:cs typeface="MS PGothic" charset="0"/>
            </a:endParaRPr>
          </a:p>
          <a:p>
            <a:pPr eaLnBrk="1" hangingPunct="1"/>
            <a:endParaRPr lang="en-US" dirty="0">
              <a:latin typeface="Arial" charset="0"/>
              <a:ea typeface="MS PGothic" charset="0"/>
              <a:cs typeface="MS PGothic" charset="0"/>
            </a:endParaRPr>
          </a:p>
          <a:p>
            <a:pPr eaLnBrk="1" hangingPunct="1"/>
            <a:r>
              <a:rPr lang="en-US" dirty="0" smtClean="0">
                <a:latin typeface="Arial" charset="0"/>
                <a:ea typeface="MS PGothic" charset="0"/>
                <a:cs typeface="MS PGothic" charset="0"/>
              </a:rPr>
              <a:t>REBIND </a:t>
            </a:r>
            <a:r>
              <a:rPr lang="en-US" dirty="0">
                <a:latin typeface="Arial" charset="0"/>
                <a:ea typeface="MS PGothic" charset="0"/>
                <a:cs typeface="MS PGothic" charset="0"/>
              </a:rPr>
              <a:t>… PLANMGMT(EXTENDED)</a:t>
            </a:r>
          </a:p>
          <a:p>
            <a:pPr marL="0" indent="0" eaLnBrk="1" hangingPunct="1">
              <a:buNone/>
            </a:pPr>
            <a:endParaRPr lang="en-US" b="1" dirty="0">
              <a:solidFill>
                <a:srgbClr val="FF0000"/>
              </a:solidFill>
              <a:latin typeface="Arial" charset="0"/>
              <a:ea typeface="MS PGothic" charset="0"/>
              <a:cs typeface="MS PGothic" charset="0"/>
            </a:endParaRPr>
          </a:p>
        </p:txBody>
      </p:sp>
      <p:grpSp>
        <p:nvGrpSpPr>
          <p:cNvPr id="10" name="Group 18"/>
          <p:cNvGrpSpPr>
            <a:grpSpLocks/>
          </p:cNvGrpSpPr>
          <p:nvPr/>
        </p:nvGrpSpPr>
        <p:grpSpPr bwMode="auto">
          <a:xfrm>
            <a:off x="1165226" y="1585578"/>
            <a:ext cx="6353175" cy="1324959"/>
            <a:chOff x="963297" y="1929293"/>
            <a:chExt cx="6353607" cy="1325311"/>
          </a:xfrm>
        </p:grpSpPr>
        <p:sp>
          <p:nvSpPr>
            <p:cNvPr id="11" name="Rounded Rectangle 10"/>
            <p:cNvSpPr/>
            <p:nvPr/>
          </p:nvSpPr>
          <p:spPr bwMode="auto">
            <a:xfrm>
              <a:off x="2855726" y="1929293"/>
              <a:ext cx="3167278" cy="1325311"/>
            </a:xfrm>
            <a:prstGeom prst="roundRect">
              <a:avLst>
                <a:gd name="adj" fmla="val 8334"/>
              </a:avLst>
            </a:prstGeom>
            <a:noFill/>
            <a:ln>
              <a:solidFill>
                <a:schemeClr val="tx2"/>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eaLnBrk="0" hangingPunct="0">
                <a:defRPr/>
              </a:pPr>
              <a:endParaRPr lang="en-US" sz="1600" dirty="0" err="1">
                <a:solidFill>
                  <a:srgbClr val="000000"/>
                </a:solidFill>
              </a:endParaRPr>
            </a:p>
          </p:txBody>
        </p:sp>
        <p:grpSp>
          <p:nvGrpSpPr>
            <p:cNvPr id="12" name="Group 6"/>
            <p:cNvGrpSpPr>
              <a:grpSpLocks/>
            </p:cNvGrpSpPr>
            <p:nvPr/>
          </p:nvGrpSpPr>
          <p:grpSpPr bwMode="auto">
            <a:xfrm>
              <a:off x="963297" y="2039224"/>
              <a:ext cx="1301262" cy="843095"/>
              <a:chOff x="949570" y="2180484"/>
              <a:chExt cx="1301262" cy="843095"/>
            </a:xfrm>
          </p:grpSpPr>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5"/>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New Copy</a:t>
                </a:r>
              </a:p>
            </p:txBody>
          </p:sp>
        </p:grpSp>
        <p:grpSp>
          <p:nvGrpSpPr>
            <p:cNvPr id="13" name="Group 8"/>
            <p:cNvGrpSpPr>
              <a:grpSpLocks/>
            </p:cNvGrpSpPr>
            <p:nvPr/>
          </p:nvGrpSpPr>
          <p:grpSpPr bwMode="auto">
            <a:xfrm>
              <a:off x="2856513" y="2059744"/>
              <a:ext cx="1301262" cy="843095"/>
              <a:chOff x="949570" y="2180484"/>
              <a:chExt cx="1301262" cy="843095"/>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10"/>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Current Copy</a:t>
                </a:r>
              </a:p>
            </p:txBody>
          </p:sp>
        </p:grpSp>
        <p:grpSp>
          <p:nvGrpSpPr>
            <p:cNvPr id="15" name="Group 14"/>
            <p:cNvGrpSpPr>
              <a:grpSpLocks/>
            </p:cNvGrpSpPr>
            <p:nvPr/>
          </p:nvGrpSpPr>
          <p:grpSpPr bwMode="auto">
            <a:xfrm>
              <a:off x="4524529" y="2060099"/>
              <a:ext cx="1301262" cy="1079263"/>
              <a:chOff x="949570" y="2706419"/>
              <a:chExt cx="1301262" cy="1079263"/>
            </a:xfrm>
          </p:grpSpPr>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706419"/>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16"/>
              <p:cNvSpPr txBox="1">
                <a:spLocks noChangeArrowheads="1"/>
              </p:cNvSpPr>
              <p:nvPr/>
            </p:nvSpPr>
            <p:spPr bwMode="auto">
              <a:xfrm>
                <a:off x="949570" y="3262323"/>
                <a:ext cx="1301262" cy="5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Previous Copy</a:t>
                </a:r>
              </a:p>
            </p:txBody>
          </p:sp>
        </p:grpSp>
        <p:sp>
          <p:nvSpPr>
            <p:cNvPr id="16" name="Right Arrow 15"/>
            <p:cNvSpPr/>
            <p:nvPr/>
          </p:nvSpPr>
          <p:spPr bwMode="auto">
            <a:xfrm>
              <a:off x="2223858" y="2278155"/>
              <a:ext cx="631868" cy="317584"/>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172" y="2217405"/>
              <a:ext cx="787732" cy="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ight Arrow 17"/>
            <p:cNvSpPr/>
            <p:nvPr/>
          </p:nvSpPr>
          <p:spPr bwMode="auto">
            <a:xfrm>
              <a:off x="5826141" y="2275027"/>
              <a:ext cx="633455" cy="315996"/>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grpSp>
      <p:grpSp>
        <p:nvGrpSpPr>
          <p:cNvPr id="31" name="Group 18"/>
          <p:cNvGrpSpPr>
            <a:grpSpLocks/>
          </p:cNvGrpSpPr>
          <p:nvPr/>
        </p:nvGrpSpPr>
        <p:grpSpPr bwMode="auto">
          <a:xfrm>
            <a:off x="1173187" y="3832249"/>
            <a:ext cx="6353175" cy="2109870"/>
            <a:chOff x="963297" y="1468315"/>
            <a:chExt cx="6353607" cy="2110431"/>
          </a:xfrm>
        </p:grpSpPr>
        <p:sp>
          <p:nvSpPr>
            <p:cNvPr id="32" name="Rounded Rectangle 31"/>
            <p:cNvSpPr/>
            <p:nvPr/>
          </p:nvSpPr>
          <p:spPr bwMode="auto">
            <a:xfrm>
              <a:off x="2855726" y="1468315"/>
              <a:ext cx="3167278" cy="2110349"/>
            </a:xfrm>
            <a:prstGeom prst="roundRect">
              <a:avLst>
                <a:gd name="adj" fmla="val 8334"/>
              </a:avLst>
            </a:prstGeom>
            <a:noFill/>
            <a:ln>
              <a:solidFill>
                <a:schemeClr val="tx2"/>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eaLnBrk="0" hangingPunct="0">
                <a:defRPr/>
              </a:pPr>
              <a:endParaRPr lang="en-US" sz="1600" dirty="0" err="1">
                <a:solidFill>
                  <a:srgbClr val="000000"/>
                </a:solidFill>
              </a:endParaRPr>
            </a:p>
          </p:txBody>
        </p:sp>
        <p:grpSp>
          <p:nvGrpSpPr>
            <p:cNvPr id="33" name="Group 6"/>
            <p:cNvGrpSpPr>
              <a:grpSpLocks/>
            </p:cNvGrpSpPr>
            <p:nvPr/>
          </p:nvGrpSpPr>
          <p:grpSpPr bwMode="auto">
            <a:xfrm>
              <a:off x="963297" y="2039224"/>
              <a:ext cx="1301262" cy="843095"/>
              <a:chOff x="949570" y="2180484"/>
              <a:chExt cx="1301262" cy="843095"/>
            </a:xfrm>
          </p:grpSpPr>
          <p:pic>
            <p:nvPicPr>
              <p:cNvPr id="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5"/>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New Copy</a:t>
                </a:r>
              </a:p>
            </p:txBody>
          </p:sp>
        </p:grpSp>
        <p:grpSp>
          <p:nvGrpSpPr>
            <p:cNvPr id="34" name="Group 8"/>
            <p:cNvGrpSpPr>
              <a:grpSpLocks/>
            </p:cNvGrpSpPr>
            <p:nvPr/>
          </p:nvGrpSpPr>
          <p:grpSpPr bwMode="auto">
            <a:xfrm>
              <a:off x="2856513" y="2059744"/>
              <a:ext cx="1301262" cy="843095"/>
              <a:chOff x="949570" y="2180484"/>
              <a:chExt cx="1301262" cy="843095"/>
            </a:xfrm>
          </p:grpSpPr>
          <p:pic>
            <p:nvPicPr>
              <p:cNvPr id="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10"/>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Current Copy</a:t>
                </a:r>
              </a:p>
            </p:txBody>
          </p:sp>
        </p:grpSp>
        <p:grpSp>
          <p:nvGrpSpPr>
            <p:cNvPr id="35" name="Group 11"/>
            <p:cNvGrpSpPr>
              <a:grpSpLocks/>
            </p:cNvGrpSpPr>
            <p:nvPr/>
          </p:nvGrpSpPr>
          <p:grpSpPr bwMode="auto">
            <a:xfrm>
              <a:off x="4524529" y="2735651"/>
              <a:ext cx="1301262" cy="843095"/>
              <a:chOff x="949570" y="2180484"/>
              <a:chExt cx="1301262" cy="843095"/>
            </a:xfrm>
          </p:grpSpPr>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13"/>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Original Copy</a:t>
                </a:r>
              </a:p>
            </p:txBody>
          </p:sp>
        </p:grpSp>
        <p:grpSp>
          <p:nvGrpSpPr>
            <p:cNvPr id="36" name="Group 35"/>
            <p:cNvGrpSpPr>
              <a:grpSpLocks/>
            </p:cNvGrpSpPr>
            <p:nvPr/>
          </p:nvGrpSpPr>
          <p:grpSpPr bwMode="auto">
            <a:xfrm>
              <a:off x="4524529" y="1534164"/>
              <a:ext cx="1301262" cy="1058595"/>
              <a:chOff x="949570" y="2180484"/>
              <a:chExt cx="1301262" cy="1058595"/>
            </a:xfrm>
          </p:grpSpPr>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16"/>
              <p:cNvSpPr txBox="1">
                <a:spLocks noChangeArrowheads="1"/>
              </p:cNvSpPr>
              <p:nvPr/>
            </p:nvSpPr>
            <p:spPr bwMode="auto">
              <a:xfrm>
                <a:off x="949570" y="2715720"/>
                <a:ext cx="1301262" cy="5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Previous Copy</a:t>
                </a:r>
              </a:p>
            </p:txBody>
          </p:sp>
        </p:grpSp>
        <p:sp>
          <p:nvSpPr>
            <p:cNvPr id="37" name="Right Arrow 36"/>
            <p:cNvSpPr/>
            <p:nvPr/>
          </p:nvSpPr>
          <p:spPr bwMode="auto">
            <a:xfrm>
              <a:off x="2223858" y="2278155"/>
              <a:ext cx="631868" cy="317584"/>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pic>
          <p:nvPicPr>
            <p:cNvPr id="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172" y="1619272"/>
              <a:ext cx="787732" cy="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ight Arrow 38"/>
            <p:cNvSpPr/>
            <p:nvPr/>
          </p:nvSpPr>
          <p:spPr bwMode="auto">
            <a:xfrm>
              <a:off x="5826141" y="1714443"/>
              <a:ext cx="633455" cy="315996"/>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sp>
          <p:nvSpPr>
            <p:cNvPr id="40" name="Right Arrow 39"/>
            <p:cNvSpPr/>
            <p:nvPr/>
          </p:nvSpPr>
          <p:spPr bwMode="auto">
            <a:xfrm rot="20419101">
              <a:off x="4033731" y="1998681"/>
              <a:ext cx="633456" cy="317584"/>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grpSp>
      <p:sp>
        <p:nvSpPr>
          <p:cNvPr id="49" name="Right Arrow 48"/>
          <p:cNvSpPr/>
          <p:nvPr/>
        </p:nvSpPr>
        <p:spPr bwMode="auto">
          <a:xfrm>
            <a:off x="4226623" y="1931220"/>
            <a:ext cx="633412" cy="315912"/>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sp>
        <p:nvSpPr>
          <p:cNvPr id="50" name="Right Arrow 49"/>
          <p:cNvSpPr/>
          <p:nvPr/>
        </p:nvSpPr>
        <p:spPr bwMode="auto">
          <a:xfrm rot="1111924">
            <a:off x="4307803" y="5076818"/>
            <a:ext cx="633412" cy="317500"/>
          </a:xfrm>
          <a:prstGeom prst="rightArrow">
            <a:avLst/>
          </a:prstGeom>
          <a:solidFill>
            <a:schemeClr val="bg1">
              <a:lumMod val="65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sp>
        <p:nvSpPr>
          <p:cNvPr id="51" name="Oval 50"/>
          <p:cNvSpPr/>
          <p:nvPr/>
        </p:nvSpPr>
        <p:spPr>
          <a:xfrm>
            <a:off x="4359487" y="5028467"/>
            <a:ext cx="2061627" cy="1108062"/>
          </a:xfrm>
          <a:prstGeom prst="ellipse">
            <a:avLst/>
          </a:prstGeom>
          <a:noFill/>
          <a:ln w="38100">
            <a:solidFill>
              <a:srgbClr val="FF0000"/>
            </a:solid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9"/>
          <p:cNvSpPr txBox="1">
            <a:spLocks noChangeArrowheads="1"/>
          </p:cNvSpPr>
          <p:nvPr/>
        </p:nvSpPr>
        <p:spPr bwMode="auto">
          <a:xfrm>
            <a:off x="7296736" y="5382881"/>
            <a:ext cx="14457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smtClean="0">
                <a:solidFill>
                  <a:srgbClr val="000000"/>
                </a:solidFill>
              </a:rPr>
              <a:t>If no Original Copy available</a:t>
            </a:r>
            <a:endParaRPr lang="en-US" sz="1400" dirty="0">
              <a:solidFill>
                <a:srgbClr val="000000"/>
              </a:solidFill>
            </a:endParaRPr>
          </a:p>
        </p:txBody>
      </p:sp>
      <p:sp>
        <p:nvSpPr>
          <p:cNvPr id="53" name="Right Arrow 52"/>
          <p:cNvSpPr/>
          <p:nvPr/>
        </p:nvSpPr>
        <p:spPr bwMode="auto">
          <a:xfrm>
            <a:off x="6588245" y="5498924"/>
            <a:ext cx="631825" cy="315912"/>
          </a:xfrm>
          <a:prstGeom prst="rightArrow">
            <a:avLst/>
          </a:prstGeom>
          <a:solidFill>
            <a:schemeClr val="tx1"/>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sp>
        <p:nvSpPr>
          <p:cNvPr id="57"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26</a:t>
            </a:fld>
            <a:endParaRPr lang="en-US" dirty="0"/>
          </a:p>
        </p:txBody>
      </p:sp>
    </p:spTree>
    <p:extLst>
      <p:ext uri="{BB962C8B-B14F-4D97-AF65-F5344CB8AC3E}">
        <p14:creationId xmlns:p14="http://schemas.microsoft.com/office/powerpoint/2010/main" val="171402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a:xfrm>
            <a:off x="228601" y="71438"/>
            <a:ext cx="8439151" cy="717550"/>
          </a:xfrm>
        </p:spPr>
        <p:txBody>
          <a:bodyPr/>
          <a:lstStyle/>
          <a:p>
            <a:r>
              <a:rPr lang="en-US" dirty="0" smtClean="0">
                <a:latin typeface="Century Gothic" charset="0"/>
                <a:ea typeface="MS PGothic" charset="0"/>
                <a:cs typeface="MS PGothic" charset="0"/>
              </a:rPr>
              <a:t>- DB2 PLAN MANAGEMENT</a:t>
            </a:r>
            <a:endParaRPr lang="en-US" dirty="0">
              <a:latin typeface="Century Gothic" charset="0"/>
              <a:ea typeface="MS PGothic" charset="0"/>
              <a:cs typeface="MS PGothic" charset="0"/>
            </a:endParaRPr>
          </a:p>
        </p:txBody>
      </p:sp>
      <p:sp>
        <p:nvSpPr>
          <p:cNvPr id="151554" name="Content Placeholder 2"/>
          <p:cNvSpPr>
            <a:spLocks noGrp="1"/>
          </p:cNvSpPr>
          <p:nvPr>
            <p:ph idx="1"/>
          </p:nvPr>
        </p:nvSpPr>
        <p:spPr>
          <a:xfrm>
            <a:off x="490539" y="857251"/>
            <a:ext cx="8167687" cy="5578475"/>
          </a:xfrm>
        </p:spPr>
        <p:txBody>
          <a:bodyPr/>
          <a:lstStyle/>
          <a:p>
            <a:r>
              <a:rPr lang="en-US" dirty="0">
                <a:latin typeface="Arial" charset="0"/>
                <a:ea typeface="MS PGothic" charset="0"/>
                <a:cs typeface="MS PGothic" charset="0"/>
              </a:rPr>
              <a:t>Rebind </a:t>
            </a:r>
            <a:r>
              <a:rPr lang="en-US" dirty="0" smtClean="0">
                <a:latin typeface="Arial" charset="0"/>
                <a:ea typeface="MS PGothic" charset="0"/>
                <a:cs typeface="MS PGothic" charset="0"/>
              </a:rPr>
              <a:t>a package </a:t>
            </a:r>
            <a:r>
              <a:rPr lang="en-US" dirty="0">
                <a:latin typeface="Arial" charset="0"/>
                <a:ea typeface="MS PGothic" charset="0"/>
                <a:cs typeface="MS PGothic" charset="0"/>
              </a:rPr>
              <a:t>using PLANMGMT(EXTENDED</a:t>
            </a:r>
            <a:r>
              <a:rPr lang="en-US" dirty="0" smtClean="0">
                <a:latin typeface="Arial" charset="0"/>
                <a:ea typeface="MS PGothic" charset="0"/>
                <a:cs typeface="MS PGothic" charset="0"/>
              </a:rPr>
              <a:t>) for the first time</a:t>
            </a:r>
            <a:endParaRPr lang="en-US" dirty="0">
              <a:latin typeface="Arial" charset="0"/>
              <a:ea typeface="MS PGothic" charset="0"/>
              <a:cs typeface="MS PGothic" charset="0"/>
            </a:endParaRPr>
          </a:p>
          <a:p>
            <a:endParaRPr lang="en-US" sz="1100" dirty="0">
              <a:latin typeface="Arial" charset="0"/>
              <a:ea typeface="MS PGothic" charset="0"/>
              <a:cs typeface="MS PGothic" charset="0"/>
            </a:endParaRPr>
          </a:p>
          <a:p>
            <a:endParaRPr lang="en-US" dirty="0">
              <a:latin typeface="Arial" charset="0"/>
              <a:ea typeface="MS PGothic" charset="0"/>
              <a:cs typeface="MS PGothic" charset="0"/>
            </a:endParaRPr>
          </a:p>
          <a:p>
            <a:endParaRPr lang="en-US" dirty="0">
              <a:latin typeface="Arial" charset="0"/>
              <a:ea typeface="MS PGothic" charset="0"/>
              <a:cs typeface="MS PGothic" charset="0"/>
            </a:endParaRPr>
          </a:p>
          <a:p>
            <a:endParaRPr lang="en-US" dirty="0">
              <a:latin typeface="Arial" charset="0"/>
              <a:ea typeface="MS PGothic" charset="0"/>
              <a:cs typeface="MS PGothic" charset="0"/>
            </a:endParaRPr>
          </a:p>
          <a:p>
            <a:endParaRPr lang="en-US" dirty="0">
              <a:latin typeface="Arial" charset="0"/>
              <a:ea typeface="MS PGothic" charset="0"/>
              <a:cs typeface="MS PGothic" charset="0"/>
            </a:endParaRPr>
          </a:p>
          <a:p>
            <a:endParaRPr lang="en-US" dirty="0">
              <a:latin typeface="Arial" charset="0"/>
              <a:ea typeface="MS PGothic" charset="0"/>
              <a:cs typeface="MS PGothic" charset="0"/>
            </a:endParaRPr>
          </a:p>
          <a:p>
            <a:r>
              <a:rPr lang="en-US" dirty="0" smtClean="0">
                <a:latin typeface="Arial" charset="0"/>
                <a:ea typeface="MS PGothic" charset="0"/>
                <a:cs typeface="MS PGothic" charset="0"/>
              </a:rPr>
              <a:t>Current (“known safe”) package becomes Previous and Original</a:t>
            </a:r>
            <a:endParaRPr lang="en-US" dirty="0">
              <a:latin typeface="Arial" charset="0"/>
              <a:ea typeface="MS PGothic" charset="0"/>
              <a:cs typeface="MS PGothic" charset="0"/>
            </a:endParaRPr>
          </a:p>
        </p:txBody>
      </p:sp>
      <p:grpSp>
        <p:nvGrpSpPr>
          <p:cNvPr id="151555" name="Group 23"/>
          <p:cNvGrpSpPr>
            <a:grpSpLocks/>
          </p:cNvGrpSpPr>
          <p:nvPr/>
        </p:nvGrpSpPr>
        <p:grpSpPr bwMode="auto">
          <a:xfrm>
            <a:off x="55563" y="1196976"/>
            <a:ext cx="8909051" cy="1943992"/>
            <a:chOff x="115773" y="2364397"/>
            <a:chExt cx="8909697" cy="1947409"/>
          </a:xfrm>
        </p:grpSpPr>
        <p:grpSp>
          <p:nvGrpSpPr>
            <p:cNvPr id="151574" name="Group 24"/>
            <p:cNvGrpSpPr>
              <a:grpSpLocks/>
            </p:cNvGrpSpPr>
            <p:nvPr/>
          </p:nvGrpSpPr>
          <p:grpSpPr bwMode="auto">
            <a:xfrm>
              <a:off x="168164" y="2558412"/>
              <a:ext cx="8857306" cy="1753394"/>
              <a:chOff x="168164" y="2558412"/>
              <a:chExt cx="8857306" cy="1753394"/>
            </a:xfrm>
          </p:grpSpPr>
          <p:sp>
            <p:nvSpPr>
              <p:cNvPr id="16" name="Rectangle 15"/>
              <p:cNvSpPr>
                <a:spLocks noChangeArrowheads="1"/>
              </p:cNvSpPr>
              <p:nvPr/>
            </p:nvSpPr>
            <p:spPr bwMode="auto">
              <a:xfrm>
                <a:off x="168164" y="2558412"/>
                <a:ext cx="8785863" cy="1753394"/>
              </a:xfrm>
              <a:prstGeom prst="rect">
                <a:avLst/>
              </a:prstGeom>
              <a:solidFill>
                <a:srgbClr val="BFBFBF"/>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151577" name="TextBox 27"/>
              <p:cNvSpPr txBox="1">
                <a:spLocks noChangeArrowheads="1"/>
              </p:cNvSpPr>
              <p:nvPr/>
            </p:nvSpPr>
            <p:spPr bwMode="auto">
              <a:xfrm>
                <a:off x="672542" y="2630227"/>
                <a:ext cx="8136903" cy="36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b="1">
                    <a:solidFill>
                      <a:srgbClr val="000000"/>
                    </a:solidFill>
                    <a:latin typeface="Century Gothic" charset="0"/>
                  </a:rPr>
                  <a:t>EXAMPLE:</a:t>
                </a:r>
              </a:p>
            </p:txBody>
          </p:sp>
          <p:sp>
            <p:nvSpPr>
              <p:cNvPr id="151578" name="TextBox 28"/>
              <p:cNvSpPr txBox="1">
                <a:spLocks noChangeArrowheads="1"/>
              </p:cNvSpPr>
              <p:nvPr/>
            </p:nvSpPr>
            <p:spPr bwMode="auto">
              <a:xfrm>
                <a:off x="1896679" y="2636912"/>
                <a:ext cx="7128791" cy="157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600" dirty="0">
                    <a:solidFill>
                      <a:srgbClr val="000000"/>
                    </a:solidFill>
                    <a:latin typeface="Lucida Console" pitchFamily="49" charset="0"/>
                    <a:cs typeface="Lucida Sans Typewriter"/>
                  </a:rPr>
                  <a:t>REBIND PACKAGE</a:t>
                </a:r>
                <a:r>
                  <a:rPr lang="en-US" sz="1600" dirty="0" smtClean="0">
                    <a:solidFill>
                      <a:srgbClr val="000000"/>
                    </a:solidFill>
                    <a:latin typeface="Lucida Console" pitchFamily="49" charset="0"/>
                    <a:cs typeface="Lucida Sans Typewriter"/>
                  </a:rPr>
                  <a:t>(</a:t>
                </a:r>
                <a:r>
                  <a:rPr lang="en-US" sz="1600" dirty="0">
                    <a:solidFill>
                      <a:srgbClr val="000000"/>
                    </a:solidFill>
                    <a:latin typeface="Lucida Console" pitchFamily="49" charset="0"/>
                    <a:cs typeface="Lucida Sans Typewriter"/>
                  </a:rPr>
                  <a:t>P</a:t>
                </a:r>
                <a:r>
                  <a:rPr lang="en-US" sz="1600" dirty="0" smtClean="0">
                    <a:solidFill>
                      <a:srgbClr val="000000"/>
                    </a:solidFill>
                    <a:latin typeface="Lucida Console" pitchFamily="49" charset="0"/>
                    <a:cs typeface="Lucida Sans Typewriter"/>
                  </a:rPr>
                  <a:t>DB2PK.PCKGCE0</a:t>
                </a:r>
                <a:r>
                  <a:rPr lang="en-US" sz="1600" dirty="0">
                    <a:solidFill>
                      <a:srgbClr val="000000"/>
                    </a:solidFill>
                    <a:latin typeface="Lucida Console" pitchFamily="49" charset="0"/>
                    <a:cs typeface="Lucida Sans Typewriter"/>
                  </a:rPr>
                  <a:t>)  - </a:t>
                </a:r>
              </a:p>
              <a:p>
                <a:pPr eaLnBrk="1" hangingPunct="1"/>
                <a:r>
                  <a:rPr lang="en-US" sz="1600" dirty="0">
                    <a:solidFill>
                      <a:srgbClr val="000000"/>
                    </a:solidFill>
                    <a:latin typeface="Lucida Console" pitchFamily="49" charset="0"/>
                    <a:cs typeface="Lucida Sans Typewriter"/>
                  </a:rPr>
                  <a:t>  OWNER</a:t>
                </a:r>
                <a:r>
                  <a:rPr lang="en-US" sz="1600" dirty="0" smtClean="0">
                    <a:solidFill>
                      <a:srgbClr val="000000"/>
                    </a:solidFill>
                    <a:latin typeface="Lucida Console" pitchFamily="49" charset="0"/>
                    <a:cs typeface="Lucida Sans Typewriter"/>
                  </a:rPr>
                  <a:t>(PDB2</a:t>
                </a:r>
                <a:r>
                  <a:rPr lang="en-US" sz="1600" dirty="0">
                    <a:solidFill>
                      <a:srgbClr val="000000"/>
                    </a:solidFill>
                    <a:latin typeface="Lucida Console" pitchFamily="49" charset="0"/>
                    <a:cs typeface="Lucida Sans Typewriter"/>
                  </a:rPr>
                  <a:t>)                   - </a:t>
                </a:r>
              </a:p>
              <a:p>
                <a:pPr eaLnBrk="1" hangingPunct="1"/>
                <a:r>
                  <a:rPr lang="en-US" sz="1600" dirty="0">
                    <a:solidFill>
                      <a:srgbClr val="000000"/>
                    </a:solidFill>
                    <a:latin typeface="Lucida Console" pitchFamily="49" charset="0"/>
                    <a:cs typeface="Lucida Sans Typewriter"/>
                  </a:rPr>
                  <a:t>  QUALIFIER</a:t>
                </a:r>
                <a:r>
                  <a:rPr lang="en-US" sz="1600" dirty="0" smtClean="0">
                    <a:solidFill>
                      <a:srgbClr val="000000"/>
                    </a:solidFill>
                    <a:latin typeface="Lucida Console" pitchFamily="49" charset="0"/>
                    <a:cs typeface="Lucida Sans Typewriter"/>
                  </a:rPr>
                  <a:t>(PDB2</a:t>
                </a:r>
                <a:r>
                  <a:rPr lang="en-US" sz="1600" dirty="0">
                    <a:solidFill>
                      <a:srgbClr val="000000"/>
                    </a:solidFill>
                    <a:latin typeface="Lucida Console" pitchFamily="49" charset="0"/>
                    <a:cs typeface="Lucida Sans Typewriter"/>
                  </a:rPr>
                  <a:t>)               - </a:t>
                </a:r>
              </a:p>
              <a:p>
                <a:pPr eaLnBrk="1" hangingPunct="1"/>
                <a:r>
                  <a:rPr lang="en-US" sz="1600" dirty="0">
                    <a:solidFill>
                      <a:srgbClr val="000000"/>
                    </a:solidFill>
                    <a:latin typeface="Lucida Console" pitchFamily="49" charset="0"/>
                    <a:cs typeface="Lucida Sans Typewriter"/>
                  </a:rPr>
                  <a:t>  EXPLAIN(YES)                 </a:t>
                </a:r>
                <a:r>
                  <a:rPr lang="en-US" sz="1600" dirty="0" smtClean="0">
                    <a:solidFill>
                      <a:srgbClr val="000000"/>
                    </a:solidFill>
                    <a:latin typeface="Lucida Console" pitchFamily="49" charset="0"/>
                    <a:cs typeface="Lucida Sans Typewriter"/>
                  </a:rPr>
                  <a:t> </a:t>
                </a:r>
                <a:r>
                  <a:rPr lang="en-US" sz="1600" dirty="0">
                    <a:solidFill>
                      <a:srgbClr val="000000"/>
                    </a:solidFill>
                    <a:latin typeface="Lucida Console" pitchFamily="49" charset="0"/>
                    <a:cs typeface="Lucida Sans Typewriter"/>
                  </a:rPr>
                  <a:t>- </a:t>
                </a:r>
              </a:p>
              <a:p>
                <a:pPr eaLnBrk="1" hangingPunct="1"/>
                <a:r>
                  <a:rPr lang="en-US" sz="1600" dirty="0">
                    <a:solidFill>
                      <a:srgbClr val="000000"/>
                    </a:solidFill>
                    <a:latin typeface="Lucida Console" pitchFamily="49" charset="0"/>
                    <a:cs typeface="Lucida Sans Typewriter"/>
                  </a:rPr>
                  <a:t>  REOPT(NONE)                   - </a:t>
                </a:r>
              </a:p>
              <a:p>
                <a:pPr eaLnBrk="1" hangingPunct="1"/>
                <a:r>
                  <a:rPr lang="en-US" sz="1600" dirty="0">
                    <a:solidFill>
                      <a:srgbClr val="000000"/>
                    </a:solidFill>
                    <a:latin typeface="Lucida Console" pitchFamily="49" charset="0"/>
                    <a:cs typeface="Lucida Sans Typewriter"/>
                  </a:rPr>
                  <a:t>  </a:t>
                </a:r>
                <a:r>
                  <a:rPr lang="en-US" sz="1600" b="1" dirty="0">
                    <a:solidFill>
                      <a:srgbClr val="FF0000"/>
                    </a:solidFill>
                    <a:latin typeface="Lucida Console" pitchFamily="49" charset="0"/>
                    <a:cs typeface="Lucida Sans Typewriter"/>
                  </a:rPr>
                  <a:t>PLANMGMT(EXTENDED)</a:t>
                </a:r>
                <a:r>
                  <a:rPr lang="en-US" sz="1600" dirty="0">
                    <a:solidFill>
                      <a:srgbClr val="000000"/>
                    </a:solidFill>
                    <a:latin typeface="Lucida Console" pitchFamily="49" charset="0"/>
                    <a:cs typeface="Lucida Sans Typewriter"/>
                  </a:rPr>
                  <a:t> </a:t>
                </a:r>
                <a:endParaRPr lang="en-GB" sz="1600" dirty="0">
                  <a:solidFill>
                    <a:srgbClr val="000000"/>
                  </a:solidFill>
                  <a:latin typeface="Lucida Console" pitchFamily="49" charset="0"/>
                  <a:cs typeface="Lucida Sans Typewriter"/>
                </a:endParaRPr>
              </a:p>
            </p:txBody>
          </p:sp>
        </p:grpSp>
        <p:pic>
          <p:nvPicPr>
            <p:cNvPr id="151575" name="Picture 4" descr="Swiss Army Knif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556" name="Group 42"/>
          <p:cNvGrpSpPr>
            <a:grpSpLocks/>
          </p:cNvGrpSpPr>
          <p:nvPr/>
        </p:nvGrpSpPr>
        <p:grpSpPr bwMode="auto">
          <a:xfrm>
            <a:off x="1243014" y="4292601"/>
            <a:ext cx="6353175" cy="2111376"/>
            <a:chOff x="963297" y="1468315"/>
            <a:chExt cx="6353607" cy="2110349"/>
          </a:xfrm>
        </p:grpSpPr>
        <p:sp>
          <p:nvSpPr>
            <p:cNvPr id="44" name="Rounded Rectangle 43"/>
            <p:cNvSpPr/>
            <p:nvPr/>
          </p:nvSpPr>
          <p:spPr bwMode="auto">
            <a:xfrm>
              <a:off x="2855726" y="1468315"/>
              <a:ext cx="3167277" cy="2110349"/>
            </a:xfrm>
            <a:prstGeom prst="roundRect">
              <a:avLst>
                <a:gd name="adj" fmla="val 8334"/>
              </a:avLst>
            </a:prstGeom>
            <a:noFill/>
            <a:ln>
              <a:solidFill>
                <a:schemeClr val="tx2"/>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eaLnBrk="0" hangingPunct="0">
                <a:defRPr/>
              </a:pPr>
              <a:endParaRPr lang="en-US" sz="1600" dirty="0" err="1">
                <a:solidFill>
                  <a:srgbClr val="000000"/>
                </a:solidFill>
              </a:endParaRPr>
            </a:p>
          </p:txBody>
        </p:sp>
        <p:grpSp>
          <p:nvGrpSpPr>
            <p:cNvPr id="151558" name="Group 44"/>
            <p:cNvGrpSpPr>
              <a:grpSpLocks/>
            </p:cNvGrpSpPr>
            <p:nvPr/>
          </p:nvGrpSpPr>
          <p:grpSpPr bwMode="auto">
            <a:xfrm>
              <a:off x="963297" y="2039224"/>
              <a:ext cx="1301262" cy="842864"/>
              <a:chOff x="949570" y="2180484"/>
              <a:chExt cx="1301262" cy="842864"/>
            </a:xfrm>
          </p:grpSpPr>
          <p:pic>
            <p:nvPicPr>
              <p:cNvPr id="1515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73" name="TextBox 59"/>
              <p:cNvSpPr txBox="1">
                <a:spLocks noChangeArrowheads="1"/>
              </p:cNvSpPr>
              <p:nvPr/>
            </p:nvSpPr>
            <p:spPr bwMode="auto">
              <a:xfrm>
                <a:off x="949570" y="2715720"/>
                <a:ext cx="1301262" cy="30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New Copy</a:t>
                </a:r>
              </a:p>
            </p:txBody>
          </p:sp>
        </p:grpSp>
        <p:grpSp>
          <p:nvGrpSpPr>
            <p:cNvPr id="151559" name="Group 45"/>
            <p:cNvGrpSpPr>
              <a:grpSpLocks/>
            </p:cNvGrpSpPr>
            <p:nvPr/>
          </p:nvGrpSpPr>
          <p:grpSpPr bwMode="auto">
            <a:xfrm>
              <a:off x="2856513" y="2059744"/>
              <a:ext cx="1301262" cy="842864"/>
              <a:chOff x="949570" y="2180484"/>
              <a:chExt cx="1301262" cy="842864"/>
            </a:xfrm>
          </p:grpSpPr>
          <p:pic>
            <p:nvPicPr>
              <p:cNvPr id="151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71" name="TextBox 57"/>
              <p:cNvSpPr txBox="1">
                <a:spLocks noChangeArrowheads="1"/>
              </p:cNvSpPr>
              <p:nvPr/>
            </p:nvSpPr>
            <p:spPr bwMode="auto">
              <a:xfrm>
                <a:off x="949570" y="2715720"/>
                <a:ext cx="1301262" cy="30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Current Copy</a:t>
                </a:r>
              </a:p>
            </p:txBody>
          </p:sp>
        </p:grpSp>
        <p:grpSp>
          <p:nvGrpSpPr>
            <p:cNvPr id="151560" name="Group 46"/>
            <p:cNvGrpSpPr>
              <a:grpSpLocks/>
            </p:cNvGrpSpPr>
            <p:nvPr/>
          </p:nvGrpSpPr>
          <p:grpSpPr bwMode="auto">
            <a:xfrm>
              <a:off x="4524529" y="2735651"/>
              <a:ext cx="1301262" cy="842864"/>
              <a:chOff x="949570" y="2180484"/>
              <a:chExt cx="1301262" cy="842864"/>
            </a:xfrm>
          </p:grpSpPr>
          <p:pic>
            <p:nvPicPr>
              <p:cNvPr id="1515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69" name="TextBox 55"/>
              <p:cNvSpPr txBox="1">
                <a:spLocks noChangeArrowheads="1"/>
              </p:cNvSpPr>
              <p:nvPr/>
            </p:nvSpPr>
            <p:spPr bwMode="auto">
              <a:xfrm>
                <a:off x="949570" y="2715720"/>
                <a:ext cx="1301262" cy="30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Original Copy</a:t>
                </a:r>
              </a:p>
            </p:txBody>
          </p:sp>
        </p:grpSp>
        <p:grpSp>
          <p:nvGrpSpPr>
            <p:cNvPr id="151561" name="Group 47"/>
            <p:cNvGrpSpPr>
              <a:grpSpLocks/>
            </p:cNvGrpSpPr>
            <p:nvPr/>
          </p:nvGrpSpPr>
          <p:grpSpPr bwMode="auto">
            <a:xfrm>
              <a:off x="4524529" y="1534164"/>
              <a:ext cx="1301262" cy="1058201"/>
              <a:chOff x="949570" y="2180484"/>
              <a:chExt cx="1301262" cy="1058201"/>
            </a:xfrm>
          </p:grpSpPr>
          <p:pic>
            <p:nvPicPr>
              <p:cNvPr id="151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67" name="TextBox 53"/>
              <p:cNvSpPr txBox="1">
                <a:spLocks noChangeArrowheads="1"/>
              </p:cNvSpPr>
              <p:nvPr/>
            </p:nvSpPr>
            <p:spPr bwMode="auto">
              <a:xfrm>
                <a:off x="949570" y="2715720"/>
                <a:ext cx="1301262" cy="52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Previous Copy</a:t>
                </a:r>
              </a:p>
            </p:txBody>
          </p:sp>
        </p:grpSp>
        <p:sp>
          <p:nvSpPr>
            <p:cNvPr id="49" name="Right Arrow 48"/>
            <p:cNvSpPr/>
            <p:nvPr/>
          </p:nvSpPr>
          <p:spPr bwMode="auto">
            <a:xfrm>
              <a:off x="2223858" y="2279134"/>
              <a:ext cx="631868" cy="315758"/>
            </a:xfrm>
            <a:prstGeom prst="rightArrow">
              <a:avLst/>
            </a:prstGeom>
            <a:solidFill>
              <a:schemeClr val="tx2"/>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pic>
          <p:nvPicPr>
            <p:cNvPr id="1515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172" y="1619272"/>
              <a:ext cx="787732" cy="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ight Arrow 50"/>
            <p:cNvSpPr/>
            <p:nvPr/>
          </p:nvSpPr>
          <p:spPr bwMode="auto">
            <a:xfrm>
              <a:off x="5826140" y="1714258"/>
              <a:ext cx="633456" cy="315758"/>
            </a:xfrm>
            <a:prstGeom prst="rightArrow">
              <a:avLst/>
            </a:prstGeom>
            <a:solidFill>
              <a:schemeClr val="tx2"/>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sp>
          <p:nvSpPr>
            <p:cNvPr id="52" name="Right Arrow 51"/>
            <p:cNvSpPr/>
            <p:nvPr/>
          </p:nvSpPr>
          <p:spPr bwMode="auto">
            <a:xfrm rot="20419101">
              <a:off x="4033731" y="1998282"/>
              <a:ext cx="633455" cy="317346"/>
            </a:xfrm>
            <a:prstGeom prst="rightArrow">
              <a:avLst/>
            </a:prstGeom>
            <a:solidFill>
              <a:schemeClr val="tx2"/>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grpSp>
      <p:sp>
        <p:nvSpPr>
          <p:cNvPr id="30" name="Right Arrow 29"/>
          <p:cNvSpPr/>
          <p:nvPr/>
        </p:nvSpPr>
        <p:spPr bwMode="auto">
          <a:xfrm rot="1111924">
            <a:off x="4363741" y="5568842"/>
            <a:ext cx="633412" cy="317500"/>
          </a:xfrm>
          <a:prstGeom prst="rightArrow">
            <a:avLst/>
          </a:prstGeom>
          <a:solidFill>
            <a:schemeClr val="bg1">
              <a:lumMod val="65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sp>
        <p:nvSpPr>
          <p:cNvPr id="2" name="Oval 1"/>
          <p:cNvSpPr/>
          <p:nvPr/>
        </p:nvSpPr>
        <p:spPr>
          <a:xfrm>
            <a:off x="4278275" y="5348289"/>
            <a:ext cx="2252363" cy="1236186"/>
          </a:xfrm>
          <a:prstGeom prst="ellipse">
            <a:avLst/>
          </a:prstGeom>
          <a:noFill/>
          <a:ln w="38100">
            <a:solidFill>
              <a:schemeClr val="tx2">
                <a:lumMod val="75000"/>
              </a:schemeClr>
            </a:solid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59"/>
          <p:cNvSpPr txBox="1">
            <a:spLocks noChangeArrowheads="1"/>
          </p:cNvSpPr>
          <p:nvPr/>
        </p:nvSpPr>
        <p:spPr bwMode="auto">
          <a:xfrm>
            <a:off x="7337136" y="5704772"/>
            <a:ext cx="16965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400" dirty="0" smtClean="0">
                <a:solidFill>
                  <a:srgbClr val="000000"/>
                </a:solidFill>
              </a:rPr>
              <a:t>Using PLANMGMT for the first time</a:t>
            </a:r>
            <a:endParaRPr lang="en-US" sz="1400" dirty="0">
              <a:solidFill>
                <a:srgbClr val="000000"/>
              </a:solidFill>
            </a:endParaRPr>
          </a:p>
        </p:txBody>
      </p:sp>
      <p:sp>
        <p:nvSpPr>
          <p:cNvPr id="35" name="Right Arrow 34"/>
          <p:cNvSpPr/>
          <p:nvPr/>
        </p:nvSpPr>
        <p:spPr bwMode="auto">
          <a:xfrm>
            <a:off x="6645852" y="5820815"/>
            <a:ext cx="631825" cy="315912"/>
          </a:xfrm>
          <a:prstGeom prst="rightArrow">
            <a:avLst/>
          </a:prstGeom>
          <a:solidFill>
            <a:schemeClr val="tx1"/>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eaLnBrk="0" hangingPunct="0">
              <a:defRPr/>
            </a:pPr>
            <a:endParaRPr lang="en-US" sz="1600" dirty="0" err="1">
              <a:solidFill>
                <a:srgbClr val="000000"/>
              </a:solidFill>
            </a:endParaRPr>
          </a:p>
        </p:txBody>
      </p:sp>
      <p:sp>
        <p:nvSpPr>
          <p:cNvPr id="39"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27</a:t>
            </a:fld>
            <a:endParaRPr lang="en-US"/>
          </a:p>
        </p:txBody>
      </p:sp>
    </p:spTree>
    <p:extLst>
      <p:ext uri="{BB962C8B-B14F-4D97-AF65-F5344CB8AC3E}">
        <p14:creationId xmlns:p14="http://schemas.microsoft.com/office/powerpoint/2010/main" val="865829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228601" y="71438"/>
            <a:ext cx="8439151" cy="717550"/>
          </a:xfrm>
        </p:spPr>
        <p:txBody>
          <a:bodyPr/>
          <a:lstStyle/>
          <a:p>
            <a:r>
              <a:rPr lang="en-US" dirty="0">
                <a:latin typeface="Century Gothic" charset="0"/>
                <a:ea typeface="MS PGothic" charset="0"/>
                <a:cs typeface="MS PGothic" charset="0"/>
              </a:rPr>
              <a:t>- </a:t>
            </a:r>
            <a:r>
              <a:rPr lang="en-US" dirty="0" smtClean="0">
                <a:latin typeface="Century Gothic" charset="0"/>
                <a:ea typeface="MS PGothic" charset="0"/>
                <a:cs typeface="MS PGothic" charset="0"/>
              </a:rPr>
              <a:t>DB2 PLAN MANAGEMENT: Case study</a:t>
            </a:r>
            <a:endParaRPr lang="en-US" dirty="0">
              <a:latin typeface="Century Gothic" charset="0"/>
              <a:ea typeface="MS PGothic" charset="0"/>
              <a:cs typeface="MS PGothic" charset="0"/>
            </a:endParaRPr>
          </a:p>
        </p:txBody>
      </p:sp>
      <p:sp>
        <p:nvSpPr>
          <p:cNvPr id="3" name="Content Placeholder 2"/>
          <p:cNvSpPr>
            <a:spLocks noGrp="1"/>
          </p:cNvSpPr>
          <p:nvPr>
            <p:ph idx="1"/>
          </p:nvPr>
        </p:nvSpPr>
        <p:spPr>
          <a:xfrm>
            <a:off x="490539" y="857251"/>
            <a:ext cx="8167687" cy="5578475"/>
          </a:xfrm>
        </p:spPr>
        <p:txBody>
          <a:bodyPr/>
          <a:lstStyle/>
          <a:p>
            <a:pPr>
              <a:defRPr/>
            </a:pPr>
            <a:r>
              <a:rPr lang="en-US" dirty="0" smtClean="0"/>
              <a:t>Performance degradation due to access path change:</a:t>
            </a:r>
          </a:p>
          <a:p>
            <a:pPr>
              <a:defRPr/>
            </a:pPr>
            <a:endParaRPr lang="en-US" dirty="0" smtClean="0"/>
          </a:p>
          <a:p>
            <a:pPr>
              <a:defRPr/>
            </a:pPr>
            <a:endParaRPr lang="en-US" dirty="0"/>
          </a:p>
          <a:p>
            <a:pPr>
              <a:defRPr/>
            </a:pPr>
            <a:endParaRPr lang="en-US" dirty="0" smtClean="0"/>
          </a:p>
          <a:p>
            <a:pPr marL="0" indent="0">
              <a:buFont typeface="Arial" charset="0"/>
              <a:buNone/>
              <a:defRPr/>
            </a:pPr>
            <a:endParaRPr lang="en-US" sz="1200" dirty="0" smtClean="0"/>
          </a:p>
          <a:p>
            <a:pPr>
              <a:defRPr/>
            </a:pPr>
            <a:r>
              <a:rPr lang="en-US" dirty="0"/>
              <a:t>SWITCH(ORIGINAL) vs. </a:t>
            </a:r>
            <a:r>
              <a:rPr lang="en-US" dirty="0" smtClean="0"/>
              <a:t>SWITCH(PREVIOUS)</a:t>
            </a:r>
            <a:endParaRPr lang="en-US" dirty="0"/>
          </a:p>
          <a:p>
            <a:pPr>
              <a:defRPr/>
            </a:pPr>
            <a:endParaRPr lang="en-US" dirty="0"/>
          </a:p>
        </p:txBody>
      </p:sp>
      <p:grpSp>
        <p:nvGrpSpPr>
          <p:cNvPr id="152579" name="Group 5"/>
          <p:cNvGrpSpPr>
            <a:grpSpLocks/>
          </p:cNvGrpSpPr>
          <p:nvPr/>
        </p:nvGrpSpPr>
        <p:grpSpPr bwMode="auto">
          <a:xfrm>
            <a:off x="179388" y="1295401"/>
            <a:ext cx="9721851" cy="909637"/>
            <a:chOff x="179512" y="3489817"/>
            <a:chExt cx="9721191" cy="909236"/>
          </a:xfrm>
        </p:grpSpPr>
        <p:grpSp>
          <p:nvGrpSpPr>
            <p:cNvPr id="152602" name="Group 6"/>
            <p:cNvGrpSpPr>
              <a:grpSpLocks/>
            </p:cNvGrpSpPr>
            <p:nvPr/>
          </p:nvGrpSpPr>
          <p:grpSpPr bwMode="auto">
            <a:xfrm>
              <a:off x="179512" y="3572331"/>
              <a:ext cx="9721191" cy="826722"/>
              <a:chOff x="179512" y="3572331"/>
              <a:chExt cx="9721191" cy="826722"/>
            </a:xfrm>
          </p:grpSpPr>
          <p:sp>
            <p:nvSpPr>
              <p:cNvPr id="7" name="Rectangle 6"/>
              <p:cNvSpPr>
                <a:spLocks noChangeArrowheads="1"/>
              </p:cNvSpPr>
              <p:nvPr/>
            </p:nvSpPr>
            <p:spPr bwMode="auto">
              <a:xfrm>
                <a:off x="179512" y="3572331"/>
                <a:ext cx="8784629" cy="826722"/>
              </a:xfrm>
              <a:prstGeom prst="rect">
                <a:avLst/>
              </a:prstGeom>
              <a:solidFill>
                <a:srgbClr val="B6C4E0"/>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152605" name="TextBox 9"/>
              <p:cNvSpPr txBox="1">
                <a:spLocks noChangeArrowheads="1"/>
              </p:cNvSpPr>
              <p:nvPr/>
            </p:nvSpPr>
            <p:spPr bwMode="auto">
              <a:xfrm>
                <a:off x="890073" y="3679393"/>
                <a:ext cx="9010630" cy="6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cs-CZ" sz="1300" b="1" dirty="0">
                    <a:solidFill>
                      <a:srgbClr val="000000"/>
                    </a:solidFill>
                    <a:latin typeface="Lucida Console" pitchFamily="49" charset="0"/>
                  </a:rPr>
                  <a:t>END TIME    </a:t>
                </a:r>
                <a:r>
                  <a:rPr lang="cs-CZ" sz="1300" b="1" dirty="0" smtClean="0">
                    <a:solidFill>
                      <a:srgbClr val="000000"/>
                    </a:solidFill>
                    <a:latin typeface="Lucida Console" pitchFamily="49" charset="0"/>
                  </a:rPr>
                  <a:t>PLAN     AUTHID   CORRID   ELAPSED  CPU      # </a:t>
                </a:r>
                <a:r>
                  <a:rPr lang="cs-CZ" sz="1300" b="1" dirty="0">
                    <a:solidFill>
                      <a:srgbClr val="000000"/>
                    </a:solidFill>
                    <a:latin typeface="Lucida Console" pitchFamily="49" charset="0"/>
                  </a:rPr>
                  <a:t>STMTS GETPAGE REASON</a:t>
                </a:r>
              </a:p>
              <a:p>
                <a:pPr eaLnBrk="1" hangingPunct="1"/>
                <a:r>
                  <a:rPr lang="cs-CZ" sz="1300" b="1" dirty="0">
                    <a:solidFill>
                      <a:srgbClr val="000000"/>
                    </a:solidFill>
                    <a:latin typeface="Lucida Console" pitchFamily="49" charset="0"/>
                  </a:rPr>
                  <a:t>----------- -------- -------- -------- -------- -------- ------- ------- ------</a:t>
                </a:r>
              </a:p>
              <a:p>
                <a:pPr eaLnBrk="1" hangingPunct="1"/>
                <a:r>
                  <a:rPr lang="cs-CZ" sz="1300" b="1" dirty="0">
                    <a:solidFill>
                      <a:srgbClr val="000000"/>
                    </a:solidFill>
                    <a:latin typeface="Lucida Console" pitchFamily="49" charset="0"/>
                  </a:rPr>
                  <a:t>13:58:46    </a:t>
                </a:r>
                <a:r>
                  <a:rPr lang="cs-CZ" sz="1300" b="1" dirty="0" smtClean="0">
                    <a:solidFill>
                      <a:srgbClr val="000000"/>
                    </a:solidFill>
                    <a:latin typeface="Lucida Console" pitchFamily="49" charset="0"/>
                  </a:rPr>
                  <a:t>PDB2PLN1 CRIS     CRISLRXX </a:t>
                </a:r>
                <a:r>
                  <a:rPr lang="cs-CZ" sz="1300" b="1" dirty="0">
                    <a:solidFill>
                      <a:srgbClr val="000000"/>
                    </a:solidFill>
                    <a:latin typeface="Lucida Console" pitchFamily="49" charset="0"/>
                  </a:rPr>
                  <a:t>7,254 ms 2,025 ms  19,211  13,497  OK </a:t>
                </a:r>
                <a:endParaRPr lang="en-GB" sz="1300" b="1" dirty="0">
                  <a:solidFill>
                    <a:srgbClr val="000000"/>
                  </a:solidFill>
                  <a:latin typeface="Lucida Console" pitchFamily="49" charset="0"/>
                </a:endParaRPr>
              </a:p>
            </p:txBody>
          </p:sp>
        </p:grpSp>
        <p:pic>
          <p:nvPicPr>
            <p:cNvPr id="152603" name="Picture 14" descr="C:\Users\cristian\AppData\Local\Microsoft\Windows\Temporary Internet Files\Content.IE5\IP3SERA0\MC9004338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8"/>
          <p:cNvSpPr>
            <a:spLocks noChangeArrowheads="1"/>
          </p:cNvSpPr>
          <p:nvPr/>
        </p:nvSpPr>
        <p:spPr bwMode="auto">
          <a:xfrm>
            <a:off x="4787901" y="1484314"/>
            <a:ext cx="3455988" cy="720725"/>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grpSp>
        <p:nvGrpSpPr>
          <p:cNvPr id="152582" name="Group 15"/>
          <p:cNvGrpSpPr>
            <a:grpSpLocks/>
          </p:cNvGrpSpPr>
          <p:nvPr/>
        </p:nvGrpSpPr>
        <p:grpSpPr bwMode="auto">
          <a:xfrm>
            <a:off x="341553" y="3601821"/>
            <a:ext cx="4384588" cy="2109869"/>
            <a:chOff x="2964690" y="4284100"/>
            <a:chExt cx="4384112" cy="2110431"/>
          </a:xfrm>
        </p:grpSpPr>
        <p:sp>
          <p:nvSpPr>
            <p:cNvPr id="17" name="Rounded Rectangle 16"/>
            <p:cNvSpPr/>
            <p:nvPr/>
          </p:nvSpPr>
          <p:spPr bwMode="auto">
            <a:xfrm>
              <a:off x="2964690" y="4284100"/>
              <a:ext cx="3166718" cy="2110349"/>
            </a:xfrm>
            <a:prstGeom prst="roundRect">
              <a:avLst>
                <a:gd name="adj" fmla="val 8334"/>
              </a:avLst>
            </a:prstGeom>
            <a:noFill/>
            <a:ln>
              <a:solidFill>
                <a:schemeClr val="tx2"/>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eaLnBrk="0" hangingPunct="0">
                <a:defRPr/>
              </a:pPr>
              <a:endParaRPr lang="en-US" sz="1600" dirty="0" err="1">
                <a:solidFill>
                  <a:srgbClr val="000000"/>
                </a:solidFill>
              </a:endParaRPr>
            </a:p>
          </p:txBody>
        </p:sp>
        <p:grpSp>
          <p:nvGrpSpPr>
            <p:cNvPr id="152584" name="Group 17"/>
            <p:cNvGrpSpPr>
              <a:grpSpLocks/>
            </p:cNvGrpSpPr>
            <p:nvPr/>
          </p:nvGrpSpPr>
          <p:grpSpPr bwMode="auto">
            <a:xfrm>
              <a:off x="2964690" y="4875529"/>
              <a:ext cx="1301262" cy="843095"/>
              <a:chOff x="949570" y="2180484"/>
              <a:chExt cx="1301262" cy="843095"/>
            </a:xfrm>
          </p:grpSpPr>
          <p:pic>
            <p:nvPicPr>
              <p:cNvPr id="1525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596" name="TextBox 29"/>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Current Copy</a:t>
                </a:r>
              </a:p>
            </p:txBody>
          </p:sp>
        </p:grpSp>
        <p:grpSp>
          <p:nvGrpSpPr>
            <p:cNvPr id="152585" name="Group 18"/>
            <p:cNvGrpSpPr>
              <a:grpSpLocks/>
            </p:cNvGrpSpPr>
            <p:nvPr/>
          </p:nvGrpSpPr>
          <p:grpSpPr bwMode="auto">
            <a:xfrm>
              <a:off x="4632706" y="5551436"/>
              <a:ext cx="1301262" cy="843095"/>
              <a:chOff x="949570" y="2180484"/>
              <a:chExt cx="1301262" cy="843095"/>
            </a:xfrm>
          </p:grpSpPr>
          <p:pic>
            <p:nvPicPr>
              <p:cNvPr id="15259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594" name="TextBox 27"/>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Original Copy</a:t>
                </a:r>
              </a:p>
            </p:txBody>
          </p:sp>
        </p:grpSp>
        <p:grpSp>
          <p:nvGrpSpPr>
            <p:cNvPr id="152586" name="Group 19"/>
            <p:cNvGrpSpPr>
              <a:grpSpLocks/>
            </p:cNvGrpSpPr>
            <p:nvPr/>
          </p:nvGrpSpPr>
          <p:grpSpPr bwMode="auto">
            <a:xfrm>
              <a:off x="4632706" y="4349949"/>
              <a:ext cx="1301262" cy="1058595"/>
              <a:chOff x="949570" y="2180484"/>
              <a:chExt cx="1301262" cy="1058595"/>
            </a:xfrm>
          </p:grpSpPr>
          <p:pic>
            <p:nvPicPr>
              <p:cNvPr id="1525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592" name="TextBox 25"/>
              <p:cNvSpPr txBox="1">
                <a:spLocks noChangeArrowheads="1"/>
              </p:cNvSpPr>
              <p:nvPr/>
            </p:nvSpPr>
            <p:spPr bwMode="auto">
              <a:xfrm>
                <a:off x="949570" y="2715720"/>
                <a:ext cx="1301262" cy="5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Previous Copy</a:t>
                </a:r>
              </a:p>
            </p:txBody>
          </p:sp>
        </p:grpSp>
        <p:sp>
          <p:nvSpPr>
            <p:cNvPr id="21" name="Right Arrow 20"/>
            <p:cNvSpPr/>
            <p:nvPr/>
          </p:nvSpPr>
          <p:spPr bwMode="auto">
            <a:xfrm rot="12195643">
              <a:off x="4140899" y="5622718"/>
              <a:ext cx="633344" cy="317585"/>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pic>
          <p:nvPicPr>
            <p:cNvPr id="15258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070" y="4435057"/>
              <a:ext cx="787732" cy="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ight Arrow 22"/>
            <p:cNvSpPr/>
            <p:nvPr/>
          </p:nvSpPr>
          <p:spPr bwMode="auto">
            <a:xfrm>
              <a:off x="5934580" y="4530228"/>
              <a:ext cx="631756" cy="315997"/>
            </a:xfrm>
            <a:prstGeom prst="rightArrow">
              <a:avLst/>
            </a:prstGeom>
            <a:solidFill>
              <a:srgbClr val="FF0000"/>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sp>
          <p:nvSpPr>
            <p:cNvPr id="24" name="Right Arrow 23"/>
            <p:cNvSpPr/>
            <p:nvPr/>
          </p:nvSpPr>
          <p:spPr bwMode="auto">
            <a:xfrm rot="20419101">
              <a:off x="4142487" y="4814466"/>
              <a:ext cx="633343" cy="317585"/>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grpSp>
      <p:grpSp>
        <p:nvGrpSpPr>
          <p:cNvPr id="42" name="Group 15"/>
          <p:cNvGrpSpPr>
            <a:grpSpLocks/>
          </p:cNvGrpSpPr>
          <p:nvPr/>
        </p:nvGrpSpPr>
        <p:grpSpPr bwMode="auto">
          <a:xfrm>
            <a:off x="5552642" y="3601821"/>
            <a:ext cx="3167062" cy="2109869"/>
            <a:chOff x="2964690" y="4284100"/>
            <a:chExt cx="3166718" cy="2110431"/>
          </a:xfrm>
        </p:grpSpPr>
        <p:sp>
          <p:nvSpPr>
            <p:cNvPr id="43" name="Rounded Rectangle 42"/>
            <p:cNvSpPr/>
            <p:nvPr/>
          </p:nvSpPr>
          <p:spPr bwMode="auto">
            <a:xfrm>
              <a:off x="2964690" y="4284100"/>
              <a:ext cx="3166718" cy="2110349"/>
            </a:xfrm>
            <a:prstGeom prst="roundRect">
              <a:avLst>
                <a:gd name="adj" fmla="val 8334"/>
              </a:avLst>
            </a:prstGeom>
            <a:noFill/>
            <a:ln>
              <a:solidFill>
                <a:schemeClr val="tx2"/>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eaLnBrk="0" hangingPunct="0">
                <a:defRPr/>
              </a:pPr>
              <a:endParaRPr lang="en-US" sz="1600" dirty="0" err="1">
                <a:solidFill>
                  <a:srgbClr val="000000"/>
                </a:solidFill>
              </a:endParaRPr>
            </a:p>
          </p:txBody>
        </p:sp>
        <p:grpSp>
          <p:nvGrpSpPr>
            <p:cNvPr id="44" name="Group 17"/>
            <p:cNvGrpSpPr>
              <a:grpSpLocks/>
            </p:cNvGrpSpPr>
            <p:nvPr/>
          </p:nvGrpSpPr>
          <p:grpSpPr bwMode="auto">
            <a:xfrm>
              <a:off x="2964690" y="4875529"/>
              <a:ext cx="1301262" cy="843095"/>
              <a:chOff x="949570" y="2180484"/>
              <a:chExt cx="1301262" cy="843095"/>
            </a:xfrm>
          </p:grpSpPr>
          <p:pic>
            <p:nvPicPr>
              <p:cNvPr id="5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29"/>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dirty="0">
                    <a:solidFill>
                      <a:srgbClr val="000000"/>
                    </a:solidFill>
                  </a:rPr>
                  <a:t>Current Copy</a:t>
                </a:r>
              </a:p>
            </p:txBody>
          </p:sp>
        </p:grpSp>
        <p:grpSp>
          <p:nvGrpSpPr>
            <p:cNvPr id="45" name="Group 18"/>
            <p:cNvGrpSpPr>
              <a:grpSpLocks/>
            </p:cNvGrpSpPr>
            <p:nvPr/>
          </p:nvGrpSpPr>
          <p:grpSpPr bwMode="auto">
            <a:xfrm>
              <a:off x="4632706" y="5551436"/>
              <a:ext cx="1301262" cy="843095"/>
              <a:chOff x="949570" y="2180484"/>
              <a:chExt cx="1301262" cy="843095"/>
            </a:xfrm>
          </p:grpSpPr>
          <p:pic>
            <p:nvPicPr>
              <p:cNvPr id="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27"/>
              <p:cNvSpPr txBox="1">
                <a:spLocks noChangeArrowheads="1"/>
              </p:cNvSpPr>
              <p:nvPr/>
            </p:nvSpPr>
            <p:spPr bwMode="auto">
              <a:xfrm>
                <a:off x="949570" y="2715720"/>
                <a:ext cx="1301262" cy="3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Original Copy</a:t>
                </a:r>
              </a:p>
            </p:txBody>
          </p:sp>
        </p:grpSp>
        <p:grpSp>
          <p:nvGrpSpPr>
            <p:cNvPr id="46" name="Group 19"/>
            <p:cNvGrpSpPr>
              <a:grpSpLocks/>
            </p:cNvGrpSpPr>
            <p:nvPr/>
          </p:nvGrpSpPr>
          <p:grpSpPr bwMode="auto">
            <a:xfrm>
              <a:off x="4632706" y="4349949"/>
              <a:ext cx="1301262" cy="1058595"/>
              <a:chOff x="949570" y="2180484"/>
              <a:chExt cx="1301262" cy="1058595"/>
            </a:xfrm>
          </p:grpSpPr>
          <p:pic>
            <p:nvPicPr>
              <p:cNvPr id="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248" y="2180484"/>
                <a:ext cx="675907" cy="6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25"/>
              <p:cNvSpPr txBox="1">
                <a:spLocks noChangeArrowheads="1"/>
              </p:cNvSpPr>
              <p:nvPr/>
            </p:nvSpPr>
            <p:spPr bwMode="auto">
              <a:xfrm>
                <a:off x="949570" y="2715720"/>
                <a:ext cx="1301262" cy="5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r>
                  <a:rPr lang="en-US" sz="1400">
                    <a:solidFill>
                      <a:srgbClr val="000000"/>
                    </a:solidFill>
                  </a:rPr>
                  <a:t>Previous Copy</a:t>
                </a:r>
              </a:p>
            </p:txBody>
          </p:sp>
        </p:grpSp>
        <p:sp>
          <p:nvSpPr>
            <p:cNvPr id="50" name="Right Arrow 49"/>
            <p:cNvSpPr/>
            <p:nvPr/>
          </p:nvSpPr>
          <p:spPr bwMode="auto">
            <a:xfrm rot="20419101">
              <a:off x="4253489" y="4675811"/>
              <a:ext cx="633343" cy="317585"/>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grpSp>
      <p:sp>
        <p:nvSpPr>
          <p:cNvPr id="2" name="TextBox 1"/>
          <p:cNvSpPr txBox="1"/>
          <p:nvPr/>
        </p:nvSpPr>
        <p:spPr>
          <a:xfrm>
            <a:off x="341553" y="5846553"/>
            <a:ext cx="3132377" cy="369332"/>
          </a:xfrm>
          <a:prstGeom prst="rect">
            <a:avLst/>
          </a:prstGeom>
          <a:noFill/>
        </p:spPr>
        <p:txBody>
          <a:bodyPr wrap="square" rtlCol="0">
            <a:spAutoFit/>
          </a:bodyPr>
          <a:lstStyle/>
          <a:p>
            <a:pPr algn="ctr"/>
            <a:r>
              <a:rPr lang="en-US" b="1" dirty="0"/>
              <a:t>SWITCH(ORIGINAL)</a:t>
            </a:r>
          </a:p>
        </p:txBody>
      </p:sp>
      <p:sp>
        <p:nvSpPr>
          <p:cNvPr id="58" name="TextBox 57"/>
          <p:cNvSpPr txBox="1"/>
          <p:nvPr/>
        </p:nvSpPr>
        <p:spPr>
          <a:xfrm>
            <a:off x="5587327" y="5848494"/>
            <a:ext cx="3132377" cy="369332"/>
          </a:xfrm>
          <a:prstGeom prst="rect">
            <a:avLst/>
          </a:prstGeom>
          <a:noFill/>
        </p:spPr>
        <p:txBody>
          <a:bodyPr wrap="square" rtlCol="0">
            <a:spAutoFit/>
          </a:bodyPr>
          <a:lstStyle/>
          <a:p>
            <a:pPr algn="ctr"/>
            <a:r>
              <a:rPr lang="en-US" b="1" dirty="0" smtClean="0"/>
              <a:t>SWITCH(PREVIOUS)</a:t>
            </a:r>
            <a:endParaRPr lang="en-US" b="1" dirty="0"/>
          </a:p>
        </p:txBody>
      </p:sp>
      <p:sp>
        <p:nvSpPr>
          <p:cNvPr id="59" name="Right Arrow 58"/>
          <p:cNvSpPr/>
          <p:nvPr/>
        </p:nvSpPr>
        <p:spPr bwMode="auto">
          <a:xfrm rot="9735848">
            <a:off x="6682683" y="4325550"/>
            <a:ext cx="633412" cy="317500"/>
          </a:xfrm>
          <a:prstGeom prst="rightArrow">
            <a:avLst/>
          </a:prstGeom>
          <a:solidFill>
            <a:srgbClr val="4B6BAF"/>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chor="ctr"/>
          <a:lstStyle/>
          <a:p>
            <a:pPr eaLnBrk="0" hangingPunct="0">
              <a:defRPr/>
            </a:pPr>
            <a:endParaRPr lang="en-US" sz="1600" dirty="0" err="1">
              <a:solidFill>
                <a:srgbClr val="000000"/>
              </a:solidFill>
            </a:endParaRPr>
          </a:p>
        </p:txBody>
      </p:sp>
      <p:pic>
        <p:nvPicPr>
          <p:cNvPr id="15365" name="Picture 5" descr="http://icons.iconarchive.com/icons/deleket/scrap/256/Lock-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60000">
            <a:off x="2865873" y="5148176"/>
            <a:ext cx="265136" cy="26513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descr="http://icons.iconarchive.com/icons/deleket/scrap/256/Lock-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60000">
            <a:off x="8076962" y="5174607"/>
            <a:ext cx="265136" cy="265136"/>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28</a:t>
            </a:fld>
            <a:endParaRPr lang="en-US"/>
          </a:p>
        </p:txBody>
      </p:sp>
    </p:spTree>
    <p:extLst>
      <p:ext uri="{BB962C8B-B14F-4D97-AF65-F5344CB8AC3E}">
        <p14:creationId xmlns:p14="http://schemas.microsoft.com/office/powerpoint/2010/main" val="52874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smtClean="0"/>
              <a:t>- Agenda</a:t>
            </a:r>
            <a:endParaRPr lang="en-US" dirty="0"/>
          </a:p>
        </p:txBody>
      </p:sp>
      <p:sp>
        <p:nvSpPr>
          <p:cNvPr id="10" name="Content Placeholder 9"/>
          <p:cNvSpPr>
            <a:spLocks noGrp="1"/>
          </p:cNvSpPr>
          <p:nvPr>
            <p:ph idx="1"/>
          </p:nvPr>
        </p:nvSpPr>
        <p:spPr/>
        <p:txBody>
          <a:bodyPr anchor="ctr">
            <a:normAutofit/>
          </a:bodyPr>
          <a:lstStyle/>
          <a:p>
            <a:r>
              <a:rPr lang="en-US" sz="2400" b="1" dirty="0"/>
              <a:t>T</a:t>
            </a:r>
            <a:r>
              <a:rPr lang="en-US" sz="2400" b="1" dirty="0" smtClean="0"/>
              <a:t>he </a:t>
            </a:r>
            <a:r>
              <a:rPr lang="en-US" sz="2400" b="1" dirty="0"/>
              <a:t>need for REBIND</a:t>
            </a:r>
          </a:p>
          <a:p>
            <a:r>
              <a:rPr lang="en-US" sz="2400" b="1" dirty="0"/>
              <a:t>Case study</a:t>
            </a:r>
          </a:p>
          <a:p>
            <a:r>
              <a:rPr lang="en-US" sz="2400" b="1" dirty="0"/>
              <a:t>PLAN MANAGEMENT</a:t>
            </a:r>
          </a:p>
          <a:p>
            <a:r>
              <a:rPr lang="fr-BE" sz="2400" b="1" dirty="0" smtClean="0"/>
              <a:t>DB2 10 High Performance DBATS</a:t>
            </a:r>
            <a:endParaRPr lang="en-US" sz="2400" b="1" dirty="0"/>
          </a:p>
          <a:p>
            <a:r>
              <a:rPr lang="en-US" sz="2400" b="1" dirty="0" smtClean="0"/>
              <a:t>Summary and conclusions</a:t>
            </a:r>
            <a:endParaRPr lang="fr-BE" sz="2400" b="1" dirty="0"/>
          </a:p>
        </p:txBody>
      </p:sp>
      <p:pic>
        <p:nvPicPr>
          <p:cNvPr id="8" name="Picture 7" descr="C:\Documents and Settings\Cristian\Local Settings\Temporary Internet Files\Content.IE5\0FEI09NG\MCj01985720000[1].wmf"/>
          <p:cNvPicPr>
            <a:picLocks noChangeAspect="1" noChangeArrowheads="1"/>
          </p:cNvPicPr>
          <p:nvPr/>
        </p:nvPicPr>
        <p:blipFill>
          <a:blip r:embed="rId2"/>
          <a:srcRect/>
          <a:stretch>
            <a:fillRect/>
          </a:stretch>
        </p:blipFill>
        <p:spPr bwMode="auto">
          <a:xfrm>
            <a:off x="6933887" y="145401"/>
            <a:ext cx="2027237" cy="2371725"/>
          </a:xfrm>
          <a:prstGeom prst="rect">
            <a:avLst/>
          </a:prstGeom>
          <a:noFill/>
          <a:ln w="9525">
            <a:noFill/>
            <a:miter lim="800000"/>
            <a:headEnd/>
            <a:tailEnd/>
          </a:ln>
        </p:spPr>
      </p:pic>
      <p:sp>
        <p:nvSpPr>
          <p:cNvPr id="1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a:t>
            </a:fld>
            <a:endParaRPr lang="en-US"/>
          </a:p>
        </p:txBody>
      </p:sp>
    </p:spTree>
    <p:extLst>
      <p:ext uri="{BB962C8B-B14F-4D97-AF65-F5344CB8AC3E}">
        <p14:creationId xmlns:p14="http://schemas.microsoft.com/office/powerpoint/2010/main" val="29987068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228601" y="71438"/>
            <a:ext cx="8439151" cy="717550"/>
          </a:xfrm>
        </p:spPr>
        <p:txBody>
          <a:bodyPr/>
          <a:lstStyle/>
          <a:p>
            <a:r>
              <a:rPr lang="en-US" dirty="0">
                <a:latin typeface="Century Gothic" charset="0"/>
                <a:ea typeface="MS PGothic" charset="0"/>
                <a:cs typeface="MS PGothic" charset="0"/>
              </a:rPr>
              <a:t>- PLAN </a:t>
            </a:r>
            <a:r>
              <a:rPr lang="en-US" dirty="0" smtClean="0">
                <a:latin typeface="Century Gothic" charset="0"/>
                <a:ea typeface="MS PGothic" charset="0"/>
                <a:cs typeface="MS PGothic" charset="0"/>
              </a:rPr>
              <a:t>MANAGEMENT: Case study</a:t>
            </a:r>
            <a:endParaRPr lang="en-US" dirty="0">
              <a:latin typeface="Century Gothic" charset="0"/>
              <a:ea typeface="MS PGothic" charset="0"/>
              <a:cs typeface="MS PGothic" charset="0"/>
            </a:endParaRPr>
          </a:p>
        </p:txBody>
      </p:sp>
      <p:grpSp>
        <p:nvGrpSpPr>
          <p:cNvPr id="152581" name="Group 23"/>
          <p:cNvGrpSpPr>
            <a:grpSpLocks/>
          </p:cNvGrpSpPr>
          <p:nvPr/>
        </p:nvGrpSpPr>
        <p:grpSpPr bwMode="auto">
          <a:xfrm>
            <a:off x="127000" y="613219"/>
            <a:ext cx="8909051" cy="857143"/>
            <a:chOff x="115773" y="2364397"/>
            <a:chExt cx="8909697" cy="857607"/>
          </a:xfrm>
        </p:grpSpPr>
        <p:grpSp>
          <p:nvGrpSpPr>
            <p:cNvPr id="152597" name="Group 24"/>
            <p:cNvGrpSpPr>
              <a:grpSpLocks/>
            </p:cNvGrpSpPr>
            <p:nvPr/>
          </p:nvGrpSpPr>
          <p:grpSpPr bwMode="auto">
            <a:xfrm>
              <a:off x="168165" y="2558177"/>
              <a:ext cx="8857305" cy="663827"/>
              <a:chOff x="168165" y="2558177"/>
              <a:chExt cx="8857305" cy="663827"/>
            </a:xfrm>
          </p:grpSpPr>
          <p:sp>
            <p:nvSpPr>
              <p:cNvPr id="13" name="Rectangle 12"/>
              <p:cNvSpPr>
                <a:spLocks noChangeArrowheads="1"/>
              </p:cNvSpPr>
              <p:nvPr/>
            </p:nvSpPr>
            <p:spPr bwMode="auto">
              <a:xfrm>
                <a:off x="168165" y="2558177"/>
                <a:ext cx="8785863" cy="663827"/>
              </a:xfrm>
              <a:prstGeom prst="rect">
                <a:avLst/>
              </a:prstGeom>
              <a:solidFill>
                <a:srgbClr val="BFBFBF"/>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152600" name="TextBox 27"/>
              <p:cNvSpPr txBox="1">
                <a:spLocks noChangeArrowheads="1"/>
              </p:cNvSpPr>
              <p:nvPr/>
            </p:nvSpPr>
            <p:spPr bwMode="auto">
              <a:xfrm>
                <a:off x="672542" y="2630227"/>
                <a:ext cx="8136903" cy="36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b="1">
                    <a:solidFill>
                      <a:srgbClr val="000000"/>
                    </a:solidFill>
                    <a:latin typeface="Century Gothic" charset="0"/>
                  </a:rPr>
                  <a:t>EXAMPLE:</a:t>
                </a:r>
              </a:p>
            </p:txBody>
          </p:sp>
          <p:sp>
            <p:nvSpPr>
              <p:cNvPr id="152601" name="TextBox 28"/>
              <p:cNvSpPr txBox="1">
                <a:spLocks noChangeArrowheads="1"/>
              </p:cNvSpPr>
              <p:nvPr/>
            </p:nvSpPr>
            <p:spPr bwMode="auto">
              <a:xfrm>
                <a:off x="1896678" y="2636912"/>
                <a:ext cx="7128792" cy="58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600" dirty="0">
                    <a:solidFill>
                      <a:srgbClr val="000000"/>
                    </a:solidFill>
                    <a:latin typeface="Lucida Console" pitchFamily="49" charset="0"/>
                    <a:cs typeface="Lucida Sans Typewriter"/>
                  </a:rPr>
                  <a:t>REBIND PACKAGE(PDB2PK.PCKGCE0)  - </a:t>
                </a:r>
              </a:p>
              <a:p>
                <a:pPr eaLnBrk="1" hangingPunct="1"/>
                <a:r>
                  <a:rPr lang="en-US" sz="1600" dirty="0">
                    <a:solidFill>
                      <a:srgbClr val="000000"/>
                    </a:solidFill>
                    <a:latin typeface="Lucida Console" pitchFamily="49" charset="0"/>
                    <a:cs typeface="Lucida Sans Typewriter"/>
                  </a:rPr>
                  <a:t>  </a:t>
                </a:r>
                <a:r>
                  <a:rPr lang="en-US" sz="1600" b="1" dirty="0">
                    <a:solidFill>
                      <a:srgbClr val="FF0000"/>
                    </a:solidFill>
                    <a:latin typeface="Lucida Console" pitchFamily="49" charset="0"/>
                    <a:cs typeface="Lucida Sans Typewriter"/>
                  </a:rPr>
                  <a:t>SWITCH(ORIGINAL)</a:t>
                </a:r>
                <a:endParaRPr lang="en-GB" sz="1600" b="1" dirty="0">
                  <a:solidFill>
                    <a:srgbClr val="FF0000"/>
                  </a:solidFill>
                  <a:latin typeface="Lucida Console" pitchFamily="49" charset="0"/>
                  <a:cs typeface="Lucida Sans Typewriter"/>
                </a:endParaRPr>
              </a:p>
            </p:txBody>
          </p:sp>
        </p:grpSp>
        <p:pic>
          <p:nvPicPr>
            <p:cNvPr id="152598" name="Picture 4" descr="Swiss Army Knif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3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23" b="7887"/>
          <a:stretch/>
        </p:blipFill>
        <p:spPr bwMode="auto">
          <a:xfrm>
            <a:off x="-1" y="1758397"/>
            <a:ext cx="9106983" cy="465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419860" y="1585576"/>
            <a:ext cx="1958639" cy="3974883"/>
          </a:xfrm>
          <a:prstGeom prst="straightConnector1">
            <a:avLst/>
          </a:prstGeom>
          <a:ln w="50800">
            <a:headEnd type="none"/>
            <a:tailEnd type="arrow"/>
          </a:ln>
        </p:spPr>
        <p:style>
          <a:lnRef idx="2">
            <a:schemeClr val="accent4"/>
          </a:lnRef>
          <a:fillRef idx="0">
            <a:schemeClr val="accent4"/>
          </a:fillRef>
          <a:effectRef idx="1">
            <a:schemeClr val="accent4"/>
          </a:effectRef>
          <a:fontRef idx="minor">
            <a:schemeClr val="tx1"/>
          </a:fontRef>
        </p:style>
      </p:cxnSp>
      <p:sp>
        <p:nvSpPr>
          <p:cNvPr id="63"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29</a:t>
            </a:fld>
            <a:endParaRPr lang="en-US"/>
          </a:p>
        </p:txBody>
      </p:sp>
    </p:spTree>
    <p:extLst>
      <p:ext uri="{BB962C8B-B14F-4D97-AF65-F5344CB8AC3E}">
        <p14:creationId xmlns:p14="http://schemas.microsoft.com/office/powerpoint/2010/main" val="38982229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EXTENDED </a:t>
            </a:r>
            <a:r>
              <a:rPr lang="en-US" dirty="0" smtClean="0">
                <a:sym typeface="Wingdings" pitchFamily="2" charset="2"/>
              </a:rPr>
              <a:t> </a:t>
            </a:r>
            <a:r>
              <a:rPr lang="en-US" dirty="0" smtClean="0"/>
              <a:t>Monitor SPT01 space utilization!</a:t>
            </a:r>
          </a:p>
          <a:p>
            <a:pPr lvl="1"/>
            <a:r>
              <a:rPr lang="en-US" dirty="0" smtClean="0"/>
              <a:t>DB2 9 </a:t>
            </a:r>
            <a:r>
              <a:rPr lang="en-US" dirty="0" smtClean="0">
                <a:sym typeface="Wingdings" pitchFamily="2" charset="2"/>
              </a:rPr>
              <a:t> compress SPT01</a:t>
            </a:r>
          </a:p>
          <a:p>
            <a:pPr lvl="1"/>
            <a:r>
              <a:rPr lang="en-US" dirty="0" smtClean="0"/>
              <a:t>APRETAINDUP(NO) DB2 10 REBIND option </a:t>
            </a:r>
          </a:p>
          <a:p>
            <a:pPr lvl="2"/>
            <a:r>
              <a:rPr lang="en-US" dirty="0" smtClean="0"/>
              <a:t>Saves Old copies only when they differ from the Active copy</a:t>
            </a:r>
          </a:p>
          <a:p>
            <a:pPr lvl="2"/>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no performance impact at runtime</a:t>
            </a:r>
          </a:p>
          <a:p>
            <a:r>
              <a:rPr lang="en-US" dirty="0" smtClean="0"/>
              <a:t>PLAN MANAGEMENT can be used during migration to DB2 10</a:t>
            </a:r>
          </a:p>
          <a:p>
            <a:pPr lvl="1"/>
            <a:r>
              <a:rPr lang="en-US" dirty="0" smtClean="0"/>
              <a:t>Provides </a:t>
            </a:r>
            <a:r>
              <a:rPr lang="en-US" b="1" i="1" dirty="0" smtClean="0"/>
              <a:t>safer </a:t>
            </a:r>
            <a:r>
              <a:rPr lang="en-US" dirty="0" smtClean="0"/>
              <a:t>mass-REBIND strategies</a:t>
            </a:r>
          </a:p>
          <a:p>
            <a:endParaRPr lang="en-US" dirty="0" smtClean="0"/>
          </a:p>
          <a:p>
            <a:endParaRPr lang="en-US" dirty="0" smtClean="0"/>
          </a:p>
          <a:p>
            <a:pPr lvl="1"/>
            <a:endParaRPr lang="en-US" sz="1050" dirty="0" smtClean="0"/>
          </a:p>
          <a:p>
            <a:endParaRPr lang="en-US" sz="1600" dirty="0" smtClean="0"/>
          </a:p>
          <a:p>
            <a:endParaRPr lang="en-US" dirty="0" smtClean="0"/>
          </a:p>
          <a:p>
            <a:endParaRPr lang="en-US" dirty="0" smtClean="0"/>
          </a:p>
          <a:p>
            <a:pPr lvl="1"/>
            <a:endParaRPr lang="en-US" b="1" i="1" dirty="0" smtClean="0">
              <a:solidFill>
                <a:srgbClr val="FF0000"/>
              </a:solidFill>
            </a:endParaRPr>
          </a:p>
          <a:p>
            <a:pPr marL="0" indent="0">
              <a:buNone/>
            </a:pPr>
            <a:endParaRPr lang="en-US" b="1" i="1" dirty="0">
              <a:solidFill>
                <a:srgbClr val="FF0000"/>
              </a:solidFill>
            </a:endParaRPr>
          </a:p>
        </p:txBody>
      </p:sp>
      <p:sp>
        <p:nvSpPr>
          <p:cNvPr id="2" name="Title 1"/>
          <p:cNvSpPr>
            <a:spLocks noGrp="1"/>
          </p:cNvSpPr>
          <p:nvPr>
            <p:ph type="title"/>
          </p:nvPr>
        </p:nvSpPr>
        <p:spPr/>
        <p:txBody>
          <a:bodyPr/>
          <a:lstStyle/>
          <a:p>
            <a:r>
              <a:rPr lang="en-US" dirty="0"/>
              <a:t>- Some PLAN </a:t>
            </a:r>
            <a:r>
              <a:rPr lang="en-US" dirty="0" smtClean="0"/>
              <a:t>MANAGEMENT </a:t>
            </a:r>
            <a:r>
              <a:rPr lang="en-US" dirty="0"/>
              <a:t>considerations</a:t>
            </a:r>
          </a:p>
        </p:txBody>
      </p:sp>
      <p:grpSp>
        <p:nvGrpSpPr>
          <p:cNvPr id="25" name="Group 24"/>
          <p:cNvGrpSpPr/>
          <p:nvPr/>
        </p:nvGrpSpPr>
        <p:grpSpPr>
          <a:xfrm>
            <a:off x="168485" y="2513297"/>
            <a:ext cx="8784976" cy="2240664"/>
            <a:chOff x="168485" y="1203437"/>
            <a:chExt cx="8784976" cy="2240665"/>
          </a:xfrm>
        </p:grpSpPr>
        <p:grpSp>
          <p:nvGrpSpPr>
            <p:cNvPr id="26" name="Group 25"/>
            <p:cNvGrpSpPr/>
            <p:nvPr/>
          </p:nvGrpSpPr>
          <p:grpSpPr>
            <a:xfrm>
              <a:off x="168485" y="1203437"/>
              <a:ext cx="8784976" cy="1984834"/>
              <a:chOff x="150960" y="3363677"/>
              <a:chExt cx="8784976" cy="1984834"/>
            </a:xfrm>
          </p:grpSpPr>
          <p:sp>
            <p:nvSpPr>
              <p:cNvPr id="28" name="Rectangle 27"/>
              <p:cNvSpPr/>
              <p:nvPr/>
            </p:nvSpPr>
            <p:spPr>
              <a:xfrm>
                <a:off x="150960" y="3501008"/>
                <a:ext cx="8784976" cy="1847503"/>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9" name="TextBox 28"/>
              <p:cNvSpPr txBox="1"/>
              <p:nvPr/>
            </p:nvSpPr>
            <p:spPr>
              <a:xfrm>
                <a:off x="655016" y="3573016"/>
                <a:ext cx="8136904" cy="369332"/>
              </a:xfrm>
              <a:prstGeom prst="rect">
                <a:avLst/>
              </a:prstGeom>
              <a:noFill/>
            </p:spPr>
            <p:txBody>
              <a:bodyPr wrap="square" rtlCol="0">
                <a:spAutoFit/>
              </a:bodyPr>
              <a:lstStyle/>
              <a:p>
                <a:r>
                  <a:rPr lang="en-GB" b="1" dirty="0">
                    <a:solidFill>
                      <a:srgbClr val="000000"/>
                    </a:solidFill>
                    <a:latin typeface="Century Gothic" pitchFamily="34" charset="0"/>
                  </a:rPr>
                  <a:t>TIP</a:t>
                </a:r>
                <a:r>
                  <a:rPr lang="en-GB" b="1" dirty="0" smtClean="0">
                    <a:solidFill>
                      <a:srgbClr val="000000"/>
                    </a:solidFill>
                    <a:latin typeface="Century Gothic" pitchFamily="34" charset="0"/>
                  </a:rPr>
                  <a:t>:</a:t>
                </a:r>
                <a:endParaRPr lang="en-GB" dirty="0">
                  <a:solidFill>
                    <a:srgbClr val="000000"/>
                  </a:solidFill>
                  <a:latin typeface="Lucida Console" pitchFamily="49" charset="0"/>
                </a:endParaRPr>
              </a:p>
            </p:txBody>
          </p:sp>
          <p:pic>
            <p:nvPicPr>
              <p:cNvPr id="30" name="Picture 32" descr="C:\Users\cristian\AppData\Local\Microsoft\Windows\Temporary Internet Files\Content.IE5\GMV91J6Z\MC9000553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p:cNvSpPr txBox="1"/>
            <p:nvPr/>
          </p:nvSpPr>
          <p:spPr>
            <a:xfrm>
              <a:off x="1115616" y="1412776"/>
              <a:ext cx="7776864" cy="2031326"/>
            </a:xfrm>
            <a:prstGeom prst="rect">
              <a:avLst/>
            </a:prstGeom>
            <a:noFill/>
          </p:spPr>
          <p:txBody>
            <a:bodyPr wrap="square" rtlCol="0">
              <a:spAutoFit/>
            </a:bodyPr>
            <a:lstStyle/>
            <a:p>
              <a:r>
                <a:rPr lang="en-GB" dirty="0" smtClean="0">
                  <a:solidFill>
                    <a:srgbClr val="000000"/>
                  </a:solidFill>
                  <a:latin typeface="Arial"/>
                </a:rPr>
                <a:t>DB2 10 for z/OS and SPT01 compression:</a:t>
              </a:r>
            </a:p>
            <a:p>
              <a:pPr marL="285750" indent="-285750">
                <a:buFont typeface="Arial"/>
                <a:buChar char="•"/>
              </a:pPr>
              <a:r>
                <a:rPr lang="en-GB" b="1" dirty="0" smtClean="0">
                  <a:solidFill>
                    <a:srgbClr val="FF0000"/>
                  </a:solidFill>
                  <a:latin typeface="Arial"/>
                </a:rPr>
                <a:t>PM27073</a:t>
              </a:r>
              <a:r>
                <a:rPr lang="en-GB" dirty="0" smtClean="0">
                  <a:solidFill>
                    <a:srgbClr val="000000"/>
                  </a:solidFill>
                  <a:latin typeface="Arial"/>
                </a:rPr>
                <a:t>: </a:t>
              </a:r>
              <a:r>
                <a:rPr lang="en-US" dirty="0">
                  <a:solidFill>
                    <a:srgbClr val="000000"/>
                  </a:solidFill>
                  <a:latin typeface="Arial"/>
                </a:rPr>
                <a:t>Preconditioning for </a:t>
              </a:r>
              <a:r>
                <a:rPr lang="en-US" dirty="0" smtClean="0">
                  <a:solidFill>
                    <a:srgbClr val="000000"/>
                  </a:solidFill>
                  <a:latin typeface="Arial"/>
                </a:rPr>
                <a:t> in-line length of DSNDB01</a:t>
              </a:r>
              <a:r>
                <a:rPr lang="en-US" dirty="0">
                  <a:solidFill>
                    <a:srgbClr val="000000"/>
                  </a:solidFill>
                  <a:latin typeface="Arial"/>
                </a:rPr>
                <a:t>.</a:t>
              </a:r>
              <a:r>
                <a:rPr lang="en-US" dirty="0" smtClean="0">
                  <a:solidFill>
                    <a:srgbClr val="000000"/>
                  </a:solidFill>
                  <a:latin typeface="Arial"/>
                </a:rPr>
                <a:t>SPT01</a:t>
              </a:r>
            </a:p>
            <a:p>
              <a:pPr marL="285750" indent="-285750">
                <a:buFont typeface="Arial"/>
                <a:buChar char="•"/>
              </a:pPr>
              <a:r>
                <a:rPr lang="en-GB" b="1" dirty="0">
                  <a:solidFill>
                    <a:srgbClr val="FF0000"/>
                  </a:solidFill>
                </a:rPr>
                <a:t>PM27811</a:t>
              </a:r>
              <a:r>
                <a:rPr lang="en-GB" dirty="0">
                  <a:solidFill>
                    <a:srgbClr val="000000"/>
                  </a:solidFill>
                </a:rPr>
                <a:t>: DB2 code has been enhanced to allow the in-line length of DSNDB01.SPT01 to be </a:t>
              </a:r>
              <a:r>
                <a:rPr lang="en-GB" dirty="0" smtClean="0">
                  <a:solidFill>
                    <a:srgbClr val="000000"/>
                  </a:solidFill>
                </a:rPr>
                <a:t>changed. Support for subsystem parameters</a:t>
              </a:r>
              <a:endParaRPr lang="en-GB" dirty="0" smtClean="0">
                <a:solidFill>
                  <a:srgbClr val="000000"/>
                </a:solidFill>
                <a:latin typeface="Arial"/>
              </a:endParaRPr>
            </a:p>
            <a:p>
              <a:pPr marL="742950" lvl="1" indent="-285750">
                <a:buFont typeface="Arial"/>
                <a:buChar char="•"/>
              </a:pPr>
              <a:r>
                <a:rPr lang="en-GB" dirty="0" smtClean="0">
                  <a:solidFill>
                    <a:srgbClr val="000000"/>
                  </a:solidFill>
                  <a:latin typeface="Arial"/>
                </a:rPr>
                <a:t>SPT01_INLINE_LENGTH</a:t>
              </a:r>
            </a:p>
            <a:p>
              <a:pPr marL="742950" lvl="1" indent="-285750">
                <a:buFont typeface="Arial"/>
                <a:buChar char="•"/>
              </a:pPr>
              <a:r>
                <a:rPr lang="en-GB" dirty="0">
                  <a:solidFill>
                    <a:srgbClr val="000000"/>
                  </a:solidFill>
                  <a:latin typeface="Arial"/>
                </a:rPr>
                <a:t>COMPRESS_SPT01</a:t>
              </a:r>
            </a:p>
            <a:p>
              <a:pPr marL="742950" lvl="1" indent="-285750">
                <a:buFont typeface="Arial"/>
                <a:buChar char="•"/>
              </a:pPr>
              <a:endParaRPr lang="en-GB" dirty="0">
                <a:solidFill>
                  <a:srgbClr val="000000"/>
                </a:solidFill>
                <a:latin typeface="Arial"/>
              </a:endParaRPr>
            </a:p>
          </p:txBody>
        </p:sp>
      </p:grpSp>
      <p:pic>
        <p:nvPicPr>
          <p:cNvPr id="24"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922346" y="30187"/>
            <a:ext cx="11430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30</a:t>
            </a:fld>
            <a:endParaRPr lang="en-US"/>
          </a:p>
        </p:txBody>
      </p:sp>
    </p:spTree>
    <p:extLst>
      <p:ext uri="{BB962C8B-B14F-4D97-AF65-F5344CB8AC3E}">
        <p14:creationId xmlns:p14="http://schemas.microsoft.com/office/powerpoint/2010/main" val="117949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SYSIBM.SYSPACKCOPY </a:t>
            </a:r>
            <a:r>
              <a:rPr lang="en-US" dirty="0"/>
              <a:t>contains a row for every package</a:t>
            </a:r>
          </a:p>
          <a:p>
            <a:pPr lvl="1"/>
            <a:r>
              <a:rPr lang="en-US" dirty="0"/>
              <a:t>SYSPACKAGE like </a:t>
            </a:r>
            <a:r>
              <a:rPr lang="en-US" dirty="0" smtClean="0"/>
              <a:t>for previous and </a:t>
            </a:r>
            <a:r>
              <a:rPr lang="en-US" dirty="0"/>
              <a:t>original </a:t>
            </a:r>
            <a:r>
              <a:rPr lang="en-US" dirty="0" smtClean="0"/>
              <a:t>package copies</a:t>
            </a:r>
            <a:endParaRPr lang="en-US" dirty="0"/>
          </a:p>
          <a:p>
            <a:pPr lvl="1"/>
            <a:r>
              <a:rPr lang="en-US" dirty="0"/>
              <a:t>No </a:t>
            </a:r>
            <a:r>
              <a:rPr lang="en-US" dirty="0" smtClean="0"/>
              <a:t>need </a:t>
            </a:r>
            <a:r>
              <a:rPr lang="en-US" dirty="0"/>
              <a:t>to SWITCH to see information on inactive </a:t>
            </a:r>
            <a:r>
              <a:rPr lang="en-US" dirty="0" smtClean="0"/>
              <a:t>copies (V9)</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COPYID: 1=</a:t>
            </a:r>
            <a:r>
              <a:rPr lang="en-US" dirty="0" smtClean="0">
                <a:sym typeface="Wingdings" pitchFamily="2" charset="2"/>
              </a:rPr>
              <a:t>PREVIOUS copy, 2=ORIGINAL copy, 0=CURRENT</a:t>
            </a:r>
            <a:endParaRPr lang="en-US" dirty="0"/>
          </a:p>
          <a:p>
            <a:endParaRPr lang="en-US" b="1" i="1" dirty="0">
              <a:solidFill>
                <a:srgbClr val="FF0000"/>
              </a:solidFill>
            </a:endParaRPr>
          </a:p>
          <a:p>
            <a:pPr lvl="1"/>
            <a:endParaRPr lang="en-US" b="1" i="1" dirty="0" smtClean="0">
              <a:solidFill>
                <a:srgbClr val="FF0000"/>
              </a:solidFill>
            </a:endParaRPr>
          </a:p>
          <a:p>
            <a:endParaRPr lang="en-US" b="1" i="1" dirty="0">
              <a:solidFill>
                <a:srgbClr val="FF0000"/>
              </a:solidFill>
            </a:endParaRPr>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dirty="0"/>
              <a:t>- </a:t>
            </a:r>
            <a:r>
              <a:rPr lang="en-US" dirty="0" smtClean="0"/>
              <a:t>Getting details about PLAN MANAGEMENT usage</a:t>
            </a:r>
            <a:endParaRPr lang="en-US" dirty="0"/>
          </a:p>
        </p:txBody>
      </p:sp>
      <p:grpSp>
        <p:nvGrpSpPr>
          <p:cNvPr id="12" name="Group 11"/>
          <p:cNvGrpSpPr>
            <a:grpSpLocks/>
          </p:cNvGrpSpPr>
          <p:nvPr/>
        </p:nvGrpSpPr>
        <p:grpSpPr bwMode="auto">
          <a:xfrm>
            <a:off x="197078" y="1934430"/>
            <a:ext cx="9156303" cy="3885809"/>
            <a:chOff x="-8434064" y="5837278"/>
            <a:chExt cx="9156123" cy="3885808"/>
          </a:xfrm>
        </p:grpSpPr>
        <p:sp>
          <p:nvSpPr>
            <p:cNvPr id="14" name="Rectangle 13"/>
            <p:cNvSpPr/>
            <p:nvPr/>
          </p:nvSpPr>
          <p:spPr>
            <a:xfrm>
              <a:off x="-8321581" y="6031830"/>
              <a:ext cx="8583443" cy="3691256"/>
            </a:xfrm>
            <a:prstGeom prst="rect">
              <a:avLst/>
            </a:prstGeom>
            <a:solidFill>
              <a:schemeClr val="bg1">
                <a:lumMod val="8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5" name="TextBox 14"/>
            <p:cNvSpPr txBox="1">
              <a:spLocks noChangeArrowheads="1"/>
            </p:cNvSpPr>
            <p:nvPr/>
          </p:nvSpPr>
          <p:spPr bwMode="auto">
            <a:xfrm>
              <a:off x="-8206850" y="6122101"/>
              <a:ext cx="8928909" cy="360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dirty="0">
                  <a:solidFill>
                    <a:srgbClr val="000000"/>
                  </a:solidFill>
                  <a:latin typeface="Lucida Console" pitchFamily="49" charset="0"/>
                  <a:cs typeface="Lucida Sans Typewriter" charset="0"/>
                </a:rPr>
                <a:t>SELECT                                                                                    </a:t>
              </a:r>
            </a:p>
            <a:p>
              <a:pPr eaLnBrk="1" hangingPunct="1"/>
              <a:r>
                <a:rPr lang="en-US" sz="1200" dirty="0">
                  <a:solidFill>
                    <a:srgbClr val="000000"/>
                  </a:solidFill>
                  <a:latin typeface="Lucida Console" pitchFamily="49" charset="0"/>
                  <a:cs typeface="Lucida Sans Typewriter" charset="0"/>
                </a:rPr>
                <a:t>  SUBSTR(COLLID,1,10) AS COLLID ,SUBSTR(NAME,1,10) AS NAME ,LASTUSED                      </a:t>
              </a:r>
            </a:p>
            <a:p>
              <a:pPr eaLnBrk="1" hangingPunct="1"/>
              <a:r>
                <a:rPr lang="en-US" sz="1200" dirty="0">
                  <a:solidFill>
                    <a:srgbClr val="000000"/>
                  </a:solidFill>
                  <a:latin typeface="Lucida Console" pitchFamily="49" charset="0"/>
                  <a:cs typeface="Lucida Sans Typewriter" charset="0"/>
                </a:rPr>
                <a:t> ,VALID ,OPERATIVE ,COPYID ,PLANMGMT ,APRETAINDUP                                         </a:t>
              </a:r>
            </a:p>
            <a:p>
              <a:pPr eaLnBrk="1" hangingPunct="1"/>
              <a:r>
                <a:rPr lang="en-US" sz="1200" b="1" dirty="0">
                  <a:solidFill>
                    <a:schemeClr val="tx2">
                      <a:lumMod val="75000"/>
                    </a:schemeClr>
                  </a:solidFill>
                  <a:latin typeface="Lucida Console" pitchFamily="49" charset="0"/>
                  <a:cs typeface="Lucida Sans Typewriter" charset="0"/>
                </a:rPr>
                <a:t>FROM SYSIBM.SYSPACKAGE                                                                    </a:t>
              </a:r>
            </a:p>
            <a:p>
              <a:pPr eaLnBrk="1" hangingPunct="1"/>
              <a:r>
                <a:rPr lang="en-US" sz="1200" dirty="0">
                  <a:solidFill>
                    <a:srgbClr val="000000"/>
                  </a:solidFill>
                  <a:latin typeface="Lucida Console" pitchFamily="49" charset="0"/>
                  <a:cs typeface="Lucida Sans Typewriter" charset="0"/>
                </a:rPr>
                <a:t>WHERE COLLID = 'CRISCOLL' AND NAME = 'DSN8CLTC'                                           </a:t>
              </a:r>
            </a:p>
            <a:p>
              <a:pPr eaLnBrk="1" hangingPunct="1"/>
              <a:r>
                <a:rPr lang="en-US" sz="1200" dirty="0">
                  <a:solidFill>
                    <a:srgbClr val="000000"/>
                  </a:solidFill>
                  <a:latin typeface="Lucida Console" pitchFamily="49" charset="0"/>
                  <a:cs typeface="Lucida Sans Typewriter" charset="0"/>
                </a:rPr>
                <a:t>UNION ALL                                                                                 </a:t>
              </a:r>
            </a:p>
            <a:p>
              <a:pPr eaLnBrk="1" hangingPunct="1"/>
              <a:r>
                <a:rPr lang="en-US" sz="1200" dirty="0">
                  <a:solidFill>
                    <a:srgbClr val="000000"/>
                  </a:solidFill>
                  <a:latin typeface="Lucida Console" pitchFamily="49" charset="0"/>
                  <a:cs typeface="Lucida Sans Typewriter" charset="0"/>
                </a:rPr>
                <a:t>SELECT                                                                                    </a:t>
              </a:r>
            </a:p>
            <a:p>
              <a:pPr eaLnBrk="1" hangingPunct="1"/>
              <a:r>
                <a:rPr lang="en-US" sz="1200" dirty="0">
                  <a:solidFill>
                    <a:srgbClr val="000000"/>
                  </a:solidFill>
                  <a:latin typeface="Lucida Console" pitchFamily="49" charset="0"/>
                  <a:cs typeface="Lucida Sans Typewriter" charset="0"/>
                </a:rPr>
                <a:t>  SUBSTR(COLLID,1,10) AS COLLID ,SUBSTR(NAME,1,10) AS NAME ,LASTUSED                      </a:t>
              </a:r>
            </a:p>
            <a:p>
              <a:pPr eaLnBrk="1" hangingPunct="1"/>
              <a:r>
                <a:rPr lang="en-US" sz="1200" dirty="0">
                  <a:solidFill>
                    <a:srgbClr val="000000"/>
                  </a:solidFill>
                  <a:latin typeface="Lucida Console" pitchFamily="49" charset="0"/>
                  <a:cs typeface="Lucida Sans Typewriter" charset="0"/>
                </a:rPr>
                <a:t> ,VALID ,OPERATIVE ,COPYID ,PLANMGMT ,APRETAINDUP                                         </a:t>
              </a:r>
            </a:p>
            <a:p>
              <a:pPr eaLnBrk="1" hangingPunct="1"/>
              <a:r>
                <a:rPr lang="en-US" sz="1200" b="1" dirty="0">
                  <a:solidFill>
                    <a:srgbClr val="FF0000"/>
                  </a:solidFill>
                  <a:latin typeface="Lucida Console" pitchFamily="49" charset="0"/>
                  <a:cs typeface="Lucida Sans Typewriter" charset="0"/>
                </a:rPr>
                <a:t>FROM SYSIBM.SYSPACKCOPY     </a:t>
              </a:r>
              <a:r>
                <a:rPr lang="en-US" sz="1200" dirty="0">
                  <a:solidFill>
                    <a:srgbClr val="000000"/>
                  </a:solidFill>
                  <a:latin typeface="Lucida Console" pitchFamily="49" charset="0"/>
                  <a:cs typeface="Lucida Sans Typewriter" charset="0"/>
                </a:rPr>
                <a:t>                                                              </a:t>
              </a:r>
            </a:p>
            <a:p>
              <a:pPr eaLnBrk="1" hangingPunct="1"/>
              <a:r>
                <a:rPr lang="en-US" sz="1200" dirty="0">
                  <a:solidFill>
                    <a:srgbClr val="000000"/>
                  </a:solidFill>
                  <a:latin typeface="Lucida Console" pitchFamily="49" charset="0"/>
                  <a:cs typeface="Lucida Sans Typewriter" charset="0"/>
                </a:rPr>
                <a:t>WHERE COLLID = 'CRISCOLL' AND NAME = 'DSN8CLTC'                                           </a:t>
              </a:r>
            </a:p>
            <a:p>
              <a:pPr eaLnBrk="1" hangingPunct="1"/>
              <a:r>
                <a:rPr lang="en-US" sz="1200" dirty="0">
                  <a:solidFill>
                    <a:srgbClr val="000000"/>
                  </a:solidFill>
                  <a:latin typeface="Lucida Console" pitchFamily="49" charset="0"/>
                  <a:cs typeface="Lucida Sans Typewriter" charset="0"/>
                </a:rPr>
                <a:t>WITH </a:t>
              </a:r>
              <a:r>
                <a:rPr lang="en-US" sz="1200" dirty="0" smtClean="0">
                  <a:solidFill>
                    <a:srgbClr val="000000"/>
                  </a:solidFill>
                  <a:latin typeface="Lucida Console" pitchFamily="49" charset="0"/>
                  <a:cs typeface="Lucida Sans Typewriter" charset="0"/>
                </a:rPr>
                <a:t>UR;                                                                                   </a:t>
              </a:r>
              <a:endParaRPr lang="en-US" sz="1200" dirty="0">
                <a:solidFill>
                  <a:srgbClr val="000000"/>
                </a:solidFill>
                <a:latin typeface="Lucida Console" pitchFamily="49" charset="0"/>
                <a:cs typeface="Lucida Sans Typewriter" charset="0"/>
              </a:endParaRPr>
            </a:p>
            <a:p>
              <a:pPr eaLnBrk="1" hangingPunct="1"/>
              <a:r>
                <a:rPr lang="en-US" sz="1200" dirty="0">
                  <a:solidFill>
                    <a:srgbClr val="000000"/>
                  </a:solidFill>
                  <a:latin typeface="Lucida Console" pitchFamily="49" charset="0"/>
                  <a:cs typeface="Lucida Sans Typewriter" charset="0"/>
                </a:rPr>
                <a:t>---------+---------+---------+---------+---------+---------+---------+---------+---------+</a:t>
              </a:r>
            </a:p>
            <a:p>
              <a:pPr eaLnBrk="1" hangingPunct="1"/>
              <a:r>
                <a:rPr lang="en-US" sz="1200" dirty="0">
                  <a:solidFill>
                    <a:srgbClr val="000000"/>
                  </a:solidFill>
                  <a:latin typeface="Lucida Console" pitchFamily="49" charset="0"/>
                  <a:cs typeface="Lucida Sans Typewriter" charset="0"/>
                </a:rPr>
                <a:t>COLLID      NAME        LASTUSED    VALID  OPERATIVE       COPYID  PLANMGMT  APRETAINDUP  </a:t>
              </a:r>
            </a:p>
            <a:p>
              <a:pPr eaLnBrk="1" hangingPunct="1"/>
              <a:r>
                <a:rPr lang="en-US" sz="1200" dirty="0">
                  <a:solidFill>
                    <a:srgbClr val="000000"/>
                  </a:solidFill>
                  <a:latin typeface="Lucida Console" pitchFamily="49" charset="0"/>
                  <a:cs typeface="Lucida Sans Typewriter" charset="0"/>
                </a:rPr>
                <a:t>---------+---------+---------+---------+---------+---------+---------+---------+---------+</a:t>
              </a:r>
            </a:p>
            <a:p>
              <a:pPr eaLnBrk="1" hangingPunct="1"/>
              <a:r>
                <a:rPr lang="en-US" sz="1200" b="1" dirty="0">
                  <a:solidFill>
                    <a:schemeClr val="tx2">
                      <a:lumMod val="75000"/>
                    </a:schemeClr>
                  </a:solidFill>
                  <a:latin typeface="Lucida Console" pitchFamily="49" charset="0"/>
                  <a:cs typeface="Lucida Sans Typewriter" charset="0"/>
                </a:rPr>
                <a:t>CRISCOLL    DSN8CLTC    </a:t>
              </a:r>
              <a:r>
                <a:rPr lang="en-US" sz="1200" b="1" dirty="0" smtClean="0">
                  <a:solidFill>
                    <a:schemeClr val="tx2">
                      <a:lumMod val="75000"/>
                    </a:schemeClr>
                  </a:solidFill>
                  <a:latin typeface="Lucida Console" pitchFamily="49" charset="0"/>
                  <a:cs typeface="Lucida Sans Typewriter" charset="0"/>
                </a:rPr>
                <a:t>2012-12-28  </a:t>
              </a:r>
              <a:r>
                <a:rPr lang="en-US" sz="1200" b="1" dirty="0">
                  <a:solidFill>
                    <a:schemeClr val="tx2">
                      <a:lumMod val="75000"/>
                    </a:schemeClr>
                  </a:solidFill>
                  <a:latin typeface="Lucida Console" pitchFamily="49" charset="0"/>
                  <a:cs typeface="Lucida Sans Typewriter" charset="0"/>
                </a:rPr>
                <a:t>Y      </a:t>
              </a:r>
              <a:r>
                <a:rPr lang="en-US" sz="1200" b="1" dirty="0" err="1">
                  <a:solidFill>
                    <a:schemeClr val="tx2">
                      <a:lumMod val="75000"/>
                    </a:schemeClr>
                  </a:solidFill>
                  <a:latin typeface="Lucida Console" pitchFamily="49" charset="0"/>
                  <a:cs typeface="Lucida Sans Typewriter" charset="0"/>
                </a:rPr>
                <a:t>Y</a:t>
              </a:r>
              <a:r>
                <a:rPr lang="en-US" sz="1200" b="1" dirty="0">
                  <a:solidFill>
                    <a:schemeClr val="tx2">
                      <a:lumMod val="75000"/>
                    </a:schemeClr>
                  </a:solidFill>
                  <a:latin typeface="Lucida Console" pitchFamily="49" charset="0"/>
                  <a:cs typeface="Lucida Sans Typewriter" charset="0"/>
                </a:rPr>
                <a:t>                    0  E         Y         </a:t>
              </a:r>
              <a:r>
                <a:rPr lang="en-US" sz="1200" dirty="0">
                  <a:solidFill>
                    <a:srgbClr val="000000"/>
                  </a:solidFill>
                  <a:latin typeface="Lucida Console" pitchFamily="49" charset="0"/>
                  <a:cs typeface="Lucida Sans Typewriter" charset="0"/>
                </a:rPr>
                <a:t>   </a:t>
              </a:r>
            </a:p>
            <a:p>
              <a:pPr eaLnBrk="1" hangingPunct="1"/>
              <a:r>
                <a:rPr lang="en-US" sz="1200" b="1" dirty="0">
                  <a:solidFill>
                    <a:srgbClr val="FF0000"/>
                  </a:solidFill>
                  <a:latin typeface="Lucida Console" pitchFamily="49" charset="0"/>
                  <a:cs typeface="Lucida Sans Typewriter" charset="0"/>
                </a:rPr>
                <a:t>CRISCOLL    DSN8CLTC    </a:t>
              </a:r>
              <a:r>
                <a:rPr lang="en-US" sz="1200" b="1" dirty="0" smtClean="0">
                  <a:solidFill>
                    <a:srgbClr val="FF0000"/>
                  </a:solidFill>
                  <a:latin typeface="Lucida Console" pitchFamily="49" charset="0"/>
                  <a:cs typeface="Lucida Sans Typewriter" charset="0"/>
                </a:rPr>
                <a:t>2012-07-27  </a:t>
              </a:r>
              <a:r>
                <a:rPr lang="en-US" sz="1200" b="1" dirty="0">
                  <a:solidFill>
                    <a:srgbClr val="FF0000"/>
                  </a:solidFill>
                  <a:latin typeface="Lucida Console" pitchFamily="49" charset="0"/>
                  <a:cs typeface="Lucida Sans Typewriter" charset="0"/>
                </a:rPr>
                <a:t>Y      </a:t>
              </a:r>
              <a:r>
                <a:rPr lang="en-US" sz="1200" b="1" dirty="0" err="1">
                  <a:solidFill>
                    <a:srgbClr val="FF0000"/>
                  </a:solidFill>
                  <a:latin typeface="Lucida Console" pitchFamily="49" charset="0"/>
                  <a:cs typeface="Lucida Sans Typewriter" charset="0"/>
                </a:rPr>
                <a:t>Y</a:t>
              </a:r>
              <a:r>
                <a:rPr lang="en-US" sz="1200" b="1" dirty="0">
                  <a:solidFill>
                    <a:srgbClr val="FF0000"/>
                  </a:solidFill>
                  <a:latin typeface="Lucida Console" pitchFamily="49" charset="0"/>
                  <a:cs typeface="Lucida Sans Typewriter" charset="0"/>
                </a:rPr>
                <a:t>                    1  E         Y            </a:t>
              </a:r>
            </a:p>
            <a:p>
              <a:pPr eaLnBrk="1" hangingPunct="1"/>
              <a:r>
                <a:rPr lang="en-US" sz="1200" b="1" dirty="0">
                  <a:solidFill>
                    <a:srgbClr val="FF0000"/>
                  </a:solidFill>
                  <a:latin typeface="Lucida Console" pitchFamily="49" charset="0"/>
                  <a:cs typeface="Lucida Sans Typewriter" charset="0"/>
                </a:rPr>
                <a:t>CRISCOLL    DSN8CLTC    </a:t>
              </a:r>
              <a:r>
                <a:rPr lang="en-US" sz="1200" b="1" dirty="0" smtClean="0">
                  <a:solidFill>
                    <a:srgbClr val="FF0000"/>
                  </a:solidFill>
                  <a:latin typeface="Lucida Console" pitchFamily="49" charset="0"/>
                  <a:cs typeface="Lucida Sans Typewriter" charset="0"/>
                </a:rPr>
                <a:t>2012-03-01  </a:t>
              </a:r>
              <a:r>
                <a:rPr lang="en-US" sz="1200" b="1" dirty="0">
                  <a:solidFill>
                    <a:srgbClr val="FF0000"/>
                  </a:solidFill>
                  <a:latin typeface="Lucida Console" pitchFamily="49" charset="0"/>
                  <a:cs typeface="Lucida Sans Typewriter" charset="0"/>
                </a:rPr>
                <a:t>Y      </a:t>
              </a:r>
              <a:r>
                <a:rPr lang="en-US" sz="1200" b="1" dirty="0" err="1">
                  <a:solidFill>
                    <a:srgbClr val="FF0000"/>
                  </a:solidFill>
                  <a:latin typeface="Lucida Console" pitchFamily="49" charset="0"/>
                  <a:cs typeface="Lucida Sans Typewriter" charset="0"/>
                </a:rPr>
                <a:t>Y</a:t>
              </a:r>
              <a:r>
                <a:rPr lang="en-US" sz="1200" b="1" dirty="0">
                  <a:solidFill>
                    <a:srgbClr val="FF0000"/>
                  </a:solidFill>
                  <a:latin typeface="Lucida Console" pitchFamily="49" charset="0"/>
                  <a:cs typeface="Lucida Sans Typewriter" charset="0"/>
                </a:rPr>
                <a:t>                    2  E         Y            </a:t>
              </a:r>
            </a:p>
            <a:p>
              <a:pPr eaLnBrk="1" hangingPunct="1"/>
              <a:r>
                <a:rPr lang="en-US" sz="1200" dirty="0">
                  <a:solidFill>
                    <a:srgbClr val="000000"/>
                  </a:solidFill>
                  <a:latin typeface="Lucida Console" pitchFamily="49" charset="0"/>
                  <a:cs typeface="Lucida Sans Typewriter" charset="0"/>
                </a:rPr>
                <a:t>DSNE610I NUMBER OF ROWS DISPLAYED IS 3 </a:t>
              </a:r>
            </a:p>
          </p:txBody>
        </p:sp>
        <p:pic>
          <p:nvPicPr>
            <p:cNvPr id="16" name="Picture 15" descr="C:\Users\cristian\AppData\Local\Microsoft\Windows\Temporary Internet Files\Content.IE5\IP3SERA0\MC9004338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25089">
              <a:off x="-8434064" y="5837278"/>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Left Arrow Callout 16"/>
          <p:cNvSpPr/>
          <p:nvPr/>
        </p:nvSpPr>
        <p:spPr>
          <a:xfrm rot="20352857">
            <a:off x="8124506" y="690863"/>
            <a:ext cx="946528" cy="790864"/>
          </a:xfrm>
          <a:prstGeom prst="leftArrowCallout">
            <a:avLst>
              <a:gd name="adj1" fmla="val 46465"/>
              <a:gd name="adj2" fmla="val 35105"/>
              <a:gd name="adj3" fmla="val 25000"/>
              <a:gd name="adj4" fmla="val 71561"/>
            </a:avLst>
          </a:prstGeom>
          <a:solidFill>
            <a:srgbClr val="00A1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b="1" dirty="0" smtClean="0">
                <a:solidFill>
                  <a:srgbClr val="FFFFFF"/>
                </a:solidFill>
              </a:rPr>
              <a:t>DB2 10</a:t>
            </a:r>
            <a:endParaRPr lang="en-US" b="1" dirty="0">
              <a:solidFill>
                <a:srgbClr val="FFFFFF"/>
              </a:solidFill>
            </a:endParaRPr>
          </a:p>
        </p:txBody>
      </p:sp>
      <p:sp>
        <p:nvSpPr>
          <p:cNvPr id="21"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31</a:t>
            </a:fld>
            <a:endParaRPr lang="en-US"/>
          </a:p>
        </p:txBody>
      </p:sp>
    </p:spTree>
    <p:extLst>
      <p:ext uri="{BB962C8B-B14F-4D97-AF65-F5344CB8AC3E}">
        <p14:creationId xmlns:p14="http://schemas.microsoft.com/office/powerpoint/2010/main" val="1638444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a:t>
            </a:r>
            <a:r>
              <a:rPr lang="en-US" dirty="0"/>
              <a:t>10 Plan Management Enhancements</a:t>
            </a:r>
          </a:p>
        </p:txBody>
      </p:sp>
      <p:sp>
        <p:nvSpPr>
          <p:cNvPr id="3" name="Content Placeholder 2"/>
          <p:cNvSpPr>
            <a:spLocks noGrp="1"/>
          </p:cNvSpPr>
          <p:nvPr>
            <p:ph idx="1"/>
          </p:nvPr>
        </p:nvSpPr>
        <p:spPr/>
        <p:txBody>
          <a:bodyPr/>
          <a:lstStyle/>
          <a:p>
            <a:r>
              <a:rPr lang="en-US" dirty="0"/>
              <a:t>EXPLAIN PACKAGE</a:t>
            </a:r>
          </a:p>
          <a:p>
            <a:pPr lvl="1"/>
            <a:r>
              <a:rPr lang="en-US" dirty="0" smtClean="0"/>
              <a:t>Extracts </a:t>
            </a:r>
            <a:r>
              <a:rPr lang="en-US" b="1" dirty="0">
                <a:solidFill>
                  <a:srgbClr val="FF0000"/>
                </a:solidFill>
              </a:rPr>
              <a:t>in use</a:t>
            </a:r>
            <a:r>
              <a:rPr lang="en-US" dirty="0"/>
              <a:t> PLAN_TABLE information for packages</a:t>
            </a:r>
          </a:p>
          <a:p>
            <a:pPr lvl="1"/>
            <a:r>
              <a:rPr lang="en-US" dirty="0" smtClean="0"/>
              <a:t>COPY-ID </a:t>
            </a:r>
            <a:r>
              <a:rPr lang="en-US" dirty="0"/>
              <a:t>can be </a:t>
            </a:r>
            <a:r>
              <a:rPr lang="en-US" dirty="0" smtClean="0"/>
              <a:t>CURRENT - PREVIOUS - ORIGINAL</a:t>
            </a:r>
            <a:endParaRPr lang="en-US" dirty="0"/>
          </a:p>
        </p:txBody>
      </p:sp>
      <p:grpSp>
        <p:nvGrpSpPr>
          <p:cNvPr id="4" name="Group 4"/>
          <p:cNvGrpSpPr>
            <a:grpSpLocks/>
          </p:cNvGrpSpPr>
          <p:nvPr/>
        </p:nvGrpSpPr>
        <p:grpSpPr bwMode="auto">
          <a:xfrm>
            <a:off x="588965" y="1875537"/>
            <a:ext cx="8230899" cy="1323036"/>
            <a:chOff x="115773" y="2364397"/>
            <a:chExt cx="8229815" cy="1323748"/>
          </a:xfrm>
        </p:grpSpPr>
        <p:grpSp>
          <p:nvGrpSpPr>
            <p:cNvPr id="5" name="Group 5"/>
            <p:cNvGrpSpPr>
              <a:grpSpLocks/>
            </p:cNvGrpSpPr>
            <p:nvPr/>
          </p:nvGrpSpPr>
          <p:grpSpPr bwMode="auto">
            <a:xfrm>
              <a:off x="168153" y="2558177"/>
              <a:ext cx="8177435" cy="1129968"/>
              <a:chOff x="168153" y="2558177"/>
              <a:chExt cx="8177435" cy="1129968"/>
            </a:xfrm>
          </p:grpSpPr>
          <p:sp>
            <p:nvSpPr>
              <p:cNvPr id="7" name="Rectangle 6"/>
              <p:cNvSpPr/>
              <p:nvPr/>
            </p:nvSpPr>
            <p:spPr>
              <a:xfrm>
                <a:off x="168153" y="2558177"/>
                <a:ext cx="7961851" cy="1129968"/>
              </a:xfrm>
              <a:prstGeom prst="rect">
                <a:avLst/>
              </a:prstGeom>
              <a:solidFill>
                <a:schemeClr val="bg1">
                  <a:lumMod val="7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9" name="TextBox 9"/>
              <p:cNvSpPr txBox="1">
                <a:spLocks noChangeArrowheads="1"/>
              </p:cNvSpPr>
              <p:nvPr/>
            </p:nvSpPr>
            <p:spPr bwMode="auto">
              <a:xfrm>
                <a:off x="699918" y="2594949"/>
                <a:ext cx="7645670" cy="1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200" dirty="0">
                    <a:solidFill>
                      <a:srgbClr val="000000"/>
                    </a:solidFill>
                    <a:latin typeface="Lucida Console" pitchFamily="49" charset="0"/>
                    <a:cs typeface="Lucida Sans Typewriter" charset="0"/>
                  </a:rPr>
                  <a:t>&gt;&gt;-EXPLAIN----PACKAGE-----------&gt;</a:t>
                </a:r>
              </a:p>
              <a:p>
                <a:pPr eaLnBrk="1" hangingPunct="1"/>
                <a:r>
                  <a:rPr lang="en-GB" sz="1200" dirty="0">
                    <a:solidFill>
                      <a:srgbClr val="000000"/>
                    </a:solidFill>
                    <a:latin typeface="Lucida Console" pitchFamily="49" charset="0"/>
                    <a:cs typeface="Lucida Sans Typewriter" charset="0"/>
                  </a:rPr>
                  <a:t>&gt;&gt;-----COLLECTION--</a:t>
                </a:r>
                <a:r>
                  <a:rPr lang="en-GB" sz="1200" i="1" dirty="0">
                    <a:solidFill>
                      <a:srgbClr val="000000"/>
                    </a:solidFill>
                    <a:latin typeface="Lucida Console" pitchFamily="49" charset="0"/>
                    <a:cs typeface="Lucida Sans Typewriter" charset="0"/>
                  </a:rPr>
                  <a:t>collection-name</a:t>
                </a:r>
                <a:r>
                  <a:rPr lang="en-GB" sz="1200" dirty="0">
                    <a:solidFill>
                      <a:srgbClr val="000000"/>
                    </a:solidFill>
                    <a:latin typeface="Lucida Console" pitchFamily="49" charset="0"/>
                    <a:cs typeface="Lucida Sans Typewriter" charset="0"/>
                  </a:rPr>
                  <a:t>--PACKAGE--</a:t>
                </a:r>
                <a:r>
                  <a:rPr lang="en-GB" sz="1200" i="1" dirty="0">
                    <a:solidFill>
                      <a:srgbClr val="000000"/>
                    </a:solidFill>
                    <a:latin typeface="Lucida Console" pitchFamily="49" charset="0"/>
                    <a:cs typeface="Lucida Sans Typewriter" charset="0"/>
                  </a:rPr>
                  <a:t>package-name</a:t>
                </a:r>
                <a:r>
                  <a:rPr lang="en-GB" sz="1200" dirty="0">
                    <a:solidFill>
                      <a:srgbClr val="000000"/>
                    </a:solidFill>
                    <a:latin typeface="Lucida Console" pitchFamily="49" charset="0"/>
                    <a:cs typeface="Lucida Sans Typewriter" charset="0"/>
                  </a:rPr>
                  <a:t>---------&gt;</a:t>
                </a:r>
              </a:p>
              <a:p>
                <a:pPr eaLnBrk="1" hangingPunct="1"/>
                <a:r>
                  <a:rPr lang="en-GB" sz="1200" dirty="0">
                    <a:solidFill>
                      <a:srgbClr val="000000"/>
                    </a:solidFill>
                    <a:latin typeface="Lucida Console" pitchFamily="49" charset="0"/>
                    <a:cs typeface="Lucida Sans Typewriter" charset="0"/>
                  </a:rPr>
                  <a:t>&gt;----+--------------------------+----+-------------------+--------&gt;</a:t>
                </a:r>
              </a:p>
              <a:p>
                <a:pPr eaLnBrk="1" hangingPunct="1"/>
                <a:r>
                  <a:rPr lang="en-GB" sz="1200" dirty="0">
                    <a:solidFill>
                      <a:srgbClr val="000000"/>
                    </a:solidFill>
                    <a:latin typeface="Lucida Console" pitchFamily="49" charset="0"/>
                    <a:cs typeface="Lucida Sans Typewriter" charset="0"/>
                  </a:rPr>
                  <a:t>     |                          |    |                   |</a:t>
                </a:r>
              </a:p>
              <a:p>
                <a:pPr eaLnBrk="1" hangingPunct="1"/>
                <a:r>
                  <a:rPr lang="en-GB" sz="1200" dirty="0">
                    <a:solidFill>
                      <a:srgbClr val="000000"/>
                    </a:solidFill>
                    <a:latin typeface="Lucida Console" pitchFamily="49" charset="0"/>
                    <a:cs typeface="Lucida Sans Typewriter" charset="0"/>
                  </a:rPr>
                  <a:t>     +---VERSION-</a:t>
                </a:r>
                <a:r>
                  <a:rPr lang="en-GB" sz="1200" i="1" dirty="0">
                    <a:solidFill>
                      <a:srgbClr val="000000"/>
                    </a:solidFill>
                    <a:latin typeface="Lucida Console" pitchFamily="49" charset="0"/>
                    <a:cs typeface="Lucida Sans Typewriter" charset="0"/>
                  </a:rPr>
                  <a:t>version-name</a:t>
                </a:r>
                <a:r>
                  <a:rPr lang="en-GB" sz="1200" dirty="0">
                    <a:solidFill>
                      <a:srgbClr val="000000"/>
                    </a:solidFill>
                    <a:latin typeface="Lucida Console" pitchFamily="49" charset="0"/>
                    <a:cs typeface="Lucida Sans Typewriter" charset="0"/>
                  </a:rPr>
                  <a:t>---+    </a:t>
                </a:r>
                <a:r>
                  <a:rPr lang="en-GB" sz="1200" b="1" dirty="0">
                    <a:solidFill>
                      <a:srgbClr val="FF0000"/>
                    </a:solidFill>
                    <a:latin typeface="Lucida Console" pitchFamily="49" charset="0"/>
                    <a:cs typeface="Lucida Sans Typewriter" charset="0"/>
                  </a:rPr>
                  <a:t>+---COPY--</a:t>
                </a:r>
                <a:r>
                  <a:rPr lang="en-GB" sz="1200" b="1" i="1" dirty="0">
                    <a:solidFill>
                      <a:srgbClr val="FF0000"/>
                    </a:solidFill>
                    <a:latin typeface="Lucida Console" pitchFamily="49" charset="0"/>
                    <a:cs typeface="Lucida Sans Typewriter" charset="0"/>
                  </a:rPr>
                  <a:t>copy-id</a:t>
                </a:r>
                <a:r>
                  <a:rPr lang="en-GB" sz="1200" b="1" dirty="0">
                    <a:solidFill>
                      <a:srgbClr val="FF0000"/>
                    </a:solidFill>
                    <a:latin typeface="Lucida Console" pitchFamily="49" charset="0"/>
                    <a:cs typeface="Lucida Sans Typewriter" charset="0"/>
                  </a:rPr>
                  <a:t>---+</a:t>
                </a:r>
              </a:p>
            </p:txBody>
          </p:sp>
        </p:grpSp>
        <p:pic>
          <p:nvPicPr>
            <p:cNvPr id="6" name="Picture 4" descr="Swiss Army Knif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11" descr="C:\Users\cristian\AppData\Local\Microsoft\Windows\Temporary Internet Files\Content.IE5\OK6AJFQC\MC90007862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36871">
            <a:off x="7728126" y="425784"/>
            <a:ext cx="1555298" cy="145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179512" y="5733280"/>
            <a:ext cx="8784976" cy="864105"/>
            <a:chOff x="168485" y="1203437"/>
            <a:chExt cx="8784976" cy="864105"/>
          </a:xfrm>
        </p:grpSpPr>
        <p:grpSp>
          <p:nvGrpSpPr>
            <p:cNvPr id="16" name="Group 15"/>
            <p:cNvGrpSpPr/>
            <p:nvPr/>
          </p:nvGrpSpPr>
          <p:grpSpPr>
            <a:xfrm>
              <a:off x="168485" y="1203437"/>
              <a:ext cx="8784976" cy="864105"/>
              <a:chOff x="150960" y="3363677"/>
              <a:chExt cx="8784976" cy="864105"/>
            </a:xfrm>
          </p:grpSpPr>
          <p:sp>
            <p:nvSpPr>
              <p:cNvPr id="18" name="Rectangle 17"/>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9" name="TextBox 18"/>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0"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21" name="Rectangle 20"/>
          <p:cNvSpPr/>
          <p:nvPr/>
        </p:nvSpPr>
        <p:spPr>
          <a:xfrm>
            <a:off x="2110216" y="5942619"/>
            <a:ext cx="6854271" cy="646331"/>
          </a:xfrm>
          <a:prstGeom prst="rect">
            <a:avLst/>
          </a:prstGeom>
        </p:spPr>
        <p:txBody>
          <a:bodyPr wrap="square">
            <a:spAutoFit/>
          </a:bodyPr>
          <a:lstStyle/>
          <a:p>
            <a:r>
              <a:rPr lang="en-US" dirty="0"/>
              <a:t>Only works for packages bound in DB2 9 or </a:t>
            </a:r>
            <a:r>
              <a:rPr lang="en-US" dirty="0" smtClean="0"/>
              <a:t>later.</a:t>
            </a:r>
            <a:endParaRPr lang="en-US" dirty="0"/>
          </a:p>
          <a:p>
            <a:r>
              <a:rPr lang="en-US" dirty="0"/>
              <a:t>Uses information in the Explain Data Block (EDB)</a:t>
            </a:r>
          </a:p>
        </p:txBody>
      </p:sp>
      <p:grpSp>
        <p:nvGrpSpPr>
          <p:cNvPr id="22" name="Group 21"/>
          <p:cNvGrpSpPr>
            <a:grpSpLocks/>
          </p:cNvGrpSpPr>
          <p:nvPr/>
        </p:nvGrpSpPr>
        <p:grpSpPr bwMode="auto">
          <a:xfrm>
            <a:off x="78654" y="3083358"/>
            <a:ext cx="9098696" cy="2535541"/>
            <a:chOff x="-8434064" y="5837278"/>
            <a:chExt cx="9098517" cy="2535540"/>
          </a:xfrm>
        </p:grpSpPr>
        <p:sp>
          <p:nvSpPr>
            <p:cNvPr id="23" name="Rectangle 22"/>
            <p:cNvSpPr/>
            <p:nvPr/>
          </p:nvSpPr>
          <p:spPr>
            <a:xfrm>
              <a:off x="-8321581" y="6031831"/>
              <a:ext cx="8773175" cy="2340987"/>
            </a:xfrm>
            <a:prstGeom prst="rect">
              <a:avLst/>
            </a:prstGeom>
            <a:solidFill>
              <a:schemeClr val="bg1">
                <a:lumMod val="8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4" name="TextBox 23"/>
            <p:cNvSpPr txBox="1">
              <a:spLocks noChangeArrowheads="1"/>
            </p:cNvSpPr>
            <p:nvPr/>
          </p:nvSpPr>
          <p:spPr bwMode="auto">
            <a:xfrm>
              <a:off x="-8264456" y="6064494"/>
              <a:ext cx="8928909" cy="230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200" dirty="0">
                  <a:solidFill>
                    <a:srgbClr val="000000"/>
                  </a:solidFill>
                  <a:latin typeface="Lucida Console" pitchFamily="49" charset="0"/>
                  <a:cs typeface="Lucida Sans Typewriter" charset="0"/>
                </a:rPr>
                <a:t>SELECT                                                                                       </a:t>
              </a:r>
            </a:p>
            <a:p>
              <a:pPr eaLnBrk="1" hangingPunct="1"/>
              <a:r>
                <a:rPr lang="en-US" sz="1200" dirty="0">
                  <a:solidFill>
                    <a:srgbClr val="000000"/>
                  </a:solidFill>
                  <a:latin typeface="Lucida Console" pitchFamily="49" charset="0"/>
                  <a:cs typeface="Lucida Sans Typewriter" charset="0"/>
                </a:rPr>
                <a:t>  SUBSTR(PROGNAME,1,10) AS </a:t>
              </a:r>
              <a:r>
                <a:rPr lang="en-US" sz="1200" dirty="0" smtClean="0">
                  <a:solidFill>
                    <a:srgbClr val="000000"/>
                  </a:solidFill>
                  <a:latin typeface="Lucida Console" pitchFamily="49" charset="0"/>
                  <a:cs typeface="Lucida Sans Typewriter" charset="0"/>
                </a:rPr>
                <a:t>PROGNAME ,ACCESSTYPE ,MATCHCOLS                                                                    </a:t>
              </a:r>
              <a:endParaRPr lang="en-US" sz="1200" dirty="0">
                <a:solidFill>
                  <a:srgbClr val="000000"/>
                </a:solidFill>
                <a:latin typeface="Lucida Console" pitchFamily="49" charset="0"/>
                <a:cs typeface="Lucida Sans Typewriter" charset="0"/>
              </a:endParaRPr>
            </a:p>
            <a:p>
              <a:pPr eaLnBrk="1" hangingPunct="1"/>
              <a:r>
                <a:rPr lang="en-US" sz="1200" dirty="0">
                  <a:solidFill>
                    <a:srgbClr val="000000"/>
                  </a:solidFill>
                  <a:latin typeface="Lucida Console" pitchFamily="49" charset="0"/>
                  <a:cs typeface="Lucida Sans Typewriter" charset="0"/>
                </a:rPr>
                <a:t> </a:t>
              </a:r>
              <a:r>
                <a:rPr lang="en-US" sz="1200" dirty="0" smtClean="0">
                  <a:solidFill>
                    <a:srgbClr val="000000"/>
                  </a:solidFill>
                  <a:latin typeface="Lucida Console" pitchFamily="49" charset="0"/>
                  <a:cs typeface="Lucida Sans Typewriter" charset="0"/>
                </a:rPr>
                <a:t>,SUBSTR(ACCESSNAME,1,10</a:t>
              </a:r>
              <a:r>
                <a:rPr lang="en-US" sz="1200" dirty="0">
                  <a:solidFill>
                    <a:srgbClr val="000000"/>
                  </a:solidFill>
                  <a:latin typeface="Lucida Console" pitchFamily="49" charset="0"/>
                  <a:cs typeface="Lucida Sans Typewriter" charset="0"/>
                </a:rPr>
                <a:t>) AS ACCESSNAME </a:t>
              </a:r>
              <a:r>
                <a:rPr lang="en-US" sz="1200" dirty="0" smtClean="0">
                  <a:solidFill>
                    <a:srgbClr val="000000"/>
                  </a:solidFill>
                  <a:latin typeface="Lucida Console" pitchFamily="49" charset="0"/>
                  <a:cs typeface="Lucida Sans Typewriter" charset="0"/>
                </a:rPr>
                <a:t>,INDEXONLY ,PREFETCH                                                                      </a:t>
              </a:r>
              <a:endParaRPr lang="en-US" sz="1200" dirty="0">
                <a:solidFill>
                  <a:srgbClr val="000000"/>
                </a:solidFill>
                <a:latin typeface="Lucida Console" pitchFamily="49" charset="0"/>
                <a:cs typeface="Lucida Sans Typewriter" charset="0"/>
              </a:endParaRPr>
            </a:p>
            <a:p>
              <a:pPr eaLnBrk="1" hangingPunct="1"/>
              <a:r>
                <a:rPr lang="en-US" sz="1200" dirty="0">
                  <a:solidFill>
                    <a:srgbClr val="000000"/>
                  </a:solidFill>
                  <a:latin typeface="Lucida Console" pitchFamily="49" charset="0"/>
                  <a:cs typeface="Lucida Sans Typewriter" charset="0"/>
                </a:rPr>
                <a:t> </a:t>
              </a:r>
              <a:r>
                <a:rPr lang="en-US" sz="1200" dirty="0" smtClean="0">
                  <a:solidFill>
                    <a:srgbClr val="000000"/>
                  </a:solidFill>
                  <a:latin typeface="Lucida Console" pitchFamily="49" charset="0"/>
                  <a:cs typeface="Lucida Sans Typewriter" charset="0"/>
                </a:rPr>
                <a:t>,SUBSTR(HINT_USED,1,25</a:t>
              </a:r>
              <a:r>
                <a:rPr lang="en-US" sz="1200" dirty="0">
                  <a:solidFill>
                    <a:srgbClr val="000000"/>
                  </a:solidFill>
                  <a:latin typeface="Lucida Console" pitchFamily="49" charset="0"/>
                  <a:cs typeface="Lucida Sans Typewriter" charset="0"/>
                </a:rPr>
                <a:t>) AS HINT_USED                                                        </a:t>
              </a:r>
            </a:p>
            <a:p>
              <a:pPr eaLnBrk="1" hangingPunct="1"/>
              <a:r>
                <a:rPr lang="en-US" sz="1200" dirty="0" smtClean="0">
                  <a:solidFill>
                    <a:srgbClr val="000000"/>
                  </a:solidFill>
                  <a:latin typeface="Lucida Console" pitchFamily="49" charset="0"/>
                  <a:cs typeface="Lucida Sans Typewriter" charset="0"/>
                </a:rPr>
                <a:t>FROM </a:t>
              </a:r>
              <a:r>
                <a:rPr lang="en-US" sz="1200" dirty="0">
                  <a:solidFill>
                    <a:srgbClr val="000000"/>
                  </a:solidFill>
                  <a:latin typeface="Lucida Console" pitchFamily="49" charset="0"/>
                  <a:cs typeface="Lucida Sans Typewriter" charset="0"/>
                </a:rPr>
                <a:t>PLAN_TABLE </a:t>
              </a:r>
              <a:r>
                <a:rPr lang="en-US" sz="1200" dirty="0" smtClean="0">
                  <a:solidFill>
                    <a:srgbClr val="000000"/>
                  </a:solidFill>
                  <a:latin typeface="Lucida Console" pitchFamily="49" charset="0"/>
                  <a:cs typeface="Lucida Sans Typewriter" charset="0"/>
                </a:rPr>
                <a:t>WHERE </a:t>
              </a:r>
              <a:r>
                <a:rPr lang="en-US" sz="1200" dirty="0">
                  <a:solidFill>
                    <a:srgbClr val="000000"/>
                  </a:solidFill>
                  <a:latin typeface="Lucida Console" pitchFamily="49" charset="0"/>
                  <a:cs typeface="Lucida Sans Typewriter" charset="0"/>
                </a:rPr>
                <a:t>PROGNAME = 'DSN8CLTC';                                                                 </a:t>
              </a:r>
            </a:p>
            <a:p>
              <a:pPr eaLnBrk="1" hangingPunct="1"/>
              <a:r>
                <a:rPr lang="en-US" sz="1200" dirty="0">
                  <a:solidFill>
                    <a:srgbClr val="000000"/>
                  </a:solidFill>
                  <a:latin typeface="Lucida Console" pitchFamily="49" charset="0"/>
                  <a:cs typeface="Lucida Sans Typewriter" charset="0"/>
                </a:rPr>
                <a:t>---------+---------+---------+---------+---------+---------+---------+---------+---------+---</a:t>
              </a:r>
            </a:p>
            <a:p>
              <a:pPr eaLnBrk="1" hangingPunct="1"/>
              <a:r>
                <a:rPr lang="en-US" sz="1200" dirty="0">
                  <a:solidFill>
                    <a:srgbClr val="000000"/>
                  </a:solidFill>
                  <a:latin typeface="Lucida Console" pitchFamily="49" charset="0"/>
                  <a:cs typeface="Lucida Sans Typewriter" charset="0"/>
                </a:rPr>
                <a:t>PROGNAME    ACCESSTYPE  MATCHCOLS  ACCESSNAME  INDEXONLY  PREFETCH  HINT_USED                </a:t>
              </a:r>
            </a:p>
            <a:p>
              <a:pPr eaLnBrk="1" hangingPunct="1"/>
              <a:r>
                <a:rPr lang="en-US" sz="1200" dirty="0">
                  <a:solidFill>
                    <a:srgbClr val="000000"/>
                  </a:solidFill>
                  <a:latin typeface="Lucida Console" pitchFamily="49" charset="0"/>
                  <a:cs typeface="Lucida Sans Typewriter" charset="0"/>
                </a:rPr>
                <a:t>---------+---------+---------+---------+---------+---------+---------+---------+---------+---</a:t>
              </a:r>
            </a:p>
            <a:p>
              <a:pPr eaLnBrk="1" hangingPunct="1"/>
              <a:r>
                <a:rPr lang="en-US" sz="1200" dirty="0">
                  <a:solidFill>
                    <a:srgbClr val="000000"/>
                  </a:solidFill>
                  <a:latin typeface="Lucida Console" pitchFamily="49" charset="0"/>
                  <a:cs typeface="Lucida Sans Typewriter" charset="0"/>
                </a:rPr>
                <a:t>DSN8CLTC    I                   1  XEMP_PHOTO  N                    EXPLAIN PACKAGE: COPY 0  </a:t>
              </a:r>
            </a:p>
            <a:p>
              <a:pPr eaLnBrk="1" hangingPunct="1"/>
              <a:r>
                <a:rPr lang="en-US" sz="1200" dirty="0">
                  <a:solidFill>
                    <a:srgbClr val="000000"/>
                  </a:solidFill>
                  <a:latin typeface="Lucida Console" pitchFamily="49" charset="0"/>
                  <a:cs typeface="Lucida Sans Typewriter" charset="0"/>
                </a:rPr>
                <a:t>DSN8CLTC    I                   1  XEMP_PHOTO  N                    EXPLAIN PACKAGE: COPY 1  </a:t>
              </a:r>
            </a:p>
            <a:p>
              <a:pPr eaLnBrk="1" hangingPunct="1"/>
              <a:r>
                <a:rPr lang="en-US" sz="1200" b="1" dirty="0">
                  <a:solidFill>
                    <a:srgbClr val="FF0000"/>
                  </a:solidFill>
                  <a:latin typeface="Lucida Console" pitchFamily="49" charset="0"/>
                  <a:cs typeface="Lucida Sans Typewriter" charset="0"/>
                </a:rPr>
                <a:t>DSN8CLTC    </a:t>
              </a:r>
              <a:r>
                <a:rPr lang="en-US" sz="1200" b="1" dirty="0" smtClean="0">
                  <a:solidFill>
                    <a:srgbClr val="FF0000"/>
                  </a:solidFill>
                  <a:latin typeface="Lucida Console" pitchFamily="49" charset="0"/>
                  <a:cs typeface="Lucida Sans Typewriter" charset="0"/>
                </a:rPr>
                <a:t>R                   0              N          S         </a:t>
              </a:r>
              <a:r>
                <a:rPr lang="en-US" sz="1200" b="1" dirty="0">
                  <a:solidFill>
                    <a:srgbClr val="FF0000"/>
                  </a:solidFill>
                  <a:latin typeface="Lucida Console" pitchFamily="49" charset="0"/>
                  <a:cs typeface="Lucida Sans Typewriter" charset="0"/>
                </a:rPr>
                <a:t>EXPLAIN PACKAGE: COPY 2</a:t>
              </a:r>
              <a:r>
                <a:rPr lang="en-US" sz="1200" dirty="0">
                  <a:solidFill>
                    <a:srgbClr val="000000"/>
                  </a:solidFill>
                  <a:latin typeface="Lucida Console" pitchFamily="49" charset="0"/>
                  <a:cs typeface="Lucida Sans Typewriter" charset="0"/>
                </a:rPr>
                <a:t>  </a:t>
              </a:r>
            </a:p>
            <a:p>
              <a:pPr eaLnBrk="1" hangingPunct="1"/>
              <a:r>
                <a:rPr lang="en-US" sz="1200" dirty="0">
                  <a:solidFill>
                    <a:srgbClr val="000000"/>
                  </a:solidFill>
                  <a:latin typeface="Lucida Console" pitchFamily="49" charset="0"/>
                  <a:cs typeface="Lucida Sans Typewriter" charset="0"/>
                </a:rPr>
                <a:t>DSNE610I NUMBER OF ROWS DISPLAYED IS 3 </a:t>
              </a:r>
            </a:p>
          </p:txBody>
        </p:sp>
        <p:pic>
          <p:nvPicPr>
            <p:cNvPr id="25" name="Picture 24" descr="C:\Users\cristian\AppData\Local\Microsoft\Windows\Temporary Internet Files\Content.IE5\IP3SERA0\MC90043382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25089">
              <a:off x="-8434064" y="5837278"/>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Slide Number Placeholder 4"/>
          <p:cNvSpPr>
            <a:spLocks noGrp="1"/>
          </p:cNvSpPr>
          <p:nvPr>
            <p:ph type="sldNum" sz="quarter" idx="4294967295"/>
          </p:nvPr>
        </p:nvSpPr>
        <p:spPr>
          <a:xfrm>
            <a:off x="7010400" y="65779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32</a:t>
            </a:fld>
            <a:endParaRPr lang="en-US"/>
          </a:p>
        </p:txBody>
      </p:sp>
    </p:spTree>
    <p:extLst>
      <p:ext uri="{BB962C8B-B14F-4D97-AF65-F5344CB8AC3E}">
        <p14:creationId xmlns:p14="http://schemas.microsoft.com/office/powerpoint/2010/main" val="3235495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a:t>
            </a:r>
            <a:r>
              <a:rPr lang="en-US" dirty="0"/>
              <a:t>10 Plan Management Enhancements</a:t>
            </a:r>
          </a:p>
        </p:txBody>
      </p:sp>
      <p:sp>
        <p:nvSpPr>
          <p:cNvPr id="3" name="Content Placeholder 2"/>
          <p:cNvSpPr>
            <a:spLocks noGrp="1"/>
          </p:cNvSpPr>
          <p:nvPr>
            <p:ph idx="1"/>
          </p:nvPr>
        </p:nvSpPr>
        <p:spPr/>
        <p:txBody>
          <a:bodyPr/>
          <a:lstStyle/>
          <a:p>
            <a:r>
              <a:rPr lang="en-US" dirty="0" smtClean="0"/>
              <a:t>BIND/REBIND EXPLAIN(ONLY</a:t>
            </a:r>
            <a:r>
              <a:rPr lang="en-US" dirty="0"/>
              <a:t>) </a:t>
            </a:r>
          </a:p>
          <a:p>
            <a:pPr lvl="1"/>
            <a:r>
              <a:rPr lang="en-US" dirty="0"/>
              <a:t>Populates EXPLAIN tables but does not create a package</a:t>
            </a:r>
          </a:p>
          <a:p>
            <a:pPr lvl="1"/>
            <a:r>
              <a:rPr lang="en-US" dirty="0"/>
              <a:t>The existing package is not dropped or </a:t>
            </a:r>
            <a:r>
              <a:rPr lang="en-US" dirty="0" smtClean="0"/>
              <a:t>replaced</a:t>
            </a:r>
          </a:p>
          <a:p>
            <a:pPr lvl="2"/>
            <a:r>
              <a:rPr lang="en-US" dirty="0" smtClean="0"/>
              <a:t>Even </a:t>
            </a:r>
            <a:r>
              <a:rPr lang="en-US" dirty="0"/>
              <a:t>if ACTION(REPLACE) is </a:t>
            </a:r>
            <a:r>
              <a:rPr lang="en-US" dirty="0" smtClean="0"/>
              <a:t>specified</a:t>
            </a:r>
          </a:p>
          <a:p>
            <a:r>
              <a:rPr lang="en-US" dirty="0" smtClean="0"/>
              <a:t>PLAN_TABLE.BIND_EXPLAIN_ONLY = ‘Y’</a:t>
            </a:r>
            <a:endParaRPr lang="en-US" dirty="0"/>
          </a:p>
        </p:txBody>
      </p:sp>
      <p:pic>
        <p:nvPicPr>
          <p:cNvPr id="10" name="Picture 11" descr="C:\Users\cristian\AppData\Local\Microsoft\Windows\Temporary Internet Files\Content.IE5\OK6AJFQC\MC90007862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336871">
            <a:off x="7826601" y="820414"/>
            <a:ext cx="1555298" cy="145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179512" y="5560459"/>
            <a:ext cx="8784976" cy="864105"/>
            <a:chOff x="168485" y="1203437"/>
            <a:chExt cx="8784976" cy="864105"/>
          </a:xfrm>
        </p:grpSpPr>
        <p:grpSp>
          <p:nvGrpSpPr>
            <p:cNvPr id="12" name="Group 11"/>
            <p:cNvGrpSpPr/>
            <p:nvPr/>
          </p:nvGrpSpPr>
          <p:grpSpPr>
            <a:xfrm>
              <a:off x="168485" y="1203437"/>
              <a:ext cx="8784976" cy="864105"/>
              <a:chOff x="150960" y="3363677"/>
              <a:chExt cx="8784976" cy="864105"/>
            </a:xfrm>
          </p:grpSpPr>
          <p:sp>
            <p:nvSpPr>
              <p:cNvPr id="14" name="Rectangle 13"/>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5" name="TextBox 14"/>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16" name="Picture 32" descr="C:\Users\cristian\AppData\Local\Microsoft\Windows\Temporary Internet Files\Content.IE5\GMV91J6Z\MC9000553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17" name="Rectangle 16"/>
          <p:cNvSpPr/>
          <p:nvPr/>
        </p:nvSpPr>
        <p:spPr>
          <a:xfrm>
            <a:off x="2110216" y="5769798"/>
            <a:ext cx="6854271" cy="923330"/>
          </a:xfrm>
          <a:prstGeom prst="rect">
            <a:avLst/>
          </a:prstGeom>
        </p:spPr>
        <p:txBody>
          <a:bodyPr wrap="square">
            <a:spAutoFit/>
          </a:bodyPr>
          <a:lstStyle/>
          <a:p>
            <a:r>
              <a:rPr lang="en-US" dirty="0"/>
              <a:t>BIND/REBIND EXPLAIN(ONLY) requires </a:t>
            </a:r>
            <a:r>
              <a:rPr lang="en-US" dirty="0" smtClean="0"/>
              <a:t>the same level of  locking and concurrency than traditional </a:t>
            </a:r>
            <a:r>
              <a:rPr lang="en-US" dirty="0"/>
              <a:t>BIND/REBIND</a:t>
            </a:r>
          </a:p>
          <a:p>
            <a:endParaRPr lang="en-US" dirty="0"/>
          </a:p>
        </p:txBody>
      </p:sp>
      <p:grpSp>
        <p:nvGrpSpPr>
          <p:cNvPr id="18" name="Group 17"/>
          <p:cNvGrpSpPr>
            <a:grpSpLocks/>
          </p:cNvGrpSpPr>
          <p:nvPr/>
        </p:nvGrpSpPr>
        <p:grpSpPr bwMode="auto">
          <a:xfrm>
            <a:off x="78654" y="2910537"/>
            <a:ext cx="9098696" cy="2535541"/>
            <a:chOff x="-8434064" y="5837278"/>
            <a:chExt cx="9098517" cy="2535540"/>
          </a:xfrm>
        </p:grpSpPr>
        <p:sp>
          <p:nvSpPr>
            <p:cNvPr id="19" name="Rectangle 18"/>
            <p:cNvSpPr/>
            <p:nvPr/>
          </p:nvSpPr>
          <p:spPr>
            <a:xfrm>
              <a:off x="-8321581" y="6031831"/>
              <a:ext cx="8773175" cy="2340987"/>
            </a:xfrm>
            <a:prstGeom prst="rect">
              <a:avLst/>
            </a:prstGeom>
            <a:solidFill>
              <a:schemeClr val="bg1">
                <a:lumMod val="8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0" name="TextBox 19"/>
            <p:cNvSpPr txBox="1">
              <a:spLocks noChangeArrowheads="1"/>
            </p:cNvSpPr>
            <p:nvPr/>
          </p:nvSpPr>
          <p:spPr bwMode="auto">
            <a:xfrm>
              <a:off x="-8264456" y="6064494"/>
              <a:ext cx="8928909" cy="20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300" dirty="0">
                  <a:solidFill>
                    <a:srgbClr val="000000"/>
                  </a:solidFill>
                  <a:latin typeface="Lucida Console" pitchFamily="49" charset="0"/>
                  <a:cs typeface="Lucida Sans Typewriter" charset="0"/>
                </a:rPr>
                <a:t>---------+---------+---------+---------+---------+---------+---------+---------+-----</a:t>
              </a:r>
            </a:p>
            <a:p>
              <a:pPr eaLnBrk="1" hangingPunct="1"/>
              <a:r>
                <a:rPr lang="en-US" sz="1300" dirty="0">
                  <a:solidFill>
                    <a:srgbClr val="000000"/>
                  </a:solidFill>
                  <a:latin typeface="Lucida Console" pitchFamily="49" charset="0"/>
                  <a:cs typeface="Lucida Sans Typewriter" charset="0"/>
                </a:rPr>
                <a:t>PROGNAME    ACCESSTYPE  MATCHCOLS  ACCESSNAME  INDEXONLY  PREFETCH  BIND_EXPLAIN_ONLY</a:t>
              </a:r>
            </a:p>
            <a:p>
              <a:pPr eaLnBrk="1" hangingPunct="1"/>
              <a:r>
                <a:rPr lang="en-US" sz="1300" dirty="0">
                  <a:solidFill>
                    <a:srgbClr val="000000"/>
                  </a:solidFill>
                  <a:latin typeface="Lucida Console" pitchFamily="49" charset="0"/>
                  <a:cs typeface="Lucida Sans Typewriter" charset="0"/>
                </a:rPr>
                <a:t>---------+---------+---------+---------+---------+---------+---------+---------+-----</a:t>
              </a: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a:p>
              <a:pPr eaLnBrk="1" hangingPunct="1"/>
              <a:r>
                <a:rPr lang="en-US" sz="1300" b="1" dirty="0">
                  <a:solidFill>
                    <a:srgbClr val="FF0000"/>
                  </a:solidFill>
                  <a:latin typeface="Lucida Console" pitchFamily="49" charset="0"/>
                  <a:cs typeface="Lucida Sans Typewriter" charset="0"/>
                </a:rPr>
                <a:t>DSN8CLTC    I                   1  XEMP_PHOTO  N                    </a:t>
              </a:r>
              <a:r>
                <a:rPr lang="en-US" sz="1300" b="1" dirty="0" smtClean="0">
                  <a:solidFill>
                    <a:srgbClr val="FF0000"/>
                  </a:solidFill>
                  <a:latin typeface="Lucida Console" pitchFamily="49" charset="0"/>
                  <a:cs typeface="Lucida Sans Typewriter" charset="0"/>
                </a:rPr>
                <a:t>Y</a:t>
              </a:r>
              <a:endParaRPr lang="en-US" sz="1300" b="1" dirty="0">
                <a:solidFill>
                  <a:srgbClr val="FF0000"/>
                </a:solidFill>
                <a:latin typeface="Lucida Console" pitchFamily="49" charset="0"/>
                <a:cs typeface="Lucida Sans Typewriter" charset="0"/>
              </a:endParaRP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a:p>
              <a:pPr eaLnBrk="1" hangingPunct="1"/>
              <a:r>
                <a:rPr lang="en-US" sz="1300" dirty="0">
                  <a:solidFill>
                    <a:srgbClr val="000000"/>
                  </a:solidFill>
                  <a:latin typeface="Lucida Console" pitchFamily="49" charset="0"/>
                  <a:cs typeface="Lucida Sans Typewriter" charset="0"/>
                </a:rPr>
                <a:t>DSN8CLTC    I                   1  XEMP_PHOTO  N                    </a:t>
              </a:r>
              <a:r>
                <a:rPr lang="en-US" sz="1300" dirty="0" err="1">
                  <a:solidFill>
                    <a:srgbClr val="000000"/>
                  </a:solidFill>
                  <a:latin typeface="Lucida Console" pitchFamily="49" charset="0"/>
                  <a:cs typeface="Lucida Sans Typewriter" charset="0"/>
                </a:rPr>
                <a:t>N</a:t>
              </a:r>
              <a:r>
                <a:rPr lang="en-US" sz="1300" dirty="0">
                  <a:solidFill>
                    <a:srgbClr val="000000"/>
                  </a:solidFill>
                  <a:latin typeface="Lucida Console" pitchFamily="49" charset="0"/>
                  <a:cs typeface="Lucida Sans Typewriter" charset="0"/>
                </a:rPr>
                <a:t> </a:t>
              </a:r>
            </a:p>
          </p:txBody>
        </p:sp>
        <p:pic>
          <p:nvPicPr>
            <p:cNvPr id="21" name="Picture 20" descr="C:\Users\cristian\AppData\Local\Microsoft\Windows\Temporary Internet Files\Content.IE5\IP3SERA0\MC90043382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25089">
              <a:off x="-8434064" y="5837278"/>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33</a:t>
            </a:fld>
            <a:endParaRPr lang="en-US" dirty="0"/>
          </a:p>
        </p:txBody>
      </p:sp>
    </p:spTree>
    <p:extLst>
      <p:ext uri="{BB962C8B-B14F-4D97-AF65-F5344CB8AC3E}">
        <p14:creationId xmlns:p14="http://schemas.microsoft.com/office/powerpoint/2010/main" val="398239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EXPLAIN survival Guide</a:t>
            </a:r>
            <a:endParaRPr lang="en-US" dirty="0"/>
          </a:p>
        </p:txBody>
      </p:sp>
      <p:sp>
        <p:nvSpPr>
          <p:cNvPr id="3" name="Content Placeholder 2"/>
          <p:cNvSpPr>
            <a:spLocks noGrp="1"/>
          </p:cNvSpPr>
          <p:nvPr>
            <p:ph idx="1"/>
          </p:nvPr>
        </p:nvSpPr>
        <p:spPr/>
        <p:txBody>
          <a:bodyPr/>
          <a:lstStyle/>
          <a:p>
            <a:r>
              <a:rPr lang="en-US" b="1" dirty="0"/>
              <a:t>BIND/REBIND with EXPLAIN(YES)</a:t>
            </a:r>
          </a:p>
          <a:p>
            <a:pPr lvl="1"/>
            <a:r>
              <a:rPr lang="en-US" dirty="0" smtClean="0"/>
              <a:t>Generates </a:t>
            </a:r>
            <a:r>
              <a:rPr lang="en-US" dirty="0"/>
              <a:t>a new access </a:t>
            </a:r>
            <a:r>
              <a:rPr lang="en-US" dirty="0" smtClean="0"/>
              <a:t>path</a:t>
            </a:r>
          </a:p>
          <a:p>
            <a:pPr lvl="1"/>
            <a:r>
              <a:rPr lang="en-US" dirty="0" smtClean="0"/>
              <a:t>Populates PLAN_TABLE</a:t>
            </a:r>
          </a:p>
          <a:p>
            <a:pPr lvl="1"/>
            <a:r>
              <a:rPr lang="en-US" b="1" dirty="0" smtClean="0">
                <a:solidFill>
                  <a:srgbClr val="FF0000"/>
                </a:solidFill>
              </a:rPr>
              <a:t>Creates</a:t>
            </a:r>
            <a:r>
              <a:rPr lang="en-US" dirty="0" smtClean="0"/>
              <a:t> </a:t>
            </a:r>
            <a:r>
              <a:rPr lang="en-US" dirty="0"/>
              <a:t>new </a:t>
            </a:r>
            <a:r>
              <a:rPr lang="en-US" dirty="0" smtClean="0"/>
              <a:t>package</a:t>
            </a:r>
            <a:endParaRPr lang="fr-BE" dirty="0"/>
          </a:p>
          <a:p>
            <a:r>
              <a:rPr lang="en-US" b="1" dirty="0"/>
              <a:t>BIND/REBIND with EXPLAIN(ONLY)</a:t>
            </a:r>
          </a:p>
          <a:p>
            <a:pPr lvl="1"/>
            <a:r>
              <a:rPr lang="en-US" dirty="0" smtClean="0"/>
              <a:t>Generates </a:t>
            </a:r>
            <a:r>
              <a:rPr lang="en-US" dirty="0"/>
              <a:t>a new access </a:t>
            </a:r>
            <a:r>
              <a:rPr lang="en-US" dirty="0" smtClean="0"/>
              <a:t>path</a:t>
            </a:r>
          </a:p>
          <a:p>
            <a:pPr lvl="1"/>
            <a:r>
              <a:rPr lang="en-US" dirty="0"/>
              <a:t>P</a:t>
            </a:r>
            <a:r>
              <a:rPr lang="en-US" dirty="0" smtClean="0"/>
              <a:t>opulates PLAN_TABLE</a:t>
            </a:r>
          </a:p>
          <a:p>
            <a:pPr lvl="1"/>
            <a:r>
              <a:rPr lang="en-US" dirty="0" smtClean="0"/>
              <a:t>Does </a:t>
            </a:r>
            <a:r>
              <a:rPr lang="en-US" b="1" dirty="0">
                <a:solidFill>
                  <a:srgbClr val="FF0000"/>
                </a:solidFill>
              </a:rPr>
              <a:t>NOT</a:t>
            </a:r>
            <a:r>
              <a:rPr lang="en-US" dirty="0">
                <a:solidFill>
                  <a:srgbClr val="FF0000"/>
                </a:solidFill>
              </a:rPr>
              <a:t> </a:t>
            </a:r>
            <a:r>
              <a:rPr lang="en-US" dirty="0"/>
              <a:t>create a new </a:t>
            </a:r>
            <a:r>
              <a:rPr lang="en-US" dirty="0" smtClean="0"/>
              <a:t>package</a:t>
            </a:r>
          </a:p>
          <a:p>
            <a:r>
              <a:rPr lang="en-US" b="1" dirty="0"/>
              <a:t>EXPLAIN PLAN </a:t>
            </a:r>
            <a:r>
              <a:rPr lang="en-US" b="1" dirty="0" smtClean="0"/>
              <a:t>(i.e. SPUFI)</a:t>
            </a:r>
            <a:endParaRPr lang="en-US" b="1" dirty="0"/>
          </a:p>
          <a:p>
            <a:pPr lvl="1"/>
            <a:r>
              <a:rPr lang="en-US" dirty="0" smtClean="0"/>
              <a:t>Generates </a:t>
            </a:r>
            <a:r>
              <a:rPr lang="en-US" dirty="0"/>
              <a:t>a </a:t>
            </a:r>
            <a:r>
              <a:rPr lang="en-US" b="1" dirty="0">
                <a:solidFill>
                  <a:srgbClr val="FF0000"/>
                </a:solidFill>
              </a:rPr>
              <a:t>new</a:t>
            </a:r>
            <a:r>
              <a:rPr lang="en-US" dirty="0">
                <a:solidFill>
                  <a:srgbClr val="FF0000"/>
                </a:solidFill>
              </a:rPr>
              <a:t> </a:t>
            </a:r>
            <a:r>
              <a:rPr lang="en-US" dirty="0"/>
              <a:t>access path and populates PLAN_TABLE</a:t>
            </a:r>
          </a:p>
          <a:p>
            <a:r>
              <a:rPr lang="en-US" b="1" dirty="0" smtClean="0"/>
              <a:t>EXPLAIN </a:t>
            </a:r>
            <a:r>
              <a:rPr lang="en-US" b="1" dirty="0"/>
              <a:t>PACKAGE</a:t>
            </a:r>
          </a:p>
          <a:p>
            <a:pPr lvl="1"/>
            <a:r>
              <a:rPr lang="en-US" dirty="0" smtClean="0"/>
              <a:t>Does </a:t>
            </a:r>
            <a:r>
              <a:rPr lang="en-US" b="1" dirty="0" smtClean="0">
                <a:solidFill>
                  <a:srgbClr val="FF0000"/>
                </a:solidFill>
              </a:rPr>
              <a:t>NOT</a:t>
            </a:r>
            <a:r>
              <a:rPr lang="en-US" dirty="0" smtClean="0">
                <a:solidFill>
                  <a:srgbClr val="FF0000"/>
                </a:solidFill>
              </a:rPr>
              <a:t> </a:t>
            </a:r>
            <a:r>
              <a:rPr lang="en-US" dirty="0" smtClean="0"/>
              <a:t>generate </a:t>
            </a:r>
            <a:r>
              <a:rPr lang="en-US" dirty="0"/>
              <a:t>new access path. </a:t>
            </a:r>
            <a:endParaRPr lang="en-US" dirty="0" smtClean="0"/>
          </a:p>
          <a:p>
            <a:pPr lvl="1"/>
            <a:r>
              <a:rPr lang="en-US" dirty="0" smtClean="0"/>
              <a:t>Extracts </a:t>
            </a:r>
            <a:r>
              <a:rPr lang="en-US" dirty="0"/>
              <a:t>existing access </a:t>
            </a:r>
            <a:r>
              <a:rPr lang="en-US" dirty="0" smtClean="0"/>
              <a:t>path from </a:t>
            </a:r>
            <a:r>
              <a:rPr lang="en-US" dirty="0"/>
              <a:t>package and populates PLAN_TABLE</a:t>
            </a:r>
          </a:p>
        </p:txBody>
      </p:sp>
      <p:sp>
        <p:nvSpPr>
          <p:cNvPr id="23"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34</a:t>
            </a:fld>
            <a:endParaRPr lang="en-US">
              <a:solidFill>
                <a:srgbClr val="000000">
                  <a:tint val="75000"/>
                </a:srgbClr>
              </a:solidFill>
            </a:endParaRPr>
          </a:p>
        </p:txBody>
      </p:sp>
      <p:pic>
        <p:nvPicPr>
          <p:cNvPr id="22" name="Picture 21" descr="C:\Documents and Settings\Cristian\Local Settings\Temporary Internet Files\Content.IE5\1AHNWMIL\MCj02391950000[1].wmf"/>
          <p:cNvPicPr>
            <a:picLocks noChangeAspect="1" noChangeArrowheads="1"/>
          </p:cNvPicPr>
          <p:nvPr/>
        </p:nvPicPr>
        <p:blipFill>
          <a:blip r:embed="rId2"/>
          <a:srcRect/>
          <a:stretch>
            <a:fillRect/>
          </a:stretch>
        </p:blipFill>
        <p:spPr bwMode="auto">
          <a:xfrm flipH="1">
            <a:off x="6491268" y="1352705"/>
            <a:ext cx="1537152" cy="1385011"/>
          </a:xfrm>
          <a:prstGeom prst="rect">
            <a:avLst/>
          </a:prstGeom>
          <a:noFill/>
        </p:spPr>
      </p:pic>
    </p:spTree>
    <p:extLst>
      <p:ext uri="{BB962C8B-B14F-4D97-AF65-F5344CB8AC3E}">
        <p14:creationId xmlns:p14="http://schemas.microsoft.com/office/powerpoint/2010/main" val="717306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a:t>
            </a:r>
            <a:r>
              <a:rPr lang="en-US" dirty="0"/>
              <a:t>10 Plan Management Enhancements</a:t>
            </a:r>
          </a:p>
        </p:txBody>
      </p:sp>
      <p:sp>
        <p:nvSpPr>
          <p:cNvPr id="3" name="Content Placeholder 2"/>
          <p:cNvSpPr>
            <a:spLocks noGrp="1"/>
          </p:cNvSpPr>
          <p:nvPr>
            <p:ph idx="1"/>
          </p:nvPr>
        </p:nvSpPr>
        <p:spPr/>
        <p:txBody>
          <a:bodyPr/>
          <a:lstStyle/>
          <a:p>
            <a:r>
              <a:rPr lang="en-US" dirty="0"/>
              <a:t>PM25679: ACCESS PATH ENHANCEMENT</a:t>
            </a:r>
          </a:p>
          <a:p>
            <a:pPr lvl="1"/>
            <a:r>
              <a:rPr lang="en-US" dirty="0" smtClean="0"/>
              <a:t>PM25679 July 2011, late addition to DB2 10</a:t>
            </a:r>
          </a:p>
          <a:p>
            <a:r>
              <a:rPr lang="en-US" dirty="0"/>
              <a:t>New </a:t>
            </a:r>
            <a:r>
              <a:rPr lang="en-US" dirty="0" smtClean="0"/>
              <a:t>BIND/REBIND option </a:t>
            </a:r>
            <a:r>
              <a:rPr lang="en-US" b="1" dirty="0" smtClean="0"/>
              <a:t>APCOMPARE</a:t>
            </a:r>
          </a:p>
          <a:p>
            <a:pPr lvl="1"/>
            <a:r>
              <a:rPr lang="en-US" dirty="0" smtClean="0"/>
              <a:t>Access path comparison across BIND/REBIND</a:t>
            </a:r>
          </a:p>
          <a:p>
            <a:r>
              <a:rPr lang="en-US" dirty="0" smtClean="0"/>
              <a:t>New </a:t>
            </a:r>
            <a:r>
              <a:rPr lang="en-US" dirty="0"/>
              <a:t>BIND/REBIND option </a:t>
            </a:r>
            <a:r>
              <a:rPr lang="en-US" b="1" dirty="0" smtClean="0"/>
              <a:t>APREUSE</a:t>
            </a:r>
          </a:p>
          <a:p>
            <a:pPr lvl="1"/>
            <a:r>
              <a:rPr lang="en-US" dirty="0" smtClean="0"/>
              <a:t>“Freeze” access path across BIND/REBIND</a:t>
            </a:r>
          </a:p>
          <a:p>
            <a:endParaRPr lang="en-US" b="1" dirty="0"/>
          </a:p>
          <a:p>
            <a:endParaRPr lang="en-US" b="1" dirty="0" smtClean="0"/>
          </a:p>
          <a:p>
            <a:endParaRPr lang="en-US" b="1" dirty="0"/>
          </a:p>
          <a:p>
            <a:r>
              <a:rPr lang="en-US" dirty="0" smtClean="0"/>
              <a:t>Example:</a:t>
            </a:r>
          </a:p>
          <a:p>
            <a:pPr lvl="1"/>
            <a:r>
              <a:rPr lang="en-US" dirty="0" smtClean="0"/>
              <a:t>REBIND with PLANMGMT(EXTENDED</a:t>
            </a:r>
            <a:r>
              <a:rPr lang="en-US" dirty="0"/>
              <a:t>) </a:t>
            </a:r>
            <a:r>
              <a:rPr lang="en-US" dirty="0" smtClean="0"/>
              <a:t>APREUSE(ERROR)</a:t>
            </a:r>
          </a:p>
          <a:p>
            <a:pPr marL="457200" lvl="1" indent="0">
              <a:buNone/>
            </a:pPr>
            <a:r>
              <a:rPr lang="fr-BE" dirty="0" smtClean="0"/>
              <a:t>..</a:t>
            </a:r>
            <a:r>
              <a:rPr lang="fr-BE" dirty="0" err="1"/>
              <a:t>t</a:t>
            </a:r>
            <a:r>
              <a:rPr lang="fr-BE" dirty="0" err="1" smtClean="0"/>
              <a:t>hen</a:t>
            </a:r>
            <a:r>
              <a:rPr lang="fr-BE" dirty="0" smtClean="0"/>
              <a:t>…</a:t>
            </a:r>
            <a:endParaRPr lang="en-US" dirty="0" smtClean="0"/>
          </a:p>
          <a:p>
            <a:pPr lvl="1"/>
            <a:r>
              <a:rPr lang="en-US" dirty="0" smtClean="0"/>
              <a:t>REBIND EXPLAIN(ONLY</a:t>
            </a:r>
            <a:r>
              <a:rPr lang="en-US" dirty="0"/>
              <a:t>) </a:t>
            </a:r>
            <a:r>
              <a:rPr lang="en-US" dirty="0" smtClean="0"/>
              <a:t>failing packages and check access path changes</a:t>
            </a:r>
            <a:endParaRPr lang="en-US" dirty="0"/>
          </a:p>
          <a:p>
            <a:endParaRPr lang="en-US" b="1" dirty="0"/>
          </a:p>
          <a:p>
            <a:endParaRPr lang="en-US" b="1" dirty="0"/>
          </a:p>
        </p:txBody>
      </p:sp>
      <p:pic>
        <p:nvPicPr>
          <p:cNvPr id="10" name="Picture 11" descr="C:\Users\cristian\AppData\Local\Microsoft\Windows\Temporary Internet Files\Content.IE5\OK6AJFQC\MC90007862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336871">
            <a:off x="7826601" y="820414"/>
            <a:ext cx="1555298" cy="145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p:nvGrpSpPr>
        <p:grpSpPr>
          <a:xfrm>
            <a:off x="179512" y="3371393"/>
            <a:ext cx="8784976" cy="864105"/>
            <a:chOff x="150960" y="3363677"/>
            <a:chExt cx="8784976" cy="864105"/>
          </a:xfrm>
        </p:grpSpPr>
        <p:sp>
          <p:nvSpPr>
            <p:cNvPr id="26" name="Rectangle 25"/>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7" name="TextBox 26"/>
            <p:cNvSpPr txBox="1"/>
            <p:nvPr/>
          </p:nvSpPr>
          <p:spPr>
            <a:xfrm>
              <a:off x="655016" y="3709319"/>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8" name="Picture 32" descr="C:\Users\cristian\AppData\Local\Microsoft\Windows\Temporary Internet Files\Content.IE5\GMV91J6Z\MC9000553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p:cNvSpPr txBox="1"/>
          <p:nvPr/>
        </p:nvSpPr>
        <p:spPr>
          <a:xfrm>
            <a:off x="2094899" y="3693345"/>
            <a:ext cx="6576136" cy="369332"/>
          </a:xfrm>
          <a:prstGeom prst="rect">
            <a:avLst/>
          </a:prstGeom>
          <a:noFill/>
        </p:spPr>
        <p:txBody>
          <a:bodyPr wrap="square" rtlCol="0">
            <a:spAutoFit/>
          </a:bodyPr>
          <a:lstStyle/>
          <a:p>
            <a:r>
              <a:rPr lang="en-US" dirty="0" smtClean="0">
                <a:solidFill>
                  <a:srgbClr val="000000"/>
                </a:solidFill>
                <a:latin typeface="Arial"/>
              </a:rPr>
              <a:t>Can be </a:t>
            </a:r>
            <a:r>
              <a:rPr lang="en-US" dirty="0">
                <a:solidFill>
                  <a:srgbClr val="000000"/>
                </a:solidFill>
                <a:latin typeface="Arial"/>
              </a:rPr>
              <a:t>combined with PLANMGMT </a:t>
            </a:r>
            <a:endParaRPr lang="en-GB" dirty="0">
              <a:solidFill>
                <a:srgbClr val="000000"/>
              </a:solidFill>
              <a:latin typeface="Arial"/>
            </a:endParaRPr>
          </a:p>
        </p:txBody>
      </p:sp>
      <p:sp>
        <p:nvSpPr>
          <p:cNvPr id="30"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35</a:t>
            </a:fld>
            <a:endParaRPr lang="en-US" dirty="0"/>
          </a:p>
        </p:txBody>
      </p:sp>
    </p:spTree>
    <p:extLst>
      <p:ext uri="{BB962C8B-B14F-4D97-AF65-F5344CB8AC3E}">
        <p14:creationId xmlns:p14="http://schemas.microsoft.com/office/powerpoint/2010/main" val="32157612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r>
              <a:rPr lang="fr-BE" dirty="0" smtClean="0"/>
              <a:t>- APCOMPARE</a:t>
            </a:r>
            <a:endParaRPr lang="en-US" dirty="0" smtClean="0"/>
          </a:p>
        </p:txBody>
      </p:sp>
      <p:sp>
        <p:nvSpPr>
          <p:cNvPr id="117763" name="Rectangle 3"/>
          <p:cNvSpPr>
            <a:spLocks noGrp="1"/>
          </p:cNvSpPr>
          <p:nvPr>
            <p:ph idx="1"/>
          </p:nvPr>
        </p:nvSpPr>
        <p:spPr/>
        <p:txBody>
          <a:bodyPr/>
          <a:lstStyle/>
          <a:p>
            <a:r>
              <a:rPr lang="en-US" dirty="0" smtClean="0"/>
              <a:t>Determines if new access path is different</a:t>
            </a:r>
          </a:p>
          <a:p>
            <a:pPr lvl="1"/>
            <a:r>
              <a:rPr lang="en-US" dirty="0" smtClean="0"/>
              <a:t>Optionally STOP BIND/REBIND</a:t>
            </a:r>
          </a:p>
          <a:p>
            <a:pPr lvl="1"/>
            <a:r>
              <a:rPr lang="en-US" dirty="0" smtClean="0"/>
              <a:t>APCOMPARE(NO) </a:t>
            </a:r>
            <a:r>
              <a:rPr lang="en-US" dirty="0" smtClean="0">
                <a:sym typeface="Wingdings" pitchFamily="2" charset="2"/>
              </a:rPr>
              <a:t> </a:t>
            </a:r>
            <a:r>
              <a:rPr lang="en-US" dirty="0" smtClean="0"/>
              <a:t>Default</a:t>
            </a:r>
          </a:p>
          <a:p>
            <a:pPr lvl="1"/>
            <a:r>
              <a:rPr lang="en-US" dirty="0" smtClean="0"/>
              <a:t>APCOMPARE(WARN)</a:t>
            </a:r>
          </a:p>
          <a:p>
            <a:pPr lvl="2"/>
            <a:r>
              <a:rPr lang="en-US" dirty="0" smtClean="0"/>
              <a:t>RC=4</a:t>
            </a:r>
          </a:p>
          <a:p>
            <a:pPr lvl="2"/>
            <a:r>
              <a:rPr lang="en-US" dirty="0" smtClean="0"/>
              <a:t>Package processing continues</a:t>
            </a:r>
          </a:p>
          <a:p>
            <a:pPr lvl="1"/>
            <a:r>
              <a:rPr lang="en-US" dirty="0" smtClean="0"/>
              <a:t>APCOMPARE(ERROR)</a:t>
            </a:r>
          </a:p>
          <a:p>
            <a:pPr lvl="2"/>
            <a:r>
              <a:rPr lang="en-US" dirty="0" smtClean="0"/>
              <a:t>RC=8</a:t>
            </a:r>
          </a:p>
          <a:p>
            <a:pPr lvl="2"/>
            <a:r>
              <a:rPr lang="en-US" dirty="0" smtClean="0"/>
              <a:t>Package processing ends</a:t>
            </a:r>
            <a:endParaRPr lang="en-US" dirty="0"/>
          </a:p>
          <a:p>
            <a:r>
              <a:rPr lang="en-US" dirty="0" smtClean="0"/>
              <a:t>DB2 provides results via messages and PLAN_TABLE information</a:t>
            </a:r>
          </a:p>
          <a:p>
            <a:pPr lvl="1"/>
            <a:r>
              <a:rPr lang="en-US" dirty="0" smtClean="0"/>
              <a:t>PLAN_TABLE.REMARKS populated to indicate a failure</a:t>
            </a:r>
          </a:p>
          <a:p>
            <a:pPr lvl="1"/>
            <a:r>
              <a:rPr lang="en-US" dirty="0" smtClean="0"/>
              <a:t>PLAN_TABLE.HINT_USED = ‘APREUSE’ if ended OK</a:t>
            </a:r>
            <a:endParaRPr lang="en-US" dirty="0"/>
          </a:p>
          <a:p>
            <a:endParaRPr lang="en-US" dirty="0" smtClean="0"/>
          </a:p>
          <a:p>
            <a:pPr lvl="1"/>
            <a:endParaRPr lang="en-US"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02" y="1239934"/>
            <a:ext cx="34861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p:cNvGrpSpPr/>
          <p:nvPr/>
        </p:nvGrpSpPr>
        <p:grpSpPr>
          <a:xfrm>
            <a:off x="179512" y="5560459"/>
            <a:ext cx="8784976" cy="921711"/>
            <a:chOff x="168485" y="1203437"/>
            <a:chExt cx="8784976" cy="921711"/>
          </a:xfrm>
        </p:grpSpPr>
        <p:grpSp>
          <p:nvGrpSpPr>
            <p:cNvPr id="16" name="Group 15"/>
            <p:cNvGrpSpPr/>
            <p:nvPr/>
          </p:nvGrpSpPr>
          <p:grpSpPr>
            <a:xfrm>
              <a:off x="168485" y="1203437"/>
              <a:ext cx="8784976" cy="921711"/>
              <a:chOff x="150960" y="3363677"/>
              <a:chExt cx="8784976" cy="921711"/>
            </a:xfrm>
          </p:grpSpPr>
          <p:sp>
            <p:nvSpPr>
              <p:cNvPr id="18" name="Rectangle 17"/>
              <p:cNvSpPr/>
              <p:nvPr/>
            </p:nvSpPr>
            <p:spPr>
              <a:xfrm>
                <a:off x="150960" y="3501007"/>
                <a:ext cx="8784976" cy="784381"/>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9" name="TextBox 18"/>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0"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21" name="Rectangle 20"/>
          <p:cNvSpPr/>
          <p:nvPr/>
        </p:nvSpPr>
        <p:spPr>
          <a:xfrm>
            <a:off x="2110216" y="5769798"/>
            <a:ext cx="6854271" cy="646331"/>
          </a:xfrm>
          <a:prstGeom prst="rect">
            <a:avLst/>
          </a:prstGeom>
        </p:spPr>
        <p:txBody>
          <a:bodyPr wrap="square">
            <a:spAutoFit/>
          </a:bodyPr>
          <a:lstStyle/>
          <a:p>
            <a:r>
              <a:rPr lang="en-US" dirty="0"/>
              <a:t>Only works for packages bound in DB2 9 or </a:t>
            </a:r>
            <a:r>
              <a:rPr lang="en-US" dirty="0" smtClean="0"/>
              <a:t>later.</a:t>
            </a:r>
            <a:endParaRPr lang="en-US" dirty="0"/>
          </a:p>
          <a:p>
            <a:r>
              <a:rPr lang="en-US" dirty="0"/>
              <a:t>Uses information in the Explain Data Block (EDB)</a:t>
            </a:r>
          </a:p>
        </p:txBody>
      </p:sp>
      <p:sp>
        <p:nvSpPr>
          <p:cNvPr id="25"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36</a:t>
            </a:fld>
            <a:endParaRPr lang="en-US"/>
          </a:p>
        </p:txBody>
      </p:sp>
    </p:spTree>
    <p:extLst>
      <p:ext uri="{BB962C8B-B14F-4D97-AF65-F5344CB8AC3E}">
        <p14:creationId xmlns:p14="http://schemas.microsoft.com/office/powerpoint/2010/main" val="876983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r>
              <a:rPr lang="fr-BE" dirty="0" smtClean="0"/>
              <a:t>- APREUSE</a:t>
            </a:r>
            <a:endParaRPr lang="en-US" dirty="0" smtClean="0"/>
          </a:p>
        </p:txBody>
      </p:sp>
      <p:sp>
        <p:nvSpPr>
          <p:cNvPr id="117763" name="Rectangle 3"/>
          <p:cNvSpPr>
            <a:spLocks noGrp="1"/>
          </p:cNvSpPr>
          <p:nvPr>
            <p:ph idx="1"/>
          </p:nvPr>
        </p:nvSpPr>
        <p:spPr/>
        <p:txBody>
          <a:bodyPr/>
          <a:lstStyle/>
          <a:p>
            <a:r>
              <a:rPr lang="en-US" dirty="0" smtClean="0"/>
              <a:t>Allows a package </a:t>
            </a:r>
            <a:r>
              <a:rPr lang="en-US" dirty="0"/>
              <a:t>to reuse access paths for static </a:t>
            </a:r>
            <a:r>
              <a:rPr lang="en-US" dirty="0" smtClean="0"/>
              <a:t>SQL</a:t>
            </a:r>
          </a:p>
          <a:p>
            <a:pPr lvl="1"/>
            <a:r>
              <a:rPr lang="en-US" dirty="0" smtClean="0"/>
              <a:t>APREUSE(NO) </a:t>
            </a:r>
            <a:r>
              <a:rPr lang="en-US" dirty="0" smtClean="0">
                <a:sym typeface="Wingdings" pitchFamily="2" charset="2"/>
              </a:rPr>
              <a:t> Default</a:t>
            </a:r>
          </a:p>
          <a:p>
            <a:pPr lvl="1"/>
            <a:r>
              <a:rPr lang="en-US" dirty="0" smtClean="0">
                <a:sym typeface="Wingdings" pitchFamily="2" charset="2"/>
              </a:rPr>
              <a:t>APREUSE(ERROR)</a:t>
            </a:r>
          </a:p>
          <a:p>
            <a:pPr lvl="2"/>
            <a:r>
              <a:rPr lang="en-US" dirty="0">
                <a:sym typeface="Wingdings" pitchFamily="2" charset="2"/>
              </a:rPr>
              <a:t>RC=8</a:t>
            </a:r>
          </a:p>
          <a:p>
            <a:pPr lvl="2"/>
            <a:r>
              <a:rPr lang="en-US" dirty="0">
                <a:sym typeface="Wingdings" pitchFamily="2" charset="2"/>
              </a:rPr>
              <a:t>Package processing ends</a:t>
            </a:r>
          </a:p>
          <a:p>
            <a:pPr lvl="1"/>
            <a:r>
              <a:rPr lang="en-US" dirty="0" smtClean="0">
                <a:sym typeface="Wingdings" pitchFamily="2" charset="2"/>
              </a:rPr>
              <a:t>There is no APREUSE(WARN) option </a:t>
            </a:r>
            <a:r>
              <a:rPr lang="en-US" b="1" dirty="0" smtClean="0">
                <a:solidFill>
                  <a:srgbClr val="FF0000"/>
                </a:solidFill>
                <a:sym typeface="Wingdings" pitchFamily="2" charset="2"/>
              </a:rPr>
              <a:t></a:t>
            </a:r>
          </a:p>
          <a:p>
            <a:r>
              <a:rPr lang="en-US" dirty="0" smtClean="0">
                <a:sym typeface="Wingdings" pitchFamily="2" charset="2"/>
              </a:rPr>
              <a:t>Some limitations applies</a:t>
            </a:r>
          </a:p>
          <a:p>
            <a:pPr lvl="1"/>
            <a:r>
              <a:rPr lang="en-US" dirty="0" smtClean="0">
                <a:sym typeface="Wingdings" pitchFamily="2" charset="2"/>
              </a:rPr>
              <a:t>Consider the feature as being using HINTS</a:t>
            </a:r>
          </a:p>
          <a:p>
            <a:pPr lvl="1"/>
            <a:r>
              <a:rPr lang="en-US" dirty="0" smtClean="0">
                <a:sym typeface="Wingdings" pitchFamily="2" charset="2"/>
              </a:rPr>
              <a:t>Will not work always: reported 1% to 5% “failure” ratio</a:t>
            </a:r>
          </a:p>
          <a:p>
            <a:pPr lvl="1"/>
            <a:r>
              <a:rPr lang="en-US" dirty="0" smtClean="0">
                <a:sym typeface="Wingdings" pitchFamily="2" charset="2"/>
              </a:rPr>
              <a:t>A single failed query will fail the whole package</a:t>
            </a:r>
          </a:p>
          <a:p>
            <a:pPr lvl="2"/>
            <a:endParaRPr lang="en-US" dirty="0"/>
          </a:p>
          <a:p>
            <a:pPr lvl="1"/>
            <a:endParaRPr lang="en-US" dirty="0" smtClean="0"/>
          </a:p>
        </p:txBody>
      </p:sp>
      <p:sp>
        <p:nvSpPr>
          <p:cNvPr id="11"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37</a:t>
            </a:fld>
            <a:endParaRPr lang="en-US" dirty="0">
              <a:solidFill>
                <a:srgbClr val="000000">
                  <a:tint val="75000"/>
                </a:srgbClr>
              </a:solidFill>
            </a:endParaRPr>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68687" b="69846"/>
          <a:stretch/>
        </p:blipFill>
        <p:spPr bwMode="auto">
          <a:xfrm>
            <a:off x="6246761" y="1239934"/>
            <a:ext cx="2730093" cy="23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79512" y="5618066"/>
            <a:ext cx="8784976" cy="864105"/>
            <a:chOff x="168485" y="1203437"/>
            <a:chExt cx="8784976" cy="864105"/>
          </a:xfrm>
        </p:grpSpPr>
        <p:grpSp>
          <p:nvGrpSpPr>
            <p:cNvPr id="17" name="Group 16"/>
            <p:cNvGrpSpPr/>
            <p:nvPr/>
          </p:nvGrpSpPr>
          <p:grpSpPr>
            <a:xfrm>
              <a:off x="168485" y="1203437"/>
              <a:ext cx="8784976" cy="864105"/>
              <a:chOff x="150960" y="3363677"/>
              <a:chExt cx="8784976" cy="864105"/>
            </a:xfrm>
          </p:grpSpPr>
          <p:sp>
            <p:nvSpPr>
              <p:cNvPr id="19" name="Rectangle 18"/>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0" name="TextBox 19"/>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1"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Box 17"/>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22" name="Rectangle 21"/>
          <p:cNvSpPr/>
          <p:nvPr/>
        </p:nvSpPr>
        <p:spPr>
          <a:xfrm>
            <a:off x="2110216" y="5827405"/>
            <a:ext cx="6854271" cy="646331"/>
          </a:xfrm>
          <a:prstGeom prst="rect">
            <a:avLst/>
          </a:prstGeom>
        </p:spPr>
        <p:txBody>
          <a:bodyPr wrap="square">
            <a:spAutoFit/>
          </a:bodyPr>
          <a:lstStyle/>
          <a:p>
            <a:r>
              <a:rPr lang="en-US" dirty="0"/>
              <a:t>Only works for packages bound in DB2 9 or </a:t>
            </a:r>
            <a:r>
              <a:rPr lang="en-US" dirty="0" smtClean="0"/>
              <a:t>later.</a:t>
            </a:r>
            <a:endParaRPr lang="en-US" dirty="0"/>
          </a:p>
          <a:p>
            <a:r>
              <a:rPr lang="en-US" dirty="0"/>
              <a:t>Uses information in the Explain Data Block (EDB)</a:t>
            </a:r>
          </a:p>
        </p:txBody>
      </p:sp>
      <p:grpSp>
        <p:nvGrpSpPr>
          <p:cNvPr id="23" name="Group 22"/>
          <p:cNvGrpSpPr/>
          <p:nvPr/>
        </p:nvGrpSpPr>
        <p:grpSpPr>
          <a:xfrm>
            <a:off x="193868" y="4753961"/>
            <a:ext cx="8784976" cy="864105"/>
            <a:chOff x="168485" y="1203437"/>
            <a:chExt cx="8784976" cy="864105"/>
          </a:xfrm>
        </p:grpSpPr>
        <p:grpSp>
          <p:nvGrpSpPr>
            <p:cNvPr id="24" name="Group 23"/>
            <p:cNvGrpSpPr/>
            <p:nvPr/>
          </p:nvGrpSpPr>
          <p:grpSpPr>
            <a:xfrm>
              <a:off x="168485" y="1203437"/>
              <a:ext cx="8784976" cy="864105"/>
              <a:chOff x="150960" y="3363677"/>
              <a:chExt cx="8784976" cy="864105"/>
            </a:xfrm>
          </p:grpSpPr>
          <p:sp>
            <p:nvSpPr>
              <p:cNvPr id="26" name="Rectangle 25"/>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7" name="TextBox 26"/>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8"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29" name="Rectangle 28"/>
          <p:cNvSpPr/>
          <p:nvPr/>
        </p:nvSpPr>
        <p:spPr>
          <a:xfrm>
            <a:off x="2124572" y="4963300"/>
            <a:ext cx="6854271" cy="646331"/>
          </a:xfrm>
          <a:prstGeom prst="rect">
            <a:avLst/>
          </a:prstGeom>
        </p:spPr>
        <p:txBody>
          <a:bodyPr wrap="square">
            <a:spAutoFit/>
          </a:bodyPr>
          <a:lstStyle/>
          <a:p>
            <a:r>
              <a:rPr lang="en-US" dirty="0" smtClean="0"/>
              <a:t>Allows to obtain DB2 10 updated runtime structures without changing access path</a:t>
            </a:r>
            <a:endParaRPr lang="en-US" dirty="0"/>
          </a:p>
        </p:txBody>
      </p:sp>
    </p:spTree>
    <p:extLst>
      <p:ext uri="{BB962C8B-B14F-4D97-AF65-F5344CB8AC3E}">
        <p14:creationId xmlns:p14="http://schemas.microsoft.com/office/powerpoint/2010/main" val="42610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Some example scenarios</a:t>
            </a:r>
            <a:endParaRPr lang="en-US" dirty="0"/>
          </a:p>
        </p:txBody>
      </p:sp>
      <p:sp>
        <p:nvSpPr>
          <p:cNvPr id="3" name="Content Placeholder 2"/>
          <p:cNvSpPr>
            <a:spLocks noGrp="1"/>
          </p:cNvSpPr>
          <p:nvPr>
            <p:ph idx="1"/>
          </p:nvPr>
        </p:nvSpPr>
        <p:spPr/>
        <p:txBody>
          <a:bodyPr/>
          <a:lstStyle/>
          <a:p>
            <a:r>
              <a:rPr lang="en-US" b="1" dirty="0" smtClean="0"/>
              <a:t>Example 1: Mass REBIND after maintenance application:</a:t>
            </a:r>
          </a:p>
          <a:p>
            <a:r>
              <a:rPr lang="en-US" dirty="0"/>
              <a:t>Retain the existing access paths and rebuild the runtime structures</a:t>
            </a:r>
            <a:r>
              <a:rPr lang="en-US" dirty="0" smtClean="0"/>
              <a:t>:</a:t>
            </a:r>
          </a:p>
          <a:p>
            <a:pPr lvl="1"/>
            <a:r>
              <a:rPr lang="en-US" dirty="0"/>
              <a:t>REBIND PACKAGE </a:t>
            </a:r>
            <a:r>
              <a:rPr lang="en-US" dirty="0" smtClean="0"/>
              <a:t>with:</a:t>
            </a:r>
          </a:p>
          <a:p>
            <a:pPr lvl="2"/>
            <a:r>
              <a:rPr lang="en-US" dirty="0"/>
              <a:t>PLANMGMT(EXTENDED) </a:t>
            </a:r>
            <a:r>
              <a:rPr lang="en-US" dirty="0" smtClean="0"/>
              <a:t>save </a:t>
            </a:r>
            <a:r>
              <a:rPr lang="en-US" dirty="0"/>
              <a:t>existing access </a:t>
            </a:r>
            <a:r>
              <a:rPr lang="en-US" dirty="0" smtClean="0"/>
              <a:t>paths</a:t>
            </a:r>
            <a:endParaRPr lang="en-US" dirty="0"/>
          </a:p>
          <a:p>
            <a:pPr lvl="2"/>
            <a:r>
              <a:rPr lang="en-US" dirty="0"/>
              <a:t>APREUSE(ERROR) </a:t>
            </a:r>
            <a:r>
              <a:rPr lang="en-US" dirty="0" smtClean="0"/>
              <a:t>accept </a:t>
            </a:r>
            <a:r>
              <a:rPr lang="en-US" dirty="0"/>
              <a:t>only unchanged access </a:t>
            </a:r>
            <a:r>
              <a:rPr lang="en-US" dirty="0" smtClean="0"/>
              <a:t>paths</a:t>
            </a:r>
          </a:p>
          <a:p>
            <a:pPr lvl="1"/>
            <a:r>
              <a:rPr lang="en-US" dirty="0" smtClean="0"/>
              <a:t>Use </a:t>
            </a:r>
            <a:r>
              <a:rPr lang="en-US" dirty="0"/>
              <a:t>EXPLAIN(ONLY</a:t>
            </a:r>
            <a:r>
              <a:rPr lang="en-US" dirty="0" smtClean="0"/>
              <a:t>) to investigate rejected access paths</a:t>
            </a:r>
          </a:p>
          <a:p>
            <a:r>
              <a:rPr lang="en-US" dirty="0" smtClean="0"/>
              <a:t>Alternatively: </a:t>
            </a:r>
            <a:r>
              <a:rPr lang="en-US" dirty="0"/>
              <a:t>use APCOMPARE(WARN</a:t>
            </a:r>
            <a:r>
              <a:rPr lang="en-US" dirty="0" smtClean="0"/>
              <a:t>) instead of APREUSE to get alerted on access paths changes at REBIND</a:t>
            </a:r>
          </a:p>
          <a:p>
            <a:pPr lvl="1"/>
            <a:r>
              <a:rPr lang="en-US" dirty="0" smtClean="0"/>
              <a:t>Use REBIND SWITCH to restore access paths with problems</a:t>
            </a:r>
          </a:p>
          <a:p>
            <a:r>
              <a:rPr lang="en-US" b="1" dirty="0" smtClean="0"/>
              <a:t>Example 2: Skip migration DB2 V8 to DB2 10:</a:t>
            </a:r>
          </a:p>
          <a:p>
            <a:pPr lvl="1"/>
            <a:r>
              <a:rPr lang="en-US" dirty="0"/>
              <a:t>REBIND in DB2 10CM using PLANMGMT(EXTENDED) </a:t>
            </a:r>
            <a:endParaRPr lang="en-US" dirty="0" smtClean="0"/>
          </a:p>
          <a:p>
            <a:pPr lvl="1"/>
            <a:r>
              <a:rPr lang="en-US" dirty="0" smtClean="0"/>
              <a:t>Allows </a:t>
            </a:r>
            <a:r>
              <a:rPr lang="en-US" dirty="0"/>
              <a:t>you to REBIND SWITCH </a:t>
            </a:r>
            <a:r>
              <a:rPr lang="en-US" dirty="0" smtClean="0"/>
              <a:t>in case of performance issues</a:t>
            </a:r>
          </a:p>
          <a:p>
            <a:pPr lvl="1"/>
            <a:r>
              <a:rPr lang="en-US" dirty="0" smtClean="0"/>
              <a:t>APREUSE will </a:t>
            </a:r>
            <a:r>
              <a:rPr lang="en-US" b="1" dirty="0" smtClean="0">
                <a:solidFill>
                  <a:srgbClr val="FF0000"/>
                </a:solidFill>
              </a:rPr>
              <a:t>not be available </a:t>
            </a:r>
            <a:r>
              <a:rPr lang="en-US" dirty="0" smtClean="0"/>
              <a:t>on this scenario, but you can still use HINTS if the PLAN_TABLE information is available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More details here :http</a:t>
            </a:r>
            <a:r>
              <a:rPr lang="en-US" dirty="0"/>
              <a:t>://publib.boulder.ibm.com/infocenter/dzichelp/v2r2/topic/com.ibm.db2z10.doc.perf/src/tpc/db2z_managepathsmaint.htm</a:t>
            </a:r>
          </a:p>
          <a:p>
            <a:endParaRPr lang="en-US" dirty="0"/>
          </a:p>
        </p:txBody>
      </p:sp>
      <p:sp>
        <p:nvSpPr>
          <p:cNvPr id="4" name="Slide Number Placeholder 3"/>
          <p:cNvSpPr>
            <a:spLocks noGrp="1"/>
          </p:cNvSpPr>
          <p:nvPr>
            <p:ph type="sldNum" sz="quarter" idx="4"/>
          </p:nvPr>
        </p:nvSpPr>
        <p:spPr/>
        <p:txBody>
          <a:bodyPr/>
          <a:lstStyle/>
          <a:p>
            <a:fld id="{CBA7E63B-033D-2C4F-AB94-3C08C8DBAB2C}" type="slidenum">
              <a:rPr lang="en-US" smtClean="0"/>
              <a:pPr/>
              <a:t>38</a:t>
            </a:fld>
            <a:endParaRPr lang="en-US" dirty="0"/>
          </a:p>
        </p:txBody>
      </p:sp>
    </p:spTree>
    <p:extLst>
      <p:ext uri="{BB962C8B-B14F-4D97-AF65-F5344CB8AC3E}">
        <p14:creationId xmlns:p14="http://schemas.microsoft.com/office/powerpoint/2010/main" val="231188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r>
              <a:rPr lang="en-US" dirty="0" smtClean="0"/>
              <a:t>- To </a:t>
            </a:r>
            <a:r>
              <a:rPr lang="en-US" dirty="0"/>
              <a:t>REBIND or NOT to </a:t>
            </a:r>
            <a:r>
              <a:rPr lang="en-US" dirty="0" smtClean="0"/>
              <a:t>REBIND? That is the question..</a:t>
            </a:r>
          </a:p>
        </p:txBody>
      </p:sp>
      <p:sp>
        <p:nvSpPr>
          <p:cNvPr id="117763" name="Rectangle 3"/>
          <p:cNvSpPr>
            <a:spLocks noGrp="1"/>
          </p:cNvSpPr>
          <p:nvPr>
            <p:ph idx="1"/>
          </p:nvPr>
        </p:nvSpPr>
        <p:spPr/>
        <p:txBody>
          <a:bodyPr/>
          <a:lstStyle/>
          <a:p>
            <a:r>
              <a:rPr lang="en-US" dirty="0" smtClean="0"/>
              <a:t>The </a:t>
            </a:r>
            <a:r>
              <a:rPr lang="en-US" dirty="0"/>
              <a:t>ubiquitous </a:t>
            </a:r>
            <a:r>
              <a:rPr lang="en-US" dirty="0" smtClean="0"/>
              <a:t>DB2 discussion…</a:t>
            </a:r>
          </a:p>
        </p:txBody>
      </p:sp>
      <p:grpSp>
        <p:nvGrpSpPr>
          <p:cNvPr id="4" name="Group 3"/>
          <p:cNvGrpSpPr/>
          <p:nvPr/>
        </p:nvGrpSpPr>
        <p:grpSpPr>
          <a:xfrm>
            <a:off x="179512" y="5675673"/>
            <a:ext cx="8784976" cy="864105"/>
            <a:chOff x="168485" y="1203437"/>
            <a:chExt cx="8784976" cy="864105"/>
          </a:xfrm>
        </p:grpSpPr>
        <p:grpSp>
          <p:nvGrpSpPr>
            <p:cNvPr id="5" name="Group 4"/>
            <p:cNvGrpSpPr/>
            <p:nvPr/>
          </p:nvGrpSpPr>
          <p:grpSpPr>
            <a:xfrm>
              <a:off x="168485" y="1203437"/>
              <a:ext cx="8784976" cy="864105"/>
              <a:chOff x="150960" y="3363677"/>
              <a:chExt cx="8784976" cy="864105"/>
            </a:xfrm>
          </p:grpSpPr>
          <p:sp>
            <p:nvSpPr>
              <p:cNvPr id="7" name="Rectangle 6"/>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8" name="TextBox 7"/>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9" name="Picture 32" descr="C:\Users\cristian\AppData\Local\Microsoft\Windows\Temporary Internet Files\Content.IE5\GMV91J6Z\MC9000553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2083872" y="1412776"/>
              <a:ext cx="6576136" cy="369332"/>
            </a:xfrm>
            <a:prstGeom prst="rect">
              <a:avLst/>
            </a:prstGeom>
            <a:noFill/>
          </p:spPr>
          <p:txBody>
            <a:bodyPr wrap="square" rtlCol="0">
              <a:spAutoFit/>
            </a:bodyPr>
            <a:lstStyle/>
            <a:p>
              <a:r>
                <a:rPr lang="en-GB" dirty="0" smtClean="0">
                  <a:solidFill>
                    <a:srgbClr val="000000"/>
                  </a:solidFill>
                  <a:latin typeface="Arial"/>
                </a:rPr>
                <a:t>IBM recommends REBIND at each new release</a:t>
              </a:r>
              <a:endParaRPr lang="en-GB" dirty="0">
                <a:solidFill>
                  <a:srgbClr val="000000"/>
                </a:solidFill>
                <a:latin typeface="Arial"/>
              </a:endParaRPr>
            </a:p>
          </p:txBody>
        </p:sp>
      </p:grpSp>
      <p:pic>
        <p:nvPicPr>
          <p:cNvPr id="13" name="Picture 2" descr="http://2.bp.blogspot.com/-NTpidIJIYS4/TVd4TQsIa9I/AAAAAAAAC5Y/yFnfjhRT20o/s1600/balance-beam.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414" y="2276860"/>
            <a:ext cx="2923547" cy="251842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79389" y="1226825"/>
            <a:ext cx="8785225" cy="819607"/>
            <a:chOff x="179389" y="1500471"/>
            <a:chExt cx="8785225" cy="819607"/>
          </a:xfrm>
        </p:grpSpPr>
        <p:grpSp>
          <p:nvGrpSpPr>
            <p:cNvPr id="15" name="Group 14"/>
            <p:cNvGrpSpPr>
              <a:grpSpLocks/>
            </p:cNvGrpSpPr>
            <p:nvPr/>
          </p:nvGrpSpPr>
          <p:grpSpPr bwMode="auto">
            <a:xfrm>
              <a:off x="179389" y="1816841"/>
              <a:ext cx="8785225" cy="503237"/>
              <a:chOff x="150960" y="2608705"/>
              <a:chExt cx="8784976" cy="503527"/>
            </a:xfrm>
          </p:grpSpPr>
          <p:sp>
            <p:nvSpPr>
              <p:cNvPr id="17" name="Rectangle 16"/>
              <p:cNvSpPr/>
              <p:nvPr/>
            </p:nvSpPr>
            <p:spPr>
              <a:xfrm>
                <a:off x="150960" y="2608705"/>
                <a:ext cx="8784976" cy="503527"/>
              </a:xfrm>
              <a:prstGeom prst="rect">
                <a:avLst/>
              </a:prstGeom>
              <a:solidFill>
                <a:srgbClr val="FF5815"/>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8" name="TextBox 17"/>
              <p:cNvSpPr txBox="1"/>
              <p:nvPr/>
            </p:nvSpPr>
            <p:spPr>
              <a:xfrm>
                <a:off x="655771" y="2686537"/>
                <a:ext cx="8135706" cy="369545"/>
              </a:xfrm>
              <a:prstGeom prst="rect">
                <a:avLst/>
              </a:prstGeom>
              <a:noFill/>
            </p:spPr>
            <p:txBody>
              <a:bodyPr>
                <a:spAutoFit/>
              </a:bodyPr>
              <a:lstStyle/>
              <a:p>
                <a:pPr algn="ctr">
                  <a:defRPr/>
                </a:pPr>
                <a:r>
                  <a:rPr lang="en-GB" b="1" dirty="0" smtClean="0">
                    <a:solidFill>
                      <a:srgbClr val="000000"/>
                    </a:solidFill>
                    <a:latin typeface="Century Gothic" pitchFamily="34" charset="0"/>
                    <a:ea typeface="MS PGothic" charset="0"/>
                  </a:rPr>
                  <a:t>GETTING THE REBIND BENEFITS AT THE LOWER RISKS</a:t>
                </a:r>
                <a:endParaRPr lang="en-GB" dirty="0">
                  <a:solidFill>
                    <a:srgbClr val="000000"/>
                  </a:solidFill>
                  <a:latin typeface="Arial"/>
                  <a:ea typeface="MS PGothic" charset="0"/>
                </a:endParaRPr>
              </a:p>
            </p:txBody>
          </p:sp>
        </p:grpSp>
        <p:pic>
          <p:nvPicPr>
            <p:cNvPr id="1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0826" y="1500471"/>
              <a:ext cx="481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Content Placeholder 2"/>
          <p:cNvSpPr txBox="1">
            <a:spLocks/>
          </p:cNvSpPr>
          <p:nvPr/>
        </p:nvSpPr>
        <p:spPr bwMode="auto">
          <a:xfrm>
            <a:off x="548147" y="2320081"/>
            <a:ext cx="3885474" cy="32979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defTabSz="457200" rtl="0" eaLnBrk="1" fontAlgn="base" hangingPunct="1">
              <a:lnSpc>
                <a:spcPct val="110000"/>
              </a:lnSpc>
              <a:spcBef>
                <a:spcPct val="20000"/>
              </a:spcBef>
              <a:spcAft>
                <a:spcPct val="0"/>
              </a:spcAft>
              <a:buClr>
                <a:srgbClr val="282E85"/>
              </a:buClr>
              <a:buFont typeface="Arial" charset="0"/>
              <a:buBlip>
                <a:blip r:embed="rId6"/>
              </a:buBlip>
              <a:defRPr sz="2000">
                <a:solidFill>
                  <a:schemeClr val="tx1"/>
                </a:solidFill>
                <a:latin typeface="+mn-lt"/>
                <a:ea typeface="+mn-ea"/>
                <a:cs typeface="+mn-cs"/>
              </a:defRPr>
            </a:lvl1pPr>
            <a:lvl2pPr marL="742950" indent="-28575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1" fontAlgn="base" hangingPunct="1">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4pPr>
            <a:lvl5pPr marL="2057400" indent="-228600" algn="l" defTabSz="457200" rtl="0" eaLnBrk="1" fontAlgn="base" hangingPunct="1">
              <a:lnSpc>
                <a:spcPct val="110000"/>
              </a:lnSpc>
              <a:spcBef>
                <a:spcPct val="20000"/>
              </a:spcBef>
              <a:spcAft>
                <a:spcPct val="0"/>
              </a:spcAft>
              <a:buClr>
                <a:schemeClr val="accent2"/>
              </a:buClr>
              <a:buFont typeface="Arial" charset="0"/>
              <a:buChar char="»"/>
              <a:defRPr sz="1800">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a:lstStyle>
          <a:p>
            <a:r>
              <a:rPr lang="en-US" dirty="0" smtClean="0"/>
              <a:t>Performance</a:t>
            </a:r>
          </a:p>
          <a:p>
            <a:r>
              <a:rPr lang="en-US" dirty="0" smtClean="0"/>
              <a:t>Scalability</a:t>
            </a:r>
          </a:p>
          <a:p>
            <a:r>
              <a:rPr lang="en-US" dirty="0" smtClean="0"/>
              <a:t>Access paths</a:t>
            </a:r>
          </a:p>
          <a:p>
            <a:r>
              <a:rPr lang="en-US" dirty="0" smtClean="0"/>
              <a:t>…</a:t>
            </a:r>
          </a:p>
          <a:p>
            <a:endParaRPr lang="en-US" dirty="0"/>
          </a:p>
        </p:txBody>
      </p:sp>
      <p:sp>
        <p:nvSpPr>
          <p:cNvPr id="20" name="Content Placeholder 2"/>
          <p:cNvSpPr txBox="1">
            <a:spLocks/>
          </p:cNvSpPr>
          <p:nvPr/>
        </p:nvSpPr>
        <p:spPr bwMode="auto">
          <a:xfrm>
            <a:off x="4776623" y="2320081"/>
            <a:ext cx="3885474" cy="329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5750" indent="-285750" algn="l" defTabSz="457200" rtl="0" eaLnBrk="0" fontAlgn="base" hangingPunct="0">
              <a:lnSpc>
                <a:spcPct val="110000"/>
              </a:lnSpc>
              <a:spcBef>
                <a:spcPct val="20000"/>
              </a:spcBef>
              <a:spcAft>
                <a:spcPct val="0"/>
              </a:spcAft>
              <a:buClr>
                <a:srgbClr val="282E85"/>
              </a:buClr>
              <a:buFont typeface="Arial" charset="0"/>
              <a:buBlip>
                <a:blip r:embed="rId6"/>
              </a:buBlip>
              <a:defRPr sz="2000">
                <a:solidFill>
                  <a:schemeClr val="tx1"/>
                </a:solidFill>
                <a:latin typeface="+mn-lt"/>
                <a:ea typeface="+mn-ea"/>
                <a:cs typeface="+mn-cs"/>
              </a:defRPr>
            </a:lvl1pPr>
            <a:lvl2pPr marL="742950" indent="-28575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2pPr>
            <a:lvl3pPr marL="1143000" indent="-228600" algn="l" defTabSz="457200" rtl="0" eaLnBrk="0" fontAlgn="base" hangingPunct="0">
              <a:lnSpc>
                <a:spcPct val="110000"/>
              </a:lnSpc>
              <a:spcBef>
                <a:spcPct val="20000"/>
              </a:spcBef>
              <a:spcAft>
                <a:spcPct val="0"/>
              </a:spcAft>
              <a:buClr>
                <a:schemeClr val="accent2"/>
              </a:buClr>
              <a:buFont typeface="Arial" charset="0"/>
              <a:buChar char="•"/>
              <a:defRPr sz="2000">
                <a:solidFill>
                  <a:schemeClr val="tx1"/>
                </a:solidFill>
                <a:latin typeface="+mn-lt"/>
                <a:ea typeface="+mn-ea"/>
                <a:cs typeface="+mn-cs"/>
              </a:defRPr>
            </a:lvl3pPr>
            <a:lvl4pPr marL="16002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4pPr>
            <a:lvl5pPr marL="2057400" indent="-228600" algn="l" defTabSz="457200" rtl="0" eaLnBrk="0" fontAlgn="base" hangingPunct="0">
              <a:lnSpc>
                <a:spcPct val="110000"/>
              </a:lnSpc>
              <a:spcBef>
                <a:spcPct val="20000"/>
              </a:spcBef>
              <a:spcAft>
                <a:spcPct val="0"/>
              </a:spcAft>
              <a:buClr>
                <a:schemeClr val="accent2"/>
              </a:buClr>
              <a:buFont typeface="Arial" charset="0"/>
              <a:buChar char="»"/>
              <a:defRPr>
                <a:solidFill>
                  <a:schemeClr val="tx1"/>
                </a:solidFill>
                <a:latin typeface="+mn-lt"/>
                <a:ea typeface="+mn-ea"/>
                <a:cs typeface="+mn-cs"/>
              </a:defRPr>
            </a:lvl5pPr>
            <a:lvl6pPr marL="25146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6pPr>
            <a:lvl7pPr marL="29718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7pPr>
            <a:lvl8pPr marL="34290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8pPr>
            <a:lvl9pPr marL="3886200" indent="-228600" algn="l" defTabSz="457200" rtl="0" eaLnBrk="1" fontAlgn="base" hangingPunct="1">
              <a:lnSpc>
                <a:spcPct val="110000"/>
              </a:lnSpc>
              <a:spcBef>
                <a:spcPct val="20000"/>
              </a:spcBef>
              <a:spcAft>
                <a:spcPct val="0"/>
              </a:spcAft>
              <a:buClr>
                <a:schemeClr val="accent2"/>
              </a:buClr>
              <a:buFont typeface="Arial" pitchFamily="-109" charset="0"/>
              <a:buChar char="»"/>
              <a:defRPr sz="1600">
                <a:solidFill>
                  <a:schemeClr val="tx1"/>
                </a:solidFill>
                <a:latin typeface="+mn-lt"/>
                <a:ea typeface="+mn-ea"/>
                <a:cs typeface="+mn-cs"/>
              </a:defRPr>
            </a:lvl9pPr>
          </a:lstStyle>
          <a:p>
            <a:pPr algn="r"/>
            <a:r>
              <a:rPr lang="en-US" dirty="0" smtClean="0">
                <a:solidFill>
                  <a:srgbClr val="000000"/>
                </a:solidFill>
              </a:rPr>
              <a:t>Performance degradation</a:t>
            </a:r>
          </a:p>
          <a:p>
            <a:pPr algn="r"/>
            <a:r>
              <a:rPr lang="en-US" dirty="0" smtClean="0">
                <a:solidFill>
                  <a:srgbClr val="000000"/>
                </a:solidFill>
              </a:rPr>
              <a:t>Concurrency issues</a:t>
            </a:r>
          </a:p>
          <a:p>
            <a:pPr algn="r"/>
            <a:r>
              <a:rPr lang="en-US" dirty="0" smtClean="0">
                <a:solidFill>
                  <a:srgbClr val="000000"/>
                </a:solidFill>
              </a:rPr>
              <a:t>…</a:t>
            </a:r>
          </a:p>
          <a:p>
            <a:pPr algn="r"/>
            <a:endParaRPr lang="en-US" dirty="0">
              <a:solidFill>
                <a:srgbClr val="000000"/>
              </a:solidFill>
            </a:endParaRPr>
          </a:p>
        </p:txBody>
      </p:sp>
      <p:grpSp>
        <p:nvGrpSpPr>
          <p:cNvPr id="21" name="Group 20"/>
          <p:cNvGrpSpPr/>
          <p:nvPr/>
        </p:nvGrpSpPr>
        <p:grpSpPr>
          <a:xfrm>
            <a:off x="179512" y="4753961"/>
            <a:ext cx="8784976" cy="864105"/>
            <a:chOff x="168485" y="1203437"/>
            <a:chExt cx="8784976" cy="864105"/>
          </a:xfrm>
        </p:grpSpPr>
        <p:grpSp>
          <p:nvGrpSpPr>
            <p:cNvPr id="22" name="Group 21"/>
            <p:cNvGrpSpPr/>
            <p:nvPr/>
          </p:nvGrpSpPr>
          <p:grpSpPr>
            <a:xfrm>
              <a:off x="168485" y="1203437"/>
              <a:ext cx="8784976" cy="864105"/>
              <a:chOff x="150960" y="3363677"/>
              <a:chExt cx="8784976" cy="864105"/>
            </a:xfrm>
          </p:grpSpPr>
          <p:sp>
            <p:nvSpPr>
              <p:cNvPr id="24" name="Rectangle 23"/>
              <p:cNvSpPr/>
              <p:nvPr/>
            </p:nvSpPr>
            <p:spPr>
              <a:xfrm>
                <a:off x="150960" y="3501008"/>
                <a:ext cx="8784976" cy="726774"/>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5" name="TextBox 24"/>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TIP:</a:t>
                </a:r>
                <a:endParaRPr lang="en-GB" dirty="0">
                  <a:solidFill>
                    <a:srgbClr val="000000"/>
                  </a:solidFill>
                  <a:latin typeface="+mn-lt"/>
                </a:endParaRPr>
              </a:p>
            </p:txBody>
          </p:sp>
          <p:pic>
            <p:nvPicPr>
              <p:cNvPr id="26" name="Picture 32" descr="C:\Users\cristian\AppData\Local\Microsoft\Windows\Temporary Internet Files\Content.IE5\GMV91J6Z\MC9000553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p:cNvSpPr txBox="1"/>
            <p:nvPr/>
          </p:nvSpPr>
          <p:spPr>
            <a:xfrm>
              <a:off x="2083872" y="1412776"/>
              <a:ext cx="6576136" cy="369332"/>
            </a:xfrm>
            <a:prstGeom prst="rect">
              <a:avLst/>
            </a:prstGeom>
            <a:noFill/>
          </p:spPr>
          <p:txBody>
            <a:bodyPr wrap="square" rtlCol="0">
              <a:spAutoFit/>
            </a:bodyPr>
            <a:lstStyle/>
            <a:p>
              <a:endParaRPr lang="en-GB" dirty="0">
                <a:solidFill>
                  <a:srgbClr val="000000"/>
                </a:solidFill>
                <a:latin typeface="Arial"/>
              </a:endParaRPr>
            </a:p>
          </p:txBody>
        </p:sp>
      </p:grpSp>
      <p:sp>
        <p:nvSpPr>
          <p:cNvPr id="27" name="Rectangle 26"/>
          <p:cNvSpPr/>
          <p:nvPr/>
        </p:nvSpPr>
        <p:spPr>
          <a:xfrm>
            <a:off x="1173188" y="4931513"/>
            <a:ext cx="7647284" cy="646331"/>
          </a:xfrm>
          <a:prstGeom prst="rect">
            <a:avLst/>
          </a:prstGeom>
        </p:spPr>
        <p:txBody>
          <a:bodyPr wrap="square">
            <a:spAutoFit/>
          </a:bodyPr>
          <a:lstStyle/>
          <a:p>
            <a:r>
              <a:rPr lang="en-US" dirty="0"/>
              <a:t>DYNAMIC SQL is out of </a:t>
            </a:r>
            <a:r>
              <a:rPr lang="en-US" dirty="0" smtClean="0"/>
              <a:t>SCOPE </a:t>
            </a:r>
            <a:r>
              <a:rPr lang="en-US" dirty="0" smtClean="0">
                <a:sym typeface="Wingdings" pitchFamily="2" charset="2"/>
              </a:rPr>
              <a:t></a:t>
            </a:r>
            <a:r>
              <a:rPr lang="en-US" dirty="0" smtClean="0"/>
              <a:t> </a:t>
            </a:r>
            <a:r>
              <a:rPr lang="en-US" dirty="0"/>
              <a:t>implicit REBIND at least  at first execution</a:t>
            </a:r>
          </a:p>
        </p:txBody>
      </p:sp>
      <p:sp>
        <p:nvSpPr>
          <p:cNvPr id="29"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a:t>
            </a:fld>
            <a:endParaRPr lang="en-US"/>
          </a:p>
        </p:txBody>
      </p:sp>
    </p:spTree>
    <p:extLst>
      <p:ext uri="{BB962C8B-B14F-4D97-AF65-F5344CB8AC3E}">
        <p14:creationId xmlns:p14="http://schemas.microsoft.com/office/powerpoint/2010/main" val="186076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1"/>
          <p:cNvSpPr>
            <a:spLocks noGrp="1"/>
          </p:cNvSpPr>
          <p:nvPr>
            <p:ph type="title"/>
          </p:nvPr>
        </p:nvSpPr>
        <p:spPr>
          <a:xfrm>
            <a:off x="228601" y="71438"/>
            <a:ext cx="8439151" cy="717550"/>
          </a:xfrm>
        </p:spPr>
        <p:txBody>
          <a:bodyPr/>
          <a:lstStyle/>
          <a:p>
            <a:r>
              <a:rPr lang="en-GB" dirty="0" smtClean="0">
                <a:latin typeface="Century Gothic" charset="0"/>
                <a:ea typeface="MS PGothic" charset="0"/>
                <a:cs typeface="MS PGothic" charset="0"/>
              </a:rPr>
              <a:t>- Tracing </a:t>
            </a:r>
            <a:r>
              <a:rPr lang="en-GB" dirty="0">
                <a:latin typeface="Century Gothic" charset="0"/>
                <a:ea typeface="MS PGothic" charset="0"/>
                <a:cs typeface="MS PGothic" charset="0"/>
              </a:rPr>
              <a:t>Dynamic STMT Cache</a:t>
            </a:r>
          </a:p>
        </p:txBody>
      </p:sp>
      <p:sp>
        <p:nvSpPr>
          <p:cNvPr id="227330" name="Content Placeholder 2"/>
          <p:cNvSpPr>
            <a:spLocks noGrp="1"/>
          </p:cNvSpPr>
          <p:nvPr>
            <p:ph idx="1"/>
          </p:nvPr>
        </p:nvSpPr>
        <p:spPr>
          <a:xfrm>
            <a:off x="490539" y="857251"/>
            <a:ext cx="8167687" cy="5578475"/>
          </a:xfrm>
        </p:spPr>
        <p:txBody>
          <a:bodyPr/>
          <a:lstStyle/>
          <a:p>
            <a:r>
              <a:rPr lang="en-GB">
                <a:latin typeface="Arial" charset="0"/>
                <a:ea typeface="MS PGothic" charset="0"/>
                <a:cs typeface="MS PGothic" charset="0"/>
              </a:rPr>
              <a:t>IFCID 316: reports on the contents of the prepared SQL in the Global Dynamic STMT cache</a:t>
            </a:r>
          </a:p>
          <a:p>
            <a:r>
              <a:rPr lang="en-GB">
                <a:latin typeface="Arial" charset="0"/>
                <a:ea typeface="MS PGothic" charset="0"/>
                <a:cs typeface="MS PGothic" charset="0"/>
              </a:rPr>
              <a:t>IFCID 317: provides the SQL statement text from the DSC</a:t>
            </a:r>
          </a:p>
          <a:p>
            <a:endParaRPr lang="en-GB">
              <a:latin typeface="Arial" charset="0"/>
              <a:ea typeface="MS PGothic" charset="0"/>
              <a:cs typeface="MS PGothic" charset="0"/>
            </a:endParaRPr>
          </a:p>
          <a:p>
            <a:endParaRPr lang="en-GB">
              <a:latin typeface="Arial" charset="0"/>
              <a:ea typeface="MS PGothic" charset="0"/>
              <a:cs typeface="MS PGothic" charset="0"/>
            </a:endParaRPr>
          </a:p>
          <a:p>
            <a:r>
              <a:rPr lang="en-GB">
                <a:latin typeface="Arial" charset="0"/>
                <a:ea typeface="MS PGothic" charset="0"/>
                <a:cs typeface="MS PGothic" charset="0"/>
              </a:rPr>
              <a:t>DSN_STATEMENT_CACHE_TABLE</a:t>
            </a:r>
          </a:p>
          <a:p>
            <a:pPr lvl="1"/>
            <a:r>
              <a:rPr lang="en-GB">
                <a:latin typeface="Arial" charset="0"/>
                <a:ea typeface="MS PGothic" charset="0"/>
                <a:cs typeface="MS PGothic" charset="0"/>
              </a:rPr>
              <a:t>A row for each SQL statements in the global DSC</a:t>
            </a:r>
          </a:p>
          <a:p>
            <a:pPr lvl="1"/>
            <a:r>
              <a:rPr lang="en-GB">
                <a:latin typeface="Arial" charset="0"/>
                <a:ea typeface="MS PGothic" charset="0"/>
                <a:cs typeface="MS PGothic" charset="0"/>
              </a:rPr>
              <a:t>STMT_TEXT is a CLOB(2M) </a:t>
            </a:r>
            <a:r>
              <a:rPr lang="en-GB">
                <a:latin typeface="Arial" charset="0"/>
                <a:ea typeface="MS PGothic" charset="0"/>
                <a:cs typeface="MS PGothic" charset="0"/>
                <a:sym typeface="Wingdings" charset="0"/>
              </a:rPr>
              <a:t> table can grow quickly!</a:t>
            </a:r>
            <a:endParaRPr lang="en-GB">
              <a:latin typeface="Arial" charset="0"/>
              <a:ea typeface="MS PGothic" charset="0"/>
              <a:cs typeface="MS PGothic" charset="0"/>
            </a:endParaRPr>
          </a:p>
          <a:p>
            <a:pPr lvl="1"/>
            <a:r>
              <a:rPr lang="en-GB" i="1">
                <a:latin typeface="Arial" charset="0"/>
                <a:ea typeface="MS PGothic" charset="0"/>
                <a:cs typeface="MS PGothic" charset="0"/>
              </a:rPr>
              <a:t>hlq</a:t>
            </a:r>
            <a:r>
              <a:rPr lang="en-GB">
                <a:latin typeface="Arial" charset="0"/>
                <a:ea typeface="MS PGothic" charset="0"/>
                <a:cs typeface="MS PGothic" charset="0"/>
              </a:rPr>
              <a:t>.SDSNSAMP(DSNTESC)</a:t>
            </a:r>
          </a:p>
          <a:p>
            <a:pPr lvl="1"/>
            <a:r>
              <a:rPr lang="en-GB">
                <a:latin typeface="Arial" charset="0"/>
                <a:ea typeface="MS PGothic" charset="0"/>
                <a:cs typeface="MS PGothic" charset="0"/>
              </a:rPr>
              <a:t>Use SQL for performance investigation:</a:t>
            </a:r>
          </a:p>
          <a:p>
            <a:pPr lvl="1"/>
            <a:endParaRPr lang="en-GB">
              <a:latin typeface="Arial" charset="0"/>
              <a:ea typeface="MS PGothic" charset="0"/>
              <a:cs typeface="MS PGothic" charset="0"/>
            </a:endParaRPr>
          </a:p>
        </p:txBody>
      </p:sp>
      <p:grpSp>
        <p:nvGrpSpPr>
          <p:cNvPr id="227331" name="Group 7"/>
          <p:cNvGrpSpPr>
            <a:grpSpLocks/>
          </p:cNvGrpSpPr>
          <p:nvPr/>
        </p:nvGrpSpPr>
        <p:grpSpPr bwMode="auto">
          <a:xfrm>
            <a:off x="168277" y="1916114"/>
            <a:ext cx="8785225" cy="649287"/>
            <a:chOff x="150960" y="2348880"/>
            <a:chExt cx="8784976" cy="648072"/>
          </a:xfrm>
        </p:grpSpPr>
        <p:sp>
          <p:nvSpPr>
            <p:cNvPr id="9" name="Rectangle 8"/>
            <p:cNvSpPr>
              <a:spLocks noChangeArrowheads="1"/>
            </p:cNvSpPr>
            <p:nvPr/>
          </p:nvSpPr>
          <p:spPr bwMode="auto">
            <a:xfrm>
              <a:off x="150960" y="2493072"/>
              <a:ext cx="8784976" cy="503880"/>
            </a:xfrm>
            <a:prstGeom prst="rect">
              <a:avLst/>
            </a:prstGeom>
            <a:solidFill>
              <a:srgbClr val="FFC000"/>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S PGothic"/>
                <a:cs typeface="Courier New" pitchFamily="49" charset="0"/>
              </a:endParaRPr>
            </a:p>
          </p:txBody>
        </p:sp>
        <p:sp>
          <p:nvSpPr>
            <p:cNvPr id="10" name="TextBox 9"/>
            <p:cNvSpPr txBox="1"/>
            <p:nvPr/>
          </p:nvSpPr>
          <p:spPr>
            <a:xfrm>
              <a:off x="655771" y="2572298"/>
              <a:ext cx="8135706" cy="368641"/>
            </a:xfrm>
            <a:prstGeom prst="rect">
              <a:avLst/>
            </a:prstGeom>
            <a:noFill/>
          </p:spPr>
          <p:txBody>
            <a:bodyPr>
              <a:spAutoFit/>
            </a:bodyPr>
            <a:lstStyle/>
            <a:p>
              <a:pPr>
                <a:defRPr/>
              </a:pPr>
              <a:r>
                <a:rPr lang="en-GB" b="1" dirty="0">
                  <a:solidFill>
                    <a:srgbClr val="000000"/>
                  </a:solidFill>
                  <a:latin typeface="Century Gothic" pitchFamily="34" charset="0"/>
                  <a:cs typeface="+mn-cs"/>
                </a:rPr>
                <a:t>TIP: </a:t>
              </a:r>
              <a:r>
                <a:rPr lang="en-GB" dirty="0">
                  <a:solidFill>
                    <a:srgbClr val="000000"/>
                  </a:solidFill>
                  <a:latin typeface="Arial"/>
                  <a:cs typeface="+mn-cs"/>
                </a:rPr>
                <a:t>use </a:t>
              </a:r>
              <a:r>
                <a:rPr lang="en-GB" dirty="0">
                  <a:solidFill>
                    <a:srgbClr val="000000"/>
                  </a:solidFill>
                  <a:latin typeface="Century Gothic" pitchFamily="34" charset="0"/>
                  <a:cs typeface="+mn-cs"/>
                </a:rPr>
                <a:t>EXPLAIN STMTCACHE ALL</a:t>
              </a:r>
              <a:r>
                <a:rPr lang="en-GB" dirty="0">
                  <a:solidFill>
                    <a:srgbClr val="000000"/>
                  </a:solidFill>
                  <a:latin typeface="Arial"/>
                  <a:cs typeface="+mn-cs"/>
                </a:rPr>
                <a:t> to explain ALL the STMTs in the DSC</a:t>
              </a:r>
            </a:p>
          </p:txBody>
        </p:sp>
        <p:pic>
          <p:nvPicPr>
            <p:cNvPr id="227342" name="Picture 32" descr="C:\Users\cristian\AppData\Local\Microsoft\Windows\Temporary Internet Files\Content.IE5\GMV91J6Z\MC900055344[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7332" name="Group 11"/>
          <p:cNvGrpSpPr>
            <a:grpSpLocks/>
          </p:cNvGrpSpPr>
          <p:nvPr/>
        </p:nvGrpSpPr>
        <p:grpSpPr bwMode="auto">
          <a:xfrm>
            <a:off x="115889" y="4693692"/>
            <a:ext cx="8891851" cy="1471612"/>
            <a:chOff x="115773" y="2364397"/>
            <a:chExt cx="8891927" cy="1472845"/>
          </a:xfrm>
        </p:grpSpPr>
        <p:grpSp>
          <p:nvGrpSpPr>
            <p:cNvPr id="227335" name="Group 12"/>
            <p:cNvGrpSpPr>
              <a:grpSpLocks/>
            </p:cNvGrpSpPr>
            <p:nvPr/>
          </p:nvGrpSpPr>
          <p:grpSpPr bwMode="auto">
            <a:xfrm>
              <a:off x="168160" y="2558234"/>
              <a:ext cx="8839540" cy="1279008"/>
              <a:chOff x="168160" y="2558234"/>
              <a:chExt cx="8839540" cy="1279008"/>
            </a:xfrm>
          </p:grpSpPr>
          <p:sp>
            <p:nvSpPr>
              <p:cNvPr id="15" name="Rectangle 14"/>
              <p:cNvSpPr>
                <a:spLocks noChangeArrowheads="1"/>
              </p:cNvSpPr>
              <p:nvPr/>
            </p:nvSpPr>
            <p:spPr bwMode="auto">
              <a:xfrm>
                <a:off x="168160" y="2558234"/>
                <a:ext cx="8785301" cy="1279008"/>
              </a:xfrm>
              <a:prstGeom prst="rect">
                <a:avLst/>
              </a:prstGeom>
              <a:solidFill>
                <a:srgbClr val="BFBFBF"/>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S PGothic"/>
                  <a:cs typeface="Courier New" pitchFamily="49" charset="0"/>
                </a:endParaRPr>
              </a:p>
            </p:txBody>
          </p:sp>
          <p:sp>
            <p:nvSpPr>
              <p:cNvPr id="227338" name="TextBox 15"/>
              <p:cNvSpPr txBox="1">
                <a:spLocks noChangeArrowheads="1"/>
              </p:cNvSpPr>
              <p:nvPr/>
            </p:nvSpPr>
            <p:spPr bwMode="auto">
              <a:xfrm>
                <a:off x="672541" y="2630227"/>
                <a:ext cx="8136904" cy="3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b="1">
                    <a:solidFill>
                      <a:srgbClr val="000000"/>
                    </a:solidFill>
                    <a:latin typeface="Century Gothic" charset="0"/>
                  </a:rPr>
                  <a:t>EXAMPLE:</a:t>
                </a:r>
              </a:p>
            </p:txBody>
          </p:sp>
          <p:sp>
            <p:nvSpPr>
              <p:cNvPr id="227339" name="TextBox 16"/>
              <p:cNvSpPr txBox="1">
                <a:spLocks noChangeArrowheads="1"/>
              </p:cNvSpPr>
              <p:nvPr/>
            </p:nvSpPr>
            <p:spPr bwMode="auto">
              <a:xfrm>
                <a:off x="1878908" y="2655337"/>
                <a:ext cx="7128792" cy="107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600" dirty="0">
                    <a:solidFill>
                      <a:srgbClr val="000000"/>
                    </a:solidFill>
                    <a:latin typeface="Lucida Console" pitchFamily="49" charset="0"/>
                  </a:rPr>
                  <a:t>SELECT STMT_ID, STAT_CPU, STAT_EXEC, STAT_GPAG, STAT_TS</a:t>
                </a:r>
              </a:p>
              <a:p>
                <a:pPr eaLnBrk="1" hangingPunct="1"/>
                <a:r>
                  <a:rPr lang="en-GB" sz="1600" dirty="0">
                    <a:solidFill>
                      <a:srgbClr val="000000"/>
                    </a:solidFill>
                    <a:latin typeface="Lucida Console" pitchFamily="49" charset="0"/>
                  </a:rPr>
                  <a:t>  FROM DSN_STATEMENT_CACHE_TABLE                       </a:t>
                </a:r>
              </a:p>
              <a:p>
                <a:pPr eaLnBrk="1" hangingPunct="1"/>
                <a:r>
                  <a:rPr lang="en-GB" sz="1600" dirty="0">
                    <a:solidFill>
                      <a:srgbClr val="000000"/>
                    </a:solidFill>
                    <a:latin typeface="Lucida Console" pitchFamily="49" charset="0"/>
                  </a:rPr>
                  <a:t>ORDER BY EXPLAIN_TS DESC, STAT_CPU DESC                </a:t>
                </a:r>
              </a:p>
              <a:p>
                <a:pPr eaLnBrk="1" hangingPunct="1"/>
                <a:r>
                  <a:rPr lang="en-GB" sz="1600" dirty="0">
                    <a:solidFill>
                      <a:srgbClr val="000000"/>
                    </a:solidFill>
                    <a:latin typeface="Lucida Console" pitchFamily="49" charset="0"/>
                  </a:rPr>
                  <a:t>FETCH FIRST 5 ROWS ONLY; </a:t>
                </a:r>
              </a:p>
            </p:txBody>
          </p:sp>
        </p:grpSp>
        <p:pic>
          <p:nvPicPr>
            <p:cNvPr id="227336" name="Picture 4" descr="Swiss Army Knif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39</a:t>
            </a:fld>
            <a:endParaRPr lang="en-US"/>
          </a:p>
        </p:txBody>
      </p:sp>
    </p:spTree>
    <p:extLst>
      <p:ext uri="{BB962C8B-B14F-4D97-AF65-F5344CB8AC3E}">
        <p14:creationId xmlns:p14="http://schemas.microsoft.com/office/powerpoint/2010/main" val="42306870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a:xfrm>
            <a:off x="228601" y="71438"/>
            <a:ext cx="8439151" cy="717550"/>
          </a:xfrm>
        </p:spPr>
        <p:txBody>
          <a:bodyPr/>
          <a:lstStyle/>
          <a:p>
            <a:r>
              <a:rPr lang="en-GB" dirty="0" smtClean="0">
                <a:latin typeface="Century Gothic" charset="0"/>
                <a:ea typeface="MS PGothic" charset="0"/>
                <a:cs typeface="MS PGothic" charset="0"/>
              </a:rPr>
              <a:t>- Tracing </a:t>
            </a:r>
            <a:r>
              <a:rPr lang="en-GB" dirty="0">
                <a:latin typeface="Century Gothic" charset="0"/>
                <a:ea typeface="MS PGothic" charset="0"/>
                <a:cs typeface="MS PGothic" charset="0"/>
              </a:rPr>
              <a:t>Dynamic STMT Cache</a:t>
            </a:r>
          </a:p>
        </p:txBody>
      </p:sp>
      <p:sp>
        <p:nvSpPr>
          <p:cNvPr id="3" name="Content Placeholder 2"/>
          <p:cNvSpPr>
            <a:spLocks noGrp="1"/>
          </p:cNvSpPr>
          <p:nvPr>
            <p:ph idx="1"/>
          </p:nvPr>
        </p:nvSpPr>
        <p:spPr>
          <a:xfrm>
            <a:off x="490539" y="857251"/>
            <a:ext cx="8167687" cy="5578475"/>
          </a:xfrm>
        </p:spPr>
        <p:txBody>
          <a:bodyPr/>
          <a:lstStyle/>
          <a:p>
            <a:pPr>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a:p>
            <a:pPr>
              <a:defRPr/>
            </a:pPr>
            <a:endParaRPr lang="en-GB" dirty="0"/>
          </a:p>
          <a:p>
            <a:pPr>
              <a:defRPr/>
            </a:pPr>
            <a:r>
              <a:rPr lang="en-GB" dirty="0"/>
              <a:t>PLAN_TABLE: </a:t>
            </a:r>
            <a:r>
              <a:rPr lang="en-GB" dirty="0" smtClean="0"/>
              <a:t>access path as in the Global DSC; QUERYNO</a:t>
            </a:r>
          </a:p>
          <a:p>
            <a:pPr>
              <a:defRPr/>
            </a:pPr>
            <a:r>
              <a:rPr lang="en-GB" dirty="0"/>
              <a:t>DSN_STATEMNT_TABLE; </a:t>
            </a:r>
            <a:r>
              <a:rPr lang="en-GB" dirty="0" smtClean="0"/>
              <a:t>QUERYNO</a:t>
            </a:r>
          </a:p>
          <a:p>
            <a:pPr>
              <a:defRPr/>
            </a:pPr>
            <a:r>
              <a:rPr lang="en-GB" dirty="0" smtClean="0"/>
              <a:t>DSN_FUNCTION_TABLE;  QUERYNO</a:t>
            </a:r>
          </a:p>
          <a:p>
            <a:pPr>
              <a:defRPr/>
            </a:pPr>
            <a:r>
              <a:rPr lang="en-GB" dirty="0" smtClean="0"/>
              <a:t>Extended explain tables are not populated (there is no EXPLAIN)</a:t>
            </a:r>
            <a:endParaRPr lang="en-GB" dirty="0"/>
          </a:p>
          <a:p>
            <a:pPr marL="0" indent="0">
              <a:buFont typeface="Arial" charset="0"/>
              <a:buNone/>
              <a:defRPr/>
            </a:pPr>
            <a:endParaRPr lang="en-GB" dirty="0" smtClean="0"/>
          </a:p>
        </p:txBody>
      </p:sp>
      <p:grpSp>
        <p:nvGrpSpPr>
          <p:cNvPr id="228355" name="Group 5"/>
          <p:cNvGrpSpPr>
            <a:grpSpLocks/>
          </p:cNvGrpSpPr>
          <p:nvPr/>
        </p:nvGrpSpPr>
        <p:grpSpPr bwMode="auto">
          <a:xfrm>
            <a:off x="179389" y="692152"/>
            <a:ext cx="9226551" cy="2709864"/>
            <a:chOff x="179512" y="3489817"/>
            <a:chExt cx="9226654" cy="2709752"/>
          </a:xfrm>
        </p:grpSpPr>
        <p:grpSp>
          <p:nvGrpSpPr>
            <p:cNvPr id="228377" name="Group 6"/>
            <p:cNvGrpSpPr>
              <a:grpSpLocks/>
            </p:cNvGrpSpPr>
            <p:nvPr/>
          </p:nvGrpSpPr>
          <p:grpSpPr bwMode="auto">
            <a:xfrm>
              <a:off x="179512" y="3572364"/>
              <a:ext cx="9226654" cy="2627205"/>
              <a:chOff x="179512" y="3572364"/>
              <a:chExt cx="9226654" cy="2627205"/>
            </a:xfrm>
          </p:grpSpPr>
          <p:sp>
            <p:nvSpPr>
              <p:cNvPr id="9" name="Rectangle 8"/>
              <p:cNvSpPr>
                <a:spLocks noChangeArrowheads="1"/>
              </p:cNvSpPr>
              <p:nvPr/>
            </p:nvSpPr>
            <p:spPr bwMode="auto">
              <a:xfrm>
                <a:off x="179512" y="3572364"/>
                <a:ext cx="8785324" cy="2627205"/>
              </a:xfrm>
              <a:prstGeom prst="rect">
                <a:avLst/>
              </a:prstGeom>
              <a:solidFill>
                <a:srgbClr val="B6C4E0"/>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228380" name="TextBox 9"/>
              <p:cNvSpPr txBox="1">
                <a:spLocks noChangeArrowheads="1"/>
              </p:cNvSpPr>
              <p:nvPr/>
            </p:nvSpPr>
            <p:spPr bwMode="auto">
              <a:xfrm>
                <a:off x="395536" y="3814431"/>
                <a:ext cx="9010630" cy="212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200" dirty="0">
                    <a:solidFill>
                      <a:srgbClr val="000000"/>
                    </a:solidFill>
                    <a:latin typeface="Lucida Console" pitchFamily="49" charset="0"/>
                  </a:rPr>
                  <a:t>---------+---------+---------+---------+---------+---------+---------+---------+---------+</a:t>
                </a:r>
              </a:p>
              <a:p>
                <a:pPr eaLnBrk="1" hangingPunct="1"/>
                <a:r>
                  <a:rPr lang="en-GB" sz="1200" dirty="0">
                    <a:solidFill>
                      <a:srgbClr val="000000"/>
                    </a:solidFill>
                    <a:latin typeface="Lucida Console" pitchFamily="49" charset="0"/>
                  </a:rPr>
                  <a:t>    STMT_ID                 STAT_CPU    STAT_EXEC    STAT_GPAG  STAT_TS                   </a:t>
                </a:r>
              </a:p>
              <a:p>
                <a:pPr eaLnBrk="1" hangingPunct="1"/>
                <a:r>
                  <a:rPr lang="en-GB" sz="1200" dirty="0">
                    <a:solidFill>
                      <a:srgbClr val="000000"/>
                    </a:solidFill>
                    <a:latin typeface="Lucida Console" pitchFamily="49" charset="0"/>
                  </a:rPr>
                  <a:t>---------+---------+---------+---------+---------+---------+---------+---------+---------+</a:t>
                </a:r>
              </a:p>
              <a:p>
                <a:pPr eaLnBrk="1" hangingPunct="1"/>
                <a:r>
                  <a:rPr lang="en-GB" sz="1200" dirty="0">
                    <a:solidFill>
                      <a:srgbClr val="000000"/>
                    </a:solidFill>
                    <a:latin typeface="Lucida Console" pitchFamily="49" charset="0"/>
                  </a:rPr>
                  <a:t>         56  +0.8689610673493030E+02         1843        16587  2011-04-27-08.36.38.697014</a:t>
                </a:r>
              </a:p>
              <a:p>
                <a:pPr eaLnBrk="1" hangingPunct="1"/>
                <a:r>
                  <a:rPr lang="en-GB" sz="1200" dirty="0">
                    <a:solidFill>
                      <a:srgbClr val="000000"/>
                    </a:solidFill>
                    <a:latin typeface="Lucida Console" pitchFamily="49" charset="0"/>
                  </a:rPr>
                  <a:t>         50  +0.5469929887360217E+02         1157        10404  2011-04-27-08.36.38.697014</a:t>
                </a:r>
              </a:p>
              <a:p>
                <a:pPr eaLnBrk="1" hangingPunct="1"/>
                <a:r>
                  <a:rPr lang="en-GB" sz="1200" dirty="0">
                    <a:solidFill>
                      <a:srgbClr val="000000"/>
                    </a:solidFill>
                    <a:latin typeface="Lucida Console" pitchFamily="49" charset="0"/>
                  </a:rPr>
                  <a:t>         54  +0.1787785722321155E+02         1848        14942  2011-04-27-08.36.38.697014</a:t>
                </a:r>
              </a:p>
              <a:p>
                <a:pPr eaLnBrk="1" hangingPunct="1"/>
                <a:r>
                  <a:rPr lang="en-GB" sz="1200" dirty="0">
                    <a:solidFill>
                      <a:srgbClr val="000000"/>
                    </a:solidFill>
                    <a:latin typeface="Lucida Console" pitchFamily="49" charset="0"/>
                  </a:rPr>
                  <a:t>         55  +0.1724589921539905E+02         9343        27555  2011-04-27-08.36.38.697014</a:t>
                </a:r>
              </a:p>
              <a:p>
                <a:pPr eaLnBrk="1" hangingPunct="1"/>
                <a:r>
                  <a:rPr lang="en-GB" sz="1200" dirty="0">
                    <a:solidFill>
                      <a:srgbClr val="000000"/>
                    </a:solidFill>
                    <a:latin typeface="Lucida Console" pitchFamily="49" charset="0"/>
                  </a:rPr>
                  <a:t>         51  +0.1501635670755424E+02         3682        11046  2011-04-27-08.36.38.697014</a:t>
                </a:r>
              </a:p>
              <a:p>
                <a:pPr eaLnBrk="1" hangingPunct="1"/>
                <a:r>
                  <a:rPr lang="en-GB" sz="1200" dirty="0">
                    <a:solidFill>
                      <a:srgbClr val="000000"/>
                    </a:solidFill>
                    <a:latin typeface="Lucida Console" pitchFamily="49" charset="0"/>
                  </a:rPr>
                  <a:t>DSNE610I NUMBER OF ROWS DISPLAYED IS 5                                                    </a:t>
                </a:r>
              </a:p>
              <a:p>
                <a:pPr eaLnBrk="1" hangingPunct="1"/>
                <a:r>
                  <a:rPr lang="en-GB" sz="1200" dirty="0">
                    <a:solidFill>
                      <a:srgbClr val="000000"/>
                    </a:solidFill>
                    <a:latin typeface="Lucida Console" pitchFamily="49" charset="0"/>
                  </a:rPr>
                  <a:t>DSNE616I STATEMENT EXECUTION WAS SUCCESSFUL, SQLCODE IS 100                               </a:t>
                </a:r>
              </a:p>
              <a:p>
                <a:pPr eaLnBrk="1" hangingPunct="1"/>
                <a:r>
                  <a:rPr lang="en-GB" sz="1200" dirty="0">
                    <a:solidFill>
                      <a:srgbClr val="000000"/>
                    </a:solidFill>
                    <a:latin typeface="Lucida Console" pitchFamily="49" charset="0"/>
                  </a:rPr>
                  <a:t>---------+---------+---------+---------+---------+---------+---------+---------+---------+</a:t>
                </a:r>
              </a:p>
            </p:txBody>
          </p:sp>
        </p:grpSp>
        <p:pic>
          <p:nvPicPr>
            <p:cNvPr id="228378" name="Picture 14" descr="C:\Users\cristian\AppData\Local\Microsoft\Windows\Temporary Internet Files\Content.IE5\IP3SERA0\MC90043382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8356" name="Group 19"/>
          <p:cNvGrpSpPr>
            <a:grpSpLocks/>
          </p:cNvGrpSpPr>
          <p:nvPr/>
        </p:nvGrpSpPr>
        <p:grpSpPr bwMode="auto">
          <a:xfrm>
            <a:off x="168277" y="3429002"/>
            <a:ext cx="8785225" cy="647701"/>
            <a:chOff x="150960" y="2348880"/>
            <a:chExt cx="8784976" cy="648072"/>
          </a:xfrm>
        </p:grpSpPr>
        <p:sp>
          <p:nvSpPr>
            <p:cNvPr id="21" name="Rectangle 20"/>
            <p:cNvSpPr>
              <a:spLocks noChangeArrowheads="1"/>
            </p:cNvSpPr>
            <p:nvPr/>
          </p:nvSpPr>
          <p:spPr bwMode="auto">
            <a:xfrm>
              <a:off x="150960" y="2493426"/>
              <a:ext cx="8784976" cy="503526"/>
            </a:xfrm>
            <a:prstGeom prst="rect">
              <a:avLst/>
            </a:prstGeom>
            <a:solidFill>
              <a:srgbClr val="FFC000"/>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22" name="TextBox 21"/>
            <p:cNvSpPr txBox="1"/>
            <p:nvPr/>
          </p:nvSpPr>
          <p:spPr>
            <a:xfrm>
              <a:off x="655771" y="2571258"/>
              <a:ext cx="8135706" cy="369544"/>
            </a:xfrm>
            <a:prstGeom prst="rect">
              <a:avLst/>
            </a:prstGeom>
            <a:noFill/>
          </p:spPr>
          <p:txBody>
            <a:bodyPr>
              <a:spAutoFit/>
            </a:bodyPr>
            <a:lstStyle/>
            <a:p>
              <a:pPr>
                <a:defRPr/>
              </a:pPr>
              <a:r>
                <a:rPr lang="en-GB" b="1" dirty="0">
                  <a:solidFill>
                    <a:srgbClr val="000000"/>
                  </a:solidFill>
                  <a:latin typeface="Century Gothic" pitchFamily="34" charset="0"/>
                  <a:cs typeface="+mn-cs"/>
                </a:rPr>
                <a:t>TIP: </a:t>
              </a:r>
              <a:r>
                <a:rPr lang="en-GB" dirty="0">
                  <a:solidFill>
                    <a:srgbClr val="000000"/>
                  </a:solidFill>
                  <a:latin typeface="Arial"/>
                  <a:cs typeface="+mn-cs"/>
                </a:rPr>
                <a:t>use </a:t>
              </a:r>
              <a:r>
                <a:rPr lang="en-GB" dirty="0">
                  <a:solidFill>
                    <a:srgbClr val="000000"/>
                  </a:solidFill>
                  <a:latin typeface="Century Gothic" pitchFamily="34" charset="0"/>
                  <a:cs typeface="+mn-cs"/>
                </a:rPr>
                <a:t>EXPLAIN STMTCACHE STMTID # </a:t>
              </a:r>
              <a:r>
                <a:rPr lang="en-GB" dirty="0">
                  <a:solidFill>
                    <a:srgbClr val="000000"/>
                  </a:solidFill>
                  <a:latin typeface="Arial"/>
                  <a:cs typeface="+mn-cs"/>
                </a:rPr>
                <a:t>to explain a single STMT in the DSC</a:t>
              </a:r>
            </a:p>
          </p:txBody>
        </p:sp>
        <p:pic>
          <p:nvPicPr>
            <p:cNvPr id="228376" name="Picture 32" descr="C:\Users\cristian\AppData\Local\Microsoft\Windows\Temporary Internet Files\Content.IE5\GMV91J6Z\MC900055344[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8357" name="Group 23"/>
          <p:cNvGrpSpPr>
            <a:grpSpLocks/>
          </p:cNvGrpSpPr>
          <p:nvPr/>
        </p:nvGrpSpPr>
        <p:grpSpPr bwMode="auto">
          <a:xfrm>
            <a:off x="127000" y="4040188"/>
            <a:ext cx="8837613" cy="684212"/>
            <a:chOff x="115773" y="2364397"/>
            <a:chExt cx="8837688" cy="685195"/>
          </a:xfrm>
        </p:grpSpPr>
        <p:grpSp>
          <p:nvGrpSpPr>
            <p:cNvPr id="228369" name="Group 24"/>
            <p:cNvGrpSpPr>
              <a:grpSpLocks/>
            </p:cNvGrpSpPr>
            <p:nvPr/>
          </p:nvGrpSpPr>
          <p:grpSpPr bwMode="auto">
            <a:xfrm>
              <a:off x="168161" y="2558350"/>
              <a:ext cx="8785300" cy="491242"/>
              <a:chOff x="168161" y="2558350"/>
              <a:chExt cx="8785300" cy="491242"/>
            </a:xfrm>
          </p:grpSpPr>
          <p:sp>
            <p:nvSpPr>
              <p:cNvPr id="27" name="Rectangle 26"/>
              <p:cNvSpPr>
                <a:spLocks noChangeArrowheads="1"/>
              </p:cNvSpPr>
              <p:nvPr/>
            </p:nvSpPr>
            <p:spPr bwMode="auto">
              <a:xfrm>
                <a:off x="168161" y="2558350"/>
                <a:ext cx="8785300" cy="491242"/>
              </a:xfrm>
              <a:prstGeom prst="rect">
                <a:avLst/>
              </a:prstGeom>
              <a:solidFill>
                <a:srgbClr val="BFBFBF"/>
              </a:solidFill>
              <a:ln w="38100">
                <a:solidFill>
                  <a:schemeClr val="bg1"/>
                </a:solidFill>
                <a:miter lim="800000"/>
                <a:headEnd/>
                <a:tailEnd/>
              </a:ln>
              <a:effectLst>
                <a:outerShdw blurRad="50800" dist="38100" dir="2700000" algn="tl" rotWithShape="0">
                  <a:srgbClr val="000000">
                    <a:alpha val="39999"/>
                  </a:srgbClr>
                </a:outerShdw>
              </a:effectLst>
            </p:spPr>
            <p:txBody>
              <a:bodyPr anchor="ctr"/>
              <a:lstStyle/>
              <a:p>
                <a:pPr>
                  <a:defRPr/>
                </a:pPr>
                <a:endParaRPr lang="en-GB" sz="1400" dirty="0">
                  <a:solidFill>
                    <a:srgbClr val="000000"/>
                  </a:solidFill>
                  <a:latin typeface="Lucida Console" pitchFamily="49" charset="0"/>
                  <a:ea typeface="+mn-ea"/>
                  <a:cs typeface="Courier New" pitchFamily="49" charset="0"/>
                </a:endParaRPr>
              </a:p>
            </p:txBody>
          </p:sp>
          <p:sp>
            <p:nvSpPr>
              <p:cNvPr id="228372" name="TextBox 27"/>
              <p:cNvSpPr txBox="1">
                <a:spLocks noChangeArrowheads="1"/>
              </p:cNvSpPr>
              <p:nvPr/>
            </p:nvSpPr>
            <p:spPr bwMode="auto">
              <a:xfrm>
                <a:off x="672541" y="2630227"/>
                <a:ext cx="8136904" cy="3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b="1">
                    <a:solidFill>
                      <a:srgbClr val="000000"/>
                    </a:solidFill>
                    <a:latin typeface="Century Gothic" charset="0"/>
                  </a:rPr>
                  <a:t>EXAMPLE:</a:t>
                </a:r>
              </a:p>
            </p:txBody>
          </p:sp>
          <p:sp>
            <p:nvSpPr>
              <p:cNvPr id="228373" name="TextBox 28"/>
              <p:cNvSpPr txBox="1">
                <a:spLocks noChangeArrowheads="1"/>
              </p:cNvSpPr>
              <p:nvPr/>
            </p:nvSpPr>
            <p:spPr bwMode="auto">
              <a:xfrm>
                <a:off x="1763688" y="2636912"/>
                <a:ext cx="7128793" cy="3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800">
                    <a:solidFill>
                      <a:srgbClr val="000000"/>
                    </a:solidFill>
                    <a:latin typeface="Century Gothic" charset="0"/>
                    <a:cs typeface="Courier New" charset="0"/>
                  </a:rPr>
                  <a:t> EXPLAIN STMTCACHE STMTID 56;</a:t>
                </a:r>
              </a:p>
            </p:txBody>
          </p:sp>
        </p:grpSp>
        <p:pic>
          <p:nvPicPr>
            <p:cNvPr id="228370" name="Picture 4" descr="Swiss Army Knif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471049">
              <a:off x="115773" y="2364397"/>
              <a:ext cx="551695" cy="5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Rectangle 29"/>
          <p:cNvSpPr>
            <a:spLocks noChangeArrowheads="1"/>
          </p:cNvSpPr>
          <p:nvPr/>
        </p:nvSpPr>
        <p:spPr bwMode="auto">
          <a:xfrm>
            <a:off x="971551" y="1557339"/>
            <a:ext cx="863600" cy="261937"/>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cxnSp>
        <p:nvCxnSpPr>
          <p:cNvPr id="31" name="Elbow Connector 30"/>
          <p:cNvCxnSpPr>
            <a:cxnSpLocks noChangeShapeType="1"/>
            <a:stCxn id="30" idx="1"/>
            <a:endCxn id="32" idx="0"/>
          </p:cNvCxnSpPr>
          <p:nvPr/>
        </p:nvCxnSpPr>
        <p:spPr bwMode="auto">
          <a:xfrm rot="10800000" flipH="1" flipV="1">
            <a:off x="971551" y="1687513"/>
            <a:ext cx="4256088" cy="2671762"/>
          </a:xfrm>
          <a:prstGeom prst="bentConnector4">
            <a:avLst>
              <a:gd name="adj1" fmla="val -5370"/>
              <a:gd name="adj2" fmla="val 52449"/>
            </a:avLst>
          </a:prstGeom>
          <a:noFill/>
          <a:ln w="38100">
            <a:solidFill>
              <a:srgbClr val="FF0000"/>
            </a:solidFill>
            <a:miter lim="800000"/>
            <a:headEnd type="arrow" w="med" len="med"/>
            <a:tailEnd type="arrow" w="med" len="me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4740275" y="4359276"/>
            <a:ext cx="973139" cy="261938"/>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sp>
        <p:nvSpPr>
          <p:cNvPr id="37" name="Rectangle 36"/>
          <p:cNvSpPr>
            <a:spLocks noChangeArrowheads="1"/>
          </p:cNvSpPr>
          <p:nvPr/>
        </p:nvSpPr>
        <p:spPr bwMode="auto">
          <a:xfrm>
            <a:off x="6516689" y="4868864"/>
            <a:ext cx="1368425" cy="333375"/>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cxnSp>
        <p:nvCxnSpPr>
          <p:cNvPr id="38" name="Elbow Connector 37"/>
          <p:cNvCxnSpPr>
            <a:cxnSpLocks noChangeShapeType="1"/>
            <a:stCxn id="32" idx="3"/>
            <a:endCxn id="37" idx="0"/>
          </p:cNvCxnSpPr>
          <p:nvPr/>
        </p:nvCxnSpPr>
        <p:spPr bwMode="auto">
          <a:xfrm>
            <a:off x="5713414" y="4491039"/>
            <a:ext cx="1487487" cy="377825"/>
          </a:xfrm>
          <a:prstGeom prst="bentConnector2">
            <a:avLst/>
          </a:prstGeom>
          <a:noFill/>
          <a:ln w="38100">
            <a:solidFill>
              <a:srgbClr val="FF0000"/>
            </a:solidFill>
            <a:miter lim="800000"/>
            <a:headEnd type="arrow" w="med" len="med"/>
            <a:tailEnd type="arrow" w="med" len="me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sp>
        <p:nvSpPr>
          <p:cNvPr id="41" name="Rectangle 40"/>
          <p:cNvSpPr>
            <a:spLocks noChangeArrowheads="1"/>
          </p:cNvSpPr>
          <p:nvPr/>
        </p:nvSpPr>
        <p:spPr bwMode="auto">
          <a:xfrm>
            <a:off x="3924301" y="5256213"/>
            <a:ext cx="1368425" cy="333375"/>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sp>
        <p:nvSpPr>
          <p:cNvPr id="42" name="Rectangle 41"/>
          <p:cNvSpPr>
            <a:spLocks noChangeArrowheads="1"/>
          </p:cNvSpPr>
          <p:nvPr/>
        </p:nvSpPr>
        <p:spPr bwMode="auto">
          <a:xfrm>
            <a:off x="3924301" y="5661026"/>
            <a:ext cx="1368425" cy="333375"/>
          </a:xfrm>
          <a:prstGeom prst="rect">
            <a:avLst/>
          </a:prstGeom>
          <a:noFill/>
          <a:ln w="38100">
            <a:solidFill>
              <a:srgbClr val="FF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GB">
              <a:solidFill>
                <a:srgbClr val="FFFFFF"/>
              </a:solidFill>
              <a:latin typeface="Arial"/>
              <a:ea typeface="+mn-ea"/>
              <a:cs typeface="+mn-cs"/>
            </a:endParaRPr>
          </a:p>
        </p:txBody>
      </p:sp>
      <p:cxnSp>
        <p:nvCxnSpPr>
          <p:cNvPr id="43" name="Elbow Connector 42"/>
          <p:cNvCxnSpPr>
            <a:cxnSpLocks noChangeShapeType="1"/>
            <a:stCxn id="42" idx="3"/>
            <a:endCxn id="37" idx="3"/>
          </p:cNvCxnSpPr>
          <p:nvPr/>
        </p:nvCxnSpPr>
        <p:spPr bwMode="auto">
          <a:xfrm flipV="1">
            <a:off x="5292726" y="5035551"/>
            <a:ext cx="2592388" cy="792163"/>
          </a:xfrm>
          <a:prstGeom prst="bentConnector3">
            <a:avLst>
              <a:gd name="adj1" fmla="val 108819"/>
            </a:avLst>
          </a:prstGeom>
          <a:noFill/>
          <a:ln w="38100">
            <a:solidFill>
              <a:srgbClr val="FF0000"/>
            </a:solidFill>
            <a:miter lim="800000"/>
            <a:headEnd type="arrow" w="med" len="med"/>
            <a:tailEnd type="arrow" w="med" len="me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cxnSp>
        <p:nvCxnSpPr>
          <p:cNvPr id="46" name="Elbow Connector 45"/>
          <p:cNvCxnSpPr>
            <a:cxnSpLocks noChangeShapeType="1"/>
            <a:stCxn id="41" idx="3"/>
            <a:endCxn id="37" idx="2"/>
          </p:cNvCxnSpPr>
          <p:nvPr/>
        </p:nvCxnSpPr>
        <p:spPr bwMode="auto">
          <a:xfrm flipV="1">
            <a:off x="5292726" y="5202238"/>
            <a:ext cx="1908175" cy="220662"/>
          </a:xfrm>
          <a:prstGeom prst="bentConnector2">
            <a:avLst/>
          </a:prstGeom>
          <a:noFill/>
          <a:ln w="38100">
            <a:solidFill>
              <a:srgbClr val="FF0000"/>
            </a:solidFill>
            <a:miter lim="800000"/>
            <a:headEnd type="arrow" w="med" len="med"/>
            <a:tailEnd type="arrow" w="med" len="med"/>
          </a:ln>
          <a:effectLst>
            <a:outerShdw blurRad="50800" dist="38100" dir="2700000" algn="tl" rotWithShape="0">
              <a:srgbClr val="000000">
                <a:alpha val="39999"/>
              </a:srgbClr>
            </a:outerShdw>
          </a:effectLst>
          <a:extLst>
            <a:ext uri="{909E8E84-426E-40DD-AFC4-6F175D3DCCD1}">
              <a14:hiddenFill xmlns:a14="http://schemas.microsoft.com/office/drawing/2010/main">
                <a:noFill/>
              </a14:hiddenFill>
            </a:ext>
          </a:extLst>
        </p:spPr>
      </p:cxnSp>
      <p:sp>
        <p:nvSpPr>
          <p:cNvPr id="34"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40</a:t>
            </a:fld>
            <a:endParaRPr lang="en-US"/>
          </a:p>
        </p:txBody>
      </p:sp>
    </p:spTree>
    <p:extLst>
      <p:ext uri="{BB962C8B-B14F-4D97-AF65-F5344CB8AC3E}">
        <p14:creationId xmlns:p14="http://schemas.microsoft.com/office/powerpoint/2010/main" val="3839636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smtClean="0"/>
              <a:t>Db2 high performance </a:t>
            </a:r>
            <a:r>
              <a:rPr lang="fr-BE" dirty="0" err="1" smtClean="0"/>
              <a:t>dbats</a:t>
            </a:r>
            <a:endParaRPr lang="en-US" dirty="0"/>
          </a:p>
        </p:txBody>
      </p:sp>
      <p:sp>
        <p:nvSpPr>
          <p:cNvPr id="5" name="Text Placeholder 4"/>
          <p:cNvSpPr>
            <a:spLocks noGrp="1"/>
          </p:cNvSpPr>
          <p:nvPr>
            <p:ph type="body" idx="1"/>
          </p:nvPr>
        </p:nvSpPr>
        <p:spPr/>
        <p:txBody>
          <a:bodyPr/>
          <a:lstStyle/>
          <a:p>
            <a:endParaRPr lang="en-US"/>
          </a:p>
        </p:txBody>
      </p:sp>
      <p:pic>
        <p:nvPicPr>
          <p:cNvPr id="9218" name="Picture 2" descr="http://www.geekknowhow.com/custom/spe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786" y="663864"/>
            <a:ext cx="41338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123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8370" name="Rectangle 2"/>
          <p:cNvSpPr>
            <a:spLocks noGrp="1" noChangeArrowheads="1"/>
          </p:cNvSpPr>
          <p:nvPr>
            <p:ph type="title"/>
          </p:nvPr>
        </p:nvSpPr>
        <p:spPr/>
        <p:txBody>
          <a:bodyPr/>
          <a:lstStyle/>
          <a:p>
            <a:r>
              <a:rPr lang="en-US" dirty="0" smtClean="0"/>
              <a:t>- Benefits </a:t>
            </a:r>
            <a:r>
              <a:rPr lang="en-US" dirty="0"/>
              <a:t>of HP DBAT + RELEASE(DEALLOCATE)</a:t>
            </a:r>
          </a:p>
        </p:txBody>
      </p:sp>
      <p:sp>
        <p:nvSpPr>
          <p:cNvPr id="3898371" name="Rectangle 3"/>
          <p:cNvSpPr>
            <a:spLocks noGrp="1" noChangeArrowheads="1"/>
          </p:cNvSpPr>
          <p:nvPr>
            <p:ph idx="1"/>
          </p:nvPr>
        </p:nvSpPr>
        <p:spPr/>
        <p:txBody>
          <a:bodyPr/>
          <a:lstStyle/>
          <a:p>
            <a:r>
              <a:rPr lang="en-US" sz="2000" dirty="0"/>
              <a:t>DB2 10 High Performance DBAT </a:t>
            </a:r>
            <a:r>
              <a:rPr lang="en-US" sz="2000" dirty="0" smtClean="0"/>
              <a:t>reduces </a:t>
            </a:r>
            <a:r>
              <a:rPr lang="en-US" sz="2000" dirty="0"/>
              <a:t>CPU consumption by:</a:t>
            </a:r>
          </a:p>
          <a:p>
            <a:pPr lvl="1"/>
            <a:r>
              <a:rPr lang="en-US" sz="1800" dirty="0" smtClean="0"/>
              <a:t>Supporting RELEASE(DEALLOCATE)</a:t>
            </a:r>
          </a:p>
          <a:p>
            <a:pPr lvl="1"/>
            <a:r>
              <a:rPr lang="en-US" sz="1800" dirty="0" smtClean="0"/>
              <a:t>Avoid </a:t>
            </a:r>
            <a:r>
              <a:rPr lang="en-US" sz="1800" dirty="0"/>
              <a:t>repeated package </a:t>
            </a:r>
            <a:r>
              <a:rPr lang="en-US" sz="1800" dirty="0" smtClean="0"/>
              <a:t>allocation/de-allocation</a:t>
            </a:r>
            <a:endParaRPr lang="en-US" sz="1800" dirty="0"/>
          </a:p>
          <a:p>
            <a:pPr lvl="1"/>
            <a:r>
              <a:rPr lang="en-US" sz="1800" dirty="0" smtClean="0"/>
              <a:t>Avoids </a:t>
            </a:r>
            <a:r>
              <a:rPr lang="en-US" sz="1800" dirty="0"/>
              <a:t>acquiring and releasing parent (IS, IX) locks frequently</a:t>
            </a:r>
          </a:p>
          <a:p>
            <a:pPr lvl="1"/>
            <a:r>
              <a:rPr lang="en-US" sz="1800" dirty="0" smtClean="0"/>
              <a:t>Avoids </a:t>
            </a:r>
            <a:r>
              <a:rPr lang="en-US" sz="1800" dirty="0"/>
              <a:t>the processing necessary to go </a:t>
            </a:r>
            <a:r>
              <a:rPr lang="en-US" sz="1800" dirty="0" smtClean="0"/>
              <a:t>INACTIVE and </a:t>
            </a:r>
            <a:r>
              <a:rPr lang="en-US" sz="1800" dirty="0"/>
              <a:t>then back to </a:t>
            </a:r>
            <a:r>
              <a:rPr lang="en-US" sz="1800" dirty="0" smtClean="0"/>
              <a:t>ACTIVE</a:t>
            </a:r>
            <a:endParaRPr lang="en-US" sz="1800" dirty="0"/>
          </a:p>
          <a:p>
            <a:pPr lvl="1"/>
            <a:r>
              <a:rPr lang="en-US" sz="1800" dirty="0" smtClean="0"/>
              <a:t>More </a:t>
            </a:r>
            <a:r>
              <a:rPr lang="en-US" sz="1800" dirty="0"/>
              <a:t>noticeable CPU reduction for short </a:t>
            </a:r>
            <a:r>
              <a:rPr lang="en-US" sz="1800" dirty="0" smtClean="0"/>
              <a:t>transactions</a:t>
            </a:r>
          </a:p>
          <a:p>
            <a:r>
              <a:rPr lang="en-US" dirty="0"/>
              <a:t>B</a:t>
            </a:r>
            <a:r>
              <a:rPr lang="en-US" dirty="0" smtClean="0"/>
              <a:t>ehavior</a:t>
            </a:r>
            <a:endParaRPr lang="en-US" dirty="0"/>
          </a:p>
          <a:p>
            <a:pPr lvl="1"/>
            <a:r>
              <a:rPr lang="en-US" sz="1800" dirty="0"/>
              <a:t>DBAT will stay associated with connection at UOW boundaries if there is at least one RELEASE(DEALLOCATE) package </a:t>
            </a:r>
            <a:r>
              <a:rPr lang="en-US" sz="1800" dirty="0" smtClean="0"/>
              <a:t>allocated</a:t>
            </a:r>
            <a:endParaRPr lang="en-US" sz="1800" dirty="0"/>
          </a:p>
          <a:p>
            <a:pPr lvl="1"/>
            <a:r>
              <a:rPr lang="en-US" sz="1800" dirty="0"/>
              <a:t>DBAT will be terminated after 200 </a:t>
            </a:r>
            <a:r>
              <a:rPr lang="en-US" sz="1800" dirty="0" smtClean="0"/>
              <a:t>uses</a:t>
            </a:r>
            <a:endParaRPr lang="en-US" sz="1800" dirty="0"/>
          </a:p>
          <a:p>
            <a:pPr lvl="1"/>
            <a:r>
              <a:rPr lang="en-US" sz="1800" dirty="0"/>
              <a:t>Normal idle thread time-out </a:t>
            </a:r>
            <a:r>
              <a:rPr lang="en-US" sz="1800" dirty="0" smtClean="0"/>
              <a:t>IDTHTOIN </a:t>
            </a:r>
            <a:r>
              <a:rPr lang="en-US" sz="1800" dirty="0"/>
              <a:t>detection will be applied to these </a:t>
            </a:r>
            <a:r>
              <a:rPr lang="en-US" sz="1800" dirty="0" smtClean="0"/>
              <a:t>DBATs</a:t>
            </a:r>
            <a:endParaRPr lang="en-US" sz="1800" dirty="0"/>
          </a:p>
        </p:txBody>
      </p:sp>
      <p:grpSp>
        <p:nvGrpSpPr>
          <p:cNvPr id="6" name="Group 5"/>
          <p:cNvGrpSpPr/>
          <p:nvPr/>
        </p:nvGrpSpPr>
        <p:grpSpPr>
          <a:xfrm>
            <a:off x="179512" y="5315641"/>
            <a:ext cx="8784976" cy="648073"/>
            <a:chOff x="168485" y="1203437"/>
            <a:chExt cx="8784976" cy="648073"/>
          </a:xfrm>
        </p:grpSpPr>
        <p:grpSp>
          <p:nvGrpSpPr>
            <p:cNvPr id="7" name="Group 6"/>
            <p:cNvGrpSpPr/>
            <p:nvPr/>
          </p:nvGrpSpPr>
          <p:grpSpPr>
            <a:xfrm>
              <a:off x="168485" y="1203437"/>
              <a:ext cx="8784976" cy="648073"/>
              <a:chOff x="150960" y="3363677"/>
              <a:chExt cx="8784976" cy="648073"/>
            </a:xfrm>
          </p:grpSpPr>
          <p:sp>
            <p:nvSpPr>
              <p:cNvPr id="9" name="Rectangle 8"/>
              <p:cNvSpPr/>
              <p:nvPr/>
            </p:nvSpPr>
            <p:spPr>
              <a:xfrm>
                <a:off x="150960" y="3501008"/>
                <a:ext cx="8784976" cy="510742"/>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0" name="TextBox 9"/>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TIP:</a:t>
                </a:r>
                <a:endParaRPr lang="en-GB" dirty="0">
                  <a:solidFill>
                    <a:srgbClr val="000000"/>
                  </a:solidFill>
                  <a:latin typeface="Lucida Console" pitchFamily="49" charset="0"/>
                </a:endParaRPr>
              </a:p>
            </p:txBody>
          </p:sp>
          <p:pic>
            <p:nvPicPr>
              <p:cNvPr id="11" name="Picture 32" descr="C:\Users\cristian\AppData\Local\Microsoft\Windows\Temporary Internet Files\Content.IE5\GMV91J6Z\MC9000553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1171176" y="1412776"/>
              <a:ext cx="7488832" cy="369332"/>
            </a:xfrm>
            <a:prstGeom prst="rect">
              <a:avLst/>
            </a:prstGeom>
            <a:noFill/>
          </p:spPr>
          <p:txBody>
            <a:bodyPr wrap="square" rtlCol="0">
              <a:spAutoFit/>
            </a:bodyPr>
            <a:lstStyle/>
            <a:p>
              <a:r>
                <a:rPr lang="en-GB" dirty="0">
                  <a:solidFill>
                    <a:srgbClr val="000000"/>
                  </a:solidFill>
                  <a:latin typeface="Arial"/>
                </a:rPr>
                <a:t>No benefit and not support for ACTIVE threads (CMSTATS=ACTIVE)</a:t>
              </a:r>
            </a:p>
          </p:txBody>
        </p:sp>
      </p:grpSp>
      <p:grpSp>
        <p:nvGrpSpPr>
          <p:cNvPr id="12" name="Group 11"/>
          <p:cNvGrpSpPr/>
          <p:nvPr/>
        </p:nvGrpSpPr>
        <p:grpSpPr>
          <a:xfrm>
            <a:off x="179512" y="5891705"/>
            <a:ext cx="8784976" cy="648073"/>
            <a:chOff x="168485" y="1203437"/>
            <a:chExt cx="8784976" cy="648073"/>
          </a:xfrm>
        </p:grpSpPr>
        <p:grpSp>
          <p:nvGrpSpPr>
            <p:cNvPr id="13" name="Group 12"/>
            <p:cNvGrpSpPr/>
            <p:nvPr/>
          </p:nvGrpSpPr>
          <p:grpSpPr>
            <a:xfrm>
              <a:off x="168485" y="1203437"/>
              <a:ext cx="8784976" cy="648073"/>
              <a:chOff x="150960" y="3363677"/>
              <a:chExt cx="8784976" cy="648073"/>
            </a:xfrm>
          </p:grpSpPr>
          <p:sp>
            <p:nvSpPr>
              <p:cNvPr id="15" name="Rectangle 14"/>
              <p:cNvSpPr/>
              <p:nvPr/>
            </p:nvSpPr>
            <p:spPr>
              <a:xfrm>
                <a:off x="150960" y="3501008"/>
                <a:ext cx="8784976" cy="510742"/>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6" name="TextBox 15"/>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TIP:</a:t>
                </a:r>
                <a:endParaRPr lang="en-GB" dirty="0">
                  <a:solidFill>
                    <a:srgbClr val="000000"/>
                  </a:solidFill>
                  <a:latin typeface="Lucida Console" pitchFamily="49" charset="0"/>
                </a:endParaRPr>
              </a:p>
            </p:txBody>
          </p:sp>
          <p:pic>
            <p:nvPicPr>
              <p:cNvPr id="17" name="Picture 32" descr="C:\Users\cristian\AppData\Local\Microsoft\Windows\Temporary Internet Files\Content.IE5\GMV91J6Z\MC9000553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1171176" y="1412776"/>
              <a:ext cx="7488832" cy="369332"/>
            </a:xfrm>
            <a:prstGeom prst="rect">
              <a:avLst/>
            </a:prstGeom>
            <a:noFill/>
          </p:spPr>
          <p:txBody>
            <a:bodyPr wrap="square" rtlCol="0">
              <a:spAutoFit/>
            </a:bodyPr>
            <a:lstStyle/>
            <a:p>
              <a:r>
                <a:rPr lang="en-GB" dirty="0">
                  <a:solidFill>
                    <a:srgbClr val="000000"/>
                  </a:solidFill>
                  <a:latin typeface="Arial"/>
                </a:rPr>
                <a:t>No benefit for KEEPDYNAMIC YES</a:t>
              </a:r>
            </a:p>
          </p:txBody>
        </p:sp>
      </p:grpSp>
      <p:sp>
        <p:nvSpPr>
          <p:cNvPr id="19"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42</a:t>
            </a:fld>
            <a:endParaRPr lang="en-US" sz="1000" dirty="0"/>
          </a:p>
        </p:txBody>
      </p:sp>
    </p:spTree>
    <p:extLst>
      <p:ext uri="{BB962C8B-B14F-4D97-AF65-F5344CB8AC3E}">
        <p14:creationId xmlns:p14="http://schemas.microsoft.com/office/powerpoint/2010/main" val="2809368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 </a:t>
            </a:r>
            <a:r>
              <a:rPr lang="en-US" dirty="0"/>
              <a:t>DDF DETAIL in  DB2 10</a:t>
            </a:r>
          </a:p>
        </p:txBody>
      </p:sp>
      <p:sp>
        <p:nvSpPr>
          <p:cNvPr id="5" name="TextBox 4"/>
          <p:cNvSpPr txBox="1"/>
          <p:nvPr/>
        </p:nvSpPr>
        <p:spPr>
          <a:xfrm>
            <a:off x="304800" y="914400"/>
            <a:ext cx="8610600" cy="3754874"/>
          </a:xfrm>
          <a:prstGeom prst="rect">
            <a:avLst/>
          </a:prstGeom>
          <a:solidFill>
            <a:schemeClr val="tx2">
              <a:lumMod val="60000"/>
              <a:lumOff val="4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smtClean="0">
                <a:solidFill>
                  <a:srgbClr val="000000"/>
                </a:solidFill>
                <a:latin typeface="Courier New"/>
                <a:cs typeface="Courier New"/>
              </a:rPr>
              <a:t>DSNL080I  </a:t>
            </a:r>
            <a:r>
              <a:rPr lang="en-US" sz="1400" b="1" dirty="0">
                <a:solidFill>
                  <a:srgbClr val="000000"/>
                </a:solidFill>
                <a:latin typeface="Courier New"/>
                <a:cs typeface="Courier New"/>
              </a:rPr>
              <a:t>-DB0A DSNLTDDF DISPLAY DDF REPORT FOLLOWS:                 </a:t>
            </a:r>
          </a:p>
          <a:p>
            <a:r>
              <a:rPr lang="en-US" sz="1400" b="1" dirty="0" smtClean="0">
                <a:solidFill>
                  <a:srgbClr val="000000"/>
                </a:solidFill>
                <a:latin typeface="Courier New"/>
                <a:cs typeface="Courier New"/>
              </a:rPr>
              <a:t>DSNL081I </a:t>
            </a:r>
            <a:r>
              <a:rPr lang="en-US" sz="1400" b="1" dirty="0">
                <a:solidFill>
                  <a:srgbClr val="000000"/>
                </a:solidFill>
                <a:latin typeface="Courier New"/>
                <a:cs typeface="Courier New"/>
              </a:rPr>
              <a:t>STATUS=STARTD                                               </a:t>
            </a:r>
          </a:p>
          <a:p>
            <a:r>
              <a:rPr lang="en-US" sz="1400" b="1" dirty="0" smtClean="0">
                <a:solidFill>
                  <a:srgbClr val="000000"/>
                </a:solidFill>
                <a:latin typeface="Courier New"/>
                <a:cs typeface="Courier New"/>
              </a:rPr>
              <a:t>DSNL082I </a:t>
            </a:r>
            <a:r>
              <a:rPr lang="en-US" sz="1400" b="1" dirty="0">
                <a:solidFill>
                  <a:srgbClr val="000000"/>
                </a:solidFill>
                <a:latin typeface="Courier New"/>
                <a:cs typeface="Courier New"/>
              </a:rPr>
              <a:t>LOCATION           LUNAME            GENERICLU              </a:t>
            </a:r>
          </a:p>
          <a:p>
            <a:r>
              <a:rPr lang="en-US" sz="1400" b="1" dirty="0" smtClean="0">
                <a:solidFill>
                  <a:srgbClr val="000000"/>
                </a:solidFill>
                <a:latin typeface="Courier New"/>
                <a:cs typeface="Courier New"/>
              </a:rPr>
              <a:t>DSNL083I </a:t>
            </a:r>
            <a:r>
              <a:rPr lang="en-US" sz="1400" b="1" dirty="0">
                <a:solidFill>
                  <a:srgbClr val="000000"/>
                </a:solidFill>
                <a:latin typeface="Courier New"/>
                <a:cs typeface="Courier New"/>
              </a:rPr>
              <a:t>DB0A               USIBMSC.SCPDB0A   -NONE                  </a:t>
            </a:r>
          </a:p>
          <a:p>
            <a:r>
              <a:rPr lang="en-US" sz="1400" b="1" dirty="0" smtClean="0">
                <a:solidFill>
                  <a:srgbClr val="000000"/>
                </a:solidFill>
                <a:latin typeface="Courier New"/>
                <a:cs typeface="Courier New"/>
              </a:rPr>
              <a:t>DSNL084I TCPPORT=12345 SECPORT=12346 RESPORT=12347 </a:t>
            </a:r>
            <a:r>
              <a:rPr lang="en-US" sz="1400" b="1" dirty="0">
                <a:solidFill>
                  <a:srgbClr val="000000"/>
                </a:solidFill>
                <a:latin typeface="Courier New"/>
                <a:cs typeface="Courier New"/>
              </a:rPr>
              <a:t>IPNAME=-NONE      </a:t>
            </a:r>
          </a:p>
          <a:p>
            <a:r>
              <a:rPr lang="en-US" sz="1400" b="1" dirty="0" smtClean="0">
                <a:solidFill>
                  <a:srgbClr val="000000"/>
                </a:solidFill>
                <a:latin typeface="Courier New"/>
                <a:cs typeface="Courier New"/>
              </a:rPr>
              <a:t>DSNL085I </a:t>
            </a:r>
            <a:r>
              <a:rPr lang="en-US" sz="1400" b="1" dirty="0">
                <a:solidFill>
                  <a:srgbClr val="000000"/>
                </a:solidFill>
                <a:latin typeface="Courier New"/>
                <a:cs typeface="Courier New"/>
              </a:rPr>
              <a:t>IPADDR</a:t>
            </a:r>
            <a:r>
              <a:rPr lang="en-US" sz="1400" b="1" dirty="0" smtClean="0">
                <a:solidFill>
                  <a:srgbClr val="000000"/>
                </a:solidFill>
                <a:latin typeface="Courier New"/>
                <a:cs typeface="Courier New"/>
              </a:rPr>
              <a:t>=::10.50.1.1                                          </a:t>
            </a:r>
            <a:endParaRPr lang="en-US" sz="1400" b="1" dirty="0">
              <a:solidFill>
                <a:srgbClr val="000000"/>
              </a:solidFill>
              <a:latin typeface="Courier New"/>
              <a:cs typeface="Courier New"/>
            </a:endParaRPr>
          </a:p>
          <a:p>
            <a:r>
              <a:rPr lang="en-US" sz="1400" b="1" dirty="0" smtClean="0">
                <a:solidFill>
                  <a:srgbClr val="000000"/>
                </a:solidFill>
                <a:latin typeface="Courier New"/>
                <a:cs typeface="Courier New"/>
              </a:rPr>
              <a:t>DSNL086I </a:t>
            </a:r>
            <a:r>
              <a:rPr lang="en-US" sz="1400" b="1" dirty="0">
                <a:solidFill>
                  <a:srgbClr val="000000"/>
                </a:solidFill>
                <a:latin typeface="Courier New"/>
                <a:cs typeface="Courier New"/>
              </a:rPr>
              <a:t>SQL    DOMAIN=wtsc63.itso.ibm.com                           </a:t>
            </a:r>
          </a:p>
          <a:p>
            <a:r>
              <a:rPr lang="en-US" sz="1400" b="1" dirty="0" smtClean="0">
                <a:solidFill>
                  <a:srgbClr val="000000"/>
                </a:solidFill>
                <a:latin typeface="Courier New"/>
                <a:cs typeface="Courier New"/>
              </a:rPr>
              <a:t>DSNL087I </a:t>
            </a:r>
            <a:r>
              <a:rPr lang="en-US" sz="1400" b="1" dirty="0">
                <a:solidFill>
                  <a:srgbClr val="000000"/>
                </a:solidFill>
                <a:latin typeface="Courier New"/>
                <a:cs typeface="Courier New"/>
              </a:rPr>
              <a:t>ALIAS              PORT  SECPORT STATUS                     </a:t>
            </a:r>
          </a:p>
          <a:p>
            <a:r>
              <a:rPr lang="en-US" sz="1400" b="1" dirty="0" smtClean="0">
                <a:solidFill>
                  <a:srgbClr val="000000"/>
                </a:solidFill>
                <a:latin typeface="Courier New"/>
                <a:cs typeface="Courier New"/>
              </a:rPr>
              <a:t>DSNL088I </a:t>
            </a:r>
            <a:r>
              <a:rPr lang="en-US" sz="1400" b="1" dirty="0">
                <a:solidFill>
                  <a:srgbClr val="000000"/>
                </a:solidFill>
                <a:latin typeface="Courier New"/>
                <a:cs typeface="Courier New"/>
              </a:rPr>
              <a:t>ABC                0     0       STOPD                      </a:t>
            </a:r>
          </a:p>
          <a:p>
            <a:r>
              <a:rPr lang="en-US" sz="1400" b="1" dirty="0" smtClean="0">
                <a:solidFill>
                  <a:srgbClr val="000000"/>
                </a:solidFill>
                <a:latin typeface="Courier New"/>
                <a:cs typeface="Courier New"/>
              </a:rPr>
              <a:t>DSNL088I </a:t>
            </a:r>
            <a:r>
              <a:rPr lang="en-US" sz="1400" b="1" dirty="0">
                <a:solidFill>
                  <a:srgbClr val="000000"/>
                </a:solidFill>
                <a:latin typeface="Courier New"/>
                <a:cs typeface="Courier New"/>
              </a:rPr>
              <a:t>TEST               0     0       STOPD                      </a:t>
            </a:r>
          </a:p>
          <a:p>
            <a:r>
              <a:rPr lang="en-US" sz="1400" b="1" dirty="0" smtClean="0">
                <a:solidFill>
                  <a:srgbClr val="000000"/>
                </a:solidFill>
                <a:latin typeface="Courier New"/>
                <a:cs typeface="Courier New"/>
              </a:rPr>
              <a:t>DSNL088I </a:t>
            </a:r>
            <a:r>
              <a:rPr lang="en-US" sz="1400" b="1" dirty="0">
                <a:solidFill>
                  <a:srgbClr val="000000"/>
                </a:solidFill>
                <a:latin typeface="Courier New"/>
                <a:cs typeface="Courier New"/>
              </a:rPr>
              <a:t>TEST2              0     0       STOPD                      </a:t>
            </a:r>
          </a:p>
          <a:p>
            <a:r>
              <a:rPr lang="en-US" sz="1400" b="1" dirty="0" smtClean="0">
                <a:solidFill>
                  <a:srgbClr val="000000"/>
                </a:solidFill>
                <a:latin typeface="Courier New"/>
                <a:cs typeface="Courier New"/>
              </a:rPr>
              <a:t>DSNL090I </a:t>
            </a:r>
            <a:r>
              <a:rPr lang="en-US" sz="1400" b="1" dirty="0">
                <a:solidFill>
                  <a:srgbClr val="000000"/>
                </a:solidFill>
                <a:latin typeface="Courier New"/>
                <a:cs typeface="Courier New"/>
              </a:rPr>
              <a:t>DT=I  CONDBAT=  10000 MDBAT=  200                           </a:t>
            </a:r>
          </a:p>
          <a:p>
            <a:r>
              <a:rPr lang="en-US" sz="1400" b="1" dirty="0" smtClean="0">
                <a:solidFill>
                  <a:srgbClr val="000000"/>
                </a:solidFill>
                <a:latin typeface="Courier New"/>
                <a:cs typeface="Courier New"/>
              </a:rPr>
              <a:t>DSNL092I </a:t>
            </a:r>
            <a:r>
              <a:rPr lang="en-US" sz="1400" b="1" dirty="0">
                <a:solidFill>
                  <a:srgbClr val="000000"/>
                </a:solidFill>
                <a:latin typeface="Courier New"/>
                <a:cs typeface="Courier New"/>
              </a:rPr>
              <a:t>ADBAT=    0 QUEDBAT=      0 INADBAT=      0 CONQUED=      0 </a:t>
            </a:r>
          </a:p>
          <a:p>
            <a:r>
              <a:rPr lang="en-US" sz="1400" b="1" dirty="0" smtClean="0">
                <a:solidFill>
                  <a:srgbClr val="000000"/>
                </a:solidFill>
                <a:latin typeface="Courier New"/>
                <a:cs typeface="Courier New"/>
              </a:rPr>
              <a:t>DSNL093I </a:t>
            </a:r>
            <a:r>
              <a:rPr lang="en-US" sz="1400" b="1" dirty="0">
                <a:solidFill>
                  <a:srgbClr val="000000"/>
                </a:solidFill>
                <a:latin typeface="Courier New"/>
                <a:cs typeface="Courier New"/>
              </a:rPr>
              <a:t>DSCDBAT=      0 INACONN=      1                             </a:t>
            </a:r>
          </a:p>
          <a:p>
            <a:r>
              <a:rPr lang="en-US" sz="1400" b="1" dirty="0" smtClean="0">
                <a:solidFill>
                  <a:srgbClr val="000000"/>
                </a:solidFill>
                <a:latin typeface="Courier New"/>
                <a:cs typeface="Courier New"/>
              </a:rPr>
              <a:t>DSNL105I </a:t>
            </a:r>
            <a:r>
              <a:rPr lang="en-US" sz="1400" b="1" dirty="0">
                <a:solidFill>
                  <a:srgbClr val="000000"/>
                </a:solidFill>
                <a:latin typeface="Courier New"/>
                <a:cs typeface="Courier New"/>
              </a:rPr>
              <a:t>CURRENT DDF OPTIONS ARE:                                    </a:t>
            </a:r>
          </a:p>
          <a:p>
            <a:r>
              <a:rPr lang="en-US" sz="1400" b="1" dirty="0" smtClean="0">
                <a:solidFill>
                  <a:srgbClr val="000000"/>
                </a:solidFill>
                <a:latin typeface="Courier New"/>
                <a:cs typeface="Courier New"/>
              </a:rPr>
              <a:t>DSNL106I </a:t>
            </a:r>
            <a:r>
              <a:rPr lang="en-US" sz="1400" b="1" dirty="0">
                <a:solidFill>
                  <a:srgbClr val="000000"/>
                </a:solidFill>
                <a:latin typeface="Courier New"/>
                <a:cs typeface="Courier New"/>
              </a:rPr>
              <a:t>PKGREL = COMMIT                                             </a:t>
            </a:r>
          </a:p>
          <a:p>
            <a:r>
              <a:rPr lang="en-US" sz="1400" b="1" dirty="0" smtClean="0">
                <a:solidFill>
                  <a:srgbClr val="000000"/>
                </a:solidFill>
                <a:latin typeface="Courier New"/>
                <a:cs typeface="Courier New"/>
              </a:rPr>
              <a:t>DSNL099I </a:t>
            </a:r>
            <a:r>
              <a:rPr lang="en-US" sz="1400" b="1" dirty="0">
                <a:solidFill>
                  <a:srgbClr val="000000"/>
                </a:solidFill>
                <a:latin typeface="Courier New"/>
                <a:cs typeface="Courier New"/>
              </a:rPr>
              <a:t>DSNLTDDF DISPLAY DDF REPORT COMPLETE </a:t>
            </a:r>
          </a:p>
        </p:txBody>
      </p:sp>
      <p:sp>
        <p:nvSpPr>
          <p:cNvPr id="11" name="Rectangle 10"/>
          <p:cNvSpPr/>
          <p:nvPr/>
        </p:nvSpPr>
        <p:spPr>
          <a:xfrm>
            <a:off x="1301981" y="3947462"/>
            <a:ext cx="3810000" cy="403249"/>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322" y="4929596"/>
            <a:ext cx="8105775" cy="1552575"/>
          </a:xfrm>
          <a:prstGeom prst="rect">
            <a:avLst/>
          </a:prstGeom>
        </p:spPr>
      </p:pic>
      <p:sp>
        <p:nvSpPr>
          <p:cNvPr id="13"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43</a:t>
            </a:fld>
            <a:endParaRPr lang="en-US" sz="1000" dirty="0"/>
          </a:p>
        </p:txBody>
      </p:sp>
    </p:spTree>
    <p:extLst>
      <p:ext uri="{BB962C8B-B14F-4D97-AF65-F5344CB8AC3E}">
        <p14:creationId xmlns:p14="http://schemas.microsoft.com/office/powerpoint/2010/main" val="22430760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0418" name="Rectangle 2"/>
          <p:cNvSpPr>
            <a:spLocks noGrp="1" noChangeArrowheads="1"/>
          </p:cNvSpPr>
          <p:nvPr>
            <p:ph type="title"/>
          </p:nvPr>
        </p:nvSpPr>
        <p:spPr/>
        <p:txBody>
          <a:bodyPr/>
          <a:lstStyle/>
          <a:p>
            <a:r>
              <a:rPr lang="en-US" dirty="0" smtClean="0"/>
              <a:t>- Exploiting High </a:t>
            </a:r>
            <a:r>
              <a:rPr lang="en-US" dirty="0"/>
              <a:t>Performance DBATs </a:t>
            </a:r>
          </a:p>
        </p:txBody>
      </p:sp>
      <p:sp>
        <p:nvSpPr>
          <p:cNvPr id="3900419" name="Rectangle 3"/>
          <p:cNvSpPr>
            <a:spLocks noGrp="1" noChangeArrowheads="1"/>
          </p:cNvSpPr>
          <p:nvPr>
            <p:ph idx="1"/>
          </p:nvPr>
        </p:nvSpPr>
        <p:spPr/>
        <p:txBody>
          <a:bodyPr/>
          <a:lstStyle/>
          <a:p>
            <a:pPr defTabSz="457200"/>
            <a:r>
              <a:rPr lang="en-US" dirty="0" smtClean="0"/>
              <a:t>To enable:</a:t>
            </a:r>
          </a:p>
          <a:p>
            <a:pPr defTabSz="457200"/>
            <a:endParaRPr lang="en-US" sz="1000" dirty="0" smtClean="0"/>
          </a:p>
          <a:p>
            <a:pPr lvl="1"/>
            <a:endParaRPr lang="en-US" dirty="0" smtClean="0"/>
          </a:p>
          <a:p>
            <a:pPr lvl="1"/>
            <a:endParaRPr lang="en-US" dirty="0" smtClean="0"/>
          </a:p>
          <a:p>
            <a:pPr lvl="1"/>
            <a:endParaRPr lang="en-US" dirty="0"/>
          </a:p>
          <a:p>
            <a:pPr marL="457200" lvl="1" indent="0">
              <a:buNone/>
            </a:pPr>
            <a:endParaRPr lang="en-US" dirty="0"/>
          </a:p>
          <a:p>
            <a:pPr marL="457200" lvl="1" indent="0">
              <a:buNone/>
            </a:pPr>
            <a:endParaRPr lang="en-US" dirty="0" smtClean="0"/>
          </a:p>
          <a:p>
            <a:pPr defTabSz="457200"/>
            <a:r>
              <a:rPr lang="en-US" dirty="0" smtClean="0"/>
              <a:t>To disable</a:t>
            </a:r>
            <a:r>
              <a:rPr lang="en-US" sz="1600" dirty="0"/>
              <a:t>:</a:t>
            </a:r>
            <a:r>
              <a:rPr lang="en-US" sz="1600" dirty="0" smtClean="0"/>
              <a:t>   </a:t>
            </a:r>
            <a:endParaRPr lang="en-US" sz="1600" dirty="0"/>
          </a:p>
          <a:p>
            <a:pPr marL="742950" lvl="1" indent="-285750" defTabSz="457200"/>
            <a:endParaRPr lang="en-US" dirty="0" smtClean="0"/>
          </a:p>
          <a:p>
            <a:pPr defTabSz="457200"/>
            <a:endParaRPr lang="en-US" dirty="0" smtClean="0"/>
          </a:p>
          <a:p>
            <a:pPr defTabSz="457200"/>
            <a:r>
              <a:rPr lang="en-US" dirty="0" smtClean="0"/>
              <a:t>To monitor:</a:t>
            </a:r>
            <a:r>
              <a:rPr lang="en-US" sz="1600" dirty="0" smtClean="0"/>
              <a:t>  </a:t>
            </a:r>
            <a:endParaRPr lang="en-US" sz="1600" dirty="0"/>
          </a:p>
          <a:p>
            <a:pPr marL="742950" lvl="1" indent="-285750" defTabSz="457200"/>
            <a:r>
              <a:rPr lang="en-US" dirty="0"/>
              <a:t>Statistics GLOBAL DDF activity report  </a:t>
            </a:r>
          </a:p>
        </p:txBody>
      </p:sp>
      <p:grpSp>
        <p:nvGrpSpPr>
          <p:cNvPr id="8" name="Group 9"/>
          <p:cNvGrpSpPr>
            <a:grpSpLocks/>
          </p:cNvGrpSpPr>
          <p:nvPr/>
        </p:nvGrpSpPr>
        <p:grpSpPr bwMode="auto">
          <a:xfrm>
            <a:off x="179512" y="5445224"/>
            <a:ext cx="8785225" cy="936104"/>
            <a:chOff x="179512" y="3489817"/>
            <a:chExt cx="8784976" cy="964434"/>
          </a:xfrm>
        </p:grpSpPr>
        <p:grpSp>
          <p:nvGrpSpPr>
            <p:cNvPr id="9" name="Group 10"/>
            <p:cNvGrpSpPr>
              <a:grpSpLocks/>
            </p:cNvGrpSpPr>
            <p:nvPr/>
          </p:nvGrpSpPr>
          <p:grpSpPr bwMode="auto">
            <a:xfrm>
              <a:off x="179512" y="3573231"/>
              <a:ext cx="8784976" cy="881020"/>
              <a:chOff x="179512" y="3573231"/>
              <a:chExt cx="8784976" cy="881020"/>
            </a:xfrm>
          </p:grpSpPr>
          <p:sp>
            <p:nvSpPr>
              <p:cNvPr id="11" name="Rectangle 10"/>
              <p:cNvSpPr/>
              <p:nvPr/>
            </p:nvSpPr>
            <p:spPr>
              <a:xfrm>
                <a:off x="179512" y="3573231"/>
                <a:ext cx="8784976" cy="881020"/>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2" name="TextBox 13"/>
              <p:cNvSpPr txBox="1">
                <a:spLocks noChangeArrowheads="1"/>
              </p:cNvSpPr>
              <p:nvPr/>
            </p:nvSpPr>
            <p:spPr bwMode="auto">
              <a:xfrm>
                <a:off x="673938" y="3638190"/>
                <a:ext cx="8230966" cy="7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da-DK" sz="1100" dirty="0">
                    <a:solidFill>
                      <a:srgbClr val="000000"/>
                    </a:solidFill>
                    <a:latin typeface="Courier New" pitchFamily="49" charset="0"/>
                    <a:cs typeface="Courier New" pitchFamily="49" charset="0"/>
                  </a:rPr>
                  <a:t>GLOBAL DDF ACTIVITY          QUANTITY</a:t>
                </a:r>
              </a:p>
              <a:p>
                <a:pPr eaLnBrk="1" hangingPunct="1"/>
                <a:r>
                  <a:rPr lang="da-DK" sz="1100" dirty="0">
                    <a:solidFill>
                      <a:srgbClr val="000000"/>
                    </a:solidFill>
                    <a:latin typeface="Courier New" pitchFamily="49" charset="0"/>
                    <a:cs typeface="Courier New" pitchFamily="49" charset="0"/>
                  </a:rPr>
                  <a:t>--------------------------   ---------</a:t>
                </a:r>
              </a:p>
              <a:p>
                <a:pPr eaLnBrk="1" hangingPunct="1"/>
                <a:r>
                  <a:rPr lang="da-DK" sz="1100" dirty="0">
                    <a:solidFill>
                      <a:srgbClr val="000000"/>
                    </a:solidFill>
                    <a:latin typeface="Courier New" pitchFamily="49" charset="0"/>
                    <a:cs typeface="Courier New" pitchFamily="49" charset="0"/>
                  </a:rPr>
                  <a:t>CUR ACTIVE DBATS-BND DEALLC      5.39 </a:t>
                </a:r>
              </a:p>
              <a:p>
                <a:pPr eaLnBrk="1" hangingPunct="1"/>
                <a:r>
                  <a:rPr lang="da-DK" sz="1100" dirty="0">
                    <a:solidFill>
                      <a:srgbClr val="000000"/>
                    </a:solidFill>
                    <a:latin typeface="Courier New" pitchFamily="49" charset="0"/>
                    <a:cs typeface="Courier New" pitchFamily="49" charset="0"/>
                  </a:rPr>
                  <a:t>HWM ACTIVE DBATS-BND DEALLC     10.00</a:t>
                </a:r>
              </a:p>
            </p:txBody>
          </p:sp>
        </p:grpSp>
        <p:pic>
          <p:nvPicPr>
            <p:cNvPr id="10" name="Picture 11" descr="C:\Users\cristian\AppData\Local\Microsoft\Windows\Temporary Internet Files\Content.IE5\IP3SERA0\MC9004338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9"/>
          <p:cNvGrpSpPr>
            <a:grpSpLocks/>
          </p:cNvGrpSpPr>
          <p:nvPr/>
        </p:nvGrpSpPr>
        <p:grpSpPr bwMode="auto">
          <a:xfrm>
            <a:off x="179512" y="2420888"/>
            <a:ext cx="8785225" cy="936104"/>
            <a:chOff x="179512" y="3489817"/>
            <a:chExt cx="8784976" cy="964434"/>
          </a:xfrm>
        </p:grpSpPr>
        <p:grpSp>
          <p:nvGrpSpPr>
            <p:cNvPr id="14" name="Group 10"/>
            <p:cNvGrpSpPr>
              <a:grpSpLocks/>
            </p:cNvGrpSpPr>
            <p:nvPr/>
          </p:nvGrpSpPr>
          <p:grpSpPr bwMode="auto">
            <a:xfrm>
              <a:off x="179512" y="3573231"/>
              <a:ext cx="8784976" cy="881020"/>
              <a:chOff x="179512" y="3573231"/>
              <a:chExt cx="8784976" cy="881020"/>
            </a:xfrm>
          </p:grpSpPr>
          <p:sp>
            <p:nvSpPr>
              <p:cNvPr id="16" name="Rectangle 15"/>
              <p:cNvSpPr/>
              <p:nvPr/>
            </p:nvSpPr>
            <p:spPr>
              <a:xfrm>
                <a:off x="179512" y="3573231"/>
                <a:ext cx="8784976" cy="881020"/>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7" name="TextBox 13"/>
              <p:cNvSpPr txBox="1">
                <a:spLocks noChangeArrowheads="1"/>
              </p:cNvSpPr>
              <p:nvPr/>
            </p:nvSpPr>
            <p:spPr bwMode="auto">
              <a:xfrm>
                <a:off x="673938" y="3638190"/>
                <a:ext cx="8230966" cy="7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da-DK" sz="1400" dirty="0">
                    <a:solidFill>
                      <a:srgbClr val="000000"/>
                    </a:solidFill>
                    <a:latin typeface="Courier New" pitchFamily="49" charset="0"/>
                    <a:cs typeface="Courier New" pitchFamily="49" charset="0"/>
                  </a:rPr>
                  <a:t>STC12396  DSNL300I  -DB0A DSNLTMDF MODIFY DDF REPORT FOLLOWS:</a:t>
                </a:r>
              </a:p>
              <a:p>
                <a:pPr eaLnBrk="1" hangingPunct="1"/>
                <a:r>
                  <a:rPr lang="da-DK" sz="1400" dirty="0">
                    <a:solidFill>
                      <a:srgbClr val="000000"/>
                    </a:solidFill>
                    <a:latin typeface="Courier New" pitchFamily="49" charset="0"/>
                    <a:cs typeface="Courier New" pitchFamily="49" charset="0"/>
                  </a:rPr>
                  <a:t>          DSNL302I PKGREL IS SET TO BNDOPT                        </a:t>
                </a:r>
              </a:p>
              <a:p>
                <a:pPr eaLnBrk="1" hangingPunct="1"/>
                <a:r>
                  <a:rPr lang="da-DK" sz="1400" dirty="0">
                    <a:solidFill>
                      <a:srgbClr val="000000"/>
                    </a:solidFill>
                    <a:latin typeface="Courier New" pitchFamily="49" charset="0"/>
                    <a:cs typeface="Courier New" pitchFamily="49" charset="0"/>
                  </a:rPr>
                  <a:t>          DSNL301I DSNLTMDF MODIFY DDF REPORT COMPLETE </a:t>
                </a:r>
              </a:p>
            </p:txBody>
          </p:sp>
        </p:grpSp>
        <p:pic>
          <p:nvPicPr>
            <p:cNvPr id="15" name="Picture 11" descr="C:\Users\cristian\AppData\Local\Microsoft\Windows\Temporary Internet Files\Content.IE5\IP3SERA0\MC9004338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115888" y="1103908"/>
            <a:ext cx="8863012" cy="596900"/>
            <a:chOff x="115888" y="1817936"/>
            <a:chExt cx="8863012" cy="596900"/>
          </a:xfrm>
        </p:grpSpPr>
        <p:sp>
          <p:nvSpPr>
            <p:cNvPr id="19" name="Rectangle 18"/>
            <p:cNvSpPr/>
            <p:nvPr/>
          </p:nvSpPr>
          <p:spPr bwMode="auto">
            <a:xfrm>
              <a:off x="193675" y="1983036"/>
              <a:ext cx="8785225" cy="410964"/>
            </a:xfrm>
            <a:prstGeom prst="rect">
              <a:avLst/>
            </a:prstGeom>
            <a:solidFill>
              <a:schemeClr val="bg1">
                <a:lumMod val="6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0" name="TextBox 8"/>
            <p:cNvSpPr txBox="1">
              <a:spLocks noChangeArrowheads="1"/>
            </p:cNvSpPr>
            <p:nvPr/>
          </p:nvSpPr>
          <p:spPr bwMode="auto">
            <a:xfrm>
              <a:off x="688115" y="2052937"/>
              <a:ext cx="7484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400" dirty="0">
                  <a:solidFill>
                    <a:srgbClr val="000000"/>
                  </a:solidFill>
                  <a:latin typeface="Lucida Sans Typewriter" charset="0"/>
                  <a:cs typeface="Lucida Sans Typewriter" charset="0"/>
                </a:rPr>
                <a:t>REBIND with RELEASE(DEALLOCATE) </a:t>
              </a:r>
            </a:p>
          </p:txBody>
        </p:sp>
        <p:pic>
          <p:nvPicPr>
            <p:cNvPr id="21" name="Picture 4" descr="Swiss Army Knif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28951">
              <a:off x="115888" y="1817936"/>
              <a:ext cx="5508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1"/>
          <p:cNvGrpSpPr/>
          <p:nvPr/>
        </p:nvGrpSpPr>
        <p:grpSpPr>
          <a:xfrm>
            <a:off x="107504" y="1700808"/>
            <a:ext cx="8863012" cy="596900"/>
            <a:chOff x="115888" y="1817936"/>
            <a:chExt cx="8863012" cy="596900"/>
          </a:xfrm>
        </p:grpSpPr>
        <p:sp>
          <p:nvSpPr>
            <p:cNvPr id="23" name="Rectangle 22"/>
            <p:cNvSpPr/>
            <p:nvPr/>
          </p:nvSpPr>
          <p:spPr bwMode="auto">
            <a:xfrm>
              <a:off x="193675" y="1983036"/>
              <a:ext cx="8785225" cy="410964"/>
            </a:xfrm>
            <a:prstGeom prst="rect">
              <a:avLst/>
            </a:prstGeom>
            <a:solidFill>
              <a:schemeClr val="bg1">
                <a:lumMod val="6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4" name="TextBox 8"/>
            <p:cNvSpPr txBox="1">
              <a:spLocks noChangeArrowheads="1"/>
            </p:cNvSpPr>
            <p:nvPr/>
          </p:nvSpPr>
          <p:spPr bwMode="auto">
            <a:xfrm>
              <a:off x="688115" y="2052937"/>
              <a:ext cx="7484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400" dirty="0">
                  <a:solidFill>
                    <a:srgbClr val="000000"/>
                  </a:solidFill>
                  <a:latin typeface="Lucida Sans Typewriter" charset="0"/>
                  <a:cs typeface="Lucida Sans Typewriter" charset="0"/>
                </a:rPr>
                <a:t>-MODIFY DDF PKGREL (BNDOPT)</a:t>
              </a:r>
            </a:p>
          </p:txBody>
        </p:sp>
        <p:pic>
          <p:nvPicPr>
            <p:cNvPr id="25" name="Picture 4" descr="Swiss Army Knif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28951">
              <a:off x="115888" y="1817936"/>
              <a:ext cx="5508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25"/>
          <p:cNvGrpSpPr/>
          <p:nvPr/>
        </p:nvGrpSpPr>
        <p:grpSpPr>
          <a:xfrm>
            <a:off x="107504" y="3840212"/>
            <a:ext cx="8863012" cy="596900"/>
            <a:chOff x="115888" y="1817936"/>
            <a:chExt cx="8863012" cy="596900"/>
          </a:xfrm>
        </p:grpSpPr>
        <p:sp>
          <p:nvSpPr>
            <p:cNvPr id="27" name="Rectangle 26"/>
            <p:cNvSpPr/>
            <p:nvPr/>
          </p:nvSpPr>
          <p:spPr bwMode="auto">
            <a:xfrm>
              <a:off x="193675" y="1983036"/>
              <a:ext cx="8785225" cy="410964"/>
            </a:xfrm>
            <a:prstGeom prst="rect">
              <a:avLst/>
            </a:prstGeom>
            <a:solidFill>
              <a:schemeClr val="bg1">
                <a:lumMod val="6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8" name="TextBox 8"/>
            <p:cNvSpPr txBox="1">
              <a:spLocks noChangeArrowheads="1"/>
            </p:cNvSpPr>
            <p:nvPr/>
          </p:nvSpPr>
          <p:spPr bwMode="auto">
            <a:xfrm>
              <a:off x="688115" y="2052937"/>
              <a:ext cx="74842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400" dirty="0">
                  <a:solidFill>
                    <a:srgbClr val="000000"/>
                  </a:solidFill>
                  <a:latin typeface="Lucida Sans Typewriter" charset="0"/>
                  <a:cs typeface="Lucida Sans Typewriter" charset="0"/>
                </a:rPr>
                <a:t>-MODIFY DDF PKGREL (COMMIT)  to overlaid BNDOPT option </a:t>
              </a:r>
            </a:p>
          </p:txBody>
        </p:sp>
        <p:pic>
          <p:nvPicPr>
            <p:cNvPr id="29" name="Picture 4" descr="Swiss Army Knif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28951">
              <a:off x="115888" y="1817936"/>
              <a:ext cx="5508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44</a:t>
            </a:fld>
            <a:endParaRPr lang="en-US" sz="1000" dirty="0"/>
          </a:p>
        </p:txBody>
      </p:sp>
    </p:spTree>
    <p:extLst>
      <p:ext uri="{BB962C8B-B14F-4D97-AF65-F5344CB8AC3E}">
        <p14:creationId xmlns:p14="http://schemas.microsoft.com/office/powerpoint/2010/main" val="45913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Implement gradually or selectively</a:t>
            </a:r>
            <a:endParaRPr lang="en-US" dirty="0"/>
          </a:p>
        </p:txBody>
      </p:sp>
      <p:sp>
        <p:nvSpPr>
          <p:cNvPr id="3" name="Content Placeholder 2"/>
          <p:cNvSpPr>
            <a:spLocks noGrp="1"/>
          </p:cNvSpPr>
          <p:nvPr>
            <p:ph idx="1"/>
          </p:nvPr>
        </p:nvSpPr>
        <p:spPr/>
        <p:txBody>
          <a:bodyPr/>
          <a:lstStyle/>
          <a:p>
            <a:r>
              <a:rPr lang="en-US" dirty="0" smtClean="0"/>
              <a:t>BIND a new set of packages with RELEASE(DEALLOCATE)</a:t>
            </a:r>
          </a:p>
          <a:p>
            <a:r>
              <a:rPr lang="en-US" dirty="0" err="1" smtClean="0"/>
              <a:t>SYS</a:t>
            </a:r>
            <a:r>
              <a:rPr lang="en-US" b="1" dirty="0" err="1" smtClean="0">
                <a:solidFill>
                  <a:srgbClr val="FF0000"/>
                </a:solidFill>
              </a:rPr>
              <a:t>S</a:t>
            </a:r>
            <a:r>
              <a:rPr lang="en-US" b="1" dirty="0" err="1" smtClean="0">
                <a:solidFill>
                  <a:schemeClr val="bg2"/>
                </a:solidFill>
              </a:rPr>
              <a:t>H</a:t>
            </a:r>
            <a:r>
              <a:rPr lang="en-US" b="1" dirty="0" err="1" smtClean="0">
                <a:solidFill>
                  <a:srgbClr val="008000"/>
                </a:solidFill>
              </a:rPr>
              <a:t>x</a:t>
            </a:r>
            <a:r>
              <a:rPr lang="en-US" b="1" dirty="0" err="1" smtClean="0">
                <a:solidFill>
                  <a:schemeClr val="accent6"/>
                </a:solidFill>
              </a:rPr>
              <a:t>yy</a:t>
            </a:r>
            <a:endParaRPr lang="en-US" b="1" dirty="0" smtClean="0">
              <a:solidFill>
                <a:schemeClr val="accent6"/>
              </a:solidFill>
            </a:endParaRPr>
          </a:p>
          <a:p>
            <a:pPr lvl="1"/>
            <a:r>
              <a:rPr lang="en-US" b="1" dirty="0" smtClean="0">
                <a:solidFill>
                  <a:srgbClr val="FF0000"/>
                </a:solidFill>
              </a:rPr>
              <a:t>S</a:t>
            </a:r>
            <a:r>
              <a:rPr lang="en-US" dirty="0"/>
              <a:t>: Represents a small package (65 sections</a:t>
            </a:r>
            <a:r>
              <a:rPr lang="en-US" dirty="0" smtClean="0"/>
              <a:t>)</a:t>
            </a:r>
          </a:p>
          <a:p>
            <a:pPr lvl="1"/>
            <a:r>
              <a:rPr lang="en-US" b="1" dirty="0" smtClean="0"/>
              <a:t>H</a:t>
            </a:r>
            <a:r>
              <a:rPr lang="en-US" dirty="0"/>
              <a:t>: Represents WITH </a:t>
            </a:r>
            <a:r>
              <a:rPr lang="en-US" dirty="0" smtClean="0"/>
              <a:t>HOLD</a:t>
            </a:r>
          </a:p>
          <a:p>
            <a:pPr lvl="1"/>
            <a:r>
              <a:rPr lang="en-US" b="1" dirty="0" smtClean="0">
                <a:solidFill>
                  <a:srgbClr val="008000"/>
                </a:solidFill>
              </a:rPr>
              <a:t>x</a:t>
            </a:r>
            <a:r>
              <a:rPr lang="en-US" dirty="0"/>
              <a:t>: Indicates the isolation </a:t>
            </a:r>
            <a:r>
              <a:rPr lang="en-US" dirty="0" smtClean="0"/>
              <a:t>level</a:t>
            </a:r>
            <a:endParaRPr lang="en-US" dirty="0"/>
          </a:p>
          <a:p>
            <a:pPr lvl="2"/>
            <a:r>
              <a:rPr lang="en-US" dirty="0" smtClean="0"/>
              <a:t>1</a:t>
            </a:r>
            <a:r>
              <a:rPr lang="en-US" dirty="0"/>
              <a:t>=</a:t>
            </a:r>
            <a:r>
              <a:rPr lang="en-US" dirty="0" smtClean="0"/>
              <a:t>UR, 2</a:t>
            </a:r>
            <a:r>
              <a:rPr lang="en-US" dirty="0"/>
              <a:t>=</a:t>
            </a:r>
            <a:r>
              <a:rPr lang="en-US" dirty="0" smtClean="0"/>
              <a:t>CS, 3</a:t>
            </a:r>
            <a:r>
              <a:rPr lang="en-US" dirty="0"/>
              <a:t>=</a:t>
            </a:r>
            <a:r>
              <a:rPr lang="en-US" dirty="0" smtClean="0"/>
              <a:t>RS, 4</a:t>
            </a:r>
            <a:r>
              <a:rPr lang="en-US" dirty="0"/>
              <a:t>=</a:t>
            </a:r>
            <a:r>
              <a:rPr lang="en-US" dirty="0" smtClean="0"/>
              <a:t>RR</a:t>
            </a:r>
          </a:p>
          <a:p>
            <a:pPr lvl="1"/>
            <a:r>
              <a:rPr lang="en-US" b="1" dirty="0" err="1" smtClean="0">
                <a:solidFill>
                  <a:srgbClr val="D9732B"/>
                </a:solidFill>
              </a:rPr>
              <a:t>yy</a:t>
            </a:r>
            <a:r>
              <a:rPr lang="en-US" dirty="0"/>
              <a:t>: The package iteration 00 through FF</a:t>
            </a:r>
          </a:p>
        </p:txBody>
      </p:sp>
      <p:grpSp>
        <p:nvGrpSpPr>
          <p:cNvPr id="4" name="Group 3"/>
          <p:cNvGrpSpPr/>
          <p:nvPr/>
        </p:nvGrpSpPr>
        <p:grpSpPr>
          <a:xfrm>
            <a:off x="115888" y="3573016"/>
            <a:ext cx="8863012" cy="1872208"/>
            <a:chOff x="115888" y="1817936"/>
            <a:chExt cx="8863012" cy="1872208"/>
          </a:xfrm>
        </p:grpSpPr>
        <p:sp>
          <p:nvSpPr>
            <p:cNvPr id="5" name="Rectangle 4"/>
            <p:cNvSpPr/>
            <p:nvPr/>
          </p:nvSpPr>
          <p:spPr bwMode="auto">
            <a:xfrm>
              <a:off x="193675" y="1983036"/>
              <a:ext cx="8785225" cy="1707108"/>
            </a:xfrm>
            <a:prstGeom prst="rect">
              <a:avLst/>
            </a:prstGeom>
            <a:solidFill>
              <a:schemeClr val="bg1">
                <a:lumMod val="6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6" name="TextBox 8"/>
            <p:cNvSpPr txBox="1">
              <a:spLocks noChangeArrowheads="1"/>
            </p:cNvSpPr>
            <p:nvPr/>
          </p:nvSpPr>
          <p:spPr bwMode="auto">
            <a:xfrm>
              <a:off x="688115" y="2052937"/>
              <a:ext cx="582810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GB" sz="1000" dirty="0">
                  <a:solidFill>
                    <a:srgbClr val="000000"/>
                  </a:solidFill>
                  <a:latin typeface="Courier New" pitchFamily="49" charset="0"/>
                  <a:cs typeface="Courier New" pitchFamily="49" charset="0"/>
                </a:rPr>
                <a:t>BIND PACKAGE(</a:t>
              </a:r>
              <a:r>
                <a:rPr lang="en-GB" sz="1000" b="1" dirty="0">
                  <a:solidFill>
                    <a:srgbClr val="FF0000"/>
                  </a:solidFill>
                  <a:latin typeface="Courier New" pitchFamily="49" charset="0"/>
                  <a:cs typeface="Courier New" pitchFamily="49" charset="0"/>
                </a:rPr>
                <a:t>DRDADEALLOC</a:t>
              </a:r>
              <a:r>
                <a:rPr lang="en-GB" sz="1000" dirty="0">
                  <a:solidFill>
                    <a:srgbClr val="000000"/>
                  </a:solidFill>
                  <a:latin typeface="Courier New" pitchFamily="49" charset="0"/>
                  <a:cs typeface="Courier New" pitchFamily="49" charset="0"/>
                </a:rPr>
                <a:t>)</a:t>
              </a:r>
            </a:p>
            <a:p>
              <a:pPr eaLnBrk="1" hangingPunct="1"/>
              <a:r>
                <a:rPr lang="en-GB" sz="1000" dirty="0">
                  <a:solidFill>
                    <a:srgbClr val="000000"/>
                  </a:solidFill>
                  <a:latin typeface="Courier New" pitchFamily="49" charset="0"/>
                  <a:cs typeface="Courier New" pitchFamily="49" charset="0"/>
                </a:rPr>
                <a:t>	QUAL(DB2R1)</a:t>
              </a:r>
            </a:p>
            <a:p>
              <a:pPr eaLnBrk="1" hangingPunct="1"/>
              <a:r>
                <a:rPr lang="en-GB" sz="1000" dirty="0">
                  <a:solidFill>
                    <a:srgbClr val="000000"/>
                  </a:solidFill>
                  <a:latin typeface="Courier New" pitchFamily="49" charset="0"/>
                  <a:cs typeface="Courier New" pitchFamily="49" charset="0"/>
                </a:rPr>
                <a:t>	OWNER(DB2R1)</a:t>
              </a:r>
            </a:p>
            <a:p>
              <a:pPr eaLnBrk="1" hangingPunct="1"/>
              <a:r>
                <a:rPr lang="en-GB" sz="1000" dirty="0">
                  <a:solidFill>
                    <a:srgbClr val="000000"/>
                  </a:solidFill>
                  <a:latin typeface="Courier New" pitchFamily="49" charset="0"/>
                  <a:cs typeface="Courier New" pitchFamily="49" charset="0"/>
                </a:rPr>
                <a:t>	</a:t>
              </a:r>
              <a:r>
                <a:rPr lang="en-GB" sz="1000" b="1" dirty="0">
                  <a:solidFill>
                    <a:srgbClr val="FF0000"/>
                  </a:solidFill>
                  <a:latin typeface="Courier New" pitchFamily="49" charset="0"/>
                  <a:cs typeface="Courier New" pitchFamily="49" charset="0"/>
                </a:rPr>
                <a:t>COPY(NULLID.SYSSH200)</a:t>
              </a:r>
            </a:p>
            <a:p>
              <a:pPr eaLnBrk="1" hangingPunct="1"/>
              <a:r>
                <a:rPr lang="en-GB" sz="1000" dirty="0">
                  <a:solidFill>
                    <a:srgbClr val="000000"/>
                  </a:solidFill>
                  <a:latin typeface="Courier New" pitchFamily="49" charset="0"/>
                  <a:cs typeface="Courier New" pitchFamily="49" charset="0"/>
                </a:rPr>
                <a:t>	SQLERROR(NOPACKAGE)</a:t>
              </a:r>
            </a:p>
            <a:p>
              <a:pPr eaLnBrk="1" hangingPunct="1"/>
              <a:r>
                <a:rPr lang="en-GB" sz="1000" dirty="0">
                  <a:solidFill>
                    <a:srgbClr val="000000"/>
                  </a:solidFill>
                  <a:latin typeface="Courier New" pitchFamily="49" charset="0"/>
                  <a:cs typeface="Courier New" pitchFamily="49" charset="0"/>
                </a:rPr>
                <a:t>	ISOL(CS)</a:t>
              </a:r>
            </a:p>
            <a:p>
              <a:pPr eaLnBrk="1" hangingPunct="1"/>
              <a:r>
                <a:rPr lang="en-GB" sz="1000" b="1" dirty="0">
                  <a:solidFill>
                    <a:srgbClr val="FF0000"/>
                  </a:solidFill>
                  <a:latin typeface="Courier New" pitchFamily="49" charset="0"/>
                  <a:cs typeface="Courier New" pitchFamily="49" charset="0"/>
                </a:rPr>
                <a:t>	REL(D)</a:t>
              </a:r>
            </a:p>
            <a:p>
              <a:pPr eaLnBrk="1" hangingPunct="1"/>
              <a:r>
                <a:rPr lang="en-GB" sz="1000" dirty="0">
                  <a:solidFill>
                    <a:srgbClr val="000000"/>
                  </a:solidFill>
                  <a:latin typeface="Courier New" pitchFamily="49" charset="0"/>
                  <a:cs typeface="Courier New" pitchFamily="49" charset="0"/>
                </a:rPr>
                <a:t>	CURRENTD(N)</a:t>
              </a:r>
            </a:p>
            <a:p>
              <a:pPr eaLnBrk="1" hangingPunct="1"/>
              <a:r>
                <a:rPr lang="en-GB" sz="1000" dirty="0">
                  <a:solidFill>
                    <a:srgbClr val="000000"/>
                  </a:solidFill>
                  <a:latin typeface="Courier New" pitchFamily="49" charset="0"/>
                  <a:cs typeface="Courier New" pitchFamily="49" charset="0"/>
                </a:rPr>
                <a:t>	ACTION(REPLACE)</a:t>
              </a:r>
            </a:p>
            <a:p>
              <a:pPr eaLnBrk="1" hangingPunct="1"/>
              <a:r>
                <a:rPr lang="en-GB" sz="1000" b="1" dirty="0">
                  <a:solidFill>
                    <a:srgbClr val="FF0000"/>
                  </a:solidFill>
                  <a:latin typeface="Courier New" pitchFamily="49" charset="0"/>
                  <a:cs typeface="Courier New" pitchFamily="49" charset="0"/>
                </a:rPr>
                <a:t>	KEEPDYNAMIC(N)</a:t>
              </a:r>
            </a:p>
          </p:txBody>
        </p:sp>
        <p:pic>
          <p:nvPicPr>
            <p:cNvPr id="7" name="Picture 4" descr="Swiss Army Knif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28951">
              <a:off x="115888" y="1817936"/>
              <a:ext cx="5508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9"/>
          <p:cNvGrpSpPr>
            <a:grpSpLocks/>
          </p:cNvGrpSpPr>
          <p:nvPr/>
        </p:nvGrpSpPr>
        <p:grpSpPr bwMode="auto">
          <a:xfrm>
            <a:off x="179512" y="5445223"/>
            <a:ext cx="8785225" cy="1224136"/>
            <a:chOff x="179512" y="3489817"/>
            <a:chExt cx="8784976" cy="1261183"/>
          </a:xfrm>
        </p:grpSpPr>
        <p:grpSp>
          <p:nvGrpSpPr>
            <p:cNvPr id="9" name="Group 10"/>
            <p:cNvGrpSpPr>
              <a:grpSpLocks/>
            </p:cNvGrpSpPr>
            <p:nvPr/>
          </p:nvGrpSpPr>
          <p:grpSpPr bwMode="auto">
            <a:xfrm>
              <a:off x="179512" y="3573231"/>
              <a:ext cx="8784976" cy="1177769"/>
              <a:chOff x="179512" y="3573231"/>
              <a:chExt cx="8784976" cy="1177769"/>
            </a:xfrm>
          </p:grpSpPr>
          <p:sp>
            <p:nvSpPr>
              <p:cNvPr id="11" name="Rectangle 10"/>
              <p:cNvSpPr/>
              <p:nvPr/>
            </p:nvSpPr>
            <p:spPr>
              <a:xfrm>
                <a:off x="179512" y="3573231"/>
                <a:ext cx="8784976" cy="1177769"/>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2" name="TextBox 13"/>
              <p:cNvSpPr txBox="1">
                <a:spLocks noChangeArrowheads="1"/>
              </p:cNvSpPr>
              <p:nvPr/>
            </p:nvSpPr>
            <p:spPr bwMode="auto">
              <a:xfrm>
                <a:off x="673938" y="3638190"/>
                <a:ext cx="8230966" cy="104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000" dirty="0" smtClean="0">
                    <a:solidFill>
                      <a:srgbClr val="000000"/>
                    </a:solidFill>
                    <a:latin typeface="Courier New" pitchFamily="49" charset="0"/>
                    <a:cs typeface="Courier New" pitchFamily="49" charset="0"/>
                  </a:rPr>
                  <a:t>                                                         </a:t>
                </a:r>
                <a:r>
                  <a:rPr lang="en-US" sz="1000" dirty="0">
                    <a:solidFill>
                      <a:srgbClr val="000000"/>
                    </a:solidFill>
                    <a:latin typeface="Courier New" pitchFamily="49" charset="0"/>
                    <a:cs typeface="Courier New" pitchFamily="49" charset="0"/>
                  </a:rPr>
                  <a:t>V I V O </a:t>
                </a:r>
                <a:r>
                  <a:rPr lang="en-US" sz="1000" dirty="0" err="1">
                    <a:solidFill>
                      <a:srgbClr val="000000"/>
                    </a:solidFill>
                    <a:latin typeface="Courier New" pitchFamily="49" charset="0"/>
                    <a:cs typeface="Courier New" pitchFamily="49" charset="0"/>
                  </a:rPr>
                  <a:t>Quali</a:t>
                </a:r>
                <a:r>
                  <a:rPr lang="en-US" sz="1000" dirty="0">
                    <a:solidFill>
                      <a:srgbClr val="000000"/>
                    </a:solidFill>
                    <a:latin typeface="Courier New" pitchFamily="49" charset="0"/>
                    <a:cs typeface="Courier New" pitchFamily="49" charset="0"/>
                  </a:rPr>
                  <a:t>-   R E D</a:t>
                </a:r>
              </a:p>
              <a:p>
                <a:pPr eaLnBrk="1" hangingPunct="1"/>
                <a:r>
                  <a:rPr lang="en-US" sz="1000" dirty="0">
                    <a:solidFill>
                      <a:srgbClr val="000000"/>
                    </a:solidFill>
                    <a:latin typeface="Courier New" pitchFamily="49" charset="0"/>
                    <a:cs typeface="Courier New" pitchFamily="49" charset="0"/>
                  </a:rPr>
                  <a:t>S  Collection         Name     Owner    Bind Timestamp   D S A P </a:t>
                </a:r>
                <a:r>
                  <a:rPr lang="en-US" sz="1000" dirty="0" err="1">
                    <a:solidFill>
                      <a:srgbClr val="000000"/>
                    </a:solidFill>
                    <a:latin typeface="Courier New" pitchFamily="49" charset="0"/>
                    <a:cs typeface="Courier New" pitchFamily="49" charset="0"/>
                  </a:rPr>
                  <a:t>fier</a:t>
                </a:r>
                <a:r>
                  <a:rPr lang="en-US" sz="1000" dirty="0">
                    <a:solidFill>
                      <a:srgbClr val="000000"/>
                    </a:solidFill>
                    <a:latin typeface="Courier New" pitchFamily="49" charset="0"/>
                    <a:cs typeface="Courier New" pitchFamily="49" charset="0"/>
                  </a:rPr>
                  <a:t>     L X R</a:t>
                </a:r>
              </a:p>
              <a:p>
                <a:pPr eaLnBrk="1" hangingPunct="1"/>
                <a:r>
                  <a:rPr lang="en-US" sz="1000" dirty="0">
                    <a:solidFill>
                      <a:srgbClr val="000000"/>
                    </a:solidFill>
                    <a:latin typeface="Courier New" pitchFamily="49" charset="0"/>
                    <a:cs typeface="Courier New" pitchFamily="49" charset="0"/>
                  </a:rPr>
                  <a:t>-- ------------------ -------- -------- ---------------- - - - - -------- - - -</a:t>
                </a:r>
              </a:p>
              <a:p>
                <a:pPr eaLnBrk="1" hangingPunct="1"/>
                <a:r>
                  <a:rPr lang="en-US" sz="1000" dirty="0">
                    <a:solidFill>
                      <a:srgbClr val="000000"/>
                    </a:solidFill>
                    <a:latin typeface="Courier New" pitchFamily="49" charset="0"/>
                    <a:cs typeface="Courier New" pitchFamily="49" charset="0"/>
                  </a:rPr>
                  <a:t>   </a:t>
                </a:r>
                <a:r>
                  <a:rPr lang="en-US" sz="1000" b="1" dirty="0">
                    <a:solidFill>
                      <a:srgbClr val="FF0000"/>
                    </a:solidFill>
                    <a:latin typeface="Courier New" pitchFamily="49" charset="0"/>
                    <a:cs typeface="Courier New" pitchFamily="49" charset="0"/>
                  </a:rPr>
                  <a:t>DRDADEALLOC</a:t>
                </a:r>
                <a:r>
                  <a:rPr lang="en-US" sz="1000" dirty="0">
                    <a:solidFill>
                      <a:srgbClr val="000000"/>
                    </a:solidFill>
                    <a:latin typeface="Courier New" pitchFamily="49" charset="0"/>
                    <a:cs typeface="Courier New" pitchFamily="49" charset="0"/>
                  </a:rPr>
                  <a:t>        </a:t>
                </a:r>
                <a:r>
                  <a:rPr lang="en-US" sz="1000" b="1" dirty="0">
                    <a:solidFill>
                      <a:srgbClr val="FF0000"/>
                    </a:solidFill>
                    <a:latin typeface="Courier New" pitchFamily="49" charset="0"/>
                    <a:cs typeface="Courier New" pitchFamily="49" charset="0"/>
                  </a:rPr>
                  <a:t>SYSSH200</a:t>
                </a:r>
                <a:r>
                  <a:rPr lang="en-US" sz="1000" dirty="0">
                    <a:solidFill>
                      <a:srgbClr val="000000"/>
                    </a:solidFill>
                    <a:latin typeface="Courier New" pitchFamily="49" charset="0"/>
                    <a:cs typeface="Courier New" pitchFamily="49" charset="0"/>
                  </a:rPr>
                  <a:t> DB2R1    2011-02-25-15.01 R S Y Y DB2R1    </a:t>
                </a:r>
                <a:r>
                  <a:rPr lang="en-US" sz="1000" b="1" dirty="0">
                    <a:solidFill>
                      <a:srgbClr val="FF0000"/>
                    </a:solidFill>
                    <a:latin typeface="Courier New" pitchFamily="49" charset="0"/>
                    <a:cs typeface="Courier New" pitchFamily="49" charset="0"/>
                  </a:rPr>
                  <a:t>D</a:t>
                </a:r>
                <a:r>
                  <a:rPr lang="en-US" sz="1000" dirty="0">
                    <a:solidFill>
                      <a:srgbClr val="000000"/>
                    </a:solidFill>
                    <a:latin typeface="Courier New" pitchFamily="49" charset="0"/>
                    <a:cs typeface="Courier New" pitchFamily="49" charset="0"/>
                  </a:rPr>
                  <a:t> N R</a:t>
                </a:r>
              </a:p>
              <a:p>
                <a:pPr eaLnBrk="1" hangingPunct="1"/>
                <a:r>
                  <a:rPr lang="en-US" sz="1000" dirty="0">
                    <a:solidFill>
                      <a:srgbClr val="000000"/>
                    </a:solidFill>
                    <a:latin typeface="Courier New" pitchFamily="49" charset="0"/>
                    <a:cs typeface="Courier New" pitchFamily="49" charset="0"/>
                  </a:rPr>
                  <a:t>   NULLID             SYSSH200 DB2R1    2011-02-22-20.35 R S Y Y DB2R1    C N R</a:t>
                </a:r>
              </a:p>
              <a:p>
                <a:pPr eaLnBrk="1" hangingPunct="1"/>
                <a:r>
                  <a:rPr lang="en-US" sz="1000" dirty="0">
                    <a:solidFill>
                      <a:srgbClr val="000000"/>
                    </a:solidFill>
                    <a:latin typeface="Courier New" pitchFamily="49" charset="0"/>
                    <a:cs typeface="Courier New" pitchFamily="49" charset="0"/>
                  </a:rPr>
                  <a:t>******************************* END OF DB2 DATA *******************************</a:t>
                </a:r>
              </a:p>
            </p:txBody>
          </p:sp>
        </p:grpSp>
        <p:pic>
          <p:nvPicPr>
            <p:cNvPr id="10" name="Picture 11" descr="C:\Users\cristian\AppData\Local\Microsoft\Windows\Temporary Internet Files\Content.IE5\IP3SERA0\MC9004338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74911">
              <a:off x="209847" y="3489817"/>
              <a:ext cx="507099" cy="50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p:cNvSpPr/>
          <p:nvPr/>
        </p:nvSpPr>
        <p:spPr>
          <a:xfrm>
            <a:off x="6372200" y="5445224"/>
            <a:ext cx="216024" cy="1152128"/>
          </a:xfrm>
          <a:prstGeom prst="rect">
            <a:avLst/>
          </a:prstGeom>
          <a:noFill/>
          <a:ln w="28575"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56264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 DB2 Client and DB2 10</a:t>
            </a:r>
            <a:endParaRPr lang="en-GB" dirty="0"/>
          </a:p>
        </p:txBody>
      </p:sp>
      <p:sp>
        <p:nvSpPr>
          <p:cNvPr id="3" name="Content Placeholder 2"/>
          <p:cNvSpPr>
            <a:spLocks noGrp="1"/>
          </p:cNvSpPr>
          <p:nvPr>
            <p:ph idx="1"/>
          </p:nvPr>
        </p:nvSpPr>
        <p:spPr/>
        <p:txBody>
          <a:bodyPr/>
          <a:lstStyle/>
          <a:p>
            <a:r>
              <a:rPr lang="fr-BE" smtClean="0"/>
              <a:t>DB2 10 requires </a:t>
            </a:r>
            <a:r>
              <a:rPr lang="fr-BE" dirty="0" smtClean="0"/>
              <a:t>DB2 Client 9.7 Fixpack 3a</a:t>
            </a:r>
          </a:p>
          <a:p>
            <a:endParaRPr lang="fr-BE" dirty="0"/>
          </a:p>
          <a:p>
            <a:endParaRPr lang="fr-BE" dirty="0" smtClean="0"/>
          </a:p>
          <a:p>
            <a:endParaRPr lang="fr-BE" dirty="0" smtClean="0"/>
          </a:p>
          <a:p>
            <a:endParaRPr lang="fr-BE" dirty="0"/>
          </a:p>
          <a:p>
            <a:endParaRPr lang="fr-BE" dirty="0" smtClean="0"/>
          </a:p>
          <a:p>
            <a:r>
              <a:rPr lang="fr-BE" dirty="0" smtClean="0"/>
              <a:t>RELEASE(DEALLOCATE) </a:t>
            </a:r>
            <a:r>
              <a:rPr lang="fr-BE" dirty="0" smtClean="0">
                <a:sym typeface="Wingdings" pitchFamily="2" charset="2"/>
              </a:rPr>
              <a:t> default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043" y="1461257"/>
            <a:ext cx="5415058" cy="16797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327" y="3774642"/>
            <a:ext cx="4057650" cy="4229100"/>
          </a:xfrm>
          <a:prstGeom prst="rect">
            <a:avLst/>
          </a:prstGeom>
        </p:spPr>
      </p:pic>
      <p:sp>
        <p:nvSpPr>
          <p:cNvPr id="10"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46</a:t>
            </a:fld>
            <a:endParaRPr lang="en-US" sz="1000" dirty="0"/>
          </a:p>
        </p:txBody>
      </p:sp>
    </p:spTree>
    <p:extLst>
      <p:ext uri="{BB962C8B-B14F-4D97-AF65-F5344CB8AC3E}">
        <p14:creationId xmlns:p14="http://schemas.microsoft.com/office/powerpoint/2010/main" val="6472829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 RELEASE(COMMIT) vs RELEASE(DEALLOCATE)</a:t>
            </a:r>
            <a:endParaRPr lang="en-GB" dirty="0"/>
          </a:p>
        </p:txBody>
      </p:sp>
      <p:sp>
        <p:nvSpPr>
          <p:cNvPr id="7" name="Content Placeholder 2"/>
          <p:cNvSpPr>
            <a:spLocks noGrp="1"/>
          </p:cNvSpPr>
          <p:nvPr>
            <p:ph idx="1"/>
          </p:nvPr>
        </p:nvSpPr>
        <p:spPr/>
        <p:txBody>
          <a:bodyPr anchor="b"/>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a:t>Total </a:t>
            </a:r>
            <a:r>
              <a:rPr lang="en-GB" dirty="0" smtClean="0"/>
              <a:t>CPU per </a:t>
            </a:r>
            <a:r>
              <a:rPr lang="en-GB" dirty="0" err="1" smtClean="0"/>
              <a:t>txn</a:t>
            </a:r>
            <a:r>
              <a:rPr lang="en-GB" dirty="0" smtClean="0"/>
              <a:t> =  System </a:t>
            </a:r>
            <a:r>
              <a:rPr lang="en-GB" dirty="0"/>
              <a:t>Services Address </a:t>
            </a:r>
            <a:r>
              <a:rPr lang="en-GB" dirty="0" smtClean="0"/>
              <a:t>Space +  </a:t>
            </a:r>
            <a:r>
              <a:rPr lang="en-GB" dirty="0"/>
              <a:t>Database Services Address </a:t>
            </a:r>
            <a:r>
              <a:rPr lang="en-GB" dirty="0" smtClean="0"/>
              <a:t>Space + IRLM + DDF </a:t>
            </a:r>
            <a:r>
              <a:rPr lang="en-GB" dirty="0"/>
              <a:t>Address Space </a:t>
            </a:r>
            <a:r>
              <a:rPr lang="en-GB" dirty="0" smtClean="0"/>
              <a:t>CPU</a:t>
            </a:r>
          </a:p>
          <a:p>
            <a:r>
              <a:rPr lang="en-GB" dirty="0" smtClean="0"/>
              <a:t>CPU </a:t>
            </a:r>
            <a:r>
              <a:rPr lang="en-GB" dirty="0"/>
              <a:t>time in microseconds.</a:t>
            </a:r>
          </a:p>
          <a:p>
            <a:pPr marL="0" indent="0">
              <a:buNone/>
            </a:pPr>
            <a:endParaRPr lang="en-GB" dirty="0"/>
          </a:p>
        </p:txBody>
      </p:sp>
      <p:graphicFrame>
        <p:nvGraphicFramePr>
          <p:cNvPr id="6" name="Content Placeholder 4"/>
          <p:cNvGraphicFramePr>
            <a:graphicFrameLocks noGrp="1"/>
          </p:cNvGraphicFramePr>
          <p:nvPr>
            <p:extLst>
              <p:ext uri="{D42A27DB-BD31-4B8C-83A1-F6EECF244321}">
                <p14:modId xmlns:p14="http://schemas.microsoft.com/office/powerpoint/2010/main" val="1051200168"/>
              </p:ext>
            </p:extLst>
          </p:nvPr>
        </p:nvGraphicFramePr>
        <p:xfrm>
          <a:off x="533400" y="1108075"/>
          <a:ext cx="8095361" cy="3220650"/>
        </p:xfrm>
        <a:graphic>
          <a:graphicData uri="http://schemas.openxmlformats.org/drawingml/2006/table">
            <a:tbl>
              <a:tblPr>
                <a:effectLst>
                  <a:outerShdw blurRad="50800" dist="38100" dir="2700000" algn="br">
                    <a:srgbClr val="000000">
                      <a:alpha val="43000"/>
                    </a:srgbClr>
                  </a:outerShdw>
                </a:effectLst>
              </a:tblPr>
              <a:tblGrid>
                <a:gridCol w="1632757"/>
                <a:gridCol w="702604"/>
                <a:gridCol w="1620000"/>
                <a:gridCol w="1260000"/>
                <a:gridCol w="1620000"/>
                <a:gridCol w="1260000"/>
              </a:tblGrid>
              <a:tr h="62865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Total CPU per transaction</a:t>
                      </a:r>
                      <a:endParaRPr kumimoji="0" lang="en-US" sz="1400" b="1" i="0" u="none" strike="noStrike" cap="none" normalizeH="0" baseline="0" dirty="0" smtClean="0">
                        <a:ln>
                          <a:noFill/>
                        </a:ln>
                        <a:solidFill>
                          <a:schemeClr val="bg1"/>
                        </a:solidFill>
                        <a:effectLst/>
                        <a:latin typeface="+mj-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V9</a:t>
                      </a:r>
                      <a:endParaRPr kumimoji="0" lang="en-US" sz="1400" b="1" i="0" u="none" strike="noStrike" cap="none" normalizeH="0" baseline="0" dirty="0" smtClean="0">
                        <a:ln>
                          <a:noFill/>
                        </a:ln>
                        <a:solidFill>
                          <a:schemeClr val="bg1"/>
                        </a:solidFill>
                        <a:effectLst/>
                        <a:latin typeface="+mj-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V10 </a:t>
                      </a:r>
                    </a:p>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PKREL(COMMIT)</a:t>
                      </a:r>
                      <a:endParaRPr kumimoji="0" lang="en-US" sz="1400" b="1" i="0" u="none" strike="noStrike" cap="none" normalizeH="0" baseline="0" dirty="0" smtClean="0">
                        <a:ln>
                          <a:noFill/>
                        </a:ln>
                        <a:solidFill>
                          <a:schemeClr val="bg1"/>
                        </a:solidFill>
                        <a:effectLst/>
                        <a:latin typeface="+mj-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Delta (%)</a:t>
                      </a:r>
                      <a:endParaRPr kumimoji="0" lang="en-US" sz="1400" b="1" i="0" u="none" strike="noStrike" cap="none" normalizeH="0" baseline="0" dirty="0" smtClean="0">
                        <a:ln>
                          <a:noFill/>
                        </a:ln>
                        <a:solidFill>
                          <a:schemeClr val="bg1"/>
                        </a:solidFill>
                        <a:effectLst/>
                        <a:latin typeface="+mj-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kern="1200" cap="none" normalizeH="0" baseline="0" dirty="0" smtClean="0">
                          <a:ln>
                            <a:noFill/>
                          </a:ln>
                          <a:solidFill>
                            <a:schemeClr val="bg1"/>
                          </a:solidFill>
                          <a:effectLst/>
                          <a:latin typeface="+mn-lt"/>
                          <a:ea typeface="+mn-ea"/>
                          <a:cs typeface="+mn-cs"/>
                        </a:rPr>
                        <a:t>V10 </a:t>
                      </a:r>
                    </a:p>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kern="1200" cap="none" normalizeH="0" baseline="0" dirty="0" smtClean="0">
                          <a:ln>
                            <a:noFill/>
                          </a:ln>
                          <a:solidFill>
                            <a:schemeClr val="bg1"/>
                          </a:solidFill>
                          <a:effectLst/>
                          <a:latin typeface="+mn-lt"/>
                          <a:ea typeface="+mn-ea"/>
                          <a:cs typeface="+mn-cs"/>
                        </a:rPr>
                        <a:t>PKREL(BNDOPT)</a:t>
                      </a:r>
                      <a:endParaRPr kumimoji="0" lang="en-US" sz="1400" b="1" i="0" u="none" strike="noStrike" kern="1200" cap="none" normalizeH="0" baseline="0" dirty="0" smtClean="0">
                        <a:ln>
                          <a:noFill/>
                        </a:ln>
                        <a:solidFill>
                          <a:schemeClr val="bg1"/>
                        </a:solidFill>
                        <a:effectLst/>
                        <a:latin typeface="+mn-lt"/>
                        <a:ea typeface="+mn-ea"/>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solidFill>
                            <a:schemeClr val="bg1"/>
                          </a:solidFill>
                          <a:effectLst/>
                          <a:latin typeface="+mj-lt"/>
                        </a:rPr>
                        <a:t>Delta (%)</a:t>
                      </a:r>
                      <a:endParaRPr kumimoji="0" lang="en-US" sz="1400" b="1" i="0" u="none" strike="noStrike" cap="none" normalizeH="0" baseline="0" dirty="0" smtClean="0">
                        <a:ln>
                          <a:noFill/>
                        </a:ln>
                        <a:solidFill>
                          <a:schemeClr val="bg1"/>
                        </a:solidFill>
                        <a:effectLst/>
                        <a:latin typeface="+mj-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SQCL</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2114</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1997</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-5.5</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1918</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-9.3</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SPCB</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1221</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1124</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-7.9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1056</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-13.5</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JDBC</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2152</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2017</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-6.3</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1855</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-13.8</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SQLJ</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1999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1761</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-11.9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1689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-15.5</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SPSJ</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1759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1642</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-6.7</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1550</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-11.9</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432000">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SPNS</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1472</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1304</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-11.4</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1180</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35000"/>
                        </a:spcBef>
                        <a:spcAft>
                          <a:spcPct val="15000"/>
                        </a:spcAft>
                        <a:buClr>
                          <a:srgbClr val="4281C3"/>
                        </a:buClr>
                        <a:buSzTx/>
                        <a:buFont typeface="Wingdings" pitchFamily="2" charset="2"/>
                        <a:buNone/>
                        <a:tabLst/>
                      </a:pPr>
                      <a:r>
                        <a:rPr kumimoji="0" lang="en-US" sz="1400" b="1" u="none" strike="noStrike" cap="none" normalizeH="0" baseline="0" dirty="0" smtClean="0">
                          <a:ln>
                            <a:noFill/>
                          </a:ln>
                          <a:effectLst/>
                          <a:latin typeface="+mn-lt"/>
                        </a:rPr>
                        <a:t>-19.8</a:t>
                      </a:r>
                      <a:endParaRPr kumimoji="0" lang="en-US" sz="1400" b="1" i="0" u="none" strike="noStrike" cap="none" normalizeH="0" baseline="0" dirty="0" smtClean="0">
                        <a:ln>
                          <a:noFill/>
                        </a:ln>
                        <a:solidFill>
                          <a:schemeClr val="tx1"/>
                        </a:solidFill>
                        <a:effectLst/>
                        <a:latin typeface="+mn-lt"/>
                        <a:cs typeface="Arial"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9"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47</a:t>
            </a:fld>
            <a:endParaRPr lang="en-US" sz="1000" dirty="0"/>
          </a:p>
        </p:txBody>
      </p:sp>
    </p:spTree>
    <p:extLst>
      <p:ext uri="{BB962C8B-B14F-4D97-AF65-F5344CB8AC3E}">
        <p14:creationId xmlns:p14="http://schemas.microsoft.com/office/powerpoint/2010/main" val="15817478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Do </a:t>
            </a:r>
            <a:r>
              <a:rPr lang="en-GB" dirty="0"/>
              <a:t>not forget </a:t>
            </a:r>
            <a:r>
              <a:rPr lang="en-GB" dirty="0" smtClean="0"/>
              <a:t>the </a:t>
            </a:r>
            <a:r>
              <a:rPr lang="en-GB" dirty="0"/>
              <a:t>DB2 </a:t>
            </a:r>
            <a:r>
              <a:rPr lang="en-GB" dirty="0" smtClean="0"/>
              <a:t>Address </a:t>
            </a:r>
            <a:r>
              <a:rPr lang="en-GB" dirty="0"/>
              <a:t>S</a:t>
            </a:r>
            <a:r>
              <a:rPr lang="en-GB" dirty="0" smtClean="0"/>
              <a:t>paces</a:t>
            </a:r>
            <a:endParaRPr lang="en-GB" dirty="0"/>
          </a:p>
        </p:txBody>
      </p:sp>
      <p:sp>
        <p:nvSpPr>
          <p:cNvPr id="3" name="Content Placeholder 2"/>
          <p:cNvSpPr>
            <a:spLocks noGrp="1"/>
          </p:cNvSpPr>
          <p:nvPr>
            <p:ph idx="1"/>
          </p:nvPr>
        </p:nvSpPr>
        <p:spPr/>
        <p:txBody>
          <a:bodyPr/>
          <a:lstStyle/>
          <a:p>
            <a:r>
              <a:rPr lang="en-GB" dirty="0" smtClean="0"/>
              <a:t>A complete benchmark must consider CPU in DB2 AS</a:t>
            </a:r>
          </a:p>
          <a:p>
            <a:endParaRPr lang="en-GB" dirty="0"/>
          </a:p>
          <a:p>
            <a:endParaRPr lang="en-GB" dirty="0" smtClean="0"/>
          </a:p>
          <a:p>
            <a:pPr marL="0" indent="0">
              <a:buNone/>
            </a:pPr>
            <a:endParaRPr lang="en-GB" dirty="0" smtClean="0"/>
          </a:p>
          <a:p>
            <a:endParaRPr lang="en-GB" dirty="0" smtClean="0"/>
          </a:p>
          <a:p>
            <a:pPr marL="0" indent="0">
              <a:buNone/>
            </a:pPr>
            <a:endParaRPr lang="en-GB" dirty="0"/>
          </a:p>
          <a:p>
            <a:pPr marL="0" indent="0">
              <a:buNone/>
            </a:pPr>
            <a:endParaRPr lang="en-GB" sz="2400" dirty="0"/>
          </a:p>
          <a:p>
            <a:pPr marL="0" indent="0">
              <a:buNone/>
            </a:pPr>
            <a:endParaRPr lang="en-GB" dirty="0"/>
          </a:p>
          <a:p>
            <a:endParaRPr lang="en-GB" dirty="0" smtClean="0"/>
          </a:p>
          <a:p>
            <a:r>
              <a:rPr lang="en-GB" dirty="0" smtClean="0"/>
              <a:t>Follow these steps</a:t>
            </a:r>
          </a:p>
          <a:p>
            <a:pPr lvl="1"/>
            <a:r>
              <a:rPr lang="en-GB" dirty="0" smtClean="0"/>
              <a:t>Issue </a:t>
            </a:r>
            <a:r>
              <a:rPr lang="en-GB" dirty="0"/>
              <a:t>a MODIFY TRACE command to produce a new statistics record before starting your </a:t>
            </a:r>
            <a:r>
              <a:rPr lang="en-GB" dirty="0" smtClean="0"/>
              <a:t>testing</a:t>
            </a:r>
          </a:p>
          <a:p>
            <a:pPr lvl="1"/>
            <a:r>
              <a:rPr lang="en-GB" dirty="0"/>
              <a:t>As the single user of the DB2 subsystem, perform </a:t>
            </a:r>
            <a:r>
              <a:rPr lang="en-GB" dirty="0" smtClean="0"/>
              <a:t>the tests</a:t>
            </a:r>
          </a:p>
          <a:p>
            <a:pPr lvl="1"/>
            <a:r>
              <a:rPr lang="en-GB" dirty="0" smtClean="0"/>
              <a:t>Issue </a:t>
            </a:r>
            <a:r>
              <a:rPr lang="en-GB" dirty="0"/>
              <a:t>again a MODIFY TRACE </a:t>
            </a:r>
            <a:r>
              <a:rPr lang="en-GB" dirty="0" smtClean="0"/>
              <a:t>command</a:t>
            </a:r>
          </a:p>
          <a:p>
            <a:pPr lvl="1"/>
            <a:endParaRPr lang="en-GB" dirty="0" smtClean="0"/>
          </a:p>
          <a:p>
            <a:pPr lvl="1"/>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12776"/>
            <a:ext cx="598641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3" descr="C:\Users\cristian\AppData\Local\Microsoft\Windows\Temporary Internet Files\Content.IE5\CGKTKMHX\MC90007862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805" y="1727985"/>
            <a:ext cx="773851" cy="234908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a:spLocks noGrp="1"/>
          </p:cNvSpPr>
          <p:nvPr>
            <p:ph type="sldNum" sz="quarter" idx="4294967295"/>
          </p:nvPr>
        </p:nvSpPr>
        <p:spPr>
          <a:xfrm>
            <a:off x="7010400" y="6597352"/>
            <a:ext cx="2133600" cy="260649"/>
          </a:xfrm>
          <a:prstGeom prst="rect">
            <a:avLst/>
          </a:prstGeom>
        </p:spPr>
        <p:txBody>
          <a:bodyPr/>
          <a:lstStyle/>
          <a:p>
            <a:fld id="{CBA7E63B-033D-2C4F-AB94-3C08C8DBAB2C}" type="slidenum">
              <a:rPr lang="en-US" sz="1000" smtClean="0"/>
              <a:pPr/>
              <a:t>48</a:t>
            </a:fld>
            <a:endParaRPr lang="en-US" sz="1000" dirty="0"/>
          </a:p>
        </p:txBody>
      </p:sp>
    </p:spTree>
    <p:extLst>
      <p:ext uri="{BB962C8B-B14F-4D97-AF65-F5344CB8AC3E}">
        <p14:creationId xmlns:p14="http://schemas.microsoft.com/office/powerpoint/2010/main" val="280831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 The DB2 </a:t>
            </a:r>
            <a:r>
              <a:rPr lang="en-US" dirty="0"/>
              <a:t>10 “Performance” migration path</a:t>
            </a:r>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New in DB2 10: </a:t>
            </a:r>
            <a:r>
              <a:rPr lang="en-US" b="1" i="1" dirty="0" smtClean="0"/>
              <a:t>Savings out of the box</a:t>
            </a:r>
          </a:p>
          <a:p>
            <a:pPr lvl="1"/>
            <a:r>
              <a:rPr lang="en-US" dirty="0" smtClean="0"/>
              <a:t>Conversion Mode + REBIND</a:t>
            </a:r>
            <a:endParaRPr lang="en-US" dirty="0"/>
          </a:p>
        </p:txBody>
      </p:sp>
      <p:grpSp>
        <p:nvGrpSpPr>
          <p:cNvPr id="11" name="Group 10"/>
          <p:cNvGrpSpPr/>
          <p:nvPr/>
        </p:nvGrpSpPr>
        <p:grpSpPr>
          <a:xfrm>
            <a:off x="251475" y="779078"/>
            <a:ext cx="8640960" cy="2753198"/>
            <a:chOff x="251520" y="1638027"/>
            <a:chExt cx="8784976" cy="2799085"/>
          </a:xfrm>
        </p:grpSpPr>
        <p:graphicFrame>
          <p:nvGraphicFramePr>
            <p:cNvPr id="6" name="Diagram 5"/>
            <p:cNvGraphicFramePr/>
            <p:nvPr>
              <p:extLst>
                <p:ext uri="{D42A27DB-BD31-4B8C-83A1-F6EECF244321}">
                  <p14:modId xmlns:p14="http://schemas.microsoft.com/office/powerpoint/2010/main" val="4243690589"/>
                </p:ext>
              </p:extLst>
            </p:nvPr>
          </p:nvGraphicFramePr>
          <p:xfrm>
            <a:off x="251520" y="1638027"/>
            <a:ext cx="8712968"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Up Arrow Callout 6"/>
            <p:cNvSpPr/>
            <p:nvPr/>
          </p:nvSpPr>
          <p:spPr bwMode="auto">
            <a:xfrm>
              <a:off x="7236296" y="3429000"/>
              <a:ext cx="1800200" cy="1008112"/>
            </a:xfrm>
            <a:prstGeom prst="upArrowCallout">
              <a:avLst/>
            </a:prstGeom>
            <a:solidFill>
              <a:srgbClr val="FEB735"/>
            </a:solidFill>
            <a:ln w="2540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25000" dirty="0" smtClean="0">
                  <a:ln>
                    <a:noFill/>
                  </a:ln>
                  <a:solidFill>
                    <a:schemeClr val="tx1"/>
                  </a:solidFill>
                  <a:effectLst/>
                  <a:latin typeface="Arial" charset="0"/>
                  <a:ea typeface="MS PGothic" pitchFamily="34" charset="-128"/>
                  <a:cs typeface="MS PGothic" pitchFamily="34" charset="-128"/>
                </a:rPr>
                <a:t>Maximum saving potential</a:t>
              </a:r>
              <a:endParaRPr kumimoji="0" lang="en-US" sz="2000" b="0" i="0" u="none" strike="noStrike" cap="none" normalizeH="0" baseline="-25000" dirty="0">
                <a:ln>
                  <a:noFill/>
                </a:ln>
                <a:solidFill>
                  <a:schemeClr val="tx1"/>
                </a:solidFill>
                <a:effectLst/>
                <a:latin typeface="Arial" charset="0"/>
                <a:ea typeface="MS PGothic" pitchFamily="34" charset="-128"/>
                <a:cs typeface="MS PGothic" pitchFamily="34" charset="-128"/>
              </a:endParaRPr>
            </a:p>
          </p:txBody>
        </p:sp>
        <p:sp>
          <p:nvSpPr>
            <p:cNvPr id="8" name="Up Arrow Callout 7"/>
            <p:cNvSpPr/>
            <p:nvPr/>
          </p:nvSpPr>
          <p:spPr bwMode="auto">
            <a:xfrm>
              <a:off x="2555776" y="3429000"/>
              <a:ext cx="1800200" cy="1008112"/>
            </a:xfrm>
            <a:prstGeom prst="upArrowCallout">
              <a:avLst/>
            </a:prstGeom>
            <a:solidFill>
              <a:srgbClr val="FEB735"/>
            </a:solidFill>
            <a:ln w="25400"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25000" dirty="0" smtClean="0">
                  <a:ln>
                    <a:noFill/>
                  </a:ln>
                  <a:solidFill>
                    <a:schemeClr val="tx1"/>
                  </a:solidFill>
                  <a:effectLst/>
                  <a:latin typeface="Arial" charset="0"/>
                  <a:ea typeface="MS PGothic" pitchFamily="34" charset="-128"/>
                  <a:cs typeface="MS PGothic" pitchFamily="34" charset="-128"/>
                </a:rPr>
                <a:t>Savings out of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25000" dirty="0" smtClean="0">
                  <a:ln>
                    <a:noFill/>
                  </a:ln>
                  <a:solidFill>
                    <a:schemeClr val="tx1"/>
                  </a:solidFill>
                  <a:effectLst/>
                  <a:latin typeface="Arial" charset="0"/>
                  <a:ea typeface="MS PGothic" pitchFamily="34" charset="-128"/>
                  <a:cs typeface="MS PGothic" pitchFamily="34" charset="-128"/>
                </a:rPr>
                <a:t>the box</a:t>
              </a:r>
            </a:p>
          </p:txBody>
        </p:sp>
      </p:grpSp>
      <p:sp>
        <p:nvSpPr>
          <p:cNvPr id="2" name="Left Arrow 1"/>
          <p:cNvSpPr/>
          <p:nvPr/>
        </p:nvSpPr>
        <p:spPr>
          <a:xfrm rot="219211">
            <a:off x="5707574" y="3742022"/>
            <a:ext cx="2577157" cy="1370298"/>
          </a:xfrm>
          <a:prstGeom prst="leftArrow">
            <a:avLst>
              <a:gd name="adj1" fmla="val 64397"/>
              <a:gd name="adj2" fmla="val 50000"/>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t>NOT = TRANSPARENT</a:t>
            </a:r>
            <a:endParaRPr lang="en-US" b="1" dirty="0"/>
          </a:p>
        </p:txBody>
      </p:sp>
      <p:grpSp>
        <p:nvGrpSpPr>
          <p:cNvPr id="13" name="Group 7"/>
          <p:cNvGrpSpPr>
            <a:grpSpLocks/>
          </p:cNvGrpSpPr>
          <p:nvPr/>
        </p:nvGrpSpPr>
        <p:grpSpPr bwMode="auto">
          <a:xfrm>
            <a:off x="182566" y="5635661"/>
            <a:ext cx="8640761" cy="1145581"/>
            <a:chOff x="150961" y="2348880"/>
            <a:chExt cx="8640516" cy="1145445"/>
          </a:xfrm>
        </p:grpSpPr>
        <p:sp>
          <p:nvSpPr>
            <p:cNvPr id="14" name="Rectangle 13"/>
            <p:cNvSpPr/>
            <p:nvPr/>
          </p:nvSpPr>
          <p:spPr>
            <a:xfrm>
              <a:off x="150961" y="2493326"/>
              <a:ext cx="7327184" cy="791547"/>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15" name="TextBox 14"/>
            <p:cNvSpPr txBox="1"/>
            <p:nvPr/>
          </p:nvSpPr>
          <p:spPr>
            <a:xfrm>
              <a:off x="655771" y="2571104"/>
              <a:ext cx="8135706" cy="923221"/>
            </a:xfrm>
            <a:prstGeom prst="rect">
              <a:avLst/>
            </a:prstGeom>
            <a:noFill/>
          </p:spPr>
          <p:txBody>
            <a:bodyPr>
              <a:spAutoFit/>
            </a:bodyPr>
            <a:lstStyle/>
            <a:p>
              <a:pPr>
                <a:defRPr/>
              </a:pPr>
              <a:r>
                <a:rPr lang="en-GB" b="1" dirty="0" smtClean="0">
                  <a:solidFill>
                    <a:srgbClr val="000000"/>
                  </a:solidFill>
                  <a:latin typeface="Century Gothic" pitchFamily="34" charset="0"/>
                  <a:ea typeface="MS PGothic" charset="0"/>
                </a:rPr>
                <a:t>IMPORTANT: </a:t>
              </a:r>
              <a:r>
                <a:rPr lang="en-US" dirty="0">
                  <a:solidFill>
                    <a:srgbClr val="000000"/>
                  </a:solidFill>
                  <a:latin typeface="+mn-lt"/>
                  <a:ea typeface="MS PGothic" charset="0"/>
                </a:rPr>
                <a:t>REBIND is not required for </a:t>
              </a:r>
              <a:r>
                <a:rPr lang="en-US" dirty="0" smtClean="0">
                  <a:solidFill>
                    <a:srgbClr val="000000"/>
                  </a:solidFill>
                  <a:latin typeface="+mn-lt"/>
                  <a:ea typeface="MS PGothic" charset="0"/>
                </a:rPr>
                <a:t>migrating </a:t>
              </a:r>
              <a:r>
                <a:rPr lang="en-US" dirty="0">
                  <a:solidFill>
                    <a:srgbClr val="000000"/>
                  </a:solidFill>
                  <a:latin typeface="+mn-lt"/>
                  <a:ea typeface="MS PGothic" charset="0"/>
                </a:rPr>
                <a:t>to DB2 </a:t>
              </a:r>
              <a:r>
                <a:rPr lang="en-US" dirty="0" smtClean="0">
                  <a:solidFill>
                    <a:srgbClr val="000000"/>
                  </a:solidFill>
                  <a:latin typeface="+mn-lt"/>
                  <a:ea typeface="MS PGothic" charset="0"/>
                </a:rPr>
                <a:t>10</a:t>
              </a:r>
            </a:p>
            <a:p>
              <a:pPr>
                <a:defRPr/>
              </a:pPr>
              <a:r>
                <a:rPr lang="en-US" b="1" dirty="0" smtClean="0">
                  <a:solidFill>
                    <a:srgbClr val="000000"/>
                  </a:solidFill>
                  <a:latin typeface="Century Gothic" pitchFamily="34" charset="0"/>
                  <a:ea typeface="MS PGothic" charset="0"/>
                </a:rPr>
                <a:t>BUT</a:t>
              </a:r>
              <a:r>
                <a:rPr lang="en-US" sz="1600" b="1" dirty="0" smtClean="0">
                  <a:solidFill>
                    <a:srgbClr val="000000"/>
                  </a:solidFill>
                  <a:latin typeface="Century Gothic" pitchFamily="34" charset="0"/>
                  <a:ea typeface="MS PGothic" charset="0"/>
                </a:rPr>
                <a:t>:</a:t>
              </a:r>
              <a:r>
                <a:rPr lang="en-US" sz="1600" dirty="0" smtClean="0">
                  <a:solidFill>
                    <a:srgbClr val="000000"/>
                  </a:solidFill>
                  <a:latin typeface="Century Gothic" pitchFamily="34" charset="0"/>
                  <a:ea typeface="MS PGothic" charset="0"/>
                </a:rPr>
                <a:t> </a:t>
              </a:r>
              <a:r>
                <a:rPr lang="en-US" dirty="0" smtClean="0">
                  <a:solidFill>
                    <a:srgbClr val="000000"/>
                  </a:solidFill>
                  <a:latin typeface="+mn-lt"/>
                  <a:ea typeface="MS PGothic" charset="0"/>
                </a:rPr>
                <a:t>REBIND </a:t>
              </a:r>
              <a:r>
                <a:rPr lang="en-US" dirty="0">
                  <a:solidFill>
                    <a:srgbClr val="000000"/>
                  </a:solidFill>
                  <a:latin typeface="+mn-lt"/>
                  <a:ea typeface="MS PGothic" charset="0"/>
                </a:rPr>
                <a:t>is </a:t>
              </a:r>
              <a:r>
                <a:rPr lang="en-US" b="1" dirty="0">
                  <a:solidFill>
                    <a:srgbClr val="000000"/>
                  </a:solidFill>
                  <a:latin typeface="+mn-lt"/>
                  <a:ea typeface="MS PGothic" charset="0"/>
                </a:rPr>
                <a:t>strongly</a:t>
              </a:r>
              <a:r>
                <a:rPr lang="en-US" dirty="0">
                  <a:solidFill>
                    <a:srgbClr val="000000"/>
                  </a:solidFill>
                  <a:latin typeface="+mn-lt"/>
                  <a:ea typeface="MS PGothic" charset="0"/>
                </a:rPr>
                <a:t> recommended</a:t>
              </a:r>
              <a:endParaRPr lang="en-GB" dirty="0">
                <a:solidFill>
                  <a:srgbClr val="000000"/>
                </a:solidFill>
                <a:latin typeface="+mn-lt"/>
                <a:ea typeface="MS PGothic" charset="0"/>
                <a:sym typeface="Wingdings" pitchFamily="2" charset="2"/>
              </a:endParaRPr>
            </a:p>
            <a:p>
              <a:pPr>
                <a:defRPr/>
              </a:pPr>
              <a:endParaRPr lang="en-GB" dirty="0">
                <a:solidFill>
                  <a:srgbClr val="000000"/>
                </a:solidFill>
                <a:latin typeface="Arial"/>
                <a:ea typeface="MS PGothic" charset="0"/>
              </a:endParaRPr>
            </a:p>
          </p:txBody>
        </p:sp>
        <p:pic>
          <p:nvPicPr>
            <p:cNvPr id="16" name="Picture 32" descr="C:\Users\cristian\AppData\Local\Microsoft\Windows\Temporary Internet Files\Content.IE5\GMV91J6Z\MC900055344[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813" y="2348880"/>
              <a:ext cx="421203" cy="5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4"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14681"/>
          <a:stretch/>
        </p:blipFill>
        <p:spPr bwMode="auto">
          <a:xfrm flipH="1">
            <a:off x="7682778" y="5233193"/>
            <a:ext cx="967140" cy="128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4</a:t>
            </a:fld>
            <a:endParaRPr lang="en-US"/>
          </a:p>
        </p:txBody>
      </p:sp>
    </p:spTree>
    <p:extLst>
      <p:ext uri="{BB962C8B-B14F-4D97-AF65-F5344CB8AC3E}">
        <p14:creationId xmlns:p14="http://schemas.microsoft.com/office/powerpoint/2010/main" val="42698218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err="1" smtClean="0"/>
              <a:t>Summary</a:t>
            </a:r>
            <a:r>
              <a:rPr lang="fr-BE" dirty="0" smtClean="0"/>
              <a:t> and conclusions</a:t>
            </a:r>
            <a:endParaRPr lang="en-US" dirty="0"/>
          </a:p>
        </p:txBody>
      </p:sp>
      <p:sp>
        <p:nvSpPr>
          <p:cNvPr id="5" name="Text Placeholder 4"/>
          <p:cNvSpPr>
            <a:spLocks noGrp="1"/>
          </p:cNvSpPr>
          <p:nvPr>
            <p:ph type="body" idx="1"/>
          </p:nvPr>
        </p:nvSpPr>
        <p:spPr/>
        <p:txBody>
          <a:bodyPr/>
          <a:lstStyle/>
          <a:p>
            <a:endParaRPr lang="en-US"/>
          </a:p>
        </p:txBody>
      </p:sp>
      <p:pic>
        <p:nvPicPr>
          <p:cNvPr id="6" name="Picture 3" descr="C:\Users\cristian\AppData\Local\Microsoft\Windows\Temporary Internet Files\Content.IE5\CGKTKMHX\MC90018758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3560" y="145401"/>
            <a:ext cx="3960440" cy="466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3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This was our agenda today</a:t>
            </a:r>
            <a:endParaRPr lang="en-US" dirty="0"/>
          </a:p>
        </p:txBody>
      </p:sp>
      <p:sp>
        <p:nvSpPr>
          <p:cNvPr id="10" name="Content Placeholder 9"/>
          <p:cNvSpPr>
            <a:spLocks noGrp="1"/>
          </p:cNvSpPr>
          <p:nvPr>
            <p:ph idx="1"/>
          </p:nvPr>
        </p:nvSpPr>
        <p:spPr/>
        <p:txBody>
          <a:bodyPr anchor="ctr">
            <a:normAutofit/>
          </a:bodyPr>
          <a:lstStyle/>
          <a:p>
            <a:r>
              <a:rPr lang="en-US" sz="2400" b="1" dirty="0"/>
              <a:t>T</a:t>
            </a:r>
            <a:r>
              <a:rPr lang="en-US" sz="2400" b="1" dirty="0" smtClean="0"/>
              <a:t>he </a:t>
            </a:r>
            <a:r>
              <a:rPr lang="en-US" sz="2400" b="1" dirty="0"/>
              <a:t>need for REBIND</a:t>
            </a:r>
          </a:p>
          <a:p>
            <a:r>
              <a:rPr lang="en-US" sz="2400" b="1" dirty="0"/>
              <a:t>Case study</a:t>
            </a:r>
          </a:p>
          <a:p>
            <a:r>
              <a:rPr lang="en-US" sz="2400" b="1" dirty="0"/>
              <a:t>PLAN MANAGEMENT</a:t>
            </a:r>
          </a:p>
          <a:p>
            <a:r>
              <a:rPr lang="fr-BE" sz="2400" b="1" dirty="0" smtClean="0"/>
              <a:t>DB2 10 High Performance DBATS</a:t>
            </a:r>
            <a:endParaRPr lang="en-US" sz="2400" b="1" dirty="0"/>
          </a:p>
          <a:p>
            <a:r>
              <a:rPr lang="en-US" sz="2400" b="1" dirty="0" smtClean="0"/>
              <a:t>Summary and conclusions</a:t>
            </a:r>
            <a:endParaRPr lang="fr-BE" sz="2400" b="1" dirty="0"/>
          </a:p>
        </p:txBody>
      </p:sp>
      <p:pic>
        <p:nvPicPr>
          <p:cNvPr id="8" name="Picture 7" descr="C:\Documents and Settings\Cristian\Local Settings\Temporary Internet Files\Content.IE5\0FEI09NG\MCj01985720000[1].wmf"/>
          <p:cNvPicPr>
            <a:picLocks noChangeAspect="1" noChangeArrowheads="1"/>
          </p:cNvPicPr>
          <p:nvPr/>
        </p:nvPicPr>
        <p:blipFill>
          <a:blip r:embed="rId2"/>
          <a:srcRect/>
          <a:stretch>
            <a:fillRect/>
          </a:stretch>
        </p:blipFill>
        <p:spPr bwMode="auto">
          <a:xfrm>
            <a:off x="6933887" y="145401"/>
            <a:ext cx="2027237" cy="2371725"/>
          </a:xfrm>
          <a:prstGeom prst="rect">
            <a:avLst/>
          </a:prstGeom>
          <a:noFill/>
          <a:ln w="9525">
            <a:noFill/>
            <a:miter lim="800000"/>
            <a:headEnd/>
            <a:tailEnd/>
          </a:ln>
        </p:spPr>
      </p:pic>
      <p:sp>
        <p:nvSpPr>
          <p:cNvPr id="17"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50</a:t>
            </a:fld>
            <a:endParaRPr lang="en-US"/>
          </a:p>
        </p:txBody>
      </p:sp>
    </p:spTree>
    <p:extLst>
      <p:ext uri="{BB962C8B-B14F-4D97-AF65-F5344CB8AC3E}">
        <p14:creationId xmlns:p14="http://schemas.microsoft.com/office/powerpoint/2010/main" val="29173812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ucangraddip.wikispaces.com/file/view/Investigate.jpg/198580462/Investig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45852" y="-85027"/>
            <a:ext cx="2795314" cy="2950610"/>
          </a:xfrm>
          <a:prstGeom prst="rect">
            <a:avLst/>
          </a:prstGeom>
          <a:noFill/>
          <a:extLst>
            <a:ext uri="{909E8E84-426E-40DD-AFC4-6F175D3DCCD1}">
              <a14:hiddenFill xmlns:a14="http://schemas.microsoft.com/office/drawing/2010/main">
                <a:solidFill>
                  <a:srgbClr val="FFFFFF"/>
                </a:solidFill>
              </a14:hiddenFill>
            </a:ext>
          </a:extLst>
        </p:spPr>
      </p:pic>
      <p:sp>
        <p:nvSpPr>
          <p:cNvPr id="117762" name="Rectangle 2"/>
          <p:cNvSpPr>
            <a:spLocks noGrp="1"/>
          </p:cNvSpPr>
          <p:nvPr>
            <p:ph type="title"/>
          </p:nvPr>
        </p:nvSpPr>
        <p:spPr/>
        <p:txBody>
          <a:bodyPr/>
          <a:lstStyle/>
          <a:p>
            <a:r>
              <a:rPr lang="en-US" dirty="0" smtClean="0"/>
              <a:t>- More to investigate and to explore</a:t>
            </a:r>
          </a:p>
        </p:txBody>
      </p:sp>
      <p:sp>
        <p:nvSpPr>
          <p:cNvPr id="117763" name="Rectangle 3"/>
          <p:cNvSpPr>
            <a:spLocks noGrp="1"/>
          </p:cNvSpPr>
          <p:nvPr>
            <p:ph idx="1"/>
          </p:nvPr>
        </p:nvSpPr>
        <p:spPr>
          <a:xfrm>
            <a:off x="366689" y="836685"/>
            <a:ext cx="8167687" cy="5578493"/>
          </a:xfrm>
        </p:spPr>
        <p:txBody>
          <a:bodyPr/>
          <a:lstStyle/>
          <a:p>
            <a:r>
              <a:rPr lang="en-US" dirty="0" smtClean="0"/>
              <a:t>Production modeling using profiles</a:t>
            </a:r>
          </a:p>
          <a:p>
            <a:pPr lvl="1"/>
            <a:r>
              <a:rPr lang="en-US" dirty="0" smtClean="0"/>
              <a:t>New </a:t>
            </a:r>
            <a:r>
              <a:rPr lang="en-US" dirty="0" err="1" smtClean="0"/>
              <a:t>zparms</a:t>
            </a:r>
            <a:endParaRPr lang="en-US" dirty="0" smtClean="0"/>
          </a:p>
          <a:p>
            <a:pPr lvl="2"/>
            <a:r>
              <a:rPr lang="en-US" dirty="0" smtClean="0"/>
              <a:t>SIMULATED_CPU_SPEED</a:t>
            </a:r>
          </a:p>
          <a:p>
            <a:pPr lvl="2"/>
            <a:r>
              <a:rPr lang="en-US" dirty="0" smtClean="0"/>
              <a:t>SIMULATED_COUNT</a:t>
            </a:r>
          </a:p>
          <a:p>
            <a:r>
              <a:rPr lang="en-US" dirty="0" smtClean="0"/>
              <a:t>Cloning RUNSTATS from production to test environments</a:t>
            </a:r>
          </a:p>
          <a:p>
            <a:r>
              <a:rPr lang="en-US" dirty="0" smtClean="0"/>
              <a:t>Migrating soon? </a:t>
            </a:r>
          </a:p>
          <a:p>
            <a:pPr lvl="1"/>
            <a:r>
              <a:rPr lang="en-US" dirty="0" smtClean="0"/>
              <a:t>Review PLAN_TABLE requirements</a:t>
            </a:r>
          </a:p>
          <a:p>
            <a:pPr lvl="1"/>
            <a:r>
              <a:rPr lang="en-US" dirty="0" smtClean="0"/>
              <a:t>Prepare a REBIND strategy</a:t>
            </a:r>
          </a:p>
          <a:p>
            <a:r>
              <a:rPr lang="en-US" dirty="0" smtClean="0"/>
              <a:t>Investigate new DB2 messages</a:t>
            </a:r>
          </a:p>
          <a:p>
            <a:pPr lvl="1"/>
            <a:r>
              <a:rPr lang="en-US" sz="1800" dirty="0" smtClean="0">
                <a:latin typeface="Lucida Console" pitchFamily="49" charset="0"/>
              </a:rPr>
              <a:t>DSNT292I: DB2 WAS UNABLE TO FIND A PRE-EXISTING PACKAGE TO OBTAIN PRIOR ACCESS PATHS. APCOMPARE AND/OR APREUSE OPTIONS WERE IGNORED</a:t>
            </a:r>
          </a:p>
          <a:p>
            <a:r>
              <a:rPr lang="en-US" dirty="0" smtClean="0"/>
              <a:t>Statement level HINTS + DSN_USERQUERY_TABLE</a:t>
            </a:r>
          </a:p>
          <a:p>
            <a:pPr lvl="1"/>
            <a:r>
              <a:rPr lang="en-US" dirty="0" smtClean="0"/>
              <a:t>Package RE/BIND or </a:t>
            </a:r>
            <a:r>
              <a:rPr lang="en-US" dirty="0"/>
              <a:t>dynamic prepare</a:t>
            </a:r>
            <a:endParaRPr lang="en-US" dirty="0" smtClean="0"/>
          </a:p>
        </p:txBody>
      </p:sp>
      <p:sp>
        <p:nvSpPr>
          <p:cNvPr id="11"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51</a:t>
            </a:fld>
            <a:endParaRPr lang="en-US">
              <a:solidFill>
                <a:srgbClr val="000000">
                  <a:tint val="75000"/>
                </a:srgbClr>
              </a:solidFill>
            </a:endParaRPr>
          </a:p>
        </p:txBody>
      </p:sp>
    </p:spTree>
    <p:extLst>
      <p:ext uri="{BB962C8B-B14F-4D97-AF65-F5344CB8AC3E}">
        <p14:creationId xmlns:p14="http://schemas.microsoft.com/office/powerpoint/2010/main" val="5146373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r>
              <a:rPr lang="en-US" smtClean="0"/>
              <a:t>- Time for a new (RE) BIND strategy?</a:t>
            </a:r>
          </a:p>
        </p:txBody>
      </p:sp>
      <p:sp>
        <p:nvSpPr>
          <p:cNvPr id="117763" name="Rectangle 3"/>
          <p:cNvSpPr>
            <a:spLocks noGrp="1"/>
          </p:cNvSpPr>
          <p:nvPr>
            <p:ph idx="1"/>
          </p:nvPr>
        </p:nvSpPr>
        <p:spPr>
          <a:xfrm>
            <a:off x="309082" y="822818"/>
            <a:ext cx="4806086" cy="3870830"/>
          </a:xfrm>
        </p:spPr>
        <p:txBody>
          <a:bodyPr anchor="ctr"/>
          <a:lstStyle/>
          <a:p>
            <a:r>
              <a:rPr lang="en-US" sz="2400" dirty="0" smtClean="0"/>
              <a:t>Getting the most of DB2 requires BIND / REBIND</a:t>
            </a:r>
          </a:p>
          <a:p>
            <a:r>
              <a:rPr lang="en-US" sz="2400" dirty="0" smtClean="0"/>
              <a:t>New tools and techniques help to </a:t>
            </a:r>
            <a:r>
              <a:rPr lang="en-US" sz="2400" b="1" dirty="0" smtClean="0"/>
              <a:t>reduce</a:t>
            </a:r>
            <a:r>
              <a:rPr lang="en-US" sz="2400" dirty="0" smtClean="0"/>
              <a:t> risks</a:t>
            </a:r>
          </a:p>
          <a:p>
            <a:r>
              <a:rPr lang="en-US" sz="2400" dirty="0" smtClean="0"/>
              <a:t>No strategy at all is the worst strategy</a:t>
            </a:r>
          </a:p>
        </p:txBody>
      </p:sp>
      <p:sp>
        <p:nvSpPr>
          <p:cNvPr id="10" name="Footer Placeholder 4"/>
          <p:cNvSpPr>
            <a:spLocks noGrp="1"/>
          </p:cNvSpPr>
          <p:nvPr>
            <p:ph type="ftr" sz="quarter" idx="3"/>
          </p:nvPr>
        </p:nvSpPr>
        <p:spPr>
          <a:xfrm>
            <a:off x="0" y="6492875"/>
            <a:ext cx="2895600" cy="365125"/>
          </a:xfrm>
        </p:spPr>
        <p:txBody>
          <a:bodyPr/>
          <a:lstStyle/>
          <a:p>
            <a:r>
              <a:rPr lang="en-US" smtClean="0">
                <a:solidFill>
                  <a:srgbClr val="000000">
                    <a:tint val="75000"/>
                  </a:srgbClr>
                </a:solidFill>
              </a:rPr>
              <a:t>cristian@molaro.be </a:t>
            </a:r>
            <a:endParaRPr lang="en-US">
              <a:solidFill>
                <a:srgbClr val="000000">
                  <a:tint val="75000"/>
                </a:srgbClr>
              </a:solidFill>
            </a:endParaRPr>
          </a:p>
        </p:txBody>
      </p:sp>
      <p:sp>
        <p:nvSpPr>
          <p:cNvPr id="11"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52</a:t>
            </a:fld>
            <a:endParaRPr lang="en-US">
              <a:solidFill>
                <a:srgbClr val="000000">
                  <a:tint val="75000"/>
                </a:srgbClr>
              </a:solidFill>
            </a:endParaRPr>
          </a:p>
        </p:txBody>
      </p:sp>
      <p:pic>
        <p:nvPicPr>
          <p:cNvPr id="9218" name="Picture 2" descr="http://4.bp.blogspot.com/-kx9WnEw4Xtg/UEDERekjoMI/AAAAAAAAEMY/41qt6NhZMFM/s320/927.jpg"/>
          <p:cNvPicPr>
            <a:picLocks noChangeAspect="1" noChangeArrowheads="1"/>
          </p:cNvPicPr>
          <p:nvPr/>
        </p:nvPicPr>
        <p:blipFill rotWithShape="1">
          <a:blip r:embed="rId3">
            <a:extLst>
              <a:ext uri="{28A0092B-C50C-407E-A947-70E740481C1C}">
                <a14:useLocalDpi xmlns:a14="http://schemas.microsoft.com/office/drawing/2010/main" val="0"/>
              </a:ext>
            </a:extLst>
          </a:blip>
          <a:srcRect b="4947"/>
          <a:stretch/>
        </p:blipFill>
        <p:spPr bwMode="auto">
          <a:xfrm>
            <a:off x="5419800" y="1124719"/>
            <a:ext cx="3249596" cy="309851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0"/>
          <p:cNvGrpSpPr>
            <a:grpSpLocks/>
          </p:cNvGrpSpPr>
          <p:nvPr/>
        </p:nvGrpSpPr>
        <p:grpSpPr bwMode="auto">
          <a:xfrm>
            <a:off x="183951" y="4750738"/>
            <a:ext cx="8785225" cy="731837"/>
            <a:chOff x="113" y="3295"/>
            <a:chExt cx="5534" cy="461"/>
          </a:xfrm>
          <a:solidFill>
            <a:srgbClr val="FFC000"/>
          </a:solidFill>
        </p:grpSpPr>
        <p:sp>
          <p:nvSpPr>
            <p:cNvPr id="8" name="Rectangle 7"/>
            <p:cNvSpPr/>
            <p:nvPr/>
          </p:nvSpPr>
          <p:spPr>
            <a:xfrm>
              <a:off x="113" y="3295"/>
              <a:ext cx="5534" cy="461"/>
            </a:xfrm>
            <a:prstGeom prst="rect">
              <a:avLst/>
            </a:prstGeom>
            <a:grp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US" sz="1400">
                <a:solidFill>
                  <a:srgbClr val="000000"/>
                </a:solidFill>
                <a:latin typeface="Lucida Console" pitchFamily="49" charset="0"/>
                <a:cs typeface="Courier New" pitchFamily="49" charset="0"/>
              </a:endParaRPr>
            </a:p>
          </p:txBody>
        </p:sp>
        <p:sp>
          <p:nvSpPr>
            <p:cNvPr id="9" name="TextBox 13"/>
            <p:cNvSpPr txBox="1">
              <a:spLocks noChangeArrowheads="1"/>
            </p:cNvSpPr>
            <p:nvPr/>
          </p:nvSpPr>
          <p:spPr bwMode="auto">
            <a:xfrm>
              <a:off x="440" y="3393"/>
              <a:ext cx="5125" cy="252"/>
            </a:xfrm>
            <a:prstGeom prst="rect">
              <a:avLst/>
            </a:prstGeom>
            <a:grpFill/>
            <a:ln w="9525">
              <a:noFill/>
              <a:miter lim="800000"/>
              <a:headEnd/>
              <a:tailEnd/>
            </a:ln>
          </p:spPr>
          <p:txBody>
            <a:bodyPr>
              <a:spAutoFit/>
            </a:bodyPr>
            <a:lstStyle/>
            <a:p>
              <a:r>
                <a:rPr lang="en-US" sz="2000" b="1" i="1" smtClean="0">
                  <a:solidFill>
                    <a:srgbClr val="000000"/>
                  </a:solidFill>
                  <a:latin typeface="Arial"/>
                </a:rPr>
                <a:t>Please be kind and REBIND, but do it safely…</a:t>
              </a:r>
              <a:endParaRPr lang="en-US" sz="2000">
                <a:solidFill>
                  <a:srgbClr val="000000"/>
                </a:solidFill>
                <a:latin typeface="Arial"/>
              </a:endParaRPr>
            </a:p>
          </p:txBody>
        </p:sp>
      </p:grpSp>
    </p:spTree>
    <p:extLst>
      <p:ext uri="{BB962C8B-B14F-4D97-AF65-F5344CB8AC3E}">
        <p14:creationId xmlns:p14="http://schemas.microsoft.com/office/powerpoint/2010/main" val="14170335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classic of the </a:t>
            </a:r>
            <a:r>
              <a:rPr lang="en-US" dirty="0"/>
              <a:t>DB2 literature</a:t>
            </a:r>
          </a:p>
        </p:txBody>
      </p:sp>
      <p:sp>
        <p:nvSpPr>
          <p:cNvPr id="3" name="Content Placeholder 2"/>
          <p:cNvSpPr>
            <a:spLocks noGrp="1"/>
          </p:cNvSpPr>
          <p:nvPr>
            <p:ph idx="1"/>
          </p:nvPr>
        </p:nvSpPr>
        <p:spPr/>
        <p:txBody>
          <a:bodyPr/>
          <a:lstStyle/>
          <a:p>
            <a:endParaRPr lang="en-US" dirty="0"/>
          </a:p>
        </p:txBody>
      </p:sp>
      <p:grpSp>
        <p:nvGrpSpPr>
          <p:cNvPr id="24" name="Group 6"/>
          <p:cNvGrpSpPr>
            <a:grpSpLocks/>
          </p:cNvGrpSpPr>
          <p:nvPr/>
        </p:nvGrpSpPr>
        <p:grpSpPr bwMode="auto">
          <a:xfrm>
            <a:off x="168275" y="1412755"/>
            <a:ext cx="8975725" cy="5225955"/>
            <a:chOff x="168161" y="2558041"/>
            <a:chExt cx="8975839" cy="5225137"/>
          </a:xfrm>
        </p:grpSpPr>
        <p:sp>
          <p:nvSpPr>
            <p:cNvPr id="26" name="Rectangle 25"/>
            <p:cNvSpPr/>
            <p:nvPr/>
          </p:nvSpPr>
          <p:spPr>
            <a:xfrm>
              <a:off x="168161" y="2558041"/>
              <a:ext cx="8785337" cy="4961893"/>
            </a:xfrm>
            <a:prstGeom prst="rect">
              <a:avLst/>
            </a:prstGeom>
            <a:solidFill>
              <a:schemeClr val="bg1">
                <a:lumMod val="75000"/>
              </a:schemeClr>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anchor="ctr"/>
            <a:lstStyle/>
            <a:p>
              <a:pPr>
                <a:defRPr/>
              </a:pPr>
              <a:endParaRPr lang="en-GB" sz="1400" dirty="0">
                <a:solidFill>
                  <a:srgbClr val="000000"/>
                </a:solidFill>
                <a:latin typeface="Lucida Console" pitchFamily="49" charset="0"/>
                <a:cs typeface="Courier New" pitchFamily="49" charset="0"/>
              </a:endParaRPr>
            </a:p>
          </p:txBody>
        </p:sp>
        <p:sp>
          <p:nvSpPr>
            <p:cNvPr id="27" name="TextBox 9"/>
            <p:cNvSpPr txBox="1">
              <a:spLocks noChangeArrowheads="1"/>
            </p:cNvSpPr>
            <p:nvPr/>
          </p:nvSpPr>
          <p:spPr bwMode="auto">
            <a:xfrm>
              <a:off x="597117" y="2624106"/>
              <a:ext cx="8136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dirty="0">
                  <a:solidFill>
                    <a:srgbClr val="000000"/>
                  </a:solidFill>
                  <a:latin typeface="Century Gothic" charset="0"/>
                </a:rPr>
                <a:t>To </a:t>
              </a:r>
              <a:r>
                <a:rPr lang="en-US" sz="1800" b="1" dirty="0" smtClean="0">
                  <a:solidFill>
                    <a:srgbClr val="000000"/>
                  </a:solidFill>
                  <a:latin typeface="Century Gothic" charset="0"/>
                </a:rPr>
                <a:t>REBIND </a:t>
              </a:r>
              <a:r>
                <a:rPr lang="en-US" sz="1800" b="1" dirty="0">
                  <a:solidFill>
                    <a:srgbClr val="000000"/>
                  </a:solidFill>
                  <a:latin typeface="Century Gothic" charset="0"/>
                </a:rPr>
                <a:t>or not to </a:t>
              </a:r>
              <a:r>
                <a:rPr lang="en-US" sz="1800" b="1" dirty="0" smtClean="0">
                  <a:solidFill>
                    <a:srgbClr val="000000"/>
                  </a:solidFill>
                  <a:latin typeface="Century Gothic" charset="0"/>
                </a:rPr>
                <a:t>REBIND, </a:t>
              </a:r>
              <a:r>
                <a:rPr lang="en-US" sz="1800" b="1" i="1" dirty="0">
                  <a:solidFill>
                    <a:srgbClr val="000000"/>
                  </a:solidFill>
                  <a:latin typeface="Century Gothic" charset="0"/>
                </a:rPr>
                <a:t>“When?”</a:t>
              </a:r>
              <a:r>
                <a:rPr lang="en-US" sz="1800" b="1" dirty="0">
                  <a:solidFill>
                    <a:srgbClr val="000000"/>
                  </a:solidFill>
                  <a:latin typeface="Century Gothic" charset="0"/>
                </a:rPr>
                <a:t> is the question</a:t>
              </a:r>
              <a:r>
                <a:rPr lang="en-GB" sz="1800" b="1" dirty="0" smtClean="0">
                  <a:solidFill>
                    <a:srgbClr val="000000"/>
                  </a:solidFill>
                  <a:latin typeface="Century Gothic" charset="0"/>
                </a:rPr>
                <a:t>:</a:t>
              </a:r>
              <a:endParaRPr lang="en-GB" sz="1800" b="1" dirty="0">
                <a:solidFill>
                  <a:srgbClr val="000000"/>
                </a:solidFill>
                <a:latin typeface="Century Gothic" charset="0"/>
              </a:endParaRPr>
            </a:p>
          </p:txBody>
        </p:sp>
        <p:sp>
          <p:nvSpPr>
            <p:cNvPr id="28" name="TextBox 10"/>
            <p:cNvSpPr txBox="1">
              <a:spLocks noChangeArrowheads="1"/>
            </p:cNvSpPr>
            <p:nvPr/>
          </p:nvSpPr>
          <p:spPr bwMode="auto">
            <a:xfrm>
              <a:off x="1634043" y="2721046"/>
              <a:ext cx="7509957" cy="506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endParaRPr lang="en-US" sz="1800"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Whether </a:t>
              </a:r>
              <a:r>
                <a:rPr lang="en-US" sz="1800" i="1" dirty="0">
                  <a:solidFill>
                    <a:srgbClr val="000000"/>
                  </a:solidFill>
                  <a:latin typeface="Arial"/>
                  <a:cs typeface="Lucida Sans Typewriter" charset="0"/>
                </a:rPr>
                <a:t>'tis nobler in the mind to suffer the slings and </a:t>
              </a:r>
            </a:p>
            <a:p>
              <a:pPr eaLnBrk="1" hangingPunct="1"/>
              <a:r>
                <a:rPr lang="en-US" sz="1800" i="1" dirty="0">
                  <a:solidFill>
                    <a:srgbClr val="000000"/>
                  </a:solidFill>
                  <a:latin typeface="Arial"/>
                  <a:cs typeface="Lucida Sans Typewriter" charset="0"/>
                </a:rPr>
                <a:t>arrows of outrageous access paths, Or to take arms against a sea of troubles, And by rebinding, end them?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To die</a:t>
              </a:r>
              <a:r>
                <a:rPr lang="en-US" sz="1800" i="1" dirty="0">
                  <a:solidFill>
                    <a:srgbClr val="000000"/>
                  </a:solidFill>
                  <a:latin typeface="Arial"/>
                  <a:cs typeface="Lucida Sans Typewriter" charset="0"/>
                </a:rPr>
                <a:t>: to sleep;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No </a:t>
              </a:r>
              <a:r>
                <a:rPr lang="en-US" sz="1800" i="1" dirty="0">
                  <a:solidFill>
                    <a:srgbClr val="000000"/>
                  </a:solidFill>
                  <a:latin typeface="Arial"/>
                  <a:cs typeface="Lucida Sans Typewriter" charset="0"/>
                </a:rPr>
                <a:t>more; and by a sleep to say we end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the </a:t>
              </a:r>
              <a:r>
                <a:rPr lang="en-US" sz="1800" i="1" dirty="0">
                  <a:solidFill>
                    <a:srgbClr val="000000"/>
                  </a:solidFill>
                  <a:latin typeface="Arial"/>
                  <a:cs typeface="Lucida Sans Typewriter" charset="0"/>
                </a:rPr>
                <a:t>heart-ache and the thousand natural shocks that old </a:t>
              </a:r>
            </a:p>
            <a:p>
              <a:pPr eaLnBrk="1" hangingPunct="1"/>
              <a:r>
                <a:rPr lang="en-US" sz="1800" i="1" dirty="0">
                  <a:solidFill>
                    <a:srgbClr val="000000"/>
                  </a:solidFill>
                  <a:latin typeface="Arial"/>
                  <a:cs typeface="Lucida Sans Typewriter" charset="0"/>
                </a:rPr>
                <a:t>plans are heir to. ‘tis a consummation devoutly to be wished.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To </a:t>
              </a:r>
              <a:r>
                <a:rPr lang="en-US" sz="1800" i="1" dirty="0">
                  <a:solidFill>
                    <a:srgbClr val="000000"/>
                  </a:solidFill>
                  <a:latin typeface="Arial"/>
                  <a:cs typeface="Lucida Sans Typewriter" charset="0"/>
                </a:rPr>
                <a:t>die, to sleep.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To </a:t>
              </a:r>
              <a:r>
                <a:rPr lang="en-US" sz="1800" i="1" dirty="0">
                  <a:solidFill>
                    <a:srgbClr val="000000"/>
                  </a:solidFill>
                  <a:latin typeface="Arial"/>
                  <a:cs typeface="Lucida Sans Typewriter" charset="0"/>
                </a:rPr>
                <a:t>sleep: perchance to dream: aye, </a:t>
              </a:r>
              <a:r>
                <a:rPr lang="en-US" sz="1800" i="1" dirty="0" smtClean="0">
                  <a:solidFill>
                    <a:srgbClr val="000000"/>
                  </a:solidFill>
                  <a:latin typeface="Arial"/>
                  <a:cs typeface="Lucida Sans Typewriter" charset="0"/>
                </a:rPr>
                <a:t>there’s </a:t>
              </a:r>
              <a:r>
                <a:rPr lang="en-US" sz="1800" i="1" dirty="0">
                  <a:solidFill>
                    <a:srgbClr val="000000"/>
                  </a:solidFill>
                  <a:latin typeface="Arial"/>
                  <a:cs typeface="Lucida Sans Typewriter" charset="0"/>
                </a:rPr>
                <a:t>the rub;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For </a:t>
              </a:r>
              <a:r>
                <a:rPr lang="en-US" sz="1800" i="1" dirty="0">
                  <a:solidFill>
                    <a:srgbClr val="000000"/>
                  </a:solidFill>
                  <a:latin typeface="Arial"/>
                  <a:cs typeface="Lucida Sans Typewriter" charset="0"/>
                </a:rPr>
                <a:t>in that sleep of death what dreams may come when plans have shuffled off this mortal coil, </a:t>
              </a:r>
            </a:p>
            <a:p>
              <a:pPr eaLnBrk="1" hangingPunct="1"/>
              <a:r>
                <a:rPr lang="en-US" sz="1800" i="1" dirty="0">
                  <a:solidFill>
                    <a:srgbClr val="000000"/>
                  </a:solidFill>
                  <a:latin typeface="Arial"/>
                  <a:cs typeface="Lucida Sans Typewriter" charset="0"/>
                </a:rPr>
                <a:t>must give us pause: There’s the respect that makes calamity </a:t>
              </a:r>
              <a:endParaRPr lang="en-US" sz="1800" i="1" dirty="0" smtClean="0">
                <a:solidFill>
                  <a:srgbClr val="000000"/>
                </a:solidFill>
                <a:latin typeface="Arial"/>
                <a:cs typeface="Lucida Sans Typewriter" charset="0"/>
              </a:endParaRPr>
            </a:p>
            <a:p>
              <a:pPr eaLnBrk="1" hangingPunct="1"/>
              <a:r>
                <a:rPr lang="en-US" sz="1800" i="1" dirty="0" smtClean="0">
                  <a:solidFill>
                    <a:srgbClr val="000000"/>
                  </a:solidFill>
                  <a:latin typeface="Arial"/>
                  <a:cs typeface="Lucida Sans Typewriter" charset="0"/>
                </a:rPr>
                <a:t>of </a:t>
              </a:r>
              <a:r>
                <a:rPr lang="en-US" sz="1800" i="1" dirty="0">
                  <a:solidFill>
                    <a:srgbClr val="000000"/>
                  </a:solidFill>
                  <a:latin typeface="Arial"/>
                  <a:cs typeface="Lucida Sans Typewriter" charset="0"/>
                </a:rPr>
                <a:t>so long life for old plans and packages; </a:t>
              </a:r>
              <a:endParaRPr lang="en-US" sz="1800" i="1" dirty="0" smtClean="0">
                <a:solidFill>
                  <a:srgbClr val="000000"/>
                </a:solidFill>
                <a:latin typeface="Arial"/>
                <a:cs typeface="Lucida Sans Typewriter" charset="0"/>
              </a:endParaRPr>
            </a:p>
            <a:p>
              <a:pPr eaLnBrk="1" hangingPunct="1"/>
              <a:r>
                <a:rPr lang="en-US" sz="1600" b="1" i="1" dirty="0">
                  <a:solidFill>
                    <a:srgbClr val="000000"/>
                  </a:solidFill>
                  <a:latin typeface="Arial"/>
                  <a:cs typeface="Lucida Sans Typewriter" charset="0"/>
                </a:rPr>
                <a:t>[</a:t>
              </a:r>
              <a:r>
                <a:rPr lang="en-US" sz="1600" b="1" i="1" dirty="0" smtClean="0">
                  <a:solidFill>
                    <a:srgbClr val="000000"/>
                  </a:solidFill>
                  <a:latin typeface="Arial"/>
                  <a:cs typeface="Lucida Sans Typewriter" charset="0"/>
                </a:rPr>
                <a:t>Apologies to </a:t>
              </a:r>
              <a:r>
                <a:rPr lang="en-US" sz="1600" b="1" i="1" dirty="0">
                  <a:solidFill>
                    <a:srgbClr val="000000"/>
                  </a:solidFill>
                  <a:latin typeface="Arial"/>
                  <a:cs typeface="Lucida Sans Typewriter" charset="0"/>
                </a:rPr>
                <a:t>the Bard and to Hamlet act 3 scene 1</a:t>
              </a:r>
              <a:r>
                <a:rPr lang="en-US" sz="1600" b="1" i="1" dirty="0" smtClean="0">
                  <a:solidFill>
                    <a:srgbClr val="000000"/>
                  </a:solidFill>
                  <a:latin typeface="Arial"/>
                  <a:cs typeface="Lucida Sans Typewriter" charset="0"/>
                </a:rPr>
                <a:t>.]</a:t>
              </a:r>
            </a:p>
            <a:p>
              <a:pPr eaLnBrk="1" hangingPunct="1"/>
              <a:endParaRPr lang="en-US" sz="1400" b="1" i="1" dirty="0" smtClean="0">
                <a:solidFill>
                  <a:srgbClr val="000000"/>
                </a:solidFill>
                <a:latin typeface="Arial"/>
                <a:cs typeface="Lucida Sans Typewriter" charset="0"/>
              </a:endParaRPr>
            </a:p>
            <a:p>
              <a:pPr eaLnBrk="1" hangingPunct="1"/>
              <a:r>
                <a:rPr lang="en-US" sz="1050" b="1" i="1" dirty="0">
                  <a:solidFill>
                    <a:srgbClr val="000000"/>
                  </a:solidFill>
                  <a:latin typeface="Arial"/>
                  <a:cs typeface="Lucida Sans Typewriter" charset="0"/>
                </a:rPr>
                <a:t>GREAT EXPECTATIONS: DB2 10 PERFORMANCE</a:t>
              </a:r>
            </a:p>
            <a:p>
              <a:pPr eaLnBrk="1" hangingPunct="1"/>
              <a:r>
                <a:rPr lang="en-US" sz="1050" b="1" i="1" dirty="0">
                  <a:solidFill>
                    <a:srgbClr val="000000"/>
                  </a:solidFill>
                  <a:latin typeface="Arial"/>
                  <a:cs typeface="Lucida Sans Typewriter" charset="0"/>
                </a:rPr>
                <a:t>Roger Miller, IDUG Solutions Journal - Spring 2011</a:t>
              </a:r>
            </a:p>
            <a:p>
              <a:pPr eaLnBrk="1" hangingPunct="1"/>
              <a:endParaRPr lang="en-US" sz="1800" b="1" i="1" dirty="0">
                <a:solidFill>
                  <a:srgbClr val="000000"/>
                </a:solidFill>
                <a:latin typeface="Arial"/>
                <a:cs typeface="Lucida Sans Typewriter" charset="0"/>
              </a:endParaRPr>
            </a:p>
          </p:txBody>
        </p:sp>
      </p:grpSp>
      <p:pic>
        <p:nvPicPr>
          <p:cNvPr id="1026" name="Picture 2" descr="http://sweetclipart.com/multisite/sweetclipart/files/theater_masks_silhouet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8211">
            <a:off x="-21413" y="1157267"/>
            <a:ext cx="914400" cy="5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95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a:t>
            </a:r>
            <a:r>
              <a:rPr lang="en-US" dirty="0"/>
              <a:t>10 Performance Enhancements </a:t>
            </a:r>
            <a:r>
              <a:rPr lang="en-US" dirty="0" smtClean="0"/>
              <a:t>CM </a:t>
            </a:r>
            <a:r>
              <a:rPr lang="en-US" dirty="0"/>
              <a:t>+ REBIND </a:t>
            </a:r>
          </a:p>
        </p:txBody>
      </p:sp>
      <p:sp>
        <p:nvSpPr>
          <p:cNvPr id="3" name="Content Placeholder 2"/>
          <p:cNvSpPr>
            <a:spLocks noGrp="1"/>
          </p:cNvSpPr>
          <p:nvPr>
            <p:ph idx="1"/>
          </p:nvPr>
        </p:nvSpPr>
        <p:spPr/>
        <p:txBody>
          <a:bodyPr/>
          <a:lstStyle/>
          <a:p>
            <a:r>
              <a:rPr lang="en-US" dirty="0"/>
              <a:t>Most access path enhancements</a:t>
            </a:r>
          </a:p>
          <a:p>
            <a:r>
              <a:rPr lang="en-US" dirty="0"/>
              <a:t>SQL paging performance </a:t>
            </a:r>
            <a:r>
              <a:rPr lang="en-US" dirty="0" smtClean="0"/>
              <a:t>enhancements</a:t>
            </a:r>
          </a:p>
          <a:p>
            <a:pPr lvl="1"/>
            <a:r>
              <a:rPr lang="en-US" dirty="0"/>
              <a:t>Single index access for complex OR predicates</a:t>
            </a:r>
          </a:p>
          <a:p>
            <a:r>
              <a:rPr lang="en-US" dirty="0"/>
              <a:t>IN list performance</a:t>
            </a:r>
          </a:p>
          <a:p>
            <a:pPr lvl="1"/>
            <a:r>
              <a:rPr lang="en-US" dirty="0"/>
              <a:t>Optimized Stage1 processing (single or multiple IN lists)</a:t>
            </a:r>
          </a:p>
          <a:p>
            <a:pPr lvl="1"/>
            <a:r>
              <a:rPr lang="en-US" dirty="0"/>
              <a:t>Matching index scan on multiple IN </a:t>
            </a:r>
            <a:r>
              <a:rPr lang="en-US" dirty="0" smtClean="0"/>
              <a:t>lists</a:t>
            </a:r>
          </a:p>
          <a:p>
            <a:r>
              <a:rPr lang="en-US" dirty="0"/>
              <a:t>Query parallelism improvements</a:t>
            </a:r>
          </a:p>
          <a:p>
            <a:r>
              <a:rPr lang="en-US" dirty="0"/>
              <a:t>More stage 2 predicates can be pushed down to stage 1</a:t>
            </a:r>
          </a:p>
          <a:p>
            <a:r>
              <a:rPr lang="en-US" dirty="0"/>
              <a:t>More aggressive merge of views and table expressions</a:t>
            </a:r>
          </a:p>
          <a:p>
            <a:pPr lvl="1"/>
            <a:r>
              <a:rPr lang="en-US" dirty="0"/>
              <a:t>Avoid materialization of </a:t>
            </a:r>
            <a:r>
              <a:rPr lang="en-US" dirty="0" smtClean="0"/>
              <a:t>views</a:t>
            </a:r>
          </a:p>
          <a:p>
            <a:r>
              <a:rPr lang="en-US" dirty="0"/>
              <a:t>REBIND enables further SQL runtime improvements</a:t>
            </a:r>
          </a:p>
          <a:p>
            <a:endParaRPr lang="en-US" dirty="0"/>
          </a:p>
          <a:p>
            <a:pPr lvl="1"/>
            <a:endParaRPr lang="en-US" dirty="0"/>
          </a:p>
          <a:p>
            <a:pPr lvl="1"/>
            <a:endParaRPr lang="en-US" dirty="0"/>
          </a:p>
        </p:txBody>
      </p:sp>
      <p:sp>
        <p:nvSpPr>
          <p:cNvPr id="18" name="Rectangle 17"/>
          <p:cNvSpPr/>
          <p:nvPr/>
        </p:nvSpPr>
        <p:spPr>
          <a:xfrm>
            <a:off x="6261339" y="165101"/>
            <a:ext cx="2458365" cy="500062"/>
          </a:xfrm>
          <a:prstGeom prst="rect">
            <a:avLst/>
          </a:prstGeom>
          <a:noFill/>
          <a:ln w="508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BE">
              <a:solidFill>
                <a:srgbClr val="FFFFFF"/>
              </a:solidFill>
            </a:endParaRPr>
          </a:p>
        </p:txBody>
      </p:sp>
      <p:sp>
        <p:nvSpPr>
          <p:cNvPr id="19" name="Down Arrow 18"/>
          <p:cNvSpPr/>
          <p:nvPr/>
        </p:nvSpPr>
        <p:spPr>
          <a:xfrm rot="8559125">
            <a:off x="8041333" y="717591"/>
            <a:ext cx="1214438" cy="642937"/>
          </a:xfrm>
          <a:prstGeom prst="downArrow">
            <a:avLst>
              <a:gd name="adj1" fmla="val 62881"/>
              <a:gd name="adj2" fmla="val 50000"/>
            </a:avLst>
          </a:prstGeom>
          <a:solidFill>
            <a:srgbClr val="FF0000"/>
          </a:solidFill>
        </p:spPr>
        <p:style>
          <a:lnRef idx="3">
            <a:schemeClr val="lt1"/>
          </a:lnRef>
          <a:fillRef idx="1">
            <a:schemeClr val="accent2"/>
          </a:fillRef>
          <a:effectRef idx="1">
            <a:schemeClr val="accent2"/>
          </a:effectRef>
          <a:fontRef idx="minor">
            <a:schemeClr val="lt1"/>
          </a:fontRef>
        </p:style>
        <p:txBody>
          <a:bodyPr anchor="ctr"/>
          <a:lstStyle/>
          <a:p>
            <a:pPr algn="ctr">
              <a:defRPr/>
            </a:pPr>
            <a:endParaRPr lang="fr-BE">
              <a:solidFill>
                <a:srgbClr val="FFFFFF"/>
              </a:solidFill>
            </a:endParaRPr>
          </a:p>
        </p:txBody>
      </p:sp>
      <p:pic>
        <p:nvPicPr>
          <p:cNvPr id="20" name="Picture 6" descr="C:\Users\cristian\AppData\Local\Microsoft\Windows\Temporary Internet Files\Content.IE5\GMV91J6Z\MC90028645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6999" y="3198572"/>
            <a:ext cx="136683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p:nvPr/>
        </p:nvGrpSpPr>
        <p:grpSpPr>
          <a:xfrm>
            <a:off x="179512" y="5963708"/>
            <a:ext cx="8784976" cy="691284"/>
            <a:chOff x="168485" y="1203437"/>
            <a:chExt cx="8784976" cy="691284"/>
          </a:xfrm>
        </p:grpSpPr>
        <p:grpSp>
          <p:nvGrpSpPr>
            <p:cNvPr id="22" name="Group 21"/>
            <p:cNvGrpSpPr/>
            <p:nvPr/>
          </p:nvGrpSpPr>
          <p:grpSpPr>
            <a:xfrm>
              <a:off x="168485" y="1203437"/>
              <a:ext cx="8784976" cy="691284"/>
              <a:chOff x="150960" y="3363677"/>
              <a:chExt cx="8784976" cy="691284"/>
            </a:xfrm>
          </p:grpSpPr>
          <p:sp>
            <p:nvSpPr>
              <p:cNvPr id="24" name="Rectangle 23"/>
              <p:cNvSpPr/>
              <p:nvPr/>
            </p:nvSpPr>
            <p:spPr>
              <a:xfrm>
                <a:off x="150960" y="3501008"/>
                <a:ext cx="8784976" cy="553953"/>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25" name="TextBox 24"/>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26"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p:cNvSpPr txBox="1"/>
            <p:nvPr/>
          </p:nvSpPr>
          <p:spPr>
            <a:xfrm>
              <a:off x="2083872" y="1412776"/>
              <a:ext cx="6576136" cy="369332"/>
            </a:xfrm>
            <a:prstGeom prst="rect">
              <a:avLst/>
            </a:prstGeom>
            <a:noFill/>
          </p:spPr>
          <p:txBody>
            <a:bodyPr wrap="square" rtlCol="0">
              <a:spAutoFit/>
            </a:bodyPr>
            <a:lstStyle/>
            <a:p>
              <a:r>
                <a:rPr lang="en-GB" dirty="0" smtClean="0">
                  <a:solidFill>
                    <a:srgbClr val="000000"/>
                  </a:solidFill>
                  <a:latin typeface="Arial"/>
                </a:rPr>
                <a:t>No REBIND required for moving from CM to NFM</a:t>
              </a:r>
              <a:endParaRPr lang="en-GB" dirty="0">
                <a:solidFill>
                  <a:srgbClr val="000000"/>
                </a:solidFill>
                <a:latin typeface="Arial"/>
              </a:endParaRPr>
            </a:p>
          </p:txBody>
        </p:sp>
      </p:grpSp>
      <p:grpSp>
        <p:nvGrpSpPr>
          <p:cNvPr id="27" name="Group 26"/>
          <p:cNvGrpSpPr/>
          <p:nvPr/>
        </p:nvGrpSpPr>
        <p:grpSpPr>
          <a:xfrm>
            <a:off x="179512" y="5272424"/>
            <a:ext cx="8784976" cy="691284"/>
            <a:chOff x="168485" y="1203437"/>
            <a:chExt cx="8784976" cy="691284"/>
          </a:xfrm>
        </p:grpSpPr>
        <p:grpSp>
          <p:nvGrpSpPr>
            <p:cNvPr id="28" name="Group 27"/>
            <p:cNvGrpSpPr/>
            <p:nvPr/>
          </p:nvGrpSpPr>
          <p:grpSpPr>
            <a:xfrm>
              <a:off x="168485" y="1203437"/>
              <a:ext cx="8784976" cy="691284"/>
              <a:chOff x="150960" y="3363677"/>
              <a:chExt cx="8784976" cy="691284"/>
            </a:xfrm>
          </p:grpSpPr>
          <p:sp>
            <p:nvSpPr>
              <p:cNvPr id="30" name="Rectangle 29"/>
              <p:cNvSpPr/>
              <p:nvPr/>
            </p:nvSpPr>
            <p:spPr>
              <a:xfrm>
                <a:off x="150960" y="3501008"/>
                <a:ext cx="8784976" cy="553953"/>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31" name="TextBox 30"/>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TIP:</a:t>
                </a:r>
                <a:endParaRPr lang="en-GB" dirty="0">
                  <a:solidFill>
                    <a:srgbClr val="000000"/>
                  </a:solidFill>
                  <a:latin typeface="Lucida Console" pitchFamily="49" charset="0"/>
                </a:endParaRPr>
              </a:p>
            </p:txBody>
          </p:sp>
          <p:pic>
            <p:nvPicPr>
              <p:cNvPr id="32" name="Picture 32" descr="C:\Users\cristian\AppData\Local\Microsoft\Windows\Temporary Internet Files\Content.IE5\GMV91J6Z\MC90005534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p:cNvSpPr txBox="1"/>
            <p:nvPr/>
          </p:nvSpPr>
          <p:spPr>
            <a:xfrm>
              <a:off x="1162160" y="1412776"/>
              <a:ext cx="7497848" cy="369332"/>
            </a:xfrm>
            <a:prstGeom prst="rect">
              <a:avLst/>
            </a:prstGeom>
            <a:noFill/>
          </p:spPr>
          <p:txBody>
            <a:bodyPr wrap="square" rtlCol="0">
              <a:spAutoFit/>
            </a:bodyPr>
            <a:lstStyle/>
            <a:p>
              <a:r>
                <a:rPr lang="en-GB" dirty="0" smtClean="0">
                  <a:solidFill>
                    <a:srgbClr val="000000"/>
                  </a:solidFill>
                  <a:latin typeface="Arial"/>
                </a:rPr>
                <a:t>Some performance query performance benefits do not require REBIND </a:t>
              </a:r>
              <a:endParaRPr lang="en-GB" dirty="0">
                <a:solidFill>
                  <a:srgbClr val="000000"/>
                </a:solidFill>
                <a:latin typeface="Arial"/>
              </a:endParaRPr>
            </a:p>
          </p:txBody>
        </p:sp>
      </p:grpSp>
      <p:sp>
        <p:nvSpPr>
          <p:cNvPr id="35" name="Slide Number Placeholder 4"/>
          <p:cNvSpPr>
            <a:spLocks noGrp="1"/>
          </p:cNvSpPr>
          <p:nvPr>
            <p:ph type="sldNum" sz="quarter" idx="4294967295"/>
          </p:nvPr>
        </p:nvSpPr>
        <p:spPr>
          <a:xfrm>
            <a:off x="7049101" y="65779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5</a:t>
            </a:fld>
            <a:endParaRPr lang="en-US"/>
          </a:p>
        </p:txBody>
      </p:sp>
    </p:spTree>
    <p:extLst>
      <p:ext uri="{BB962C8B-B14F-4D97-AF65-F5344CB8AC3E}">
        <p14:creationId xmlns:p14="http://schemas.microsoft.com/office/powerpoint/2010/main" val="144308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DB2 10 Catalog changes</a:t>
            </a:r>
          </a:p>
        </p:txBody>
      </p:sp>
      <p:sp>
        <p:nvSpPr>
          <p:cNvPr id="3" name="Content Placeholder 2"/>
          <p:cNvSpPr>
            <a:spLocks noGrp="1"/>
          </p:cNvSpPr>
          <p:nvPr>
            <p:ph idx="1"/>
          </p:nvPr>
        </p:nvSpPr>
        <p:spPr/>
        <p:txBody>
          <a:bodyPr/>
          <a:lstStyle/>
          <a:p>
            <a:r>
              <a:rPr lang="en-US" dirty="0" smtClean="0"/>
              <a:t>Size</a:t>
            </a:r>
          </a:p>
          <a:p>
            <a:pPr lvl="1"/>
            <a:r>
              <a:rPr lang="en-US" dirty="0"/>
              <a:t>Partition-by-growth (PBG) </a:t>
            </a:r>
            <a:r>
              <a:rPr lang="en-US" dirty="0" smtClean="0"/>
              <a:t>catalog / directory </a:t>
            </a:r>
            <a:r>
              <a:rPr lang="en-US" dirty="0"/>
              <a:t>table spaces</a:t>
            </a:r>
          </a:p>
          <a:p>
            <a:pPr lvl="1"/>
            <a:r>
              <a:rPr lang="en-US" dirty="0"/>
              <a:t>Allow packages to grow beyond 64GB using LOBs</a:t>
            </a:r>
          </a:p>
          <a:p>
            <a:pPr lvl="1"/>
            <a:r>
              <a:rPr lang="en-US" dirty="0"/>
              <a:t>V8/DB2 9 APAR PK80375 adds </a:t>
            </a:r>
            <a:r>
              <a:rPr lang="en-US" dirty="0" err="1"/>
              <a:t>zparm</a:t>
            </a:r>
            <a:r>
              <a:rPr lang="en-US" dirty="0"/>
              <a:t> for SPT01 </a:t>
            </a:r>
            <a:r>
              <a:rPr lang="en-US" dirty="0" smtClean="0"/>
              <a:t>compression</a:t>
            </a:r>
          </a:p>
          <a:p>
            <a:pPr lvl="1"/>
            <a:r>
              <a:rPr lang="en-US" b="1" dirty="0" smtClean="0">
                <a:solidFill>
                  <a:srgbClr val="FF0000"/>
                </a:solidFill>
              </a:rPr>
              <a:t>BUT</a:t>
            </a:r>
            <a:r>
              <a:rPr lang="en-US" dirty="0" smtClean="0"/>
              <a:t> no </a:t>
            </a:r>
            <a:r>
              <a:rPr lang="en-US" dirty="0"/>
              <a:t>compression in DB2 </a:t>
            </a:r>
            <a:r>
              <a:rPr lang="en-US" dirty="0" smtClean="0"/>
              <a:t>10</a:t>
            </a:r>
          </a:p>
          <a:p>
            <a:pPr lvl="1"/>
            <a:r>
              <a:rPr lang="en-US" dirty="0" smtClean="0"/>
              <a:t>New </a:t>
            </a:r>
            <a:r>
              <a:rPr lang="en-US" dirty="0"/>
              <a:t>LOB columns to the catalog</a:t>
            </a:r>
          </a:p>
          <a:p>
            <a:pPr lvl="2"/>
            <a:r>
              <a:rPr lang="en-US" dirty="0" smtClean="0"/>
              <a:t>In-line </a:t>
            </a:r>
            <a:r>
              <a:rPr lang="en-US" dirty="0"/>
              <a:t>lob enhancement </a:t>
            </a:r>
            <a:r>
              <a:rPr lang="en-US" dirty="0" smtClean="0"/>
              <a:t>with </a:t>
            </a:r>
            <a:r>
              <a:rPr lang="en-US" b="1" dirty="0" smtClean="0">
                <a:solidFill>
                  <a:srgbClr val="FF0000"/>
                </a:solidFill>
              </a:rPr>
              <a:t>PM27811</a:t>
            </a:r>
            <a:r>
              <a:rPr lang="en-US" dirty="0" smtClean="0"/>
              <a:t> (next slide)</a:t>
            </a:r>
          </a:p>
          <a:p>
            <a:r>
              <a:rPr lang="en-US" dirty="0" smtClean="0"/>
              <a:t>Improved concurrency and reduced contention</a:t>
            </a:r>
          </a:p>
          <a:p>
            <a:pPr lvl="1"/>
            <a:r>
              <a:rPr lang="en-US" dirty="0" smtClean="0"/>
              <a:t>Change to row-level locking</a:t>
            </a:r>
          </a:p>
          <a:p>
            <a:pPr lvl="1"/>
            <a:r>
              <a:rPr lang="en-US" dirty="0" smtClean="0"/>
              <a:t>Indexes instead of links </a:t>
            </a:r>
          </a:p>
          <a:p>
            <a:pPr lvl="1"/>
            <a:r>
              <a:rPr lang="en-US" dirty="0" smtClean="0"/>
              <a:t>DSN1CHKR is no longer required</a:t>
            </a:r>
          </a:p>
          <a:p>
            <a:pPr lvl="1"/>
            <a:endParaRPr lang="en-US" dirty="0" smtClean="0"/>
          </a:p>
          <a:p>
            <a:pPr lvl="1"/>
            <a:endParaRPr lang="en-US" dirty="0"/>
          </a:p>
        </p:txBody>
      </p:sp>
      <p:grpSp>
        <p:nvGrpSpPr>
          <p:cNvPr id="10" name="Group 9"/>
          <p:cNvGrpSpPr/>
          <p:nvPr/>
        </p:nvGrpSpPr>
        <p:grpSpPr>
          <a:xfrm>
            <a:off x="120541" y="5177021"/>
            <a:ext cx="8784976" cy="901901"/>
            <a:chOff x="168485" y="1203437"/>
            <a:chExt cx="8784976" cy="901901"/>
          </a:xfrm>
        </p:grpSpPr>
        <p:grpSp>
          <p:nvGrpSpPr>
            <p:cNvPr id="11" name="Group 10"/>
            <p:cNvGrpSpPr/>
            <p:nvPr/>
          </p:nvGrpSpPr>
          <p:grpSpPr>
            <a:xfrm>
              <a:off x="168485" y="1203437"/>
              <a:ext cx="8784976" cy="901901"/>
              <a:chOff x="150960" y="3363677"/>
              <a:chExt cx="8784976" cy="901901"/>
            </a:xfrm>
          </p:grpSpPr>
          <p:sp>
            <p:nvSpPr>
              <p:cNvPr id="13" name="Rectangle 12"/>
              <p:cNvSpPr/>
              <p:nvPr/>
            </p:nvSpPr>
            <p:spPr>
              <a:xfrm>
                <a:off x="150960" y="3501008"/>
                <a:ext cx="8784976" cy="764570"/>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4" name="TextBox 13"/>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15" name="Picture 32" descr="C:\Users\cristian\AppData\Local\Microsoft\Windows\Temporary Internet Files\Content.IE5\GMV91J6Z\MC9000553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2112702" y="1412776"/>
              <a:ext cx="6547305" cy="646331"/>
            </a:xfrm>
            <a:prstGeom prst="rect">
              <a:avLst/>
            </a:prstGeom>
            <a:noFill/>
          </p:spPr>
          <p:txBody>
            <a:bodyPr wrap="square" rtlCol="0">
              <a:spAutoFit/>
            </a:bodyPr>
            <a:lstStyle/>
            <a:p>
              <a:r>
                <a:rPr lang="en-US" dirty="0" smtClean="0">
                  <a:solidFill>
                    <a:srgbClr val="000000"/>
                  </a:solidFill>
                </a:rPr>
                <a:t>DB2 10 NFM reduces </a:t>
              </a:r>
              <a:r>
                <a:rPr lang="en-US" dirty="0">
                  <a:solidFill>
                    <a:srgbClr val="000000"/>
                  </a:solidFill>
                </a:rPr>
                <a:t>catalog contention </a:t>
              </a:r>
              <a:r>
                <a:rPr lang="en-US" dirty="0" smtClean="0">
                  <a:solidFill>
                    <a:srgbClr val="000000"/>
                  </a:solidFill>
                </a:rPr>
                <a:t>dramatically </a:t>
              </a:r>
              <a:r>
                <a:rPr lang="en-US" dirty="0" smtClean="0">
                  <a:solidFill>
                    <a:srgbClr val="000000"/>
                  </a:solidFill>
                  <a:sym typeface="Wingdings" pitchFamily="2" charset="2"/>
                </a:rPr>
                <a:t></a:t>
              </a:r>
              <a:r>
                <a:rPr lang="en-US" dirty="0" smtClean="0">
                  <a:solidFill>
                    <a:srgbClr val="000000"/>
                  </a:solidFill>
                </a:rPr>
                <a:t> Concurrent </a:t>
              </a:r>
              <a:r>
                <a:rPr lang="en-US" dirty="0">
                  <a:solidFill>
                    <a:srgbClr val="000000"/>
                  </a:solidFill>
                </a:rPr>
                <a:t>DDL </a:t>
              </a:r>
              <a:r>
                <a:rPr lang="en-US" dirty="0" smtClean="0">
                  <a:solidFill>
                    <a:srgbClr val="000000"/>
                  </a:solidFill>
                </a:rPr>
                <a:t>processing and BIND </a:t>
              </a:r>
              <a:r>
                <a:rPr lang="en-US" dirty="0">
                  <a:solidFill>
                    <a:srgbClr val="000000"/>
                  </a:solidFill>
                </a:rPr>
                <a:t>operations</a:t>
              </a:r>
            </a:p>
          </p:txBody>
        </p:sp>
      </p:grpSp>
      <p:sp>
        <p:nvSpPr>
          <p:cNvPr id="17" name="Slide Number Placeholder 4"/>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pPr/>
              <a:t>6</a:t>
            </a:fld>
            <a:endParaRPr lang="en-US"/>
          </a:p>
        </p:txBody>
      </p:sp>
    </p:spTree>
    <p:extLst>
      <p:ext uri="{BB962C8B-B14F-4D97-AF65-F5344CB8AC3E}">
        <p14:creationId xmlns:p14="http://schemas.microsoft.com/office/powerpoint/2010/main" val="276717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atic.comicvine.com/uploads/original/8/89194/2067717-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922" y="3256179"/>
            <a:ext cx="2304279" cy="2304280"/>
          </a:xfrm>
          <a:prstGeom prst="rect">
            <a:avLst/>
          </a:prstGeom>
          <a:noFill/>
          <a:extLst>
            <a:ext uri="{909E8E84-426E-40DD-AFC4-6F175D3DCCD1}">
              <a14:hiddenFill xmlns:a14="http://schemas.microsoft.com/office/drawing/2010/main">
                <a:solidFill>
                  <a:srgbClr val="FFFFFF"/>
                </a:solidFill>
              </a14:hiddenFill>
            </a:ext>
          </a:extLst>
        </p:spPr>
      </p:pic>
      <p:sp>
        <p:nvSpPr>
          <p:cNvPr id="117762" name="Rectangle 2"/>
          <p:cNvSpPr>
            <a:spLocks noGrp="1"/>
          </p:cNvSpPr>
          <p:nvPr>
            <p:ph type="title"/>
          </p:nvPr>
        </p:nvSpPr>
        <p:spPr/>
        <p:txBody>
          <a:bodyPr/>
          <a:lstStyle/>
          <a:p>
            <a:r>
              <a:rPr lang="en-US" dirty="0"/>
              <a:t>- APAR </a:t>
            </a:r>
            <a:r>
              <a:rPr lang="en-US" dirty="0" smtClean="0"/>
              <a:t>PM27811: adds partial compression SPT01</a:t>
            </a:r>
          </a:p>
        </p:txBody>
      </p:sp>
      <p:sp>
        <p:nvSpPr>
          <p:cNvPr id="117763" name="Rectangle 3"/>
          <p:cNvSpPr>
            <a:spLocks noGrp="1"/>
          </p:cNvSpPr>
          <p:nvPr>
            <p:ph idx="1"/>
          </p:nvPr>
        </p:nvSpPr>
        <p:spPr/>
        <p:txBody>
          <a:bodyPr/>
          <a:lstStyle/>
          <a:p>
            <a:r>
              <a:rPr lang="en-US" dirty="0" smtClean="0"/>
              <a:t>Adds support for </a:t>
            </a:r>
            <a:r>
              <a:rPr lang="en-US" dirty="0"/>
              <a:t>inline LOB </a:t>
            </a:r>
            <a:r>
              <a:rPr lang="en-US" dirty="0" smtClean="0"/>
              <a:t>and compression </a:t>
            </a:r>
            <a:r>
              <a:rPr lang="en-US" dirty="0"/>
              <a:t>for </a:t>
            </a:r>
            <a:r>
              <a:rPr lang="en-US" dirty="0" smtClean="0"/>
              <a:t>SPT01</a:t>
            </a:r>
          </a:p>
          <a:p>
            <a:r>
              <a:rPr lang="en-US" dirty="0"/>
              <a:t>In DB2 V10 NFM the package information is stored in a </a:t>
            </a:r>
            <a:r>
              <a:rPr lang="en-US" dirty="0" smtClean="0"/>
              <a:t>LOB table </a:t>
            </a:r>
            <a:r>
              <a:rPr lang="en-US" dirty="0"/>
              <a:t>space with an inline length of </a:t>
            </a:r>
            <a:r>
              <a:rPr lang="en-US" dirty="0" smtClean="0"/>
              <a:t>0</a:t>
            </a:r>
          </a:p>
          <a:p>
            <a:pPr lvl="1"/>
            <a:r>
              <a:rPr lang="en-US" dirty="0" smtClean="0"/>
              <a:t>All </a:t>
            </a:r>
            <a:r>
              <a:rPr lang="en-US" dirty="0"/>
              <a:t>the package information is stored in the LOB </a:t>
            </a:r>
            <a:r>
              <a:rPr lang="en-US" dirty="0" smtClean="0"/>
              <a:t>table space</a:t>
            </a:r>
          </a:p>
          <a:p>
            <a:pPr lvl="1"/>
            <a:r>
              <a:rPr lang="en-US" dirty="0" smtClean="0"/>
              <a:t>This </a:t>
            </a:r>
            <a:r>
              <a:rPr lang="en-US" dirty="0"/>
              <a:t>can not be </a:t>
            </a:r>
            <a:r>
              <a:rPr lang="en-US" dirty="0" smtClean="0"/>
              <a:t>compressed </a:t>
            </a:r>
            <a:r>
              <a:rPr lang="en-US" dirty="0" smtClean="0">
                <a:sym typeface="Wingdings" pitchFamily="2" charset="2"/>
              </a:rPr>
              <a:t> </a:t>
            </a:r>
            <a:r>
              <a:rPr lang="en-US" b="1" dirty="0" smtClean="0">
                <a:solidFill>
                  <a:srgbClr val="FF0000"/>
                </a:solidFill>
              </a:rPr>
              <a:t>more DASD requirements</a:t>
            </a:r>
          </a:p>
          <a:p>
            <a:pPr lvl="1"/>
            <a:r>
              <a:rPr lang="en-US" dirty="0" smtClean="0"/>
              <a:t>Package </a:t>
            </a:r>
            <a:r>
              <a:rPr lang="en-US" dirty="0"/>
              <a:t>information is stored in the </a:t>
            </a:r>
            <a:r>
              <a:rPr lang="en-US" dirty="0" smtClean="0"/>
              <a:t>LOB </a:t>
            </a:r>
            <a:r>
              <a:rPr lang="en-US" dirty="0" smtClean="0">
                <a:sym typeface="Wingdings" pitchFamily="2" charset="2"/>
              </a:rPr>
              <a:t></a:t>
            </a:r>
            <a:r>
              <a:rPr lang="en-US" dirty="0" smtClean="0"/>
              <a:t> </a:t>
            </a:r>
            <a:r>
              <a:rPr lang="en-US" dirty="0"/>
              <a:t>the base </a:t>
            </a:r>
            <a:r>
              <a:rPr lang="en-US" dirty="0" smtClean="0"/>
              <a:t>row and </a:t>
            </a:r>
            <a:r>
              <a:rPr lang="en-US" dirty="0"/>
              <a:t>the LOB row must be </a:t>
            </a:r>
            <a:r>
              <a:rPr lang="en-US" dirty="0" smtClean="0"/>
              <a:t>read </a:t>
            </a:r>
            <a:r>
              <a:rPr lang="en-US" dirty="0" smtClean="0">
                <a:sym typeface="Wingdings" pitchFamily="2" charset="2"/>
              </a:rPr>
              <a:t> </a:t>
            </a:r>
            <a:r>
              <a:rPr lang="en-US" b="1" dirty="0" smtClean="0">
                <a:solidFill>
                  <a:srgbClr val="FF0000"/>
                </a:solidFill>
              </a:rPr>
              <a:t>can </a:t>
            </a:r>
            <a:r>
              <a:rPr lang="en-US" b="1" dirty="0">
                <a:solidFill>
                  <a:srgbClr val="FF0000"/>
                </a:solidFill>
              </a:rPr>
              <a:t>affect </a:t>
            </a:r>
            <a:r>
              <a:rPr lang="en-US" b="1" dirty="0" smtClean="0">
                <a:solidFill>
                  <a:srgbClr val="FF0000"/>
                </a:solidFill>
              </a:rPr>
              <a:t>performance</a:t>
            </a:r>
          </a:p>
          <a:p>
            <a:r>
              <a:rPr lang="fr-BE" dirty="0" smtClean="0"/>
              <a:t>ZPARMS:</a:t>
            </a:r>
          </a:p>
          <a:p>
            <a:pPr lvl="1"/>
            <a:r>
              <a:rPr lang="en-US" dirty="0" smtClean="0"/>
              <a:t>SPT01_INLINE_LENGTH </a:t>
            </a:r>
            <a:r>
              <a:rPr lang="en-US" dirty="0" smtClean="0">
                <a:sym typeface="Wingdings" pitchFamily="2" charset="2"/>
              </a:rPr>
              <a:t> </a:t>
            </a:r>
            <a:r>
              <a:rPr lang="en-US" dirty="0" smtClean="0"/>
              <a:t>NOINLINE </a:t>
            </a:r>
            <a:r>
              <a:rPr lang="en-US" dirty="0"/>
              <a:t>or </a:t>
            </a:r>
            <a:r>
              <a:rPr lang="en-US" dirty="0" smtClean="0"/>
              <a:t>1-32138</a:t>
            </a:r>
          </a:p>
          <a:p>
            <a:pPr lvl="1"/>
            <a:r>
              <a:rPr lang="en-US" dirty="0" smtClean="0"/>
              <a:t>COMPRESS_SPT01 </a:t>
            </a:r>
            <a:r>
              <a:rPr lang="en-US" dirty="0" smtClean="0">
                <a:sym typeface="Wingdings" pitchFamily="2" charset="2"/>
              </a:rPr>
              <a:t> </a:t>
            </a:r>
            <a:r>
              <a:rPr lang="en-US" dirty="0" smtClean="0"/>
              <a:t>Compress SPT01 </a:t>
            </a:r>
            <a:r>
              <a:rPr lang="en-US" dirty="0"/>
              <a:t>base </a:t>
            </a:r>
            <a:r>
              <a:rPr lang="en-US" dirty="0" smtClean="0"/>
              <a:t>table</a:t>
            </a:r>
          </a:p>
          <a:p>
            <a:pPr lvl="2"/>
            <a:r>
              <a:rPr lang="en-US" dirty="0"/>
              <a:t>Valid settings are NO and </a:t>
            </a:r>
            <a:r>
              <a:rPr lang="en-US" dirty="0" smtClean="0"/>
              <a:t>YES. The </a:t>
            </a:r>
            <a:r>
              <a:rPr lang="en-US" dirty="0"/>
              <a:t>default is </a:t>
            </a:r>
            <a:r>
              <a:rPr lang="en-US" b="1" dirty="0">
                <a:solidFill>
                  <a:srgbClr val="FF0000"/>
                </a:solidFill>
              </a:rPr>
              <a:t>NO</a:t>
            </a:r>
            <a:endParaRPr lang="en-US" b="1" dirty="0" smtClean="0">
              <a:solidFill>
                <a:srgbClr val="FF0000"/>
              </a:solidFill>
            </a:endParaRPr>
          </a:p>
          <a:p>
            <a:r>
              <a:rPr lang="en-US" dirty="0" smtClean="0"/>
              <a:t>When </a:t>
            </a:r>
            <a:r>
              <a:rPr lang="en-US" dirty="0"/>
              <a:t>DB2 is started with PM27811 on for the first </a:t>
            </a:r>
            <a:r>
              <a:rPr lang="en-US" dirty="0" smtClean="0"/>
              <a:t>time</a:t>
            </a:r>
          </a:p>
          <a:p>
            <a:pPr lvl="1"/>
            <a:r>
              <a:rPr lang="en-US" dirty="0" smtClean="0"/>
              <a:t>in-line </a:t>
            </a:r>
            <a:r>
              <a:rPr lang="en-US" dirty="0"/>
              <a:t>length of DSNDB01.SPT01 is changed from 0 to </a:t>
            </a:r>
            <a:r>
              <a:rPr lang="en-US" dirty="0" smtClean="0"/>
              <a:t>32138</a:t>
            </a:r>
          </a:p>
          <a:p>
            <a:pPr lvl="1"/>
            <a:r>
              <a:rPr lang="en-US" dirty="0" smtClean="0"/>
              <a:t>DSNDB01.SPT01 </a:t>
            </a:r>
            <a:r>
              <a:rPr lang="en-US" dirty="0"/>
              <a:t>is put in </a:t>
            </a:r>
            <a:r>
              <a:rPr lang="en-US" b="1" dirty="0">
                <a:solidFill>
                  <a:srgbClr val="FF0000"/>
                </a:solidFill>
              </a:rPr>
              <a:t>AREOR</a:t>
            </a:r>
            <a:endParaRPr lang="fr-BE" b="1" dirty="0" smtClean="0">
              <a:solidFill>
                <a:srgbClr val="FF0000"/>
              </a:solidFill>
            </a:endParaRPr>
          </a:p>
        </p:txBody>
      </p:sp>
      <p:sp>
        <p:nvSpPr>
          <p:cNvPr id="11"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1609332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DB2 Catalog </a:t>
            </a:r>
            <a:r>
              <a:rPr lang="en-US" dirty="0"/>
              <a:t>c</a:t>
            </a:r>
            <a:r>
              <a:rPr lang="en-US" dirty="0" smtClean="0"/>
              <a:t>hanges and Performance</a:t>
            </a:r>
            <a:endParaRPr lang="en-US" dirty="0"/>
          </a:p>
        </p:txBody>
      </p:sp>
      <p:sp>
        <p:nvSpPr>
          <p:cNvPr id="3" name="Content Placeholder 2"/>
          <p:cNvSpPr>
            <a:spLocks noGrp="1"/>
          </p:cNvSpPr>
          <p:nvPr>
            <p:ph idx="1"/>
          </p:nvPr>
        </p:nvSpPr>
        <p:spPr/>
        <p:txBody>
          <a:bodyPr/>
          <a:lstStyle/>
          <a:p>
            <a:r>
              <a:rPr lang="en-US" dirty="0"/>
              <a:t>I</a:t>
            </a:r>
            <a:r>
              <a:rPr lang="en-US" dirty="0" smtClean="0"/>
              <a:t>ndexes </a:t>
            </a:r>
            <a:r>
              <a:rPr lang="en-US" dirty="0"/>
              <a:t>for the catalog instead of links improves concurrency and makes catalog health checking </a:t>
            </a:r>
            <a:r>
              <a:rPr lang="en-US" dirty="0" smtClean="0"/>
              <a:t>easier</a:t>
            </a:r>
          </a:p>
          <a:p>
            <a:r>
              <a:rPr lang="en-US" b="1" dirty="0">
                <a:solidFill>
                  <a:srgbClr val="FF0000"/>
                </a:solidFill>
              </a:rPr>
              <a:t>BUT: </a:t>
            </a:r>
            <a:r>
              <a:rPr lang="en-US" dirty="0"/>
              <a:t>operations that access the DB2 catalog are expected to show a higher CPU </a:t>
            </a:r>
            <a:r>
              <a:rPr lang="en-US" dirty="0" smtClean="0"/>
              <a:t>utilization</a:t>
            </a:r>
          </a:p>
          <a:p>
            <a:pPr lvl="1"/>
            <a:r>
              <a:rPr lang="en-US" dirty="0"/>
              <a:t>Single thread BIND/</a:t>
            </a:r>
            <a:r>
              <a:rPr lang="en-US" dirty="0" smtClean="0"/>
              <a:t>REBIND shows degraded </a:t>
            </a:r>
            <a:r>
              <a:rPr lang="en-US" dirty="0"/>
              <a:t>CPU and elapsed time performance </a:t>
            </a:r>
            <a:r>
              <a:rPr lang="en-US" dirty="0" smtClean="0"/>
              <a:t>on entry CM</a:t>
            </a:r>
            <a:endParaRPr lang="en-US" dirty="0"/>
          </a:p>
          <a:p>
            <a:r>
              <a:rPr lang="en-US" dirty="0" smtClean="0"/>
              <a:t>BIND will </a:t>
            </a:r>
            <a:r>
              <a:rPr lang="en-US" dirty="0"/>
              <a:t>take longer but has less </a:t>
            </a:r>
            <a:r>
              <a:rPr lang="en-US" dirty="0" smtClean="0"/>
              <a:t>contention</a:t>
            </a:r>
          </a:p>
          <a:p>
            <a:pPr lvl="1"/>
            <a:r>
              <a:rPr lang="en-US" dirty="0" smtClean="0"/>
              <a:t>You may change </a:t>
            </a:r>
            <a:r>
              <a:rPr lang="en-US" dirty="0"/>
              <a:t>existing procedures to go parallel</a:t>
            </a:r>
          </a:p>
          <a:p>
            <a:pPr lvl="1"/>
            <a:r>
              <a:rPr lang="en-US" b="1" dirty="0" smtClean="0">
                <a:solidFill>
                  <a:srgbClr val="FF0000"/>
                </a:solidFill>
              </a:rPr>
              <a:t>BUT</a:t>
            </a:r>
            <a:r>
              <a:rPr lang="en-US" dirty="0" smtClean="0"/>
              <a:t> cannot </a:t>
            </a:r>
            <a:r>
              <a:rPr lang="en-US" dirty="0"/>
              <a:t>do this until post </a:t>
            </a:r>
            <a:r>
              <a:rPr lang="en-US" dirty="0" smtClean="0"/>
              <a:t>ENFM</a:t>
            </a:r>
          </a:p>
          <a:p>
            <a:pPr lvl="1"/>
            <a:endParaRPr lang="en-US" dirty="0"/>
          </a:p>
          <a:p>
            <a:pPr lvl="1"/>
            <a:endParaRPr lang="en-US" sz="1100" dirty="0" smtClean="0"/>
          </a:p>
          <a:p>
            <a:pPr marL="457200" lvl="1" indent="0">
              <a:buNone/>
            </a:pPr>
            <a:endParaRPr lang="en-US" sz="1100" dirty="0" smtClean="0"/>
          </a:p>
          <a:p>
            <a:r>
              <a:rPr lang="en-US" dirty="0"/>
              <a:t>The dynamic SQL full PREPARE increase in class 2 CPU and elapsed time ranges from </a:t>
            </a:r>
            <a:r>
              <a:rPr lang="en-US" dirty="0">
                <a:solidFill>
                  <a:srgbClr val="FF0000"/>
                </a:solidFill>
              </a:rPr>
              <a:t>20% to 30% </a:t>
            </a:r>
            <a:r>
              <a:rPr lang="en-US" dirty="0" smtClean="0"/>
              <a:t>(comparing </a:t>
            </a:r>
            <a:r>
              <a:rPr lang="en-US" dirty="0"/>
              <a:t>DB2 9 to DB2 </a:t>
            </a:r>
            <a:r>
              <a:rPr lang="en-US" dirty="0" smtClean="0"/>
              <a:t>10)</a:t>
            </a:r>
          </a:p>
          <a:p>
            <a:pPr lvl="1"/>
            <a:r>
              <a:rPr lang="en-US" dirty="0" smtClean="0"/>
              <a:t>Extra </a:t>
            </a:r>
            <a:r>
              <a:rPr lang="en-US" dirty="0"/>
              <a:t>cost is largely attributed to the utilization of indexes instead of links in the DB2 catalog</a:t>
            </a:r>
          </a:p>
          <a:p>
            <a:pPr lvl="1"/>
            <a:endParaRPr lang="en-US" dirty="0"/>
          </a:p>
          <a:p>
            <a:endParaRPr lang="en-US" dirty="0" smtClean="0"/>
          </a:p>
        </p:txBody>
      </p:sp>
      <p:grpSp>
        <p:nvGrpSpPr>
          <p:cNvPr id="10" name="Group 9"/>
          <p:cNvGrpSpPr/>
          <p:nvPr/>
        </p:nvGrpSpPr>
        <p:grpSpPr>
          <a:xfrm>
            <a:off x="184934" y="4128719"/>
            <a:ext cx="8784976" cy="855670"/>
            <a:chOff x="168485" y="1203437"/>
            <a:chExt cx="8784976" cy="855670"/>
          </a:xfrm>
        </p:grpSpPr>
        <p:grpSp>
          <p:nvGrpSpPr>
            <p:cNvPr id="11" name="Group 10"/>
            <p:cNvGrpSpPr/>
            <p:nvPr/>
          </p:nvGrpSpPr>
          <p:grpSpPr>
            <a:xfrm>
              <a:off x="168485" y="1203437"/>
              <a:ext cx="8784976" cy="855670"/>
              <a:chOff x="150960" y="3363677"/>
              <a:chExt cx="8784976" cy="855670"/>
            </a:xfrm>
          </p:grpSpPr>
          <p:sp>
            <p:nvSpPr>
              <p:cNvPr id="13" name="Rectangle 12"/>
              <p:cNvSpPr/>
              <p:nvPr/>
            </p:nvSpPr>
            <p:spPr>
              <a:xfrm>
                <a:off x="150960" y="3501008"/>
                <a:ext cx="8784976" cy="718339"/>
              </a:xfrm>
              <a:prstGeom prst="rect">
                <a:avLst/>
              </a:prstGeom>
              <a:solidFill>
                <a:srgbClr val="FFC000"/>
              </a:solidFill>
              <a:effectLst>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rtlCol="0" anchor="ctr"/>
              <a:lstStyle/>
              <a:p>
                <a:endParaRPr lang="en-GB" sz="1400" dirty="0">
                  <a:solidFill>
                    <a:srgbClr val="000000"/>
                  </a:solidFill>
                  <a:latin typeface="Lucida Console" pitchFamily="49" charset="0"/>
                  <a:cs typeface="Courier New" pitchFamily="49" charset="0"/>
                </a:endParaRPr>
              </a:p>
            </p:txBody>
          </p:sp>
          <p:sp>
            <p:nvSpPr>
              <p:cNvPr id="14" name="TextBox 13"/>
              <p:cNvSpPr txBox="1"/>
              <p:nvPr/>
            </p:nvSpPr>
            <p:spPr>
              <a:xfrm>
                <a:off x="655016" y="3573016"/>
                <a:ext cx="8136904" cy="369332"/>
              </a:xfrm>
              <a:prstGeom prst="rect">
                <a:avLst/>
              </a:prstGeom>
              <a:noFill/>
            </p:spPr>
            <p:txBody>
              <a:bodyPr wrap="square" rtlCol="0">
                <a:spAutoFit/>
              </a:bodyPr>
              <a:lstStyle/>
              <a:p>
                <a:r>
                  <a:rPr lang="en-GB" b="1" dirty="0" smtClean="0">
                    <a:solidFill>
                      <a:srgbClr val="000000"/>
                    </a:solidFill>
                    <a:latin typeface="Century Gothic" pitchFamily="34" charset="0"/>
                  </a:rPr>
                  <a:t>IMPORTANT:</a:t>
                </a:r>
                <a:endParaRPr lang="en-GB" dirty="0">
                  <a:solidFill>
                    <a:srgbClr val="000000"/>
                  </a:solidFill>
                  <a:latin typeface="Lucida Console" pitchFamily="49" charset="0"/>
                </a:endParaRPr>
              </a:p>
            </p:txBody>
          </p:sp>
          <p:pic>
            <p:nvPicPr>
              <p:cNvPr id="15" name="Picture 32" descr="C:\Users\cristian\AppData\Local\Microsoft\Windows\Temporary Internet Files\Content.IE5\GMV91J6Z\MC9000553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13" y="3363677"/>
                <a:ext cx="421203" cy="56937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2112702" y="1412776"/>
              <a:ext cx="6547305" cy="646331"/>
            </a:xfrm>
            <a:prstGeom prst="rect">
              <a:avLst/>
            </a:prstGeom>
            <a:noFill/>
          </p:spPr>
          <p:txBody>
            <a:bodyPr wrap="square" rtlCol="0">
              <a:spAutoFit/>
            </a:bodyPr>
            <a:lstStyle/>
            <a:p>
              <a:r>
                <a:rPr lang="en-GB" dirty="0" err="1">
                  <a:solidFill>
                    <a:srgbClr val="000000"/>
                  </a:solidFill>
                </a:rPr>
                <a:t>Catalog</a:t>
              </a:r>
              <a:r>
                <a:rPr lang="en-GB" dirty="0">
                  <a:solidFill>
                    <a:srgbClr val="000000"/>
                  </a:solidFill>
                </a:rPr>
                <a:t> indexes are introduced when you migrate to CM but there is </a:t>
              </a:r>
              <a:r>
                <a:rPr lang="en-GB" dirty="0" smtClean="0">
                  <a:solidFill>
                    <a:srgbClr val="000000"/>
                  </a:solidFill>
                </a:rPr>
                <a:t>no increased concurrency </a:t>
              </a:r>
              <a:r>
                <a:rPr lang="en-GB" dirty="0">
                  <a:solidFill>
                    <a:srgbClr val="000000"/>
                  </a:solidFill>
                </a:rPr>
                <a:t>in this mode</a:t>
              </a:r>
              <a:endParaRPr lang="en-GB" dirty="0">
                <a:solidFill>
                  <a:srgbClr val="000000"/>
                </a:solidFill>
                <a:latin typeface="Arial"/>
              </a:endParaRPr>
            </a:p>
          </p:txBody>
        </p:sp>
      </p:grpSp>
      <p:sp>
        <p:nvSpPr>
          <p:cNvPr id="16" name="Slide Number Placeholder 4"/>
          <p:cNvSpPr>
            <a:spLocks noGrp="1"/>
          </p:cNvSpPr>
          <p:nvPr>
            <p:ph type="sldNum" sz="quarter" idx="4294967295"/>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7E63B-033D-2C4F-AB94-3C08C8DBAB2C}" type="slidenum">
              <a:rPr lang="en-US" smtClean="0">
                <a:solidFill>
                  <a:srgbClr val="000000">
                    <a:tint val="75000"/>
                  </a:srgbClr>
                </a:solidFill>
              </a:rPr>
              <a:pPr/>
              <a:t>8</a:t>
            </a:fld>
            <a:endParaRPr lang="en-US" dirty="0">
              <a:solidFill>
                <a:srgbClr val="000000">
                  <a:tint val="75000"/>
                </a:srgbClr>
              </a:solidFill>
            </a:endParaRPr>
          </a:p>
        </p:txBody>
      </p:sp>
    </p:spTree>
    <p:extLst>
      <p:ext uri="{BB962C8B-B14F-4D97-AF65-F5344CB8AC3E}">
        <p14:creationId xmlns:p14="http://schemas.microsoft.com/office/powerpoint/2010/main" val="137722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67bef69e9d06889a385f0ec61e15fb54c316e"/>
</p:tagLst>
</file>

<file path=ppt/theme/theme1.xml><?xml version="1.0" encoding="utf-8"?>
<a:theme xmlns:a="http://schemas.openxmlformats.org/drawingml/2006/main" name="Practical_performance_2011">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Practical_performance_2011">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Office Theme">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Office Theme">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DUG_0280510_PPT10_BW">
  <a:themeElements>
    <a:clrScheme name="1_IDUG_0280510_PPT10_BW 1">
      <a:dk1>
        <a:srgbClr val="000000"/>
      </a:dk1>
      <a:lt1>
        <a:srgbClr val="FFFFFF"/>
      </a:lt1>
      <a:dk2>
        <a:srgbClr val="CE4F2B"/>
      </a:dk2>
      <a:lt2>
        <a:srgbClr val="808080"/>
      </a:lt2>
      <a:accent1>
        <a:srgbClr val="0053A0"/>
      </a:accent1>
      <a:accent2>
        <a:srgbClr val="B2CBD3"/>
      </a:accent2>
      <a:accent3>
        <a:srgbClr val="FFFFFF"/>
      </a:accent3>
      <a:accent4>
        <a:srgbClr val="000000"/>
      </a:accent4>
      <a:accent5>
        <a:srgbClr val="AAB3CD"/>
      </a:accent5>
      <a:accent6>
        <a:srgbClr val="A1B8BF"/>
      </a:accent6>
      <a:hlink>
        <a:srgbClr val="D87950"/>
      </a:hlink>
      <a:folHlink>
        <a:srgbClr val="B9B9B9"/>
      </a:folHlink>
    </a:clrScheme>
    <a:fontScheme name="1_IDUG_0280510_PPT10_BW">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Lucida Console" pitchFamily="49" charset="0"/>
            <a:ea typeface="MS Mincho" pitchFamily="49" charset="-128"/>
            <a:cs typeface="BrowalliaUPC" pitchFamily="34" charset="-34"/>
          </a:defRPr>
        </a:defPPr>
      </a:lstStyle>
    </a:spDef>
    <a:lnDef>
      <a:spPr bwMode="auto">
        <a:xfrm>
          <a:off x="0" y="0"/>
          <a:ext cx="1" cy="1"/>
        </a:xfrm>
        <a:custGeom>
          <a:avLst/>
          <a:gdLst/>
          <a:ahLst/>
          <a:cxnLst/>
          <a:rect l="0" t="0" r="0" b="0"/>
          <a:pathLst/>
        </a:custGeom>
        <a:solidFill>
          <a:srgbClr val="CCECFF"/>
        </a:solid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chemeClr val="tx1"/>
            </a:solidFill>
            <a:effectLst/>
            <a:latin typeface="Lucida Console" pitchFamily="49" charset="0"/>
            <a:ea typeface="MS Mincho" pitchFamily="49" charset="-128"/>
            <a:cs typeface="BrowalliaUPC" pitchFamily="34" charset="-34"/>
          </a:defRPr>
        </a:defPPr>
      </a:lstStyle>
    </a:lnDef>
  </a:objectDefaults>
  <a:extraClrSchemeLst>
    <a:extraClrScheme>
      <a:clrScheme name="1_IDUG_0280510_PPT10_BW 1">
        <a:dk1>
          <a:srgbClr val="000000"/>
        </a:dk1>
        <a:lt1>
          <a:srgbClr val="FFFFFF"/>
        </a:lt1>
        <a:dk2>
          <a:srgbClr val="CE4F2B"/>
        </a:dk2>
        <a:lt2>
          <a:srgbClr val="808080"/>
        </a:lt2>
        <a:accent1>
          <a:srgbClr val="0053A0"/>
        </a:accent1>
        <a:accent2>
          <a:srgbClr val="B2CBD3"/>
        </a:accent2>
        <a:accent3>
          <a:srgbClr val="FFFFFF"/>
        </a:accent3>
        <a:accent4>
          <a:srgbClr val="000000"/>
        </a:accent4>
        <a:accent5>
          <a:srgbClr val="AAB3CD"/>
        </a:accent5>
        <a:accent6>
          <a:srgbClr val="A1B8BF"/>
        </a:accent6>
        <a:hlink>
          <a:srgbClr val="D87950"/>
        </a:hlink>
        <a:folHlink>
          <a:srgbClr val="B9B9B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Office Theme">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Practical_performance_2011">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Practical_performance_2011">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Practical_performance_2011">
  <a:themeElements>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fontScheme name="3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3_Office Theme 2">
        <a:dk1>
          <a:srgbClr val="000000"/>
        </a:dk1>
        <a:lt1>
          <a:srgbClr val="FFFFFF"/>
        </a:lt1>
        <a:dk2>
          <a:srgbClr val="1F497D"/>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3">
        <a:dk1>
          <a:srgbClr val="000000"/>
        </a:dk1>
        <a:lt1>
          <a:srgbClr val="FFFFFF"/>
        </a:lt1>
        <a:dk2>
          <a:srgbClr val="1C4372"/>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4">
        <a:dk1>
          <a:srgbClr val="000000"/>
        </a:dk1>
        <a:lt1>
          <a:srgbClr val="FFFFFF"/>
        </a:lt1>
        <a:dk2>
          <a:srgbClr val="1D2171"/>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5">
        <a:dk1>
          <a:srgbClr val="000000"/>
        </a:dk1>
        <a:lt1>
          <a:srgbClr val="FFFFFF"/>
        </a:lt1>
        <a:dk2>
          <a:srgbClr val="244098"/>
        </a:dk2>
        <a:lt2>
          <a:srgbClr val="EEECE1"/>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6">
        <a:dk1>
          <a:srgbClr val="000000"/>
        </a:dk1>
        <a:lt1>
          <a:srgbClr val="FFFFFF"/>
        </a:lt1>
        <a:dk2>
          <a:srgbClr val="244098"/>
        </a:dk2>
        <a:lt2>
          <a:srgbClr val="000000"/>
        </a:lt2>
        <a:accent1>
          <a:srgbClr val="8D1F7D"/>
        </a:accent1>
        <a:accent2>
          <a:srgbClr val="F0871E"/>
        </a:accent2>
        <a:accent3>
          <a:srgbClr val="FFFFFF"/>
        </a:accent3>
        <a:accent4>
          <a:srgbClr val="000000"/>
        </a:accent4>
        <a:accent5>
          <a:srgbClr val="C5ABBF"/>
        </a:accent5>
        <a:accent6>
          <a:srgbClr val="D97A1A"/>
        </a:accent6>
        <a:hlink>
          <a:srgbClr val="008000"/>
        </a:hlink>
        <a:folHlink>
          <a:srgbClr val="FFCC00"/>
        </a:folHlink>
      </a:clrScheme>
      <a:clrMap bg1="lt1" tx1="dk1" bg2="lt2" tx2="dk2" accent1="accent1" accent2="accent2" accent3="accent3" accent4="accent4" accent5="accent5" accent6="accent6" hlink="hlink" folHlink="folHlink"/>
    </a:extraClrScheme>
    <a:extraClrScheme>
      <a:clrScheme name="3_Office Theme 7">
        <a:dk1>
          <a:srgbClr val="000000"/>
        </a:dk1>
        <a:lt1>
          <a:srgbClr val="FFFFFF"/>
        </a:lt1>
        <a:dk2>
          <a:srgbClr val="4B6BAF"/>
        </a:dk2>
        <a:lt2>
          <a:srgbClr val="000000"/>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
      <a:clrScheme name="3_Office Theme 8">
        <a:dk1>
          <a:srgbClr val="000000"/>
        </a:dk1>
        <a:lt1>
          <a:srgbClr val="FFFFFF"/>
        </a:lt1>
        <a:dk2>
          <a:srgbClr val="4B6BAF"/>
        </a:dk2>
        <a:lt2>
          <a:srgbClr val="343391"/>
        </a:lt2>
        <a:accent1>
          <a:srgbClr val="9C298C"/>
        </a:accent1>
        <a:accent2>
          <a:srgbClr val="EF8031"/>
        </a:accent2>
        <a:accent3>
          <a:srgbClr val="FFFFFF"/>
        </a:accent3>
        <a:accent4>
          <a:srgbClr val="000000"/>
        </a:accent4>
        <a:accent5>
          <a:srgbClr val="CBACC5"/>
        </a:accent5>
        <a:accent6>
          <a:srgbClr val="D9732B"/>
        </a:accent6>
        <a:hlink>
          <a:srgbClr val="0F9A48"/>
        </a:hlink>
        <a:folHlink>
          <a:srgbClr val="FFD2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template_may_2012.pptx</Template>
  <TotalTime>22897</TotalTime>
  <Words>4678</Words>
  <Application>Microsoft Office PowerPoint</Application>
  <PresentationFormat>On-screen Show (4:3)</PresentationFormat>
  <Paragraphs>908</Paragraphs>
  <Slides>54</Slides>
  <Notes>20</Notes>
  <HiddenSlides>0</HiddenSlides>
  <MMClips>0</MMClips>
  <ScaleCrop>false</ScaleCrop>
  <HeadingPairs>
    <vt:vector size="6" baseType="variant">
      <vt:variant>
        <vt:lpstr>Theme</vt:lpstr>
      </vt:variant>
      <vt:variant>
        <vt:i4>11</vt:i4>
      </vt:variant>
      <vt:variant>
        <vt:lpstr>Embedded OLE Servers</vt:lpstr>
      </vt:variant>
      <vt:variant>
        <vt:i4>1</vt:i4>
      </vt:variant>
      <vt:variant>
        <vt:lpstr>Slide Titles</vt:lpstr>
      </vt:variant>
      <vt:variant>
        <vt:i4>54</vt:i4>
      </vt:variant>
    </vt:vector>
  </HeadingPairs>
  <TitlesOfParts>
    <vt:vector size="66" baseType="lpstr">
      <vt:lpstr>Practical_performance_2011</vt:lpstr>
      <vt:lpstr>4_Office Theme</vt:lpstr>
      <vt:lpstr>1_IDUG_0280510_PPT10_BW</vt:lpstr>
      <vt:lpstr>3_Office Theme</vt:lpstr>
      <vt:lpstr>5_Office Theme</vt:lpstr>
      <vt:lpstr>6_Office Theme</vt:lpstr>
      <vt:lpstr>1_Practical_performance_2011</vt:lpstr>
      <vt:lpstr>2_Practical_performance_2011</vt:lpstr>
      <vt:lpstr>3_Practical_performance_2011</vt:lpstr>
      <vt:lpstr>4_Practical_performance_2011</vt:lpstr>
      <vt:lpstr>7_Office Theme</vt:lpstr>
      <vt:lpstr>Worksheet</vt:lpstr>
      <vt:lpstr>Why "to REBIND or NOT to REBIND" is STILL a QUESTION?</vt:lpstr>
      <vt:lpstr>- DISCLAIMER</vt:lpstr>
      <vt:lpstr>- Agenda</vt:lpstr>
      <vt:lpstr>- To REBIND or NOT to REBIND? That is the question..</vt:lpstr>
      <vt:lpstr>- The DB2 10 “Performance” migration path</vt:lpstr>
      <vt:lpstr>- DB2 10 Performance Enhancements CM + REBIND </vt:lpstr>
      <vt:lpstr>- DB2 10 Catalog changes</vt:lpstr>
      <vt:lpstr>- APAR PM27811: adds partial compression SPT01</vt:lpstr>
      <vt:lpstr>- DB2 Catalog changes and Performance</vt:lpstr>
      <vt:lpstr>- DB2 10 Literal replacement</vt:lpstr>
      <vt:lpstr>- DB2 10 Literal replacement</vt:lpstr>
      <vt:lpstr>- DB2 10 and virtual storage</vt:lpstr>
      <vt:lpstr>- Distributed workload: DBM1 Storage Below 2GB</vt:lpstr>
      <vt:lpstr>- DB2 10 and Virtual Storage</vt:lpstr>
      <vt:lpstr>- The “obligation” to REBIND</vt:lpstr>
      <vt:lpstr>DB2 PP DOES NOT WORK in DB2 10!</vt:lpstr>
      <vt:lpstr>- Alias resolution processing</vt:lpstr>
      <vt:lpstr>- Controlling the use of PP</vt:lpstr>
      <vt:lpstr>Important to know about PP  DRDA</vt:lpstr>
      <vt:lpstr>Case study</vt:lpstr>
      <vt:lpstr>- To REBIND or NOT To REBIND? Case study</vt:lpstr>
      <vt:lpstr>- Effects of mass REBIND: Case study</vt:lpstr>
      <vt:lpstr>- Effects of mass REBIND: Case study</vt:lpstr>
      <vt:lpstr>- RID List processing failures</vt:lpstr>
      <vt:lpstr>Db2 plan management</vt:lpstr>
      <vt:lpstr>- DB2 PLAN MANAGEMENT</vt:lpstr>
      <vt:lpstr>- DB2 PLAN MANAGEMENT</vt:lpstr>
      <vt:lpstr>- DB2 PLAN MANAGEMENT</vt:lpstr>
      <vt:lpstr>- DB2 PLAN MANAGEMENT: Case study</vt:lpstr>
      <vt:lpstr>- PLAN MANAGEMENT: Case study</vt:lpstr>
      <vt:lpstr>- Some PLAN MANAGEMENT considerations</vt:lpstr>
      <vt:lpstr>- Getting details about PLAN MANAGEMENT usage</vt:lpstr>
      <vt:lpstr>- DB2 10 Plan Management Enhancements</vt:lpstr>
      <vt:lpstr>- DB2 10 Plan Management Enhancements</vt:lpstr>
      <vt:lpstr>- DB2 EXPLAIN survival Guide</vt:lpstr>
      <vt:lpstr>- DB2 10 Plan Management Enhancements</vt:lpstr>
      <vt:lpstr>- APCOMPARE</vt:lpstr>
      <vt:lpstr>- APREUSE</vt:lpstr>
      <vt:lpstr>- Some example scenarios</vt:lpstr>
      <vt:lpstr>- Tracing Dynamic STMT Cache</vt:lpstr>
      <vt:lpstr>- Tracing Dynamic STMT Cache</vt:lpstr>
      <vt:lpstr>Db2 high performance dbats</vt:lpstr>
      <vt:lpstr>- Benefits of HP DBAT + RELEASE(DEALLOCATE)</vt:lpstr>
      <vt:lpstr>- DIS DDF DETAIL in  DB2 10</vt:lpstr>
      <vt:lpstr>- Exploiting High Performance DBATs </vt:lpstr>
      <vt:lpstr>- Implement gradually or selectively</vt:lpstr>
      <vt:lpstr>- DB2 Client and DB2 10</vt:lpstr>
      <vt:lpstr>- RELEASE(COMMIT) vs RELEASE(DEALLOCATE)</vt:lpstr>
      <vt:lpstr>- Do not forget the DB2 Address Spaces</vt:lpstr>
      <vt:lpstr>Summary and conclusions</vt:lpstr>
      <vt:lpstr>- This was our agenda today</vt:lpstr>
      <vt:lpstr>- More to investigate and to explore</vt:lpstr>
      <vt:lpstr>- Time for a new (RE) BIND strategy?</vt:lpstr>
      <vt:lpstr>- A classic of the DB2 literature</vt:lpstr>
    </vt:vector>
  </TitlesOfParts>
  <Company>Creative Concepts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klaas</dc:creator>
  <cp:lastModifiedBy>Klaas Brant</cp:lastModifiedBy>
  <cp:revision>1277</cp:revision>
  <cp:lastPrinted>2012-05-03T13:34:40Z</cp:lastPrinted>
  <dcterms:created xsi:type="dcterms:W3CDTF">2010-09-20T17:41:48Z</dcterms:created>
  <dcterms:modified xsi:type="dcterms:W3CDTF">2013-05-24T08:15:01Z</dcterms:modified>
</cp:coreProperties>
</file>