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6"/>
  </p:notesMasterIdLst>
  <p:sldIdLst>
    <p:sldId id="273" r:id="rId3"/>
    <p:sldId id="297" r:id="rId4"/>
    <p:sldId id="309" r:id="rId5"/>
    <p:sldId id="310" r:id="rId6"/>
    <p:sldId id="311" r:id="rId7"/>
    <p:sldId id="312" r:id="rId8"/>
    <p:sldId id="313" r:id="rId9"/>
    <p:sldId id="314" r:id="rId10"/>
    <p:sldId id="484" r:id="rId11"/>
    <p:sldId id="474" r:id="rId12"/>
    <p:sldId id="315" r:id="rId13"/>
    <p:sldId id="316" r:id="rId14"/>
    <p:sldId id="318" r:id="rId15"/>
    <p:sldId id="322" r:id="rId16"/>
    <p:sldId id="323" r:id="rId17"/>
    <p:sldId id="325" r:id="rId18"/>
    <p:sldId id="326" r:id="rId19"/>
    <p:sldId id="327" r:id="rId20"/>
    <p:sldId id="328" r:id="rId21"/>
    <p:sldId id="329" r:id="rId22"/>
    <p:sldId id="330" r:id="rId23"/>
    <p:sldId id="256" r:id="rId24"/>
    <p:sldId id="258"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4" r:id="rId39"/>
    <p:sldId id="291" r:id="rId40"/>
    <p:sldId id="275" r:id="rId41"/>
    <p:sldId id="292" r:id="rId42"/>
    <p:sldId id="276" r:id="rId43"/>
    <p:sldId id="277" r:id="rId44"/>
    <p:sldId id="278" r:id="rId45"/>
    <p:sldId id="279" r:id="rId46"/>
    <p:sldId id="293" r:id="rId47"/>
    <p:sldId id="294" r:id="rId48"/>
    <p:sldId id="296" r:id="rId49"/>
    <p:sldId id="295" r:id="rId50"/>
    <p:sldId id="280" r:id="rId51"/>
    <p:sldId id="289" r:id="rId52"/>
    <p:sldId id="472" r:id="rId53"/>
    <p:sldId id="473" r:id="rId54"/>
    <p:sldId id="471" r:id="rId55"/>
  </p:sldIdLst>
  <p:sldSz cx="9144000" cy="6858000" type="screen4x3"/>
  <p:notesSz cx="7102475" cy="102314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4660"/>
  </p:normalViewPr>
  <p:slideViewPr>
    <p:cSldViewPr>
      <p:cViewPr varScale="1">
        <p:scale>
          <a:sx n="87" d="100"/>
          <a:sy n="87" d="100"/>
        </p:scale>
        <p:origin x="-140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6963D-C07B-41A7-8EB1-F2E6E7F97F28}" type="doc">
      <dgm:prSet loTypeId="urn:microsoft.com/office/officeart/2008/layout/BendingPictureCaption" loCatId="picture" qsTypeId="urn:microsoft.com/office/officeart/2005/8/quickstyle/simple1" qsCatId="simple" csTypeId="urn:microsoft.com/office/officeart/2005/8/colors/accent0_1" csCatId="mainScheme" phldr="1"/>
      <dgm:spPr/>
      <dgm:t>
        <a:bodyPr/>
        <a:lstStyle/>
        <a:p>
          <a:endParaRPr lang="es-ES"/>
        </a:p>
      </dgm:t>
    </dgm:pt>
    <dgm:pt modelId="{A678DB42-684C-4673-8779-87236F4D1F7B}">
      <dgm:prSet phldrT="[Texto]"/>
      <dgm:spPr/>
      <dgm:t>
        <a:bodyPr/>
        <a:lstStyle/>
        <a:p>
          <a:r>
            <a:rPr lang="es-ES" dirty="0" smtClean="0"/>
            <a:t>Interfaz</a:t>
          </a:r>
          <a:endParaRPr lang="es-ES" dirty="0"/>
        </a:p>
      </dgm:t>
    </dgm:pt>
    <dgm:pt modelId="{45057433-55FB-4213-8221-80B4796498DC}" type="parTrans" cxnId="{98A08541-2B80-42D6-8A2C-C6813F64D1CD}">
      <dgm:prSet/>
      <dgm:spPr/>
      <dgm:t>
        <a:bodyPr/>
        <a:lstStyle/>
        <a:p>
          <a:endParaRPr lang="es-ES"/>
        </a:p>
      </dgm:t>
    </dgm:pt>
    <dgm:pt modelId="{FE81C7C3-5424-4664-8B62-4DBB4882F8C1}" type="sibTrans" cxnId="{98A08541-2B80-42D6-8A2C-C6813F64D1CD}">
      <dgm:prSet/>
      <dgm:spPr/>
      <dgm:t>
        <a:bodyPr/>
        <a:lstStyle/>
        <a:p>
          <a:endParaRPr lang="es-ES"/>
        </a:p>
      </dgm:t>
    </dgm:pt>
    <dgm:pt modelId="{3054B401-055B-497E-8F27-A1C53FEF389A}">
      <dgm:prSet phldrT="[Texto]"/>
      <dgm:spPr/>
      <dgm:t>
        <a:bodyPr/>
        <a:lstStyle/>
        <a:p>
          <a:r>
            <a:rPr lang="es-ES" dirty="0" smtClean="0"/>
            <a:t>Lengua</a:t>
          </a:r>
          <a:endParaRPr lang="es-ES" dirty="0"/>
        </a:p>
      </dgm:t>
    </dgm:pt>
    <dgm:pt modelId="{BFC224EE-DBCB-4118-B234-ED324598F37E}" type="parTrans" cxnId="{29ED1428-4B96-45AD-986E-3960D776903D}">
      <dgm:prSet/>
      <dgm:spPr/>
      <dgm:t>
        <a:bodyPr/>
        <a:lstStyle/>
        <a:p>
          <a:endParaRPr lang="es-ES"/>
        </a:p>
      </dgm:t>
    </dgm:pt>
    <dgm:pt modelId="{5E8446D5-DDCA-46D4-99E7-0968BD0FDDED}" type="sibTrans" cxnId="{29ED1428-4B96-45AD-986E-3960D776903D}">
      <dgm:prSet/>
      <dgm:spPr/>
      <dgm:t>
        <a:bodyPr/>
        <a:lstStyle/>
        <a:p>
          <a:endParaRPr lang="es-ES"/>
        </a:p>
      </dgm:t>
    </dgm:pt>
    <dgm:pt modelId="{04D6BB04-0E22-4BC4-8421-38BA5C858D46}" type="pres">
      <dgm:prSet presAssocID="{8A16963D-C07B-41A7-8EB1-F2E6E7F97F28}" presName="diagram" presStyleCnt="0">
        <dgm:presLayoutVars>
          <dgm:dir/>
        </dgm:presLayoutVars>
      </dgm:prSet>
      <dgm:spPr/>
      <dgm:t>
        <a:bodyPr/>
        <a:lstStyle/>
        <a:p>
          <a:endParaRPr lang="es-ES"/>
        </a:p>
      </dgm:t>
    </dgm:pt>
    <dgm:pt modelId="{9192A34B-6BCD-4319-B80B-044389977D7F}" type="pres">
      <dgm:prSet presAssocID="{A678DB42-684C-4673-8779-87236F4D1F7B}" presName="composite" presStyleCnt="0"/>
      <dgm:spPr/>
      <dgm:t>
        <a:bodyPr/>
        <a:lstStyle/>
        <a:p>
          <a:endParaRPr lang="es-ES"/>
        </a:p>
      </dgm:t>
    </dgm:pt>
    <dgm:pt modelId="{5F610CE8-6A4D-4FAF-96FB-A1AAEA236F2F}" type="pres">
      <dgm:prSet presAssocID="{A678DB42-684C-4673-8779-87236F4D1F7B}" presName="Image" presStyleLbl="bgShp" presStyleIdx="0" presStyleCnt="2"/>
      <dgm:spPr/>
      <dgm:t>
        <a:bodyPr/>
        <a:lstStyle/>
        <a:p>
          <a:endParaRPr lang="es-ES"/>
        </a:p>
      </dgm:t>
    </dgm:pt>
    <dgm:pt modelId="{72CD1F47-AAFE-4D62-8CAD-F278AAA441DF}" type="pres">
      <dgm:prSet presAssocID="{A678DB42-684C-4673-8779-87236F4D1F7B}" presName="Parent" presStyleLbl="node0" presStyleIdx="0" presStyleCnt="2" custLinFactNeighborX="-958" custLinFactNeighborY="4117">
        <dgm:presLayoutVars>
          <dgm:bulletEnabled val="1"/>
        </dgm:presLayoutVars>
      </dgm:prSet>
      <dgm:spPr/>
      <dgm:t>
        <a:bodyPr/>
        <a:lstStyle/>
        <a:p>
          <a:endParaRPr lang="es-ES"/>
        </a:p>
      </dgm:t>
    </dgm:pt>
    <dgm:pt modelId="{172DC726-F5C3-4EE0-B896-477932C29DBB}" type="pres">
      <dgm:prSet presAssocID="{FE81C7C3-5424-4664-8B62-4DBB4882F8C1}" presName="sibTrans" presStyleCnt="0"/>
      <dgm:spPr/>
      <dgm:t>
        <a:bodyPr/>
        <a:lstStyle/>
        <a:p>
          <a:endParaRPr lang="es-ES"/>
        </a:p>
      </dgm:t>
    </dgm:pt>
    <dgm:pt modelId="{4B8E35D0-649E-4E10-8D56-9E1425192170}" type="pres">
      <dgm:prSet presAssocID="{3054B401-055B-497E-8F27-A1C53FEF389A}" presName="composite" presStyleCnt="0"/>
      <dgm:spPr/>
      <dgm:t>
        <a:bodyPr/>
        <a:lstStyle/>
        <a:p>
          <a:endParaRPr lang="es-ES"/>
        </a:p>
      </dgm:t>
    </dgm:pt>
    <dgm:pt modelId="{3803021A-4B14-49FD-9B64-B019EA29E51F}" type="pres">
      <dgm:prSet presAssocID="{3054B401-055B-497E-8F27-A1C53FEF389A}" presName="Image" presStyleLbl="bgShp" presStyleIdx="1" presStyleCnt="2"/>
      <dgm:spPr>
        <a:blipFill rotWithShape="1">
          <a:blip xmlns:r="http://schemas.openxmlformats.org/officeDocument/2006/relationships" r:embed="rId1"/>
          <a:stretch>
            <a:fillRect/>
          </a:stretch>
        </a:blipFill>
      </dgm:spPr>
      <dgm:t>
        <a:bodyPr/>
        <a:lstStyle/>
        <a:p>
          <a:endParaRPr lang="es-ES"/>
        </a:p>
      </dgm:t>
    </dgm:pt>
    <dgm:pt modelId="{2265E439-CEDE-404C-9983-3733D4E8DCB7}" type="pres">
      <dgm:prSet presAssocID="{3054B401-055B-497E-8F27-A1C53FEF389A}" presName="Parent" presStyleLbl="node0" presStyleIdx="1" presStyleCnt="2">
        <dgm:presLayoutVars>
          <dgm:bulletEnabled val="1"/>
        </dgm:presLayoutVars>
      </dgm:prSet>
      <dgm:spPr/>
      <dgm:t>
        <a:bodyPr/>
        <a:lstStyle/>
        <a:p>
          <a:endParaRPr lang="es-ES"/>
        </a:p>
      </dgm:t>
    </dgm:pt>
  </dgm:ptLst>
  <dgm:cxnLst>
    <dgm:cxn modelId="{98A08541-2B80-42D6-8A2C-C6813F64D1CD}" srcId="{8A16963D-C07B-41A7-8EB1-F2E6E7F97F28}" destId="{A678DB42-684C-4673-8779-87236F4D1F7B}" srcOrd="0" destOrd="0" parTransId="{45057433-55FB-4213-8221-80B4796498DC}" sibTransId="{FE81C7C3-5424-4664-8B62-4DBB4882F8C1}"/>
    <dgm:cxn modelId="{CB3D5356-E3F7-4F7A-9C71-D5E2C3FC4C8C}" type="presOf" srcId="{A678DB42-684C-4673-8779-87236F4D1F7B}" destId="{72CD1F47-AAFE-4D62-8CAD-F278AAA441DF}" srcOrd="0" destOrd="0" presId="urn:microsoft.com/office/officeart/2008/layout/BendingPictureCaption"/>
    <dgm:cxn modelId="{C5F6EAAB-6519-4B4A-BCE2-1ED0A0566742}" type="presOf" srcId="{8A16963D-C07B-41A7-8EB1-F2E6E7F97F28}" destId="{04D6BB04-0E22-4BC4-8421-38BA5C858D46}" srcOrd="0" destOrd="0" presId="urn:microsoft.com/office/officeart/2008/layout/BendingPictureCaption"/>
    <dgm:cxn modelId="{29ED1428-4B96-45AD-986E-3960D776903D}" srcId="{8A16963D-C07B-41A7-8EB1-F2E6E7F97F28}" destId="{3054B401-055B-497E-8F27-A1C53FEF389A}" srcOrd="1" destOrd="0" parTransId="{BFC224EE-DBCB-4118-B234-ED324598F37E}" sibTransId="{5E8446D5-DDCA-46D4-99E7-0968BD0FDDED}"/>
    <dgm:cxn modelId="{9DBEB4E6-D4C7-432E-B6D7-B495FD652D40}" type="presOf" srcId="{3054B401-055B-497E-8F27-A1C53FEF389A}" destId="{2265E439-CEDE-404C-9983-3733D4E8DCB7}" srcOrd="0" destOrd="0" presId="urn:microsoft.com/office/officeart/2008/layout/BendingPictureCaption"/>
    <dgm:cxn modelId="{0A6EBD79-E836-413D-B024-21B5932364ED}" type="presParOf" srcId="{04D6BB04-0E22-4BC4-8421-38BA5C858D46}" destId="{9192A34B-6BCD-4319-B80B-044389977D7F}" srcOrd="0" destOrd="0" presId="urn:microsoft.com/office/officeart/2008/layout/BendingPictureCaption"/>
    <dgm:cxn modelId="{B4E44C1F-4335-4316-B3CD-116ADDD11B93}" type="presParOf" srcId="{9192A34B-6BCD-4319-B80B-044389977D7F}" destId="{5F610CE8-6A4D-4FAF-96FB-A1AAEA236F2F}" srcOrd="0" destOrd="0" presId="urn:microsoft.com/office/officeart/2008/layout/BendingPictureCaption"/>
    <dgm:cxn modelId="{2F7BA458-7D7F-40C5-9036-ED6A3018A0B8}" type="presParOf" srcId="{9192A34B-6BCD-4319-B80B-044389977D7F}" destId="{72CD1F47-AAFE-4D62-8CAD-F278AAA441DF}" srcOrd="1" destOrd="0" presId="urn:microsoft.com/office/officeart/2008/layout/BendingPictureCaption"/>
    <dgm:cxn modelId="{79DDF6CD-7530-4E3A-A4EB-56E56B5282D2}" type="presParOf" srcId="{04D6BB04-0E22-4BC4-8421-38BA5C858D46}" destId="{172DC726-F5C3-4EE0-B896-477932C29DBB}" srcOrd="1" destOrd="0" presId="urn:microsoft.com/office/officeart/2008/layout/BendingPictureCaption"/>
    <dgm:cxn modelId="{6BCE6FC4-A399-4338-B358-695CE067C1C7}" type="presParOf" srcId="{04D6BB04-0E22-4BC4-8421-38BA5C858D46}" destId="{4B8E35D0-649E-4E10-8D56-9E1425192170}" srcOrd="2" destOrd="0" presId="urn:microsoft.com/office/officeart/2008/layout/BendingPictureCaption"/>
    <dgm:cxn modelId="{8978B341-061F-43F3-AF73-9FAEB71367CC}" type="presParOf" srcId="{4B8E35D0-649E-4E10-8D56-9E1425192170}" destId="{3803021A-4B14-49FD-9B64-B019EA29E51F}" srcOrd="0" destOrd="0" presId="urn:microsoft.com/office/officeart/2008/layout/BendingPictureCaption"/>
    <dgm:cxn modelId="{9FD4EBCB-FCB8-478B-A40D-125B4170D3B6}" type="presParOf" srcId="{4B8E35D0-649E-4E10-8D56-9E1425192170}" destId="{2265E439-CEDE-404C-9983-3733D4E8DCB7}" srcOrd="1" destOrd="0" presId="urn:microsoft.com/office/officeart/2008/layout/BendingPictureCaption"/>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40256B-E3D3-42EC-B6FD-CD1D9968D44A}"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ES"/>
        </a:p>
      </dgm:t>
    </dgm:pt>
    <dgm:pt modelId="{4E007B39-510C-4FBC-9A93-5542AA3C3694}">
      <dgm:prSet phldrT="[Texto]"/>
      <dgm:spPr/>
      <dgm:t>
        <a:bodyPr/>
        <a:lstStyle/>
        <a:p>
          <a:r>
            <a:rPr lang="es-ES" dirty="0" smtClean="0"/>
            <a:t>Búsqueda directa</a:t>
          </a:r>
          <a:endParaRPr lang="es-ES" dirty="0"/>
        </a:p>
      </dgm:t>
    </dgm:pt>
    <dgm:pt modelId="{5CEBFD8B-C6FF-44AB-B546-A35BFA2460AB}" type="parTrans" cxnId="{00CF1289-2D86-438D-AF48-983D0DFC6851}">
      <dgm:prSet/>
      <dgm:spPr/>
      <dgm:t>
        <a:bodyPr/>
        <a:lstStyle/>
        <a:p>
          <a:endParaRPr lang="es-ES"/>
        </a:p>
      </dgm:t>
    </dgm:pt>
    <dgm:pt modelId="{81A854AD-4710-43BF-A094-D7BEDED7CEB3}" type="sibTrans" cxnId="{00CF1289-2D86-438D-AF48-983D0DFC6851}">
      <dgm:prSet/>
      <dgm:spPr/>
      <dgm:t>
        <a:bodyPr/>
        <a:lstStyle/>
        <a:p>
          <a:endParaRPr lang="es-ES"/>
        </a:p>
      </dgm:t>
    </dgm:pt>
    <dgm:pt modelId="{A568B5D0-D950-447D-B888-C2D07CEE66E3}">
      <dgm:prSet phldrT="[Texto]"/>
      <dgm:spPr/>
      <dgm:t>
        <a:bodyPr/>
        <a:lstStyle/>
        <a:p>
          <a:r>
            <a:rPr lang="es-ES" dirty="0" smtClean="0"/>
            <a:t>Búsqueda a través de índices</a:t>
          </a:r>
          <a:endParaRPr lang="es-ES" dirty="0"/>
        </a:p>
      </dgm:t>
    </dgm:pt>
    <dgm:pt modelId="{EA8FD739-BCEC-4A8D-883D-4280391A902D}" type="parTrans" cxnId="{4E47CFBD-5DA9-474F-9574-F38356727269}">
      <dgm:prSet/>
      <dgm:spPr/>
      <dgm:t>
        <a:bodyPr/>
        <a:lstStyle/>
        <a:p>
          <a:endParaRPr lang="es-ES"/>
        </a:p>
      </dgm:t>
    </dgm:pt>
    <dgm:pt modelId="{8E88D2BB-14AB-4162-8FC2-D50F3229C043}" type="sibTrans" cxnId="{4E47CFBD-5DA9-474F-9574-F38356727269}">
      <dgm:prSet/>
      <dgm:spPr/>
      <dgm:t>
        <a:bodyPr/>
        <a:lstStyle/>
        <a:p>
          <a:endParaRPr lang="es-ES"/>
        </a:p>
      </dgm:t>
    </dgm:pt>
    <dgm:pt modelId="{534A37CE-95C2-4425-A3CD-F01DC274CF7B}">
      <dgm:prSet phldrT="[Texto]"/>
      <dgm:spPr/>
      <dgm:t>
        <a:bodyPr/>
        <a:lstStyle/>
        <a:p>
          <a:r>
            <a:rPr lang="es-ES" dirty="0" smtClean="0"/>
            <a:t>Jerarquizada o códigos</a:t>
          </a:r>
          <a:endParaRPr lang="es-ES" dirty="0"/>
        </a:p>
      </dgm:t>
    </dgm:pt>
    <dgm:pt modelId="{FBE7AEA3-7B7F-41B4-8CD3-940889F6A766}" type="parTrans" cxnId="{BF5EAAD7-0A01-447B-89E6-ADA4CB0B40E2}">
      <dgm:prSet/>
      <dgm:spPr/>
      <dgm:t>
        <a:bodyPr/>
        <a:lstStyle/>
        <a:p>
          <a:endParaRPr lang="es-ES"/>
        </a:p>
      </dgm:t>
    </dgm:pt>
    <dgm:pt modelId="{19F56EE2-8EEC-4AA5-8025-0F20626FFD36}" type="sibTrans" cxnId="{BF5EAAD7-0A01-447B-89E6-ADA4CB0B40E2}">
      <dgm:prSet/>
      <dgm:spPr/>
      <dgm:t>
        <a:bodyPr/>
        <a:lstStyle/>
        <a:p>
          <a:endParaRPr lang="es-ES"/>
        </a:p>
      </dgm:t>
    </dgm:pt>
    <dgm:pt modelId="{67CC3C27-7AA6-438E-B8A5-04F4BD05A29E}" type="pres">
      <dgm:prSet presAssocID="{9940256B-E3D3-42EC-B6FD-CD1D9968D44A}" presName="linear" presStyleCnt="0">
        <dgm:presLayoutVars>
          <dgm:dir/>
          <dgm:animLvl val="lvl"/>
          <dgm:resizeHandles val="exact"/>
        </dgm:presLayoutVars>
      </dgm:prSet>
      <dgm:spPr/>
      <dgm:t>
        <a:bodyPr/>
        <a:lstStyle/>
        <a:p>
          <a:endParaRPr lang="es-ES"/>
        </a:p>
      </dgm:t>
    </dgm:pt>
    <dgm:pt modelId="{4D889E7C-A92F-4239-AE93-A9EE34DBF23A}" type="pres">
      <dgm:prSet presAssocID="{4E007B39-510C-4FBC-9A93-5542AA3C3694}" presName="parentLin" presStyleCnt="0"/>
      <dgm:spPr/>
      <dgm:t>
        <a:bodyPr/>
        <a:lstStyle/>
        <a:p>
          <a:endParaRPr lang="es-ES"/>
        </a:p>
      </dgm:t>
    </dgm:pt>
    <dgm:pt modelId="{749204AB-067D-420C-9BDA-570FC470CE79}" type="pres">
      <dgm:prSet presAssocID="{4E007B39-510C-4FBC-9A93-5542AA3C3694}" presName="parentLeftMargin" presStyleLbl="node1" presStyleIdx="0" presStyleCnt="3"/>
      <dgm:spPr/>
      <dgm:t>
        <a:bodyPr/>
        <a:lstStyle/>
        <a:p>
          <a:endParaRPr lang="es-ES"/>
        </a:p>
      </dgm:t>
    </dgm:pt>
    <dgm:pt modelId="{B63615B9-804C-4301-9DDC-13403745062D}" type="pres">
      <dgm:prSet presAssocID="{4E007B39-510C-4FBC-9A93-5542AA3C3694}" presName="parentText" presStyleLbl="node1" presStyleIdx="0" presStyleCnt="3">
        <dgm:presLayoutVars>
          <dgm:chMax val="0"/>
          <dgm:bulletEnabled val="1"/>
        </dgm:presLayoutVars>
      </dgm:prSet>
      <dgm:spPr/>
      <dgm:t>
        <a:bodyPr/>
        <a:lstStyle/>
        <a:p>
          <a:endParaRPr lang="es-ES"/>
        </a:p>
      </dgm:t>
    </dgm:pt>
    <dgm:pt modelId="{D8A1E8B4-1EB7-4158-8E57-C493DC10B9ED}" type="pres">
      <dgm:prSet presAssocID="{4E007B39-510C-4FBC-9A93-5542AA3C3694}" presName="negativeSpace" presStyleCnt="0"/>
      <dgm:spPr/>
      <dgm:t>
        <a:bodyPr/>
        <a:lstStyle/>
        <a:p>
          <a:endParaRPr lang="es-ES"/>
        </a:p>
      </dgm:t>
    </dgm:pt>
    <dgm:pt modelId="{23EDDC27-BC42-49DB-A1B0-983043EA2935}" type="pres">
      <dgm:prSet presAssocID="{4E007B39-510C-4FBC-9A93-5542AA3C3694}" presName="childText" presStyleLbl="conFgAcc1" presStyleIdx="0" presStyleCnt="3">
        <dgm:presLayoutVars>
          <dgm:bulletEnabled val="1"/>
        </dgm:presLayoutVars>
      </dgm:prSet>
      <dgm:spPr/>
      <dgm:t>
        <a:bodyPr/>
        <a:lstStyle/>
        <a:p>
          <a:endParaRPr lang="es-ES"/>
        </a:p>
      </dgm:t>
    </dgm:pt>
    <dgm:pt modelId="{99948CB5-C88D-4397-9A92-0EFAEC6253B2}" type="pres">
      <dgm:prSet presAssocID="{81A854AD-4710-43BF-A094-D7BEDED7CEB3}" presName="spaceBetweenRectangles" presStyleCnt="0"/>
      <dgm:spPr/>
      <dgm:t>
        <a:bodyPr/>
        <a:lstStyle/>
        <a:p>
          <a:endParaRPr lang="es-ES"/>
        </a:p>
      </dgm:t>
    </dgm:pt>
    <dgm:pt modelId="{9332D384-80F7-4D3D-B471-862B6CFFE310}" type="pres">
      <dgm:prSet presAssocID="{A568B5D0-D950-447D-B888-C2D07CEE66E3}" presName="parentLin" presStyleCnt="0"/>
      <dgm:spPr/>
      <dgm:t>
        <a:bodyPr/>
        <a:lstStyle/>
        <a:p>
          <a:endParaRPr lang="es-ES"/>
        </a:p>
      </dgm:t>
    </dgm:pt>
    <dgm:pt modelId="{72E84B08-0134-44AE-AACE-7344ECB3C5F1}" type="pres">
      <dgm:prSet presAssocID="{A568B5D0-D950-447D-B888-C2D07CEE66E3}" presName="parentLeftMargin" presStyleLbl="node1" presStyleIdx="0" presStyleCnt="3"/>
      <dgm:spPr/>
      <dgm:t>
        <a:bodyPr/>
        <a:lstStyle/>
        <a:p>
          <a:endParaRPr lang="es-ES"/>
        </a:p>
      </dgm:t>
    </dgm:pt>
    <dgm:pt modelId="{E34BD156-2554-4828-B2C7-CE1FA75612D2}" type="pres">
      <dgm:prSet presAssocID="{A568B5D0-D950-447D-B888-C2D07CEE66E3}" presName="parentText" presStyleLbl="node1" presStyleIdx="1" presStyleCnt="3">
        <dgm:presLayoutVars>
          <dgm:chMax val="0"/>
          <dgm:bulletEnabled val="1"/>
        </dgm:presLayoutVars>
      </dgm:prSet>
      <dgm:spPr/>
      <dgm:t>
        <a:bodyPr/>
        <a:lstStyle/>
        <a:p>
          <a:endParaRPr lang="es-ES"/>
        </a:p>
      </dgm:t>
    </dgm:pt>
    <dgm:pt modelId="{046E32A3-07B3-4AA7-AC2C-1C3C303C7192}" type="pres">
      <dgm:prSet presAssocID="{A568B5D0-D950-447D-B888-C2D07CEE66E3}" presName="negativeSpace" presStyleCnt="0"/>
      <dgm:spPr/>
      <dgm:t>
        <a:bodyPr/>
        <a:lstStyle/>
        <a:p>
          <a:endParaRPr lang="es-ES"/>
        </a:p>
      </dgm:t>
    </dgm:pt>
    <dgm:pt modelId="{8BABA6ED-2516-49C3-879E-676B52876913}" type="pres">
      <dgm:prSet presAssocID="{A568B5D0-D950-447D-B888-C2D07CEE66E3}" presName="childText" presStyleLbl="conFgAcc1" presStyleIdx="1" presStyleCnt="3">
        <dgm:presLayoutVars>
          <dgm:bulletEnabled val="1"/>
        </dgm:presLayoutVars>
      </dgm:prSet>
      <dgm:spPr/>
      <dgm:t>
        <a:bodyPr/>
        <a:lstStyle/>
        <a:p>
          <a:endParaRPr lang="es-ES"/>
        </a:p>
      </dgm:t>
    </dgm:pt>
    <dgm:pt modelId="{2097134B-A2F4-4F8F-A2AD-4FEDD22F20D3}" type="pres">
      <dgm:prSet presAssocID="{8E88D2BB-14AB-4162-8FC2-D50F3229C043}" presName="spaceBetweenRectangles" presStyleCnt="0"/>
      <dgm:spPr/>
      <dgm:t>
        <a:bodyPr/>
        <a:lstStyle/>
        <a:p>
          <a:endParaRPr lang="es-ES"/>
        </a:p>
      </dgm:t>
    </dgm:pt>
    <dgm:pt modelId="{D8B507A9-4E85-41E7-9FA5-C10A622D54F3}" type="pres">
      <dgm:prSet presAssocID="{534A37CE-95C2-4425-A3CD-F01DC274CF7B}" presName="parentLin" presStyleCnt="0"/>
      <dgm:spPr/>
      <dgm:t>
        <a:bodyPr/>
        <a:lstStyle/>
        <a:p>
          <a:endParaRPr lang="es-ES"/>
        </a:p>
      </dgm:t>
    </dgm:pt>
    <dgm:pt modelId="{349B7352-71B4-43A1-B8A1-F58B28F82049}" type="pres">
      <dgm:prSet presAssocID="{534A37CE-95C2-4425-A3CD-F01DC274CF7B}" presName="parentLeftMargin" presStyleLbl="node1" presStyleIdx="1" presStyleCnt="3"/>
      <dgm:spPr/>
      <dgm:t>
        <a:bodyPr/>
        <a:lstStyle/>
        <a:p>
          <a:endParaRPr lang="es-ES"/>
        </a:p>
      </dgm:t>
    </dgm:pt>
    <dgm:pt modelId="{87813ABF-9934-49C5-BB67-DB60E05DB438}" type="pres">
      <dgm:prSet presAssocID="{534A37CE-95C2-4425-A3CD-F01DC274CF7B}" presName="parentText" presStyleLbl="node1" presStyleIdx="2" presStyleCnt="3">
        <dgm:presLayoutVars>
          <dgm:chMax val="0"/>
          <dgm:bulletEnabled val="1"/>
        </dgm:presLayoutVars>
      </dgm:prSet>
      <dgm:spPr/>
      <dgm:t>
        <a:bodyPr/>
        <a:lstStyle/>
        <a:p>
          <a:endParaRPr lang="es-ES"/>
        </a:p>
      </dgm:t>
    </dgm:pt>
    <dgm:pt modelId="{C30E7C2F-FC21-4580-8A7E-EBCA8FB9C001}" type="pres">
      <dgm:prSet presAssocID="{534A37CE-95C2-4425-A3CD-F01DC274CF7B}" presName="negativeSpace" presStyleCnt="0"/>
      <dgm:spPr/>
      <dgm:t>
        <a:bodyPr/>
        <a:lstStyle/>
        <a:p>
          <a:endParaRPr lang="es-ES"/>
        </a:p>
      </dgm:t>
    </dgm:pt>
    <dgm:pt modelId="{086DCBA1-F0EE-49E5-A5F6-A9F32C51837C}" type="pres">
      <dgm:prSet presAssocID="{534A37CE-95C2-4425-A3CD-F01DC274CF7B}" presName="childText" presStyleLbl="conFgAcc1" presStyleIdx="2" presStyleCnt="3">
        <dgm:presLayoutVars>
          <dgm:bulletEnabled val="1"/>
        </dgm:presLayoutVars>
      </dgm:prSet>
      <dgm:spPr/>
      <dgm:t>
        <a:bodyPr/>
        <a:lstStyle/>
        <a:p>
          <a:endParaRPr lang="es-ES"/>
        </a:p>
      </dgm:t>
    </dgm:pt>
  </dgm:ptLst>
  <dgm:cxnLst>
    <dgm:cxn modelId="{5CFB1650-9507-4033-8654-523DAD7360B0}" type="presOf" srcId="{4E007B39-510C-4FBC-9A93-5542AA3C3694}" destId="{749204AB-067D-420C-9BDA-570FC470CE79}" srcOrd="0" destOrd="0" presId="urn:microsoft.com/office/officeart/2005/8/layout/list1"/>
    <dgm:cxn modelId="{0DC205D0-0907-42B3-AE4A-7A321F005B13}" type="presOf" srcId="{4E007B39-510C-4FBC-9A93-5542AA3C3694}" destId="{B63615B9-804C-4301-9DDC-13403745062D}" srcOrd="1" destOrd="0" presId="urn:microsoft.com/office/officeart/2005/8/layout/list1"/>
    <dgm:cxn modelId="{BF5EAAD7-0A01-447B-89E6-ADA4CB0B40E2}" srcId="{9940256B-E3D3-42EC-B6FD-CD1D9968D44A}" destId="{534A37CE-95C2-4425-A3CD-F01DC274CF7B}" srcOrd="2" destOrd="0" parTransId="{FBE7AEA3-7B7F-41B4-8CD3-940889F6A766}" sibTransId="{19F56EE2-8EEC-4AA5-8025-0F20626FFD36}"/>
    <dgm:cxn modelId="{A1C682FE-A474-4E32-A497-57F336CC7DD8}" type="presOf" srcId="{534A37CE-95C2-4425-A3CD-F01DC274CF7B}" destId="{87813ABF-9934-49C5-BB67-DB60E05DB438}" srcOrd="1" destOrd="0" presId="urn:microsoft.com/office/officeart/2005/8/layout/list1"/>
    <dgm:cxn modelId="{28D0976B-8F6A-4C01-B20E-9045FA33B71B}" type="presOf" srcId="{534A37CE-95C2-4425-A3CD-F01DC274CF7B}" destId="{349B7352-71B4-43A1-B8A1-F58B28F82049}" srcOrd="0" destOrd="0" presId="urn:microsoft.com/office/officeart/2005/8/layout/list1"/>
    <dgm:cxn modelId="{F9F456D9-8695-46E3-A97D-B7A1CCFCC7EA}" type="presOf" srcId="{A568B5D0-D950-447D-B888-C2D07CEE66E3}" destId="{72E84B08-0134-44AE-AACE-7344ECB3C5F1}" srcOrd="0" destOrd="0" presId="urn:microsoft.com/office/officeart/2005/8/layout/list1"/>
    <dgm:cxn modelId="{6C7B535A-E7F7-48CE-BE51-B71AA8257991}" type="presOf" srcId="{A568B5D0-D950-447D-B888-C2D07CEE66E3}" destId="{E34BD156-2554-4828-B2C7-CE1FA75612D2}" srcOrd="1" destOrd="0" presId="urn:microsoft.com/office/officeart/2005/8/layout/list1"/>
    <dgm:cxn modelId="{00CF1289-2D86-438D-AF48-983D0DFC6851}" srcId="{9940256B-E3D3-42EC-B6FD-CD1D9968D44A}" destId="{4E007B39-510C-4FBC-9A93-5542AA3C3694}" srcOrd="0" destOrd="0" parTransId="{5CEBFD8B-C6FF-44AB-B546-A35BFA2460AB}" sibTransId="{81A854AD-4710-43BF-A094-D7BEDED7CEB3}"/>
    <dgm:cxn modelId="{E1930B91-95EA-4E24-99E8-DD5004D54033}" type="presOf" srcId="{9940256B-E3D3-42EC-B6FD-CD1D9968D44A}" destId="{67CC3C27-7AA6-438E-B8A5-04F4BD05A29E}" srcOrd="0" destOrd="0" presId="urn:microsoft.com/office/officeart/2005/8/layout/list1"/>
    <dgm:cxn modelId="{4E47CFBD-5DA9-474F-9574-F38356727269}" srcId="{9940256B-E3D3-42EC-B6FD-CD1D9968D44A}" destId="{A568B5D0-D950-447D-B888-C2D07CEE66E3}" srcOrd="1" destOrd="0" parTransId="{EA8FD739-BCEC-4A8D-883D-4280391A902D}" sibTransId="{8E88D2BB-14AB-4162-8FC2-D50F3229C043}"/>
    <dgm:cxn modelId="{A9DF0601-18AE-4728-B4B7-C9B63F610008}" type="presParOf" srcId="{67CC3C27-7AA6-438E-B8A5-04F4BD05A29E}" destId="{4D889E7C-A92F-4239-AE93-A9EE34DBF23A}" srcOrd="0" destOrd="0" presId="urn:microsoft.com/office/officeart/2005/8/layout/list1"/>
    <dgm:cxn modelId="{E97B29A2-4104-4F46-93B7-6E6338188078}" type="presParOf" srcId="{4D889E7C-A92F-4239-AE93-A9EE34DBF23A}" destId="{749204AB-067D-420C-9BDA-570FC470CE79}" srcOrd="0" destOrd="0" presId="urn:microsoft.com/office/officeart/2005/8/layout/list1"/>
    <dgm:cxn modelId="{8E11160F-9292-477B-A39B-4C02D0AF008E}" type="presParOf" srcId="{4D889E7C-A92F-4239-AE93-A9EE34DBF23A}" destId="{B63615B9-804C-4301-9DDC-13403745062D}" srcOrd="1" destOrd="0" presId="urn:microsoft.com/office/officeart/2005/8/layout/list1"/>
    <dgm:cxn modelId="{E62340BF-3794-4B49-B8C3-EE1872AE75FE}" type="presParOf" srcId="{67CC3C27-7AA6-438E-B8A5-04F4BD05A29E}" destId="{D8A1E8B4-1EB7-4158-8E57-C493DC10B9ED}" srcOrd="1" destOrd="0" presId="urn:microsoft.com/office/officeart/2005/8/layout/list1"/>
    <dgm:cxn modelId="{8B3C54DE-4949-48DD-8F86-ED8468480FDE}" type="presParOf" srcId="{67CC3C27-7AA6-438E-B8A5-04F4BD05A29E}" destId="{23EDDC27-BC42-49DB-A1B0-983043EA2935}" srcOrd="2" destOrd="0" presId="urn:microsoft.com/office/officeart/2005/8/layout/list1"/>
    <dgm:cxn modelId="{A3188FCB-BFBC-4F61-953E-0257A1890B71}" type="presParOf" srcId="{67CC3C27-7AA6-438E-B8A5-04F4BD05A29E}" destId="{99948CB5-C88D-4397-9A92-0EFAEC6253B2}" srcOrd="3" destOrd="0" presId="urn:microsoft.com/office/officeart/2005/8/layout/list1"/>
    <dgm:cxn modelId="{D929B027-6385-4951-B536-FC4773C77636}" type="presParOf" srcId="{67CC3C27-7AA6-438E-B8A5-04F4BD05A29E}" destId="{9332D384-80F7-4D3D-B471-862B6CFFE310}" srcOrd="4" destOrd="0" presId="urn:microsoft.com/office/officeart/2005/8/layout/list1"/>
    <dgm:cxn modelId="{9BFBA417-4500-4570-93DF-E3AD0EE45F22}" type="presParOf" srcId="{9332D384-80F7-4D3D-B471-862B6CFFE310}" destId="{72E84B08-0134-44AE-AACE-7344ECB3C5F1}" srcOrd="0" destOrd="0" presId="urn:microsoft.com/office/officeart/2005/8/layout/list1"/>
    <dgm:cxn modelId="{56C92AAD-C3DF-470F-AA4C-B7385CC6A924}" type="presParOf" srcId="{9332D384-80F7-4D3D-B471-862B6CFFE310}" destId="{E34BD156-2554-4828-B2C7-CE1FA75612D2}" srcOrd="1" destOrd="0" presId="urn:microsoft.com/office/officeart/2005/8/layout/list1"/>
    <dgm:cxn modelId="{A4A69D25-2F24-4BE1-B552-2853E90E8BAC}" type="presParOf" srcId="{67CC3C27-7AA6-438E-B8A5-04F4BD05A29E}" destId="{046E32A3-07B3-4AA7-AC2C-1C3C303C7192}" srcOrd="5" destOrd="0" presId="urn:microsoft.com/office/officeart/2005/8/layout/list1"/>
    <dgm:cxn modelId="{60C88860-1FAD-435D-9AD4-DF1CCC69EED8}" type="presParOf" srcId="{67CC3C27-7AA6-438E-B8A5-04F4BD05A29E}" destId="{8BABA6ED-2516-49C3-879E-676B52876913}" srcOrd="6" destOrd="0" presId="urn:microsoft.com/office/officeart/2005/8/layout/list1"/>
    <dgm:cxn modelId="{889F8B73-2167-4209-A647-3207571F9582}" type="presParOf" srcId="{67CC3C27-7AA6-438E-B8A5-04F4BD05A29E}" destId="{2097134B-A2F4-4F8F-A2AD-4FEDD22F20D3}" srcOrd="7" destOrd="0" presId="urn:microsoft.com/office/officeart/2005/8/layout/list1"/>
    <dgm:cxn modelId="{32DAAFBE-3CDF-48EA-8730-BBBA584B2B08}" type="presParOf" srcId="{67CC3C27-7AA6-438E-B8A5-04F4BD05A29E}" destId="{D8B507A9-4E85-41E7-9FA5-C10A622D54F3}" srcOrd="8" destOrd="0" presId="urn:microsoft.com/office/officeart/2005/8/layout/list1"/>
    <dgm:cxn modelId="{BCD5B96F-E921-4729-B4C0-C5182124B53E}" type="presParOf" srcId="{D8B507A9-4E85-41E7-9FA5-C10A622D54F3}" destId="{349B7352-71B4-43A1-B8A1-F58B28F82049}" srcOrd="0" destOrd="0" presId="urn:microsoft.com/office/officeart/2005/8/layout/list1"/>
    <dgm:cxn modelId="{537650D6-321F-4EC9-A6EF-14CE142199D5}" type="presParOf" srcId="{D8B507A9-4E85-41E7-9FA5-C10A622D54F3}" destId="{87813ABF-9934-49C5-BB67-DB60E05DB438}" srcOrd="1" destOrd="0" presId="urn:microsoft.com/office/officeart/2005/8/layout/list1"/>
    <dgm:cxn modelId="{9EDCE634-9E5E-4461-825E-2818FC264A7F}" type="presParOf" srcId="{67CC3C27-7AA6-438E-B8A5-04F4BD05A29E}" destId="{C30E7C2F-FC21-4580-8A7E-EBCA8FB9C001}" srcOrd="9" destOrd="0" presId="urn:microsoft.com/office/officeart/2005/8/layout/list1"/>
    <dgm:cxn modelId="{FD31113E-2D10-4FD2-9E41-BAAA31296F79}" type="presParOf" srcId="{67CC3C27-7AA6-438E-B8A5-04F4BD05A29E}" destId="{086DCBA1-F0EE-49E5-A5F6-A9F32C51837C}"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40256B-E3D3-42EC-B6FD-CD1D9968D44A}"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ES"/>
        </a:p>
      </dgm:t>
    </dgm:pt>
    <dgm:pt modelId="{4E007B39-510C-4FBC-9A93-5542AA3C3694}">
      <dgm:prSet phldrT="[Texto]"/>
      <dgm:spPr/>
      <dgm:t>
        <a:bodyPr/>
        <a:lstStyle/>
        <a:p>
          <a:r>
            <a:rPr lang="es-ES" dirty="0" smtClean="0"/>
            <a:t>Operadores Booleanos y de proximidad</a:t>
          </a:r>
          <a:endParaRPr lang="es-ES" dirty="0"/>
        </a:p>
      </dgm:t>
    </dgm:pt>
    <dgm:pt modelId="{5CEBFD8B-C6FF-44AB-B546-A35BFA2460AB}" type="parTrans" cxnId="{00CF1289-2D86-438D-AF48-983D0DFC6851}">
      <dgm:prSet/>
      <dgm:spPr/>
      <dgm:t>
        <a:bodyPr/>
        <a:lstStyle/>
        <a:p>
          <a:endParaRPr lang="es-ES"/>
        </a:p>
      </dgm:t>
    </dgm:pt>
    <dgm:pt modelId="{81A854AD-4710-43BF-A094-D7BEDED7CEB3}" type="sibTrans" cxnId="{00CF1289-2D86-438D-AF48-983D0DFC6851}">
      <dgm:prSet/>
      <dgm:spPr/>
      <dgm:t>
        <a:bodyPr/>
        <a:lstStyle/>
        <a:p>
          <a:endParaRPr lang="es-ES"/>
        </a:p>
      </dgm:t>
    </dgm:pt>
    <dgm:pt modelId="{534A37CE-95C2-4425-A3CD-F01DC274CF7B}">
      <dgm:prSet phldrT="[Texto]"/>
      <dgm:spPr/>
      <dgm:t>
        <a:bodyPr/>
        <a:lstStyle/>
        <a:p>
          <a:r>
            <a:rPr lang="es-ES" dirty="0" smtClean="0"/>
            <a:t>Operadores numéricos</a:t>
          </a:r>
          <a:endParaRPr lang="es-ES" dirty="0"/>
        </a:p>
      </dgm:t>
    </dgm:pt>
    <dgm:pt modelId="{FBE7AEA3-7B7F-41B4-8CD3-940889F6A766}" type="parTrans" cxnId="{BF5EAAD7-0A01-447B-89E6-ADA4CB0B40E2}">
      <dgm:prSet/>
      <dgm:spPr/>
      <dgm:t>
        <a:bodyPr/>
        <a:lstStyle/>
        <a:p>
          <a:endParaRPr lang="es-ES"/>
        </a:p>
      </dgm:t>
    </dgm:pt>
    <dgm:pt modelId="{19F56EE2-8EEC-4AA5-8025-0F20626FFD36}" type="sibTrans" cxnId="{BF5EAAD7-0A01-447B-89E6-ADA4CB0B40E2}">
      <dgm:prSet/>
      <dgm:spPr/>
      <dgm:t>
        <a:bodyPr/>
        <a:lstStyle/>
        <a:p>
          <a:endParaRPr lang="es-ES"/>
        </a:p>
      </dgm:t>
    </dgm:pt>
    <dgm:pt modelId="{A568B5D0-D950-447D-B888-C2D07CEE66E3}">
      <dgm:prSet phldrT="[Texto]"/>
      <dgm:spPr/>
      <dgm:t>
        <a:bodyPr/>
        <a:lstStyle/>
        <a:p>
          <a:r>
            <a:rPr lang="es-ES" dirty="0" smtClean="0"/>
            <a:t> Truncamientos</a:t>
          </a:r>
          <a:endParaRPr lang="es-ES" dirty="0"/>
        </a:p>
      </dgm:t>
    </dgm:pt>
    <dgm:pt modelId="{8E88D2BB-14AB-4162-8FC2-D50F3229C043}" type="sibTrans" cxnId="{4E47CFBD-5DA9-474F-9574-F38356727269}">
      <dgm:prSet/>
      <dgm:spPr/>
      <dgm:t>
        <a:bodyPr/>
        <a:lstStyle/>
        <a:p>
          <a:endParaRPr lang="es-ES"/>
        </a:p>
      </dgm:t>
    </dgm:pt>
    <dgm:pt modelId="{EA8FD739-BCEC-4A8D-883D-4280391A902D}" type="parTrans" cxnId="{4E47CFBD-5DA9-474F-9574-F38356727269}">
      <dgm:prSet/>
      <dgm:spPr/>
      <dgm:t>
        <a:bodyPr/>
        <a:lstStyle/>
        <a:p>
          <a:endParaRPr lang="es-ES"/>
        </a:p>
      </dgm:t>
    </dgm:pt>
    <dgm:pt modelId="{E30A3C31-8DFB-4764-A47B-212199B4B334}">
      <dgm:prSet phldrT="[Texto]"/>
      <dgm:spPr/>
      <dgm:t>
        <a:bodyPr/>
        <a:lstStyle/>
        <a:p>
          <a:r>
            <a:rPr lang="es-ES" dirty="0" smtClean="0"/>
            <a:t>Filtrados</a:t>
          </a:r>
          <a:endParaRPr lang="es-ES" dirty="0"/>
        </a:p>
      </dgm:t>
    </dgm:pt>
    <dgm:pt modelId="{1553F794-228E-48B1-B441-6E47035E9405}" type="parTrans" cxnId="{1543FBE1-7F51-4BC2-9F7A-180B8AD80925}">
      <dgm:prSet/>
      <dgm:spPr/>
      <dgm:t>
        <a:bodyPr/>
        <a:lstStyle/>
        <a:p>
          <a:endParaRPr lang="es-ES"/>
        </a:p>
      </dgm:t>
    </dgm:pt>
    <dgm:pt modelId="{36310AE5-E4DF-4B2C-B98E-4949AC2FB8BB}" type="sibTrans" cxnId="{1543FBE1-7F51-4BC2-9F7A-180B8AD80925}">
      <dgm:prSet/>
      <dgm:spPr/>
      <dgm:t>
        <a:bodyPr/>
        <a:lstStyle/>
        <a:p>
          <a:endParaRPr lang="es-ES"/>
        </a:p>
      </dgm:t>
    </dgm:pt>
    <dgm:pt modelId="{74C62FA9-B562-4B86-83DB-2CD9D83FC7A7}">
      <dgm:prSet phldrT="[Texto]"/>
      <dgm:spPr/>
      <dgm:t>
        <a:bodyPr/>
        <a:lstStyle/>
        <a:p>
          <a:r>
            <a:rPr lang="es-ES" dirty="0" smtClean="0"/>
            <a:t>Otras funcionalidades</a:t>
          </a:r>
          <a:endParaRPr lang="es-ES" dirty="0"/>
        </a:p>
      </dgm:t>
    </dgm:pt>
    <dgm:pt modelId="{07D9AE47-2017-4633-BACD-03C64724428A}" type="parTrans" cxnId="{2B5E5259-C67A-4467-B676-06D48FB838A6}">
      <dgm:prSet/>
      <dgm:spPr/>
      <dgm:t>
        <a:bodyPr/>
        <a:lstStyle/>
        <a:p>
          <a:endParaRPr lang="es-ES"/>
        </a:p>
      </dgm:t>
    </dgm:pt>
    <dgm:pt modelId="{4D906250-C65D-4199-9AB1-219421BB4695}" type="sibTrans" cxnId="{2B5E5259-C67A-4467-B676-06D48FB838A6}">
      <dgm:prSet/>
      <dgm:spPr/>
      <dgm:t>
        <a:bodyPr/>
        <a:lstStyle/>
        <a:p>
          <a:endParaRPr lang="es-ES"/>
        </a:p>
      </dgm:t>
    </dgm:pt>
    <dgm:pt modelId="{67CC3C27-7AA6-438E-B8A5-04F4BD05A29E}" type="pres">
      <dgm:prSet presAssocID="{9940256B-E3D3-42EC-B6FD-CD1D9968D44A}" presName="linear" presStyleCnt="0">
        <dgm:presLayoutVars>
          <dgm:dir/>
          <dgm:animLvl val="lvl"/>
          <dgm:resizeHandles val="exact"/>
        </dgm:presLayoutVars>
      </dgm:prSet>
      <dgm:spPr/>
      <dgm:t>
        <a:bodyPr/>
        <a:lstStyle/>
        <a:p>
          <a:endParaRPr lang="es-ES"/>
        </a:p>
      </dgm:t>
    </dgm:pt>
    <dgm:pt modelId="{4D889E7C-A92F-4239-AE93-A9EE34DBF23A}" type="pres">
      <dgm:prSet presAssocID="{4E007B39-510C-4FBC-9A93-5542AA3C3694}" presName="parentLin" presStyleCnt="0"/>
      <dgm:spPr/>
      <dgm:t>
        <a:bodyPr/>
        <a:lstStyle/>
        <a:p>
          <a:endParaRPr lang="es-ES"/>
        </a:p>
      </dgm:t>
    </dgm:pt>
    <dgm:pt modelId="{749204AB-067D-420C-9BDA-570FC470CE79}" type="pres">
      <dgm:prSet presAssocID="{4E007B39-510C-4FBC-9A93-5542AA3C3694}" presName="parentLeftMargin" presStyleLbl="node1" presStyleIdx="0" presStyleCnt="5"/>
      <dgm:spPr/>
      <dgm:t>
        <a:bodyPr/>
        <a:lstStyle/>
        <a:p>
          <a:endParaRPr lang="es-ES"/>
        </a:p>
      </dgm:t>
    </dgm:pt>
    <dgm:pt modelId="{B63615B9-804C-4301-9DDC-13403745062D}" type="pres">
      <dgm:prSet presAssocID="{4E007B39-510C-4FBC-9A93-5542AA3C3694}" presName="parentText" presStyleLbl="node1" presStyleIdx="0" presStyleCnt="5" custScaleX="118224">
        <dgm:presLayoutVars>
          <dgm:chMax val="0"/>
          <dgm:bulletEnabled val="1"/>
        </dgm:presLayoutVars>
      </dgm:prSet>
      <dgm:spPr/>
      <dgm:t>
        <a:bodyPr/>
        <a:lstStyle/>
        <a:p>
          <a:endParaRPr lang="es-ES"/>
        </a:p>
      </dgm:t>
    </dgm:pt>
    <dgm:pt modelId="{D8A1E8B4-1EB7-4158-8E57-C493DC10B9ED}" type="pres">
      <dgm:prSet presAssocID="{4E007B39-510C-4FBC-9A93-5542AA3C3694}" presName="negativeSpace" presStyleCnt="0"/>
      <dgm:spPr/>
      <dgm:t>
        <a:bodyPr/>
        <a:lstStyle/>
        <a:p>
          <a:endParaRPr lang="es-ES"/>
        </a:p>
      </dgm:t>
    </dgm:pt>
    <dgm:pt modelId="{23EDDC27-BC42-49DB-A1B0-983043EA2935}" type="pres">
      <dgm:prSet presAssocID="{4E007B39-510C-4FBC-9A93-5542AA3C3694}" presName="childText" presStyleLbl="conFgAcc1" presStyleIdx="0" presStyleCnt="5">
        <dgm:presLayoutVars>
          <dgm:bulletEnabled val="1"/>
        </dgm:presLayoutVars>
      </dgm:prSet>
      <dgm:spPr/>
      <dgm:t>
        <a:bodyPr/>
        <a:lstStyle/>
        <a:p>
          <a:endParaRPr lang="es-ES"/>
        </a:p>
      </dgm:t>
    </dgm:pt>
    <dgm:pt modelId="{99948CB5-C88D-4397-9A92-0EFAEC6253B2}" type="pres">
      <dgm:prSet presAssocID="{81A854AD-4710-43BF-A094-D7BEDED7CEB3}" presName="spaceBetweenRectangles" presStyleCnt="0"/>
      <dgm:spPr/>
      <dgm:t>
        <a:bodyPr/>
        <a:lstStyle/>
        <a:p>
          <a:endParaRPr lang="es-ES"/>
        </a:p>
      </dgm:t>
    </dgm:pt>
    <dgm:pt modelId="{9332D384-80F7-4D3D-B471-862B6CFFE310}" type="pres">
      <dgm:prSet presAssocID="{A568B5D0-D950-447D-B888-C2D07CEE66E3}" presName="parentLin" presStyleCnt="0"/>
      <dgm:spPr/>
      <dgm:t>
        <a:bodyPr/>
        <a:lstStyle/>
        <a:p>
          <a:endParaRPr lang="es-ES"/>
        </a:p>
      </dgm:t>
    </dgm:pt>
    <dgm:pt modelId="{72E84B08-0134-44AE-AACE-7344ECB3C5F1}" type="pres">
      <dgm:prSet presAssocID="{A568B5D0-D950-447D-B888-C2D07CEE66E3}" presName="parentLeftMargin" presStyleLbl="node1" presStyleIdx="0" presStyleCnt="5"/>
      <dgm:spPr/>
      <dgm:t>
        <a:bodyPr/>
        <a:lstStyle/>
        <a:p>
          <a:endParaRPr lang="es-ES"/>
        </a:p>
      </dgm:t>
    </dgm:pt>
    <dgm:pt modelId="{E34BD156-2554-4828-B2C7-CE1FA75612D2}" type="pres">
      <dgm:prSet presAssocID="{A568B5D0-D950-447D-B888-C2D07CEE66E3}" presName="parentText" presStyleLbl="node1" presStyleIdx="1" presStyleCnt="5">
        <dgm:presLayoutVars>
          <dgm:chMax val="0"/>
          <dgm:bulletEnabled val="1"/>
        </dgm:presLayoutVars>
      </dgm:prSet>
      <dgm:spPr/>
      <dgm:t>
        <a:bodyPr/>
        <a:lstStyle/>
        <a:p>
          <a:endParaRPr lang="es-ES"/>
        </a:p>
      </dgm:t>
    </dgm:pt>
    <dgm:pt modelId="{046E32A3-07B3-4AA7-AC2C-1C3C303C7192}" type="pres">
      <dgm:prSet presAssocID="{A568B5D0-D950-447D-B888-C2D07CEE66E3}" presName="negativeSpace" presStyleCnt="0"/>
      <dgm:spPr/>
      <dgm:t>
        <a:bodyPr/>
        <a:lstStyle/>
        <a:p>
          <a:endParaRPr lang="es-ES"/>
        </a:p>
      </dgm:t>
    </dgm:pt>
    <dgm:pt modelId="{8BABA6ED-2516-49C3-879E-676B52876913}" type="pres">
      <dgm:prSet presAssocID="{A568B5D0-D950-447D-B888-C2D07CEE66E3}" presName="childText" presStyleLbl="conFgAcc1" presStyleIdx="1" presStyleCnt="5">
        <dgm:presLayoutVars>
          <dgm:bulletEnabled val="1"/>
        </dgm:presLayoutVars>
      </dgm:prSet>
      <dgm:spPr/>
      <dgm:t>
        <a:bodyPr/>
        <a:lstStyle/>
        <a:p>
          <a:endParaRPr lang="es-ES"/>
        </a:p>
      </dgm:t>
    </dgm:pt>
    <dgm:pt modelId="{2097134B-A2F4-4F8F-A2AD-4FEDD22F20D3}" type="pres">
      <dgm:prSet presAssocID="{8E88D2BB-14AB-4162-8FC2-D50F3229C043}" presName="spaceBetweenRectangles" presStyleCnt="0"/>
      <dgm:spPr/>
      <dgm:t>
        <a:bodyPr/>
        <a:lstStyle/>
        <a:p>
          <a:endParaRPr lang="es-ES"/>
        </a:p>
      </dgm:t>
    </dgm:pt>
    <dgm:pt modelId="{D8B507A9-4E85-41E7-9FA5-C10A622D54F3}" type="pres">
      <dgm:prSet presAssocID="{534A37CE-95C2-4425-A3CD-F01DC274CF7B}" presName="parentLin" presStyleCnt="0"/>
      <dgm:spPr/>
      <dgm:t>
        <a:bodyPr/>
        <a:lstStyle/>
        <a:p>
          <a:endParaRPr lang="es-ES"/>
        </a:p>
      </dgm:t>
    </dgm:pt>
    <dgm:pt modelId="{349B7352-71B4-43A1-B8A1-F58B28F82049}" type="pres">
      <dgm:prSet presAssocID="{534A37CE-95C2-4425-A3CD-F01DC274CF7B}" presName="parentLeftMargin" presStyleLbl="node1" presStyleIdx="1" presStyleCnt="5"/>
      <dgm:spPr/>
      <dgm:t>
        <a:bodyPr/>
        <a:lstStyle/>
        <a:p>
          <a:endParaRPr lang="es-ES"/>
        </a:p>
      </dgm:t>
    </dgm:pt>
    <dgm:pt modelId="{87813ABF-9934-49C5-BB67-DB60E05DB438}" type="pres">
      <dgm:prSet presAssocID="{534A37CE-95C2-4425-A3CD-F01DC274CF7B}" presName="parentText" presStyleLbl="node1" presStyleIdx="2" presStyleCnt="5">
        <dgm:presLayoutVars>
          <dgm:chMax val="0"/>
          <dgm:bulletEnabled val="1"/>
        </dgm:presLayoutVars>
      </dgm:prSet>
      <dgm:spPr/>
      <dgm:t>
        <a:bodyPr/>
        <a:lstStyle/>
        <a:p>
          <a:endParaRPr lang="es-ES"/>
        </a:p>
      </dgm:t>
    </dgm:pt>
    <dgm:pt modelId="{C30E7C2F-FC21-4580-8A7E-EBCA8FB9C001}" type="pres">
      <dgm:prSet presAssocID="{534A37CE-95C2-4425-A3CD-F01DC274CF7B}" presName="negativeSpace" presStyleCnt="0"/>
      <dgm:spPr/>
      <dgm:t>
        <a:bodyPr/>
        <a:lstStyle/>
        <a:p>
          <a:endParaRPr lang="es-ES"/>
        </a:p>
      </dgm:t>
    </dgm:pt>
    <dgm:pt modelId="{086DCBA1-F0EE-49E5-A5F6-A9F32C51837C}" type="pres">
      <dgm:prSet presAssocID="{534A37CE-95C2-4425-A3CD-F01DC274CF7B}" presName="childText" presStyleLbl="conFgAcc1" presStyleIdx="2" presStyleCnt="5">
        <dgm:presLayoutVars>
          <dgm:bulletEnabled val="1"/>
        </dgm:presLayoutVars>
      </dgm:prSet>
      <dgm:spPr/>
      <dgm:t>
        <a:bodyPr/>
        <a:lstStyle/>
        <a:p>
          <a:endParaRPr lang="es-ES"/>
        </a:p>
      </dgm:t>
    </dgm:pt>
    <dgm:pt modelId="{2ED87D34-61BA-4B62-98C4-72B2CD1DD457}" type="pres">
      <dgm:prSet presAssocID="{19F56EE2-8EEC-4AA5-8025-0F20626FFD36}" presName="spaceBetweenRectangles" presStyleCnt="0"/>
      <dgm:spPr/>
      <dgm:t>
        <a:bodyPr/>
        <a:lstStyle/>
        <a:p>
          <a:endParaRPr lang="es-ES"/>
        </a:p>
      </dgm:t>
    </dgm:pt>
    <dgm:pt modelId="{5796DD50-5910-4E49-893D-DC7AB6C0D5E6}" type="pres">
      <dgm:prSet presAssocID="{E30A3C31-8DFB-4764-A47B-212199B4B334}" presName="parentLin" presStyleCnt="0"/>
      <dgm:spPr/>
      <dgm:t>
        <a:bodyPr/>
        <a:lstStyle/>
        <a:p>
          <a:endParaRPr lang="es-ES"/>
        </a:p>
      </dgm:t>
    </dgm:pt>
    <dgm:pt modelId="{BE8546BB-54AA-4AF7-9740-E707128FA42E}" type="pres">
      <dgm:prSet presAssocID="{E30A3C31-8DFB-4764-A47B-212199B4B334}" presName="parentLeftMargin" presStyleLbl="node1" presStyleIdx="2" presStyleCnt="5"/>
      <dgm:spPr/>
      <dgm:t>
        <a:bodyPr/>
        <a:lstStyle/>
        <a:p>
          <a:endParaRPr lang="es-ES"/>
        </a:p>
      </dgm:t>
    </dgm:pt>
    <dgm:pt modelId="{5FE41ABC-AB34-4BA2-9E8B-083625DE0037}" type="pres">
      <dgm:prSet presAssocID="{E30A3C31-8DFB-4764-A47B-212199B4B334}" presName="parentText" presStyleLbl="node1" presStyleIdx="3" presStyleCnt="5">
        <dgm:presLayoutVars>
          <dgm:chMax val="0"/>
          <dgm:bulletEnabled val="1"/>
        </dgm:presLayoutVars>
      </dgm:prSet>
      <dgm:spPr/>
      <dgm:t>
        <a:bodyPr/>
        <a:lstStyle/>
        <a:p>
          <a:endParaRPr lang="es-ES"/>
        </a:p>
      </dgm:t>
    </dgm:pt>
    <dgm:pt modelId="{076ADFD1-8CAD-4115-AB4E-DA71DFA80206}" type="pres">
      <dgm:prSet presAssocID="{E30A3C31-8DFB-4764-A47B-212199B4B334}" presName="negativeSpace" presStyleCnt="0"/>
      <dgm:spPr/>
      <dgm:t>
        <a:bodyPr/>
        <a:lstStyle/>
        <a:p>
          <a:endParaRPr lang="es-ES"/>
        </a:p>
      </dgm:t>
    </dgm:pt>
    <dgm:pt modelId="{56D4164A-413A-4A88-B0C1-696EE07A11F7}" type="pres">
      <dgm:prSet presAssocID="{E30A3C31-8DFB-4764-A47B-212199B4B334}" presName="childText" presStyleLbl="conFgAcc1" presStyleIdx="3" presStyleCnt="5">
        <dgm:presLayoutVars>
          <dgm:bulletEnabled val="1"/>
        </dgm:presLayoutVars>
      </dgm:prSet>
      <dgm:spPr/>
      <dgm:t>
        <a:bodyPr/>
        <a:lstStyle/>
        <a:p>
          <a:endParaRPr lang="es-ES"/>
        </a:p>
      </dgm:t>
    </dgm:pt>
    <dgm:pt modelId="{B8A1DE5A-2F6A-4F59-9829-346F17494727}" type="pres">
      <dgm:prSet presAssocID="{36310AE5-E4DF-4B2C-B98E-4949AC2FB8BB}" presName="spaceBetweenRectangles" presStyleCnt="0"/>
      <dgm:spPr/>
      <dgm:t>
        <a:bodyPr/>
        <a:lstStyle/>
        <a:p>
          <a:endParaRPr lang="es-ES"/>
        </a:p>
      </dgm:t>
    </dgm:pt>
    <dgm:pt modelId="{8497A8CF-E27D-4B59-96A7-7A7C6D07F0C7}" type="pres">
      <dgm:prSet presAssocID="{74C62FA9-B562-4B86-83DB-2CD9D83FC7A7}" presName="parentLin" presStyleCnt="0"/>
      <dgm:spPr/>
      <dgm:t>
        <a:bodyPr/>
        <a:lstStyle/>
        <a:p>
          <a:endParaRPr lang="es-ES"/>
        </a:p>
      </dgm:t>
    </dgm:pt>
    <dgm:pt modelId="{0FEF0139-1188-469C-8D61-7FCE88283981}" type="pres">
      <dgm:prSet presAssocID="{74C62FA9-B562-4B86-83DB-2CD9D83FC7A7}" presName="parentLeftMargin" presStyleLbl="node1" presStyleIdx="3" presStyleCnt="5"/>
      <dgm:spPr/>
      <dgm:t>
        <a:bodyPr/>
        <a:lstStyle/>
        <a:p>
          <a:endParaRPr lang="es-ES"/>
        </a:p>
      </dgm:t>
    </dgm:pt>
    <dgm:pt modelId="{1D7EE839-77BD-40B8-BEA8-82570700C984}" type="pres">
      <dgm:prSet presAssocID="{74C62FA9-B562-4B86-83DB-2CD9D83FC7A7}" presName="parentText" presStyleLbl="node1" presStyleIdx="4" presStyleCnt="5">
        <dgm:presLayoutVars>
          <dgm:chMax val="0"/>
          <dgm:bulletEnabled val="1"/>
        </dgm:presLayoutVars>
      </dgm:prSet>
      <dgm:spPr/>
      <dgm:t>
        <a:bodyPr/>
        <a:lstStyle/>
        <a:p>
          <a:endParaRPr lang="es-ES"/>
        </a:p>
      </dgm:t>
    </dgm:pt>
    <dgm:pt modelId="{2EB2C733-9FE0-4851-A2C2-5201FC0F9548}" type="pres">
      <dgm:prSet presAssocID="{74C62FA9-B562-4B86-83DB-2CD9D83FC7A7}" presName="negativeSpace" presStyleCnt="0"/>
      <dgm:spPr/>
      <dgm:t>
        <a:bodyPr/>
        <a:lstStyle/>
        <a:p>
          <a:endParaRPr lang="es-ES"/>
        </a:p>
      </dgm:t>
    </dgm:pt>
    <dgm:pt modelId="{1BCC70A9-BFBA-4537-95E4-01D629E88016}" type="pres">
      <dgm:prSet presAssocID="{74C62FA9-B562-4B86-83DB-2CD9D83FC7A7}" presName="childText" presStyleLbl="conFgAcc1" presStyleIdx="4" presStyleCnt="5">
        <dgm:presLayoutVars>
          <dgm:bulletEnabled val="1"/>
        </dgm:presLayoutVars>
      </dgm:prSet>
      <dgm:spPr/>
      <dgm:t>
        <a:bodyPr/>
        <a:lstStyle/>
        <a:p>
          <a:endParaRPr lang="es-ES"/>
        </a:p>
      </dgm:t>
    </dgm:pt>
  </dgm:ptLst>
  <dgm:cxnLst>
    <dgm:cxn modelId="{F3140D29-9E0A-434A-8138-16D05E4C9148}" type="presOf" srcId="{A568B5D0-D950-447D-B888-C2D07CEE66E3}" destId="{72E84B08-0134-44AE-AACE-7344ECB3C5F1}" srcOrd="0" destOrd="0" presId="urn:microsoft.com/office/officeart/2005/8/layout/list1"/>
    <dgm:cxn modelId="{2B5E5259-C67A-4467-B676-06D48FB838A6}" srcId="{9940256B-E3D3-42EC-B6FD-CD1D9968D44A}" destId="{74C62FA9-B562-4B86-83DB-2CD9D83FC7A7}" srcOrd="4" destOrd="0" parTransId="{07D9AE47-2017-4633-BACD-03C64724428A}" sibTransId="{4D906250-C65D-4199-9AB1-219421BB4695}"/>
    <dgm:cxn modelId="{EE070CB8-CB7D-4451-BC9A-895BE3898B56}" type="presOf" srcId="{E30A3C31-8DFB-4764-A47B-212199B4B334}" destId="{BE8546BB-54AA-4AF7-9740-E707128FA42E}" srcOrd="0" destOrd="0" presId="urn:microsoft.com/office/officeart/2005/8/layout/list1"/>
    <dgm:cxn modelId="{1663D42C-ADF6-4347-861E-9BC703AF5D08}" type="presOf" srcId="{9940256B-E3D3-42EC-B6FD-CD1D9968D44A}" destId="{67CC3C27-7AA6-438E-B8A5-04F4BD05A29E}" srcOrd="0" destOrd="0" presId="urn:microsoft.com/office/officeart/2005/8/layout/list1"/>
    <dgm:cxn modelId="{03FA77DD-02EC-435F-BFB5-5AFA45944C41}" type="presOf" srcId="{4E007B39-510C-4FBC-9A93-5542AA3C3694}" destId="{B63615B9-804C-4301-9DDC-13403745062D}" srcOrd="1" destOrd="0" presId="urn:microsoft.com/office/officeart/2005/8/layout/list1"/>
    <dgm:cxn modelId="{BF5EAAD7-0A01-447B-89E6-ADA4CB0B40E2}" srcId="{9940256B-E3D3-42EC-B6FD-CD1D9968D44A}" destId="{534A37CE-95C2-4425-A3CD-F01DC274CF7B}" srcOrd="2" destOrd="0" parTransId="{FBE7AEA3-7B7F-41B4-8CD3-940889F6A766}" sibTransId="{19F56EE2-8EEC-4AA5-8025-0F20626FFD36}"/>
    <dgm:cxn modelId="{2A902874-D8CD-499A-8FDA-4CEA56D9D1C4}" type="presOf" srcId="{E30A3C31-8DFB-4764-A47B-212199B4B334}" destId="{5FE41ABC-AB34-4BA2-9E8B-083625DE0037}" srcOrd="1" destOrd="0" presId="urn:microsoft.com/office/officeart/2005/8/layout/list1"/>
    <dgm:cxn modelId="{87D480CE-9554-485C-A576-F9041C548DFB}" type="presOf" srcId="{534A37CE-95C2-4425-A3CD-F01DC274CF7B}" destId="{349B7352-71B4-43A1-B8A1-F58B28F82049}" srcOrd="0" destOrd="0" presId="urn:microsoft.com/office/officeart/2005/8/layout/list1"/>
    <dgm:cxn modelId="{06A98D96-4032-482D-B56B-244E16511312}" type="presOf" srcId="{74C62FA9-B562-4B86-83DB-2CD9D83FC7A7}" destId="{0FEF0139-1188-469C-8D61-7FCE88283981}" srcOrd="0" destOrd="0" presId="urn:microsoft.com/office/officeart/2005/8/layout/list1"/>
    <dgm:cxn modelId="{00CF1289-2D86-438D-AF48-983D0DFC6851}" srcId="{9940256B-E3D3-42EC-B6FD-CD1D9968D44A}" destId="{4E007B39-510C-4FBC-9A93-5542AA3C3694}" srcOrd="0" destOrd="0" parTransId="{5CEBFD8B-C6FF-44AB-B546-A35BFA2460AB}" sibTransId="{81A854AD-4710-43BF-A094-D7BEDED7CEB3}"/>
    <dgm:cxn modelId="{D3C71EF8-F009-4554-940E-F61133E977ED}" type="presOf" srcId="{4E007B39-510C-4FBC-9A93-5542AA3C3694}" destId="{749204AB-067D-420C-9BDA-570FC470CE79}" srcOrd="0" destOrd="0" presId="urn:microsoft.com/office/officeart/2005/8/layout/list1"/>
    <dgm:cxn modelId="{22E53EEF-A731-4B14-84D2-365B5C77771F}" type="presOf" srcId="{74C62FA9-B562-4B86-83DB-2CD9D83FC7A7}" destId="{1D7EE839-77BD-40B8-BEA8-82570700C984}" srcOrd="1" destOrd="0" presId="urn:microsoft.com/office/officeart/2005/8/layout/list1"/>
    <dgm:cxn modelId="{D1860642-BE39-4E6E-AE10-EB2BAD00B7F7}" type="presOf" srcId="{534A37CE-95C2-4425-A3CD-F01DC274CF7B}" destId="{87813ABF-9934-49C5-BB67-DB60E05DB438}" srcOrd="1" destOrd="0" presId="urn:microsoft.com/office/officeart/2005/8/layout/list1"/>
    <dgm:cxn modelId="{4E47CFBD-5DA9-474F-9574-F38356727269}" srcId="{9940256B-E3D3-42EC-B6FD-CD1D9968D44A}" destId="{A568B5D0-D950-447D-B888-C2D07CEE66E3}" srcOrd="1" destOrd="0" parTransId="{EA8FD739-BCEC-4A8D-883D-4280391A902D}" sibTransId="{8E88D2BB-14AB-4162-8FC2-D50F3229C043}"/>
    <dgm:cxn modelId="{1543FBE1-7F51-4BC2-9F7A-180B8AD80925}" srcId="{9940256B-E3D3-42EC-B6FD-CD1D9968D44A}" destId="{E30A3C31-8DFB-4764-A47B-212199B4B334}" srcOrd="3" destOrd="0" parTransId="{1553F794-228E-48B1-B441-6E47035E9405}" sibTransId="{36310AE5-E4DF-4B2C-B98E-4949AC2FB8BB}"/>
    <dgm:cxn modelId="{3504C011-A23E-4933-B606-0C74EE025099}" type="presOf" srcId="{A568B5D0-D950-447D-B888-C2D07CEE66E3}" destId="{E34BD156-2554-4828-B2C7-CE1FA75612D2}" srcOrd="1" destOrd="0" presId="urn:microsoft.com/office/officeart/2005/8/layout/list1"/>
    <dgm:cxn modelId="{AAC9A8A4-222E-42DB-B466-6B513C56DB3D}" type="presParOf" srcId="{67CC3C27-7AA6-438E-B8A5-04F4BD05A29E}" destId="{4D889E7C-A92F-4239-AE93-A9EE34DBF23A}" srcOrd="0" destOrd="0" presId="urn:microsoft.com/office/officeart/2005/8/layout/list1"/>
    <dgm:cxn modelId="{085093D3-AAB2-4714-BB61-B40E97BEF2FC}" type="presParOf" srcId="{4D889E7C-A92F-4239-AE93-A9EE34DBF23A}" destId="{749204AB-067D-420C-9BDA-570FC470CE79}" srcOrd="0" destOrd="0" presId="urn:microsoft.com/office/officeart/2005/8/layout/list1"/>
    <dgm:cxn modelId="{904CE617-11C8-4336-AF41-21639904DC84}" type="presParOf" srcId="{4D889E7C-A92F-4239-AE93-A9EE34DBF23A}" destId="{B63615B9-804C-4301-9DDC-13403745062D}" srcOrd="1" destOrd="0" presId="urn:microsoft.com/office/officeart/2005/8/layout/list1"/>
    <dgm:cxn modelId="{9786A6C4-C9BF-49A5-A0DE-9C307D69AD95}" type="presParOf" srcId="{67CC3C27-7AA6-438E-B8A5-04F4BD05A29E}" destId="{D8A1E8B4-1EB7-4158-8E57-C493DC10B9ED}" srcOrd="1" destOrd="0" presId="urn:microsoft.com/office/officeart/2005/8/layout/list1"/>
    <dgm:cxn modelId="{0C398F22-B4B0-4167-A1A4-20A2D2FC9C74}" type="presParOf" srcId="{67CC3C27-7AA6-438E-B8A5-04F4BD05A29E}" destId="{23EDDC27-BC42-49DB-A1B0-983043EA2935}" srcOrd="2" destOrd="0" presId="urn:microsoft.com/office/officeart/2005/8/layout/list1"/>
    <dgm:cxn modelId="{45B281A8-915B-45DA-A465-F2838636BBF9}" type="presParOf" srcId="{67CC3C27-7AA6-438E-B8A5-04F4BD05A29E}" destId="{99948CB5-C88D-4397-9A92-0EFAEC6253B2}" srcOrd="3" destOrd="0" presId="urn:microsoft.com/office/officeart/2005/8/layout/list1"/>
    <dgm:cxn modelId="{61D3522F-37A3-4F8E-89A9-A32D9805F065}" type="presParOf" srcId="{67CC3C27-7AA6-438E-B8A5-04F4BD05A29E}" destId="{9332D384-80F7-4D3D-B471-862B6CFFE310}" srcOrd="4" destOrd="0" presId="urn:microsoft.com/office/officeart/2005/8/layout/list1"/>
    <dgm:cxn modelId="{5BD22D8A-1739-4A6D-B0FE-1C61C4752520}" type="presParOf" srcId="{9332D384-80F7-4D3D-B471-862B6CFFE310}" destId="{72E84B08-0134-44AE-AACE-7344ECB3C5F1}" srcOrd="0" destOrd="0" presId="urn:microsoft.com/office/officeart/2005/8/layout/list1"/>
    <dgm:cxn modelId="{90DB20C4-B371-4572-B48A-9846F14180C1}" type="presParOf" srcId="{9332D384-80F7-4D3D-B471-862B6CFFE310}" destId="{E34BD156-2554-4828-B2C7-CE1FA75612D2}" srcOrd="1" destOrd="0" presId="urn:microsoft.com/office/officeart/2005/8/layout/list1"/>
    <dgm:cxn modelId="{739690DB-C5C2-48D1-BB04-D35CFFCFCCBA}" type="presParOf" srcId="{67CC3C27-7AA6-438E-B8A5-04F4BD05A29E}" destId="{046E32A3-07B3-4AA7-AC2C-1C3C303C7192}" srcOrd="5" destOrd="0" presId="urn:microsoft.com/office/officeart/2005/8/layout/list1"/>
    <dgm:cxn modelId="{D479F117-C69E-4010-B9CC-CD5111F12AAC}" type="presParOf" srcId="{67CC3C27-7AA6-438E-B8A5-04F4BD05A29E}" destId="{8BABA6ED-2516-49C3-879E-676B52876913}" srcOrd="6" destOrd="0" presId="urn:microsoft.com/office/officeart/2005/8/layout/list1"/>
    <dgm:cxn modelId="{5C779431-0CA8-48FC-A911-65DCB5FB8538}" type="presParOf" srcId="{67CC3C27-7AA6-438E-B8A5-04F4BD05A29E}" destId="{2097134B-A2F4-4F8F-A2AD-4FEDD22F20D3}" srcOrd="7" destOrd="0" presId="urn:microsoft.com/office/officeart/2005/8/layout/list1"/>
    <dgm:cxn modelId="{B5FA8948-0C01-4E3F-8B06-11F607C8F685}" type="presParOf" srcId="{67CC3C27-7AA6-438E-B8A5-04F4BD05A29E}" destId="{D8B507A9-4E85-41E7-9FA5-C10A622D54F3}" srcOrd="8" destOrd="0" presId="urn:microsoft.com/office/officeart/2005/8/layout/list1"/>
    <dgm:cxn modelId="{962C20B6-B026-4595-952B-C0C9CB2A90E3}" type="presParOf" srcId="{D8B507A9-4E85-41E7-9FA5-C10A622D54F3}" destId="{349B7352-71B4-43A1-B8A1-F58B28F82049}" srcOrd="0" destOrd="0" presId="urn:microsoft.com/office/officeart/2005/8/layout/list1"/>
    <dgm:cxn modelId="{F074E908-12D2-416B-A422-C863042A2EDA}" type="presParOf" srcId="{D8B507A9-4E85-41E7-9FA5-C10A622D54F3}" destId="{87813ABF-9934-49C5-BB67-DB60E05DB438}" srcOrd="1" destOrd="0" presId="urn:microsoft.com/office/officeart/2005/8/layout/list1"/>
    <dgm:cxn modelId="{4F5DB18F-DFFF-4DF8-A91A-9ACCC61ADF3E}" type="presParOf" srcId="{67CC3C27-7AA6-438E-B8A5-04F4BD05A29E}" destId="{C30E7C2F-FC21-4580-8A7E-EBCA8FB9C001}" srcOrd="9" destOrd="0" presId="urn:microsoft.com/office/officeart/2005/8/layout/list1"/>
    <dgm:cxn modelId="{839C969B-64F0-42A1-B992-C714A6E91CF1}" type="presParOf" srcId="{67CC3C27-7AA6-438E-B8A5-04F4BD05A29E}" destId="{086DCBA1-F0EE-49E5-A5F6-A9F32C51837C}" srcOrd="10" destOrd="0" presId="urn:microsoft.com/office/officeart/2005/8/layout/list1"/>
    <dgm:cxn modelId="{33D7EFAD-200E-452B-9927-3354A7262799}" type="presParOf" srcId="{67CC3C27-7AA6-438E-B8A5-04F4BD05A29E}" destId="{2ED87D34-61BA-4B62-98C4-72B2CD1DD457}" srcOrd="11" destOrd="0" presId="urn:microsoft.com/office/officeart/2005/8/layout/list1"/>
    <dgm:cxn modelId="{D4C73F97-21A4-4FC8-BE8B-7CE96CEB5DD0}" type="presParOf" srcId="{67CC3C27-7AA6-438E-B8A5-04F4BD05A29E}" destId="{5796DD50-5910-4E49-893D-DC7AB6C0D5E6}" srcOrd="12" destOrd="0" presId="urn:microsoft.com/office/officeart/2005/8/layout/list1"/>
    <dgm:cxn modelId="{9A574B6D-39CD-47ED-8D3C-3AB4491C0EAB}" type="presParOf" srcId="{5796DD50-5910-4E49-893D-DC7AB6C0D5E6}" destId="{BE8546BB-54AA-4AF7-9740-E707128FA42E}" srcOrd="0" destOrd="0" presId="urn:microsoft.com/office/officeart/2005/8/layout/list1"/>
    <dgm:cxn modelId="{A3D28866-F6FC-4007-9A67-48EDCFE403F3}" type="presParOf" srcId="{5796DD50-5910-4E49-893D-DC7AB6C0D5E6}" destId="{5FE41ABC-AB34-4BA2-9E8B-083625DE0037}" srcOrd="1" destOrd="0" presId="urn:microsoft.com/office/officeart/2005/8/layout/list1"/>
    <dgm:cxn modelId="{4020687F-C795-4A7C-9675-B28E2F1B10BD}" type="presParOf" srcId="{67CC3C27-7AA6-438E-B8A5-04F4BD05A29E}" destId="{076ADFD1-8CAD-4115-AB4E-DA71DFA80206}" srcOrd="13" destOrd="0" presId="urn:microsoft.com/office/officeart/2005/8/layout/list1"/>
    <dgm:cxn modelId="{2C329A3E-982F-4139-AAF2-6EA2408301B2}" type="presParOf" srcId="{67CC3C27-7AA6-438E-B8A5-04F4BD05A29E}" destId="{56D4164A-413A-4A88-B0C1-696EE07A11F7}" srcOrd="14" destOrd="0" presId="urn:microsoft.com/office/officeart/2005/8/layout/list1"/>
    <dgm:cxn modelId="{A7ADDDD5-0690-4CE8-9134-076FCB82EC01}" type="presParOf" srcId="{67CC3C27-7AA6-438E-B8A5-04F4BD05A29E}" destId="{B8A1DE5A-2F6A-4F59-9829-346F17494727}" srcOrd="15" destOrd="0" presId="urn:microsoft.com/office/officeart/2005/8/layout/list1"/>
    <dgm:cxn modelId="{15C66931-F3F6-4EC4-839A-F3E46E638DA8}" type="presParOf" srcId="{67CC3C27-7AA6-438E-B8A5-04F4BD05A29E}" destId="{8497A8CF-E27D-4B59-96A7-7A7C6D07F0C7}" srcOrd="16" destOrd="0" presId="urn:microsoft.com/office/officeart/2005/8/layout/list1"/>
    <dgm:cxn modelId="{454C97A3-F529-4ABC-9F78-DED7FEF8A981}" type="presParOf" srcId="{8497A8CF-E27D-4B59-96A7-7A7C6D07F0C7}" destId="{0FEF0139-1188-469C-8D61-7FCE88283981}" srcOrd="0" destOrd="0" presId="urn:microsoft.com/office/officeart/2005/8/layout/list1"/>
    <dgm:cxn modelId="{08603B04-CD27-4BC0-8E15-56D4DC0C8C4D}" type="presParOf" srcId="{8497A8CF-E27D-4B59-96A7-7A7C6D07F0C7}" destId="{1D7EE839-77BD-40B8-BEA8-82570700C984}" srcOrd="1" destOrd="0" presId="urn:microsoft.com/office/officeart/2005/8/layout/list1"/>
    <dgm:cxn modelId="{17077D1C-5A51-4523-9528-D3200994FC26}" type="presParOf" srcId="{67CC3C27-7AA6-438E-B8A5-04F4BD05A29E}" destId="{2EB2C733-9FE0-4851-A2C2-5201FC0F9548}" srcOrd="17" destOrd="0" presId="urn:microsoft.com/office/officeart/2005/8/layout/list1"/>
    <dgm:cxn modelId="{41172A3E-B2CC-4A97-88CF-07531A2787CD}" type="presParOf" srcId="{67CC3C27-7AA6-438E-B8A5-04F4BD05A29E}" destId="{1BCC70A9-BFBA-4537-95E4-01D629E88016}" srcOrd="18"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40256B-E3D3-42EC-B6FD-CD1D9968D44A}"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ES"/>
        </a:p>
      </dgm:t>
    </dgm:pt>
    <dgm:pt modelId="{E30A3C31-8DFB-4764-A47B-212199B4B334}">
      <dgm:prSet phldrT="[Texto]"/>
      <dgm:spPr/>
      <dgm:t>
        <a:bodyPr/>
        <a:lstStyle/>
        <a:p>
          <a:r>
            <a:rPr lang="es-ES" dirty="0" smtClean="0"/>
            <a:t>Plataformas vía Web</a:t>
          </a:r>
          <a:endParaRPr lang="es-ES" dirty="0"/>
        </a:p>
      </dgm:t>
    </dgm:pt>
    <dgm:pt modelId="{1553F794-228E-48B1-B441-6E47035E9405}" type="parTrans" cxnId="{1543FBE1-7F51-4BC2-9F7A-180B8AD80925}">
      <dgm:prSet/>
      <dgm:spPr/>
      <dgm:t>
        <a:bodyPr/>
        <a:lstStyle/>
        <a:p>
          <a:endParaRPr lang="es-ES"/>
        </a:p>
      </dgm:t>
    </dgm:pt>
    <dgm:pt modelId="{36310AE5-E4DF-4B2C-B98E-4949AC2FB8BB}" type="sibTrans" cxnId="{1543FBE1-7F51-4BC2-9F7A-180B8AD80925}">
      <dgm:prSet/>
      <dgm:spPr/>
      <dgm:t>
        <a:bodyPr/>
        <a:lstStyle/>
        <a:p>
          <a:endParaRPr lang="es-ES"/>
        </a:p>
      </dgm:t>
    </dgm:pt>
    <dgm:pt modelId="{1B6B51F2-849E-4845-A676-568259FFE515}">
      <dgm:prSet phldrT="[Texto]"/>
      <dgm:spPr/>
      <dgm:t>
        <a:bodyPr/>
        <a:lstStyle/>
        <a:p>
          <a:r>
            <a:rPr lang="es-ES" dirty="0" smtClean="0"/>
            <a:t>Ventajas de las </a:t>
          </a:r>
          <a:r>
            <a:rPr lang="es-ES" dirty="0" err="1" smtClean="0"/>
            <a:t>bbdd</a:t>
          </a:r>
          <a:r>
            <a:rPr lang="es-ES" dirty="0" smtClean="0"/>
            <a:t> en línea</a:t>
          </a:r>
          <a:endParaRPr lang="es-ES" dirty="0"/>
        </a:p>
      </dgm:t>
    </dgm:pt>
    <dgm:pt modelId="{F167A950-EDC2-439F-8996-F0EC9F073E65}" type="parTrans" cxnId="{604CB93B-62E0-4EDE-8ED1-ED783904CC63}">
      <dgm:prSet/>
      <dgm:spPr/>
      <dgm:t>
        <a:bodyPr/>
        <a:lstStyle/>
        <a:p>
          <a:endParaRPr lang="es-ES"/>
        </a:p>
      </dgm:t>
    </dgm:pt>
    <dgm:pt modelId="{7377B84E-5BB2-4908-9FE4-763488919352}" type="sibTrans" cxnId="{604CB93B-62E0-4EDE-8ED1-ED783904CC63}">
      <dgm:prSet/>
      <dgm:spPr/>
      <dgm:t>
        <a:bodyPr/>
        <a:lstStyle/>
        <a:p>
          <a:endParaRPr lang="es-ES"/>
        </a:p>
      </dgm:t>
    </dgm:pt>
    <dgm:pt modelId="{84D5DE9A-9EEB-4BA1-92CD-EC0A2823436D}">
      <dgm:prSet phldrT="[Texto]"/>
      <dgm:spPr/>
      <dgm:t>
        <a:bodyPr/>
        <a:lstStyle/>
        <a:p>
          <a:r>
            <a:rPr lang="es-ES" dirty="0" smtClean="0"/>
            <a:t>Altos costos</a:t>
          </a:r>
          <a:endParaRPr lang="es-ES" dirty="0"/>
        </a:p>
      </dgm:t>
    </dgm:pt>
    <dgm:pt modelId="{B7223FCA-D8E9-4447-8CAE-79FC9E402BBE}" type="parTrans" cxnId="{913A8A7D-4DD0-4896-A532-332EC33375CB}">
      <dgm:prSet/>
      <dgm:spPr/>
      <dgm:t>
        <a:bodyPr/>
        <a:lstStyle/>
        <a:p>
          <a:endParaRPr lang="es-ES"/>
        </a:p>
      </dgm:t>
    </dgm:pt>
    <dgm:pt modelId="{1E785785-7789-4D93-9FF2-D1A674B7C8DF}" type="sibTrans" cxnId="{913A8A7D-4DD0-4896-A532-332EC33375CB}">
      <dgm:prSet/>
      <dgm:spPr/>
      <dgm:t>
        <a:bodyPr/>
        <a:lstStyle/>
        <a:p>
          <a:endParaRPr lang="es-ES"/>
        </a:p>
      </dgm:t>
    </dgm:pt>
    <dgm:pt modelId="{FA7FF4DB-072F-4AAF-B298-B4AFAE83AEDC}">
      <dgm:prSet phldrT="[Texto]"/>
      <dgm:spPr/>
      <dgm:t>
        <a:bodyPr/>
        <a:lstStyle/>
        <a:p>
          <a:r>
            <a:rPr lang="es-ES" dirty="0" smtClean="0"/>
            <a:t>Open Access</a:t>
          </a:r>
          <a:endParaRPr lang="es-ES" dirty="0"/>
        </a:p>
      </dgm:t>
    </dgm:pt>
    <dgm:pt modelId="{AAA0FFE7-80B0-44EC-B30C-287869349C18}" type="parTrans" cxnId="{979E2E88-4747-4154-B288-EC41CC0C6120}">
      <dgm:prSet/>
      <dgm:spPr/>
      <dgm:t>
        <a:bodyPr/>
        <a:lstStyle/>
        <a:p>
          <a:endParaRPr lang="es-ES"/>
        </a:p>
      </dgm:t>
    </dgm:pt>
    <dgm:pt modelId="{17295279-BEE7-4D9A-BDD7-16D425E15A9F}" type="sibTrans" cxnId="{979E2E88-4747-4154-B288-EC41CC0C6120}">
      <dgm:prSet/>
      <dgm:spPr/>
      <dgm:t>
        <a:bodyPr/>
        <a:lstStyle/>
        <a:p>
          <a:endParaRPr lang="es-ES"/>
        </a:p>
      </dgm:t>
    </dgm:pt>
    <dgm:pt modelId="{67CC3C27-7AA6-438E-B8A5-04F4BD05A29E}" type="pres">
      <dgm:prSet presAssocID="{9940256B-E3D3-42EC-B6FD-CD1D9968D44A}" presName="linear" presStyleCnt="0">
        <dgm:presLayoutVars>
          <dgm:dir/>
          <dgm:animLvl val="lvl"/>
          <dgm:resizeHandles val="exact"/>
        </dgm:presLayoutVars>
      </dgm:prSet>
      <dgm:spPr/>
      <dgm:t>
        <a:bodyPr/>
        <a:lstStyle/>
        <a:p>
          <a:endParaRPr lang="es-ES"/>
        </a:p>
      </dgm:t>
    </dgm:pt>
    <dgm:pt modelId="{5796DD50-5910-4E49-893D-DC7AB6C0D5E6}" type="pres">
      <dgm:prSet presAssocID="{E30A3C31-8DFB-4764-A47B-212199B4B334}" presName="parentLin" presStyleCnt="0"/>
      <dgm:spPr/>
      <dgm:t>
        <a:bodyPr/>
        <a:lstStyle/>
        <a:p>
          <a:endParaRPr lang="es-ES"/>
        </a:p>
      </dgm:t>
    </dgm:pt>
    <dgm:pt modelId="{BE8546BB-54AA-4AF7-9740-E707128FA42E}" type="pres">
      <dgm:prSet presAssocID="{E30A3C31-8DFB-4764-A47B-212199B4B334}" presName="parentLeftMargin" presStyleLbl="node1" presStyleIdx="0" presStyleCnt="4"/>
      <dgm:spPr/>
      <dgm:t>
        <a:bodyPr/>
        <a:lstStyle/>
        <a:p>
          <a:endParaRPr lang="es-ES"/>
        </a:p>
      </dgm:t>
    </dgm:pt>
    <dgm:pt modelId="{5FE41ABC-AB34-4BA2-9E8B-083625DE0037}" type="pres">
      <dgm:prSet presAssocID="{E30A3C31-8DFB-4764-A47B-212199B4B334}" presName="parentText" presStyleLbl="node1" presStyleIdx="0" presStyleCnt="4">
        <dgm:presLayoutVars>
          <dgm:chMax val="0"/>
          <dgm:bulletEnabled val="1"/>
        </dgm:presLayoutVars>
      </dgm:prSet>
      <dgm:spPr/>
      <dgm:t>
        <a:bodyPr/>
        <a:lstStyle/>
        <a:p>
          <a:endParaRPr lang="es-ES"/>
        </a:p>
      </dgm:t>
    </dgm:pt>
    <dgm:pt modelId="{076ADFD1-8CAD-4115-AB4E-DA71DFA80206}" type="pres">
      <dgm:prSet presAssocID="{E30A3C31-8DFB-4764-A47B-212199B4B334}" presName="negativeSpace" presStyleCnt="0"/>
      <dgm:spPr/>
      <dgm:t>
        <a:bodyPr/>
        <a:lstStyle/>
        <a:p>
          <a:endParaRPr lang="es-ES"/>
        </a:p>
      </dgm:t>
    </dgm:pt>
    <dgm:pt modelId="{56D4164A-413A-4A88-B0C1-696EE07A11F7}" type="pres">
      <dgm:prSet presAssocID="{E30A3C31-8DFB-4764-A47B-212199B4B334}" presName="childText" presStyleLbl="conFgAcc1" presStyleIdx="0" presStyleCnt="4">
        <dgm:presLayoutVars>
          <dgm:bulletEnabled val="1"/>
        </dgm:presLayoutVars>
      </dgm:prSet>
      <dgm:spPr/>
      <dgm:t>
        <a:bodyPr/>
        <a:lstStyle/>
        <a:p>
          <a:endParaRPr lang="es-ES"/>
        </a:p>
      </dgm:t>
    </dgm:pt>
    <dgm:pt modelId="{B8A1DE5A-2F6A-4F59-9829-346F17494727}" type="pres">
      <dgm:prSet presAssocID="{36310AE5-E4DF-4B2C-B98E-4949AC2FB8BB}" presName="spaceBetweenRectangles" presStyleCnt="0"/>
      <dgm:spPr/>
      <dgm:t>
        <a:bodyPr/>
        <a:lstStyle/>
        <a:p>
          <a:endParaRPr lang="es-ES"/>
        </a:p>
      </dgm:t>
    </dgm:pt>
    <dgm:pt modelId="{40DDCE25-E5DC-4199-8EAB-B90CA36A07F7}" type="pres">
      <dgm:prSet presAssocID="{1B6B51F2-849E-4845-A676-568259FFE515}" presName="parentLin" presStyleCnt="0"/>
      <dgm:spPr/>
      <dgm:t>
        <a:bodyPr/>
        <a:lstStyle/>
        <a:p>
          <a:endParaRPr lang="es-ES"/>
        </a:p>
      </dgm:t>
    </dgm:pt>
    <dgm:pt modelId="{6CDCA0CD-DB6B-48E7-AB1B-705CACF23AD5}" type="pres">
      <dgm:prSet presAssocID="{1B6B51F2-849E-4845-A676-568259FFE515}" presName="parentLeftMargin" presStyleLbl="node1" presStyleIdx="0" presStyleCnt="4"/>
      <dgm:spPr/>
      <dgm:t>
        <a:bodyPr/>
        <a:lstStyle/>
        <a:p>
          <a:endParaRPr lang="es-ES"/>
        </a:p>
      </dgm:t>
    </dgm:pt>
    <dgm:pt modelId="{22C992A5-7CA6-4AA4-BECA-9814132661DF}" type="pres">
      <dgm:prSet presAssocID="{1B6B51F2-849E-4845-A676-568259FFE515}" presName="parentText" presStyleLbl="node1" presStyleIdx="1" presStyleCnt="4">
        <dgm:presLayoutVars>
          <dgm:chMax val="0"/>
          <dgm:bulletEnabled val="1"/>
        </dgm:presLayoutVars>
      </dgm:prSet>
      <dgm:spPr/>
      <dgm:t>
        <a:bodyPr/>
        <a:lstStyle/>
        <a:p>
          <a:endParaRPr lang="es-ES"/>
        </a:p>
      </dgm:t>
    </dgm:pt>
    <dgm:pt modelId="{EBF7AA07-4066-4F24-9A1F-B14CA4D383B0}" type="pres">
      <dgm:prSet presAssocID="{1B6B51F2-849E-4845-A676-568259FFE515}" presName="negativeSpace" presStyleCnt="0"/>
      <dgm:spPr/>
      <dgm:t>
        <a:bodyPr/>
        <a:lstStyle/>
        <a:p>
          <a:endParaRPr lang="es-ES"/>
        </a:p>
      </dgm:t>
    </dgm:pt>
    <dgm:pt modelId="{BB100B2B-A93D-473D-B319-26EFD518E41D}" type="pres">
      <dgm:prSet presAssocID="{1B6B51F2-849E-4845-A676-568259FFE515}" presName="childText" presStyleLbl="conFgAcc1" presStyleIdx="1" presStyleCnt="4">
        <dgm:presLayoutVars>
          <dgm:bulletEnabled val="1"/>
        </dgm:presLayoutVars>
      </dgm:prSet>
      <dgm:spPr/>
      <dgm:t>
        <a:bodyPr/>
        <a:lstStyle/>
        <a:p>
          <a:endParaRPr lang="es-ES"/>
        </a:p>
      </dgm:t>
    </dgm:pt>
    <dgm:pt modelId="{6776C7D5-76D2-4A86-8D4A-330E894518FD}" type="pres">
      <dgm:prSet presAssocID="{7377B84E-5BB2-4908-9FE4-763488919352}" presName="spaceBetweenRectangles" presStyleCnt="0"/>
      <dgm:spPr/>
      <dgm:t>
        <a:bodyPr/>
        <a:lstStyle/>
        <a:p>
          <a:endParaRPr lang="es-ES"/>
        </a:p>
      </dgm:t>
    </dgm:pt>
    <dgm:pt modelId="{622C4718-8CA3-4A0A-98EB-C6899FF22645}" type="pres">
      <dgm:prSet presAssocID="{84D5DE9A-9EEB-4BA1-92CD-EC0A2823436D}" presName="parentLin" presStyleCnt="0"/>
      <dgm:spPr/>
      <dgm:t>
        <a:bodyPr/>
        <a:lstStyle/>
        <a:p>
          <a:endParaRPr lang="es-ES"/>
        </a:p>
      </dgm:t>
    </dgm:pt>
    <dgm:pt modelId="{7936CF68-572B-433B-8752-AE7F415EDF2F}" type="pres">
      <dgm:prSet presAssocID="{84D5DE9A-9EEB-4BA1-92CD-EC0A2823436D}" presName="parentLeftMargin" presStyleLbl="node1" presStyleIdx="1" presStyleCnt="4"/>
      <dgm:spPr/>
      <dgm:t>
        <a:bodyPr/>
        <a:lstStyle/>
        <a:p>
          <a:endParaRPr lang="es-ES"/>
        </a:p>
      </dgm:t>
    </dgm:pt>
    <dgm:pt modelId="{01A4A791-A240-4A0B-BEA6-551A0D3EEC26}" type="pres">
      <dgm:prSet presAssocID="{84D5DE9A-9EEB-4BA1-92CD-EC0A2823436D}" presName="parentText" presStyleLbl="node1" presStyleIdx="2" presStyleCnt="4">
        <dgm:presLayoutVars>
          <dgm:chMax val="0"/>
          <dgm:bulletEnabled val="1"/>
        </dgm:presLayoutVars>
      </dgm:prSet>
      <dgm:spPr/>
      <dgm:t>
        <a:bodyPr/>
        <a:lstStyle/>
        <a:p>
          <a:endParaRPr lang="es-ES"/>
        </a:p>
      </dgm:t>
    </dgm:pt>
    <dgm:pt modelId="{CA12A352-0D88-4E47-871D-0CB86A736CD2}" type="pres">
      <dgm:prSet presAssocID="{84D5DE9A-9EEB-4BA1-92CD-EC0A2823436D}" presName="negativeSpace" presStyleCnt="0"/>
      <dgm:spPr/>
      <dgm:t>
        <a:bodyPr/>
        <a:lstStyle/>
        <a:p>
          <a:endParaRPr lang="es-ES"/>
        </a:p>
      </dgm:t>
    </dgm:pt>
    <dgm:pt modelId="{C05E2AFF-11D6-4CDF-B173-87455E0C5E2B}" type="pres">
      <dgm:prSet presAssocID="{84D5DE9A-9EEB-4BA1-92CD-EC0A2823436D}" presName="childText" presStyleLbl="conFgAcc1" presStyleIdx="2" presStyleCnt="4">
        <dgm:presLayoutVars>
          <dgm:bulletEnabled val="1"/>
        </dgm:presLayoutVars>
      </dgm:prSet>
      <dgm:spPr/>
      <dgm:t>
        <a:bodyPr/>
        <a:lstStyle/>
        <a:p>
          <a:endParaRPr lang="es-ES"/>
        </a:p>
      </dgm:t>
    </dgm:pt>
    <dgm:pt modelId="{9C23FB42-6AE7-4394-AA61-5B427FDD03C7}" type="pres">
      <dgm:prSet presAssocID="{1E785785-7789-4D93-9FF2-D1A674B7C8DF}" presName="spaceBetweenRectangles" presStyleCnt="0"/>
      <dgm:spPr/>
      <dgm:t>
        <a:bodyPr/>
        <a:lstStyle/>
        <a:p>
          <a:endParaRPr lang="es-ES"/>
        </a:p>
      </dgm:t>
    </dgm:pt>
    <dgm:pt modelId="{189CCE39-586C-4307-8F73-9ABFC4D26DBE}" type="pres">
      <dgm:prSet presAssocID="{FA7FF4DB-072F-4AAF-B298-B4AFAE83AEDC}" presName="parentLin" presStyleCnt="0"/>
      <dgm:spPr/>
      <dgm:t>
        <a:bodyPr/>
        <a:lstStyle/>
        <a:p>
          <a:endParaRPr lang="es-ES"/>
        </a:p>
      </dgm:t>
    </dgm:pt>
    <dgm:pt modelId="{BCBC5FCC-4BED-4598-BDB5-10846CBF9594}" type="pres">
      <dgm:prSet presAssocID="{FA7FF4DB-072F-4AAF-B298-B4AFAE83AEDC}" presName="parentLeftMargin" presStyleLbl="node1" presStyleIdx="2" presStyleCnt="4"/>
      <dgm:spPr/>
      <dgm:t>
        <a:bodyPr/>
        <a:lstStyle/>
        <a:p>
          <a:endParaRPr lang="es-ES"/>
        </a:p>
      </dgm:t>
    </dgm:pt>
    <dgm:pt modelId="{B1856A89-D71D-4C52-AFAA-56DF53570538}" type="pres">
      <dgm:prSet presAssocID="{FA7FF4DB-072F-4AAF-B298-B4AFAE83AEDC}" presName="parentText" presStyleLbl="node1" presStyleIdx="3" presStyleCnt="4">
        <dgm:presLayoutVars>
          <dgm:chMax val="0"/>
          <dgm:bulletEnabled val="1"/>
        </dgm:presLayoutVars>
      </dgm:prSet>
      <dgm:spPr/>
      <dgm:t>
        <a:bodyPr/>
        <a:lstStyle/>
        <a:p>
          <a:endParaRPr lang="es-ES"/>
        </a:p>
      </dgm:t>
    </dgm:pt>
    <dgm:pt modelId="{B2052813-695E-4B5C-97A3-A09795932BE1}" type="pres">
      <dgm:prSet presAssocID="{FA7FF4DB-072F-4AAF-B298-B4AFAE83AEDC}" presName="negativeSpace" presStyleCnt="0"/>
      <dgm:spPr/>
      <dgm:t>
        <a:bodyPr/>
        <a:lstStyle/>
        <a:p>
          <a:endParaRPr lang="es-ES"/>
        </a:p>
      </dgm:t>
    </dgm:pt>
    <dgm:pt modelId="{4FF21FBC-3D5F-43AB-A49A-1DAF5F5BC464}" type="pres">
      <dgm:prSet presAssocID="{FA7FF4DB-072F-4AAF-B298-B4AFAE83AEDC}" presName="childText" presStyleLbl="conFgAcc1" presStyleIdx="3" presStyleCnt="4">
        <dgm:presLayoutVars>
          <dgm:bulletEnabled val="1"/>
        </dgm:presLayoutVars>
      </dgm:prSet>
      <dgm:spPr/>
      <dgm:t>
        <a:bodyPr/>
        <a:lstStyle/>
        <a:p>
          <a:endParaRPr lang="es-ES"/>
        </a:p>
      </dgm:t>
    </dgm:pt>
  </dgm:ptLst>
  <dgm:cxnLst>
    <dgm:cxn modelId="{9BFDF722-A6BA-488E-97A1-BFC5D927BF0B}" type="presOf" srcId="{FA7FF4DB-072F-4AAF-B298-B4AFAE83AEDC}" destId="{BCBC5FCC-4BED-4598-BDB5-10846CBF9594}" srcOrd="0" destOrd="0" presId="urn:microsoft.com/office/officeart/2005/8/layout/list1"/>
    <dgm:cxn modelId="{43613D96-277D-47A8-BDB6-FF0C5F16DD7C}" type="presOf" srcId="{E30A3C31-8DFB-4764-A47B-212199B4B334}" destId="{BE8546BB-54AA-4AF7-9740-E707128FA42E}" srcOrd="0" destOrd="0" presId="urn:microsoft.com/office/officeart/2005/8/layout/list1"/>
    <dgm:cxn modelId="{137EBCA9-241C-4528-988A-5B8103A14CF6}" type="presOf" srcId="{9940256B-E3D3-42EC-B6FD-CD1D9968D44A}" destId="{67CC3C27-7AA6-438E-B8A5-04F4BD05A29E}" srcOrd="0" destOrd="0" presId="urn:microsoft.com/office/officeart/2005/8/layout/list1"/>
    <dgm:cxn modelId="{DA17197F-CDED-442E-80AA-740387AD5672}" type="presOf" srcId="{84D5DE9A-9EEB-4BA1-92CD-EC0A2823436D}" destId="{7936CF68-572B-433B-8752-AE7F415EDF2F}" srcOrd="0" destOrd="0" presId="urn:microsoft.com/office/officeart/2005/8/layout/list1"/>
    <dgm:cxn modelId="{D638C32F-998A-4B15-915F-D845BE4862CE}" type="presOf" srcId="{1B6B51F2-849E-4845-A676-568259FFE515}" destId="{22C992A5-7CA6-4AA4-BECA-9814132661DF}" srcOrd="1" destOrd="0" presId="urn:microsoft.com/office/officeart/2005/8/layout/list1"/>
    <dgm:cxn modelId="{1896CD9B-CD5D-482D-938A-F8C87F8E0BCF}" type="presOf" srcId="{1B6B51F2-849E-4845-A676-568259FFE515}" destId="{6CDCA0CD-DB6B-48E7-AB1B-705CACF23AD5}" srcOrd="0" destOrd="0" presId="urn:microsoft.com/office/officeart/2005/8/layout/list1"/>
    <dgm:cxn modelId="{BCDC8D9D-9CE8-4BBE-85C2-EE71083180C7}" type="presOf" srcId="{84D5DE9A-9EEB-4BA1-92CD-EC0A2823436D}" destId="{01A4A791-A240-4A0B-BEA6-551A0D3EEC26}" srcOrd="1" destOrd="0" presId="urn:microsoft.com/office/officeart/2005/8/layout/list1"/>
    <dgm:cxn modelId="{979E2E88-4747-4154-B288-EC41CC0C6120}" srcId="{9940256B-E3D3-42EC-B6FD-CD1D9968D44A}" destId="{FA7FF4DB-072F-4AAF-B298-B4AFAE83AEDC}" srcOrd="3" destOrd="0" parTransId="{AAA0FFE7-80B0-44EC-B30C-287869349C18}" sibTransId="{17295279-BEE7-4D9A-BDD7-16D425E15A9F}"/>
    <dgm:cxn modelId="{AB175059-4BCE-4901-B0AD-6974E1F956E5}" type="presOf" srcId="{FA7FF4DB-072F-4AAF-B298-B4AFAE83AEDC}" destId="{B1856A89-D71D-4C52-AFAA-56DF53570538}" srcOrd="1" destOrd="0" presId="urn:microsoft.com/office/officeart/2005/8/layout/list1"/>
    <dgm:cxn modelId="{B03CE9FA-31FF-456A-9183-48E7443DF9EF}" type="presOf" srcId="{E30A3C31-8DFB-4764-A47B-212199B4B334}" destId="{5FE41ABC-AB34-4BA2-9E8B-083625DE0037}" srcOrd="1" destOrd="0" presId="urn:microsoft.com/office/officeart/2005/8/layout/list1"/>
    <dgm:cxn modelId="{1543FBE1-7F51-4BC2-9F7A-180B8AD80925}" srcId="{9940256B-E3D3-42EC-B6FD-CD1D9968D44A}" destId="{E30A3C31-8DFB-4764-A47B-212199B4B334}" srcOrd="0" destOrd="0" parTransId="{1553F794-228E-48B1-B441-6E47035E9405}" sibTransId="{36310AE5-E4DF-4B2C-B98E-4949AC2FB8BB}"/>
    <dgm:cxn modelId="{913A8A7D-4DD0-4896-A532-332EC33375CB}" srcId="{9940256B-E3D3-42EC-B6FD-CD1D9968D44A}" destId="{84D5DE9A-9EEB-4BA1-92CD-EC0A2823436D}" srcOrd="2" destOrd="0" parTransId="{B7223FCA-D8E9-4447-8CAE-79FC9E402BBE}" sibTransId="{1E785785-7789-4D93-9FF2-D1A674B7C8DF}"/>
    <dgm:cxn modelId="{604CB93B-62E0-4EDE-8ED1-ED783904CC63}" srcId="{9940256B-E3D3-42EC-B6FD-CD1D9968D44A}" destId="{1B6B51F2-849E-4845-A676-568259FFE515}" srcOrd="1" destOrd="0" parTransId="{F167A950-EDC2-439F-8996-F0EC9F073E65}" sibTransId="{7377B84E-5BB2-4908-9FE4-763488919352}"/>
    <dgm:cxn modelId="{A05E4E16-A0C1-4A79-9796-5BA4F7CE444E}" type="presParOf" srcId="{67CC3C27-7AA6-438E-B8A5-04F4BD05A29E}" destId="{5796DD50-5910-4E49-893D-DC7AB6C0D5E6}" srcOrd="0" destOrd="0" presId="urn:microsoft.com/office/officeart/2005/8/layout/list1"/>
    <dgm:cxn modelId="{0B82A43C-00D6-413B-B32D-D6F6A5C14FDA}" type="presParOf" srcId="{5796DD50-5910-4E49-893D-DC7AB6C0D5E6}" destId="{BE8546BB-54AA-4AF7-9740-E707128FA42E}" srcOrd="0" destOrd="0" presId="urn:microsoft.com/office/officeart/2005/8/layout/list1"/>
    <dgm:cxn modelId="{DDD43B7E-6F55-4AFF-B404-694DA5363DF7}" type="presParOf" srcId="{5796DD50-5910-4E49-893D-DC7AB6C0D5E6}" destId="{5FE41ABC-AB34-4BA2-9E8B-083625DE0037}" srcOrd="1" destOrd="0" presId="urn:microsoft.com/office/officeart/2005/8/layout/list1"/>
    <dgm:cxn modelId="{DFFBB205-BC70-4150-A6BB-ACFE75487265}" type="presParOf" srcId="{67CC3C27-7AA6-438E-B8A5-04F4BD05A29E}" destId="{076ADFD1-8CAD-4115-AB4E-DA71DFA80206}" srcOrd="1" destOrd="0" presId="urn:microsoft.com/office/officeart/2005/8/layout/list1"/>
    <dgm:cxn modelId="{72B5F102-2DC0-477E-B081-C5C63E34BE59}" type="presParOf" srcId="{67CC3C27-7AA6-438E-B8A5-04F4BD05A29E}" destId="{56D4164A-413A-4A88-B0C1-696EE07A11F7}" srcOrd="2" destOrd="0" presId="urn:microsoft.com/office/officeart/2005/8/layout/list1"/>
    <dgm:cxn modelId="{C7D30568-71EE-477C-B970-CFB2D0656E1E}" type="presParOf" srcId="{67CC3C27-7AA6-438E-B8A5-04F4BD05A29E}" destId="{B8A1DE5A-2F6A-4F59-9829-346F17494727}" srcOrd="3" destOrd="0" presId="urn:microsoft.com/office/officeart/2005/8/layout/list1"/>
    <dgm:cxn modelId="{3A56F97A-1BB5-4E3D-A2A2-79E9DF74232F}" type="presParOf" srcId="{67CC3C27-7AA6-438E-B8A5-04F4BD05A29E}" destId="{40DDCE25-E5DC-4199-8EAB-B90CA36A07F7}" srcOrd="4" destOrd="0" presId="urn:microsoft.com/office/officeart/2005/8/layout/list1"/>
    <dgm:cxn modelId="{4CE0C4EA-3235-46D0-B14E-BEE25C8154E5}" type="presParOf" srcId="{40DDCE25-E5DC-4199-8EAB-B90CA36A07F7}" destId="{6CDCA0CD-DB6B-48E7-AB1B-705CACF23AD5}" srcOrd="0" destOrd="0" presId="urn:microsoft.com/office/officeart/2005/8/layout/list1"/>
    <dgm:cxn modelId="{5602D032-CE44-4A99-8700-40510EBA9CBD}" type="presParOf" srcId="{40DDCE25-E5DC-4199-8EAB-B90CA36A07F7}" destId="{22C992A5-7CA6-4AA4-BECA-9814132661DF}" srcOrd="1" destOrd="0" presId="urn:microsoft.com/office/officeart/2005/8/layout/list1"/>
    <dgm:cxn modelId="{F49E4159-0A58-4AEA-A060-0293D6D6E689}" type="presParOf" srcId="{67CC3C27-7AA6-438E-B8A5-04F4BD05A29E}" destId="{EBF7AA07-4066-4F24-9A1F-B14CA4D383B0}" srcOrd="5" destOrd="0" presId="urn:microsoft.com/office/officeart/2005/8/layout/list1"/>
    <dgm:cxn modelId="{72337708-387D-4DEF-B8A5-13722EEC59C0}" type="presParOf" srcId="{67CC3C27-7AA6-438E-B8A5-04F4BD05A29E}" destId="{BB100B2B-A93D-473D-B319-26EFD518E41D}" srcOrd="6" destOrd="0" presId="urn:microsoft.com/office/officeart/2005/8/layout/list1"/>
    <dgm:cxn modelId="{C8C91D98-CD4D-4767-A4E5-BFD406E215B4}" type="presParOf" srcId="{67CC3C27-7AA6-438E-B8A5-04F4BD05A29E}" destId="{6776C7D5-76D2-4A86-8D4A-330E894518FD}" srcOrd="7" destOrd="0" presId="urn:microsoft.com/office/officeart/2005/8/layout/list1"/>
    <dgm:cxn modelId="{D8BE9F73-6CC5-4824-8236-9940C9B98648}" type="presParOf" srcId="{67CC3C27-7AA6-438E-B8A5-04F4BD05A29E}" destId="{622C4718-8CA3-4A0A-98EB-C6899FF22645}" srcOrd="8" destOrd="0" presId="urn:microsoft.com/office/officeart/2005/8/layout/list1"/>
    <dgm:cxn modelId="{CE03F048-5073-4A2D-B743-937179CCD80F}" type="presParOf" srcId="{622C4718-8CA3-4A0A-98EB-C6899FF22645}" destId="{7936CF68-572B-433B-8752-AE7F415EDF2F}" srcOrd="0" destOrd="0" presId="urn:microsoft.com/office/officeart/2005/8/layout/list1"/>
    <dgm:cxn modelId="{83519D43-376C-4963-BB37-EB10E63A7696}" type="presParOf" srcId="{622C4718-8CA3-4A0A-98EB-C6899FF22645}" destId="{01A4A791-A240-4A0B-BEA6-551A0D3EEC26}" srcOrd="1" destOrd="0" presId="urn:microsoft.com/office/officeart/2005/8/layout/list1"/>
    <dgm:cxn modelId="{DB1A8C56-267B-4606-A9B3-9B2C7AE98281}" type="presParOf" srcId="{67CC3C27-7AA6-438E-B8A5-04F4BD05A29E}" destId="{CA12A352-0D88-4E47-871D-0CB86A736CD2}" srcOrd="9" destOrd="0" presId="urn:microsoft.com/office/officeart/2005/8/layout/list1"/>
    <dgm:cxn modelId="{EC6E4A98-8A02-4335-8C15-251C84AB0712}" type="presParOf" srcId="{67CC3C27-7AA6-438E-B8A5-04F4BD05A29E}" destId="{C05E2AFF-11D6-4CDF-B173-87455E0C5E2B}" srcOrd="10" destOrd="0" presId="urn:microsoft.com/office/officeart/2005/8/layout/list1"/>
    <dgm:cxn modelId="{58A4CE04-B9D9-48E0-A9BA-F883140BFD36}" type="presParOf" srcId="{67CC3C27-7AA6-438E-B8A5-04F4BD05A29E}" destId="{9C23FB42-6AE7-4394-AA61-5B427FDD03C7}" srcOrd="11" destOrd="0" presId="urn:microsoft.com/office/officeart/2005/8/layout/list1"/>
    <dgm:cxn modelId="{F2527387-4C3D-472D-9B82-A78488762C3A}" type="presParOf" srcId="{67CC3C27-7AA6-438E-B8A5-04F4BD05A29E}" destId="{189CCE39-586C-4307-8F73-9ABFC4D26DBE}" srcOrd="12" destOrd="0" presId="urn:microsoft.com/office/officeart/2005/8/layout/list1"/>
    <dgm:cxn modelId="{B211FF53-5F31-46DC-81FE-F19FFFBFE9CE}" type="presParOf" srcId="{189CCE39-586C-4307-8F73-9ABFC4D26DBE}" destId="{BCBC5FCC-4BED-4598-BDB5-10846CBF9594}" srcOrd="0" destOrd="0" presId="urn:microsoft.com/office/officeart/2005/8/layout/list1"/>
    <dgm:cxn modelId="{E6864703-1131-45DC-86FD-834DE4857888}" type="presParOf" srcId="{189CCE39-586C-4307-8F73-9ABFC4D26DBE}" destId="{B1856A89-D71D-4C52-AFAA-56DF53570538}" srcOrd="1" destOrd="0" presId="urn:microsoft.com/office/officeart/2005/8/layout/list1"/>
    <dgm:cxn modelId="{499011CC-CAD2-44E4-9CB0-5AFFF20D1939}" type="presParOf" srcId="{67CC3C27-7AA6-438E-B8A5-04F4BD05A29E}" destId="{B2052813-695E-4B5C-97A3-A09795932BE1}" srcOrd="13" destOrd="0" presId="urn:microsoft.com/office/officeart/2005/8/layout/list1"/>
    <dgm:cxn modelId="{A6B9DB43-12EE-415A-9AD2-0CCBD029BC35}" type="presParOf" srcId="{67CC3C27-7AA6-438E-B8A5-04F4BD05A29E}" destId="{4FF21FBC-3D5F-43AB-A49A-1DAF5F5BC464}"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10CE8-6A4D-4FAF-96FB-A1AAEA236F2F}">
      <dsp:nvSpPr>
        <dsp:cNvPr id="0" name=""/>
        <dsp:cNvSpPr/>
      </dsp:nvSpPr>
      <dsp:spPr>
        <a:xfrm>
          <a:off x="2817" y="932656"/>
          <a:ext cx="2707463" cy="2000805"/>
        </a:xfrm>
        <a:prstGeom prst="rect">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D1F47-AAFE-4D62-8CAD-F278AAA441DF}">
      <dsp:nvSpPr>
        <dsp:cNvPr id="0" name=""/>
        <dsp:cNvSpPr/>
      </dsp:nvSpPr>
      <dsp:spPr>
        <a:xfrm>
          <a:off x="527720" y="2593761"/>
          <a:ext cx="2333027" cy="56066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5000"/>
            </a:spcAft>
          </a:pPr>
          <a:r>
            <a:rPr lang="es-ES" sz="3100" kern="1200" dirty="0" smtClean="0"/>
            <a:t>Interfaz</a:t>
          </a:r>
          <a:endParaRPr lang="es-ES" sz="3100" kern="1200" dirty="0"/>
        </a:p>
      </dsp:txBody>
      <dsp:txXfrm>
        <a:off x="527720" y="2593761"/>
        <a:ext cx="2333027" cy="560665"/>
      </dsp:txXfrm>
    </dsp:sp>
    <dsp:sp modelId="{3803021A-4B14-49FD-9B64-B019EA29E51F}">
      <dsp:nvSpPr>
        <dsp:cNvPr id="0" name=""/>
        <dsp:cNvSpPr/>
      </dsp:nvSpPr>
      <dsp:spPr>
        <a:xfrm>
          <a:off x="3212901" y="932656"/>
          <a:ext cx="2707463" cy="2000805"/>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2265E439-CEDE-404C-9983-3733D4E8DCB7}">
      <dsp:nvSpPr>
        <dsp:cNvPr id="0" name=""/>
        <dsp:cNvSpPr/>
      </dsp:nvSpPr>
      <dsp:spPr>
        <a:xfrm>
          <a:off x="3760154" y="2570678"/>
          <a:ext cx="2333027" cy="56066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5000"/>
            </a:spcAft>
          </a:pPr>
          <a:r>
            <a:rPr lang="es-ES" sz="3100" kern="1200" dirty="0" smtClean="0"/>
            <a:t>Lengua</a:t>
          </a:r>
          <a:endParaRPr lang="es-ES" sz="3100" kern="1200" dirty="0"/>
        </a:p>
      </dsp:txBody>
      <dsp:txXfrm>
        <a:off x="3760154" y="2570678"/>
        <a:ext cx="2333027" cy="560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DDC27-BC42-49DB-A1B0-983043EA2935}">
      <dsp:nvSpPr>
        <dsp:cNvPr id="0" name=""/>
        <dsp:cNvSpPr/>
      </dsp:nvSpPr>
      <dsp:spPr>
        <a:xfrm>
          <a:off x="0" y="716919"/>
          <a:ext cx="6096000" cy="6552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3615B9-804C-4301-9DDC-13403745062D}">
      <dsp:nvSpPr>
        <dsp:cNvPr id="0" name=""/>
        <dsp:cNvSpPr/>
      </dsp:nvSpPr>
      <dsp:spPr>
        <a:xfrm>
          <a:off x="304800" y="333159"/>
          <a:ext cx="4267200" cy="7675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55700">
            <a:lnSpc>
              <a:spcPct val="90000"/>
            </a:lnSpc>
            <a:spcBef>
              <a:spcPct val="0"/>
            </a:spcBef>
            <a:spcAft>
              <a:spcPct val="35000"/>
            </a:spcAft>
          </a:pPr>
          <a:r>
            <a:rPr lang="es-ES" sz="2600" kern="1200" dirty="0" smtClean="0"/>
            <a:t>Búsqueda directa</a:t>
          </a:r>
          <a:endParaRPr lang="es-ES" sz="2600" kern="1200" dirty="0"/>
        </a:p>
      </dsp:txBody>
      <dsp:txXfrm>
        <a:off x="342267" y="370626"/>
        <a:ext cx="4192266" cy="692586"/>
      </dsp:txXfrm>
    </dsp:sp>
    <dsp:sp modelId="{8BABA6ED-2516-49C3-879E-676B52876913}">
      <dsp:nvSpPr>
        <dsp:cNvPr id="0" name=""/>
        <dsp:cNvSpPr/>
      </dsp:nvSpPr>
      <dsp:spPr>
        <a:xfrm>
          <a:off x="0" y="1896280"/>
          <a:ext cx="6096000" cy="6552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4BD156-2554-4828-B2C7-CE1FA75612D2}">
      <dsp:nvSpPr>
        <dsp:cNvPr id="0" name=""/>
        <dsp:cNvSpPr/>
      </dsp:nvSpPr>
      <dsp:spPr>
        <a:xfrm>
          <a:off x="304800" y="1512520"/>
          <a:ext cx="4267200" cy="7675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55700">
            <a:lnSpc>
              <a:spcPct val="90000"/>
            </a:lnSpc>
            <a:spcBef>
              <a:spcPct val="0"/>
            </a:spcBef>
            <a:spcAft>
              <a:spcPct val="35000"/>
            </a:spcAft>
          </a:pPr>
          <a:r>
            <a:rPr lang="es-ES" sz="2600" kern="1200" dirty="0" smtClean="0"/>
            <a:t>Búsqueda a través de índices</a:t>
          </a:r>
          <a:endParaRPr lang="es-ES" sz="2600" kern="1200" dirty="0"/>
        </a:p>
      </dsp:txBody>
      <dsp:txXfrm>
        <a:off x="342267" y="1549987"/>
        <a:ext cx="4192266" cy="692586"/>
      </dsp:txXfrm>
    </dsp:sp>
    <dsp:sp modelId="{086DCBA1-F0EE-49E5-A5F6-A9F32C51837C}">
      <dsp:nvSpPr>
        <dsp:cNvPr id="0" name=""/>
        <dsp:cNvSpPr/>
      </dsp:nvSpPr>
      <dsp:spPr>
        <a:xfrm>
          <a:off x="0" y="3075639"/>
          <a:ext cx="6096000" cy="6552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813ABF-9934-49C5-BB67-DB60E05DB438}">
      <dsp:nvSpPr>
        <dsp:cNvPr id="0" name=""/>
        <dsp:cNvSpPr/>
      </dsp:nvSpPr>
      <dsp:spPr>
        <a:xfrm>
          <a:off x="304800" y="2691880"/>
          <a:ext cx="4267200" cy="7675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55700">
            <a:lnSpc>
              <a:spcPct val="90000"/>
            </a:lnSpc>
            <a:spcBef>
              <a:spcPct val="0"/>
            </a:spcBef>
            <a:spcAft>
              <a:spcPct val="35000"/>
            </a:spcAft>
          </a:pPr>
          <a:r>
            <a:rPr lang="es-ES" sz="2600" kern="1200" dirty="0" smtClean="0"/>
            <a:t>Jerarquizada o códigos</a:t>
          </a:r>
          <a:endParaRPr lang="es-ES" sz="2600" kern="1200" dirty="0"/>
        </a:p>
      </dsp:txBody>
      <dsp:txXfrm>
        <a:off x="342267" y="2729347"/>
        <a:ext cx="4192266"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DDC27-BC42-49DB-A1B0-983043EA2935}">
      <dsp:nvSpPr>
        <dsp:cNvPr id="0" name=""/>
        <dsp:cNvSpPr/>
      </dsp:nvSpPr>
      <dsp:spPr>
        <a:xfrm>
          <a:off x="0" y="501343"/>
          <a:ext cx="6577013"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3615B9-804C-4301-9DDC-13403745062D}">
      <dsp:nvSpPr>
        <dsp:cNvPr id="0" name=""/>
        <dsp:cNvSpPr/>
      </dsp:nvSpPr>
      <dsp:spPr>
        <a:xfrm>
          <a:off x="328850" y="206143"/>
          <a:ext cx="5442925" cy="5904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17" tIns="0" rIns="174017" bIns="0" numCol="1" spcCol="1270" anchor="ctr" anchorCtr="0">
          <a:noAutofit/>
        </a:bodyPr>
        <a:lstStyle/>
        <a:p>
          <a:pPr lvl="0" algn="l" defTabSz="889000">
            <a:lnSpc>
              <a:spcPct val="90000"/>
            </a:lnSpc>
            <a:spcBef>
              <a:spcPct val="0"/>
            </a:spcBef>
            <a:spcAft>
              <a:spcPct val="35000"/>
            </a:spcAft>
          </a:pPr>
          <a:r>
            <a:rPr lang="es-ES" sz="2000" kern="1200" dirty="0" smtClean="0"/>
            <a:t>Operadores Booleanos y de proximidad</a:t>
          </a:r>
          <a:endParaRPr lang="es-ES" sz="2000" kern="1200" dirty="0"/>
        </a:p>
      </dsp:txBody>
      <dsp:txXfrm>
        <a:off x="357671" y="234964"/>
        <a:ext cx="5385283" cy="532758"/>
      </dsp:txXfrm>
    </dsp:sp>
    <dsp:sp modelId="{8BABA6ED-2516-49C3-879E-676B52876913}">
      <dsp:nvSpPr>
        <dsp:cNvPr id="0" name=""/>
        <dsp:cNvSpPr/>
      </dsp:nvSpPr>
      <dsp:spPr>
        <a:xfrm>
          <a:off x="0" y="1408543"/>
          <a:ext cx="6577013"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4BD156-2554-4828-B2C7-CE1FA75612D2}">
      <dsp:nvSpPr>
        <dsp:cNvPr id="0" name=""/>
        <dsp:cNvSpPr/>
      </dsp:nvSpPr>
      <dsp:spPr>
        <a:xfrm>
          <a:off x="328850" y="1113343"/>
          <a:ext cx="4603909" cy="5904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17" tIns="0" rIns="174017" bIns="0" numCol="1" spcCol="1270" anchor="ctr" anchorCtr="0">
          <a:noAutofit/>
        </a:bodyPr>
        <a:lstStyle/>
        <a:p>
          <a:pPr lvl="0" algn="l" defTabSz="889000">
            <a:lnSpc>
              <a:spcPct val="90000"/>
            </a:lnSpc>
            <a:spcBef>
              <a:spcPct val="0"/>
            </a:spcBef>
            <a:spcAft>
              <a:spcPct val="35000"/>
            </a:spcAft>
          </a:pPr>
          <a:r>
            <a:rPr lang="es-ES" sz="2000" kern="1200" dirty="0" smtClean="0"/>
            <a:t> Truncamientos</a:t>
          </a:r>
          <a:endParaRPr lang="es-ES" sz="2000" kern="1200" dirty="0"/>
        </a:p>
      </dsp:txBody>
      <dsp:txXfrm>
        <a:off x="357671" y="1142164"/>
        <a:ext cx="4546267" cy="532758"/>
      </dsp:txXfrm>
    </dsp:sp>
    <dsp:sp modelId="{086DCBA1-F0EE-49E5-A5F6-A9F32C51837C}">
      <dsp:nvSpPr>
        <dsp:cNvPr id="0" name=""/>
        <dsp:cNvSpPr/>
      </dsp:nvSpPr>
      <dsp:spPr>
        <a:xfrm>
          <a:off x="0" y="2315743"/>
          <a:ext cx="6577013"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813ABF-9934-49C5-BB67-DB60E05DB438}">
      <dsp:nvSpPr>
        <dsp:cNvPr id="0" name=""/>
        <dsp:cNvSpPr/>
      </dsp:nvSpPr>
      <dsp:spPr>
        <a:xfrm>
          <a:off x="328850" y="2020544"/>
          <a:ext cx="4603909" cy="5904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17" tIns="0" rIns="174017" bIns="0" numCol="1" spcCol="1270" anchor="ctr" anchorCtr="0">
          <a:noAutofit/>
        </a:bodyPr>
        <a:lstStyle/>
        <a:p>
          <a:pPr lvl="0" algn="l" defTabSz="889000">
            <a:lnSpc>
              <a:spcPct val="90000"/>
            </a:lnSpc>
            <a:spcBef>
              <a:spcPct val="0"/>
            </a:spcBef>
            <a:spcAft>
              <a:spcPct val="35000"/>
            </a:spcAft>
          </a:pPr>
          <a:r>
            <a:rPr lang="es-ES" sz="2000" kern="1200" dirty="0" smtClean="0"/>
            <a:t>Operadores numéricos</a:t>
          </a:r>
          <a:endParaRPr lang="es-ES" sz="2000" kern="1200" dirty="0"/>
        </a:p>
      </dsp:txBody>
      <dsp:txXfrm>
        <a:off x="357671" y="2049365"/>
        <a:ext cx="4546267" cy="532758"/>
      </dsp:txXfrm>
    </dsp:sp>
    <dsp:sp modelId="{56D4164A-413A-4A88-B0C1-696EE07A11F7}">
      <dsp:nvSpPr>
        <dsp:cNvPr id="0" name=""/>
        <dsp:cNvSpPr/>
      </dsp:nvSpPr>
      <dsp:spPr>
        <a:xfrm>
          <a:off x="0" y="3222944"/>
          <a:ext cx="6577013"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E41ABC-AB34-4BA2-9E8B-083625DE0037}">
      <dsp:nvSpPr>
        <dsp:cNvPr id="0" name=""/>
        <dsp:cNvSpPr/>
      </dsp:nvSpPr>
      <dsp:spPr>
        <a:xfrm>
          <a:off x="328850" y="2927743"/>
          <a:ext cx="4603909" cy="5904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17" tIns="0" rIns="174017" bIns="0" numCol="1" spcCol="1270" anchor="ctr" anchorCtr="0">
          <a:noAutofit/>
        </a:bodyPr>
        <a:lstStyle/>
        <a:p>
          <a:pPr lvl="0" algn="l" defTabSz="889000">
            <a:lnSpc>
              <a:spcPct val="90000"/>
            </a:lnSpc>
            <a:spcBef>
              <a:spcPct val="0"/>
            </a:spcBef>
            <a:spcAft>
              <a:spcPct val="35000"/>
            </a:spcAft>
          </a:pPr>
          <a:r>
            <a:rPr lang="es-ES" sz="2000" kern="1200" dirty="0" smtClean="0"/>
            <a:t>Filtrados</a:t>
          </a:r>
          <a:endParaRPr lang="es-ES" sz="2000" kern="1200" dirty="0"/>
        </a:p>
      </dsp:txBody>
      <dsp:txXfrm>
        <a:off x="357671" y="2956564"/>
        <a:ext cx="4546267" cy="532758"/>
      </dsp:txXfrm>
    </dsp:sp>
    <dsp:sp modelId="{1BCC70A9-BFBA-4537-95E4-01D629E88016}">
      <dsp:nvSpPr>
        <dsp:cNvPr id="0" name=""/>
        <dsp:cNvSpPr/>
      </dsp:nvSpPr>
      <dsp:spPr>
        <a:xfrm>
          <a:off x="0" y="4130144"/>
          <a:ext cx="6577013"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7EE839-77BD-40B8-BEA8-82570700C984}">
      <dsp:nvSpPr>
        <dsp:cNvPr id="0" name=""/>
        <dsp:cNvSpPr/>
      </dsp:nvSpPr>
      <dsp:spPr>
        <a:xfrm>
          <a:off x="328850" y="3834944"/>
          <a:ext cx="4603909" cy="5904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17" tIns="0" rIns="174017" bIns="0" numCol="1" spcCol="1270" anchor="ctr" anchorCtr="0">
          <a:noAutofit/>
        </a:bodyPr>
        <a:lstStyle/>
        <a:p>
          <a:pPr lvl="0" algn="l" defTabSz="889000">
            <a:lnSpc>
              <a:spcPct val="90000"/>
            </a:lnSpc>
            <a:spcBef>
              <a:spcPct val="0"/>
            </a:spcBef>
            <a:spcAft>
              <a:spcPct val="35000"/>
            </a:spcAft>
          </a:pPr>
          <a:r>
            <a:rPr lang="es-ES" sz="2000" kern="1200" dirty="0" smtClean="0"/>
            <a:t>Otras funcionalidades</a:t>
          </a:r>
          <a:endParaRPr lang="es-ES" sz="2000" kern="1200" dirty="0"/>
        </a:p>
      </dsp:txBody>
      <dsp:txXfrm>
        <a:off x="357671" y="3863765"/>
        <a:ext cx="4546267"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4164A-413A-4A88-B0C1-696EE07A11F7}">
      <dsp:nvSpPr>
        <dsp:cNvPr id="0" name=""/>
        <dsp:cNvSpPr/>
      </dsp:nvSpPr>
      <dsp:spPr>
        <a:xfrm>
          <a:off x="0" y="442123"/>
          <a:ext cx="6577013" cy="680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E41ABC-AB34-4BA2-9E8B-083625DE0037}">
      <dsp:nvSpPr>
        <dsp:cNvPr id="0" name=""/>
        <dsp:cNvSpPr/>
      </dsp:nvSpPr>
      <dsp:spPr>
        <a:xfrm>
          <a:off x="328850" y="43603"/>
          <a:ext cx="4603909" cy="7970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17" tIns="0" rIns="174017" bIns="0" numCol="1" spcCol="1270" anchor="ctr" anchorCtr="0">
          <a:noAutofit/>
        </a:bodyPr>
        <a:lstStyle/>
        <a:p>
          <a:pPr lvl="0" algn="l" defTabSz="1200150">
            <a:lnSpc>
              <a:spcPct val="90000"/>
            </a:lnSpc>
            <a:spcBef>
              <a:spcPct val="0"/>
            </a:spcBef>
            <a:spcAft>
              <a:spcPct val="35000"/>
            </a:spcAft>
          </a:pPr>
          <a:r>
            <a:rPr lang="es-ES" sz="2700" kern="1200" dirty="0" smtClean="0"/>
            <a:t>Plataformas vía Web</a:t>
          </a:r>
          <a:endParaRPr lang="es-ES" sz="2700" kern="1200" dirty="0"/>
        </a:p>
      </dsp:txBody>
      <dsp:txXfrm>
        <a:off x="367758" y="82511"/>
        <a:ext cx="4526093" cy="719224"/>
      </dsp:txXfrm>
    </dsp:sp>
    <dsp:sp modelId="{BB100B2B-A93D-473D-B319-26EFD518E41D}">
      <dsp:nvSpPr>
        <dsp:cNvPr id="0" name=""/>
        <dsp:cNvSpPr/>
      </dsp:nvSpPr>
      <dsp:spPr>
        <a:xfrm>
          <a:off x="0" y="1666843"/>
          <a:ext cx="6577013" cy="680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992A5-7CA6-4AA4-BECA-9814132661DF}">
      <dsp:nvSpPr>
        <dsp:cNvPr id="0" name=""/>
        <dsp:cNvSpPr/>
      </dsp:nvSpPr>
      <dsp:spPr>
        <a:xfrm>
          <a:off x="328850" y="1268323"/>
          <a:ext cx="4603909" cy="7970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17" tIns="0" rIns="174017" bIns="0" numCol="1" spcCol="1270" anchor="ctr" anchorCtr="0">
          <a:noAutofit/>
        </a:bodyPr>
        <a:lstStyle/>
        <a:p>
          <a:pPr lvl="0" algn="l" defTabSz="1200150">
            <a:lnSpc>
              <a:spcPct val="90000"/>
            </a:lnSpc>
            <a:spcBef>
              <a:spcPct val="0"/>
            </a:spcBef>
            <a:spcAft>
              <a:spcPct val="35000"/>
            </a:spcAft>
          </a:pPr>
          <a:r>
            <a:rPr lang="es-ES" sz="2700" kern="1200" dirty="0" smtClean="0"/>
            <a:t>Ventajas de las </a:t>
          </a:r>
          <a:r>
            <a:rPr lang="es-ES" sz="2700" kern="1200" dirty="0" err="1" smtClean="0"/>
            <a:t>bbdd</a:t>
          </a:r>
          <a:r>
            <a:rPr lang="es-ES" sz="2700" kern="1200" dirty="0" smtClean="0"/>
            <a:t> en línea</a:t>
          </a:r>
          <a:endParaRPr lang="es-ES" sz="2700" kern="1200" dirty="0"/>
        </a:p>
      </dsp:txBody>
      <dsp:txXfrm>
        <a:off x="367758" y="1307231"/>
        <a:ext cx="4526093" cy="719224"/>
      </dsp:txXfrm>
    </dsp:sp>
    <dsp:sp modelId="{C05E2AFF-11D6-4CDF-B173-87455E0C5E2B}">
      <dsp:nvSpPr>
        <dsp:cNvPr id="0" name=""/>
        <dsp:cNvSpPr/>
      </dsp:nvSpPr>
      <dsp:spPr>
        <a:xfrm>
          <a:off x="0" y="2891564"/>
          <a:ext cx="6577013" cy="680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A4A791-A240-4A0B-BEA6-551A0D3EEC26}">
      <dsp:nvSpPr>
        <dsp:cNvPr id="0" name=""/>
        <dsp:cNvSpPr/>
      </dsp:nvSpPr>
      <dsp:spPr>
        <a:xfrm>
          <a:off x="328850" y="2493043"/>
          <a:ext cx="4603909" cy="7970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17" tIns="0" rIns="174017" bIns="0" numCol="1" spcCol="1270" anchor="ctr" anchorCtr="0">
          <a:noAutofit/>
        </a:bodyPr>
        <a:lstStyle/>
        <a:p>
          <a:pPr lvl="0" algn="l" defTabSz="1200150">
            <a:lnSpc>
              <a:spcPct val="90000"/>
            </a:lnSpc>
            <a:spcBef>
              <a:spcPct val="0"/>
            </a:spcBef>
            <a:spcAft>
              <a:spcPct val="35000"/>
            </a:spcAft>
          </a:pPr>
          <a:r>
            <a:rPr lang="es-ES" sz="2700" kern="1200" dirty="0" smtClean="0"/>
            <a:t>Altos costos</a:t>
          </a:r>
          <a:endParaRPr lang="es-ES" sz="2700" kern="1200" dirty="0"/>
        </a:p>
      </dsp:txBody>
      <dsp:txXfrm>
        <a:off x="367758" y="2531951"/>
        <a:ext cx="4526093" cy="719224"/>
      </dsp:txXfrm>
    </dsp:sp>
    <dsp:sp modelId="{4FF21FBC-3D5F-43AB-A49A-1DAF5F5BC464}">
      <dsp:nvSpPr>
        <dsp:cNvPr id="0" name=""/>
        <dsp:cNvSpPr/>
      </dsp:nvSpPr>
      <dsp:spPr>
        <a:xfrm>
          <a:off x="0" y="4116284"/>
          <a:ext cx="6577013" cy="680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856A89-D71D-4C52-AFAA-56DF53570538}">
      <dsp:nvSpPr>
        <dsp:cNvPr id="0" name=""/>
        <dsp:cNvSpPr/>
      </dsp:nvSpPr>
      <dsp:spPr>
        <a:xfrm>
          <a:off x="328850" y="3717764"/>
          <a:ext cx="4603909" cy="7970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17" tIns="0" rIns="174017" bIns="0" numCol="1" spcCol="1270" anchor="ctr" anchorCtr="0">
          <a:noAutofit/>
        </a:bodyPr>
        <a:lstStyle/>
        <a:p>
          <a:pPr lvl="0" algn="l" defTabSz="1200150">
            <a:lnSpc>
              <a:spcPct val="90000"/>
            </a:lnSpc>
            <a:spcBef>
              <a:spcPct val="0"/>
            </a:spcBef>
            <a:spcAft>
              <a:spcPct val="35000"/>
            </a:spcAft>
          </a:pPr>
          <a:r>
            <a:rPr lang="es-ES" sz="2700" kern="1200" dirty="0" smtClean="0"/>
            <a:t>Open Access</a:t>
          </a:r>
          <a:endParaRPr lang="es-ES" sz="2700" kern="1200" dirty="0"/>
        </a:p>
      </dsp:txBody>
      <dsp:txXfrm>
        <a:off x="367758" y="3756672"/>
        <a:ext cx="4526093" cy="719224"/>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739" cy="511572"/>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idx="1"/>
          </p:nvPr>
        </p:nvSpPr>
        <p:spPr>
          <a:xfrm>
            <a:off x="4023092" y="0"/>
            <a:ext cx="3077739" cy="511572"/>
          </a:xfrm>
          <a:prstGeom prst="rect">
            <a:avLst/>
          </a:prstGeom>
        </p:spPr>
        <p:txBody>
          <a:bodyPr vert="horz" lIns="99048" tIns="49524" rIns="99048" bIns="49524" rtlCol="0"/>
          <a:lstStyle>
            <a:lvl1pPr algn="r">
              <a:defRPr sz="1300"/>
            </a:lvl1pPr>
          </a:lstStyle>
          <a:p>
            <a:fld id="{C7A83F5B-1457-4B07-B304-2F7EFBB6E759}" type="datetimeFigureOut">
              <a:rPr lang="es-ES" smtClean="0"/>
              <a:t>11/04/2018</a:t>
            </a:fld>
            <a:endParaRPr lang="es-ES"/>
          </a:p>
        </p:txBody>
      </p:sp>
      <p:sp>
        <p:nvSpPr>
          <p:cNvPr id="4" name="3 Marcador de imagen de diapositiva"/>
          <p:cNvSpPr>
            <a:spLocks noGrp="1" noRot="1" noChangeAspect="1"/>
          </p:cNvSpPr>
          <p:nvPr>
            <p:ph type="sldImg" idx="2"/>
          </p:nvPr>
        </p:nvSpPr>
        <p:spPr>
          <a:xfrm>
            <a:off x="993775" y="766763"/>
            <a:ext cx="5114925" cy="3836987"/>
          </a:xfrm>
          <a:prstGeom prst="rect">
            <a:avLst/>
          </a:prstGeom>
          <a:noFill/>
          <a:ln w="12700">
            <a:solidFill>
              <a:prstClr val="black"/>
            </a:solidFill>
          </a:ln>
        </p:spPr>
        <p:txBody>
          <a:bodyPr vert="horz" lIns="99048" tIns="49524" rIns="99048" bIns="49524" rtlCol="0" anchor="ctr"/>
          <a:lstStyle/>
          <a:p>
            <a:endParaRPr lang="es-ES"/>
          </a:p>
        </p:txBody>
      </p:sp>
      <p:sp>
        <p:nvSpPr>
          <p:cNvPr id="5" name="4 Marcador de notas"/>
          <p:cNvSpPr>
            <a:spLocks noGrp="1"/>
          </p:cNvSpPr>
          <p:nvPr>
            <p:ph type="body" sz="quarter" idx="3"/>
          </p:nvPr>
        </p:nvSpPr>
        <p:spPr>
          <a:xfrm>
            <a:off x="710248" y="4859933"/>
            <a:ext cx="5681980" cy="4604147"/>
          </a:xfrm>
          <a:prstGeom prst="rect">
            <a:avLst/>
          </a:prstGeom>
        </p:spPr>
        <p:txBody>
          <a:bodyPr vert="horz" lIns="99048" tIns="49524" rIns="99048" bIns="49524"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718090"/>
            <a:ext cx="3077739" cy="511572"/>
          </a:xfrm>
          <a:prstGeom prst="rect">
            <a:avLst/>
          </a:prstGeom>
        </p:spPr>
        <p:txBody>
          <a:bodyPr vert="horz" lIns="99048" tIns="49524" rIns="99048" bIns="49524"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4023092" y="9718090"/>
            <a:ext cx="3077739" cy="511572"/>
          </a:xfrm>
          <a:prstGeom prst="rect">
            <a:avLst/>
          </a:prstGeom>
        </p:spPr>
        <p:txBody>
          <a:bodyPr vert="horz" lIns="99048" tIns="49524" rIns="99048" bIns="49524" rtlCol="0" anchor="b"/>
          <a:lstStyle>
            <a:lvl1pPr algn="r">
              <a:defRPr sz="1300"/>
            </a:lvl1pPr>
          </a:lstStyle>
          <a:p>
            <a:fld id="{68826ACA-51EE-44F1-B725-7E60B2EEC156}" type="slidenum">
              <a:rPr lang="es-ES" smtClean="0"/>
              <a:t>‹Nº›</a:t>
            </a:fld>
            <a:endParaRPr lang="es-ES"/>
          </a:p>
        </p:txBody>
      </p:sp>
    </p:spTree>
    <p:extLst>
      <p:ext uri="{BB962C8B-B14F-4D97-AF65-F5344CB8AC3E}">
        <p14:creationId xmlns:p14="http://schemas.microsoft.com/office/powerpoint/2010/main" val="3806965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B9E85568-AF35-43C9-8C39-6A305D0D25AD}" type="slidenum">
              <a:rPr lang="es-ES" altLang="es-ES" smtClean="0"/>
              <a:pPr eaLnBrk="1" hangingPunct="1">
                <a:spcBef>
                  <a:spcPct val="0"/>
                </a:spcBef>
              </a:pPr>
              <a:t>2</a:t>
            </a:fld>
            <a:endParaRPr lang="es-ES" altLang="es-E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marL="247620" indent="-247620"/>
            <a:endParaRPr lang="es-ES" altLang="es-ES" b="1"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9C009DCE-C9F8-4309-AFC4-ACD9CD2AF653}" type="slidenum">
              <a:rPr lang="es-ES" altLang="es-ES" sz="1300"/>
              <a:pPr/>
              <a:t>11</a:t>
            </a:fld>
            <a:endParaRPr lang="es-ES" altLang="es-ES" sz="13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endParaRPr lang="es-ES" alt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A35C40F6-EBE3-4D58-9725-8C1A84223098}" type="slidenum">
              <a:rPr lang="es-ES" altLang="es-ES" sz="1300"/>
              <a:pPr/>
              <a:t>12</a:t>
            </a:fld>
            <a:endParaRPr lang="es-ES" altLang="es-ES"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r>
              <a:rPr lang="es-ES_tradnl" altLang="es-ES" b="1" smtClean="0">
                <a:latin typeface="Arial" pitchFamily="34" charset="0"/>
              </a:rPr>
              <a:t>¿Qué es un documento?:</a:t>
            </a:r>
          </a:p>
          <a:p>
            <a:endParaRPr lang="es-ES_tradnl" altLang="es-ES" b="1" smtClean="0">
              <a:latin typeface="Arial" pitchFamily="34" charset="0"/>
            </a:endParaRPr>
          </a:p>
          <a:p>
            <a:r>
              <a:rPr lang="es-ES_tradnl" altLang="es-ES" smtClean="0">
                <a:latin typeface="Arial" pitchFamily="34" charset="0"/>
              </a:rPr>
              <a:t>	“Todo conocimiento fijado materialmente sobre un soporte (piedra, papel, digital…), que puede ser utilizado para consulta, estudio, investigación…” </a:t>
            </a:r>
          </a:p>
          <a:p>
            <a:endParaRPr lang="es-ES_tradnl" altLang="es-ES" smtClean="0">
              <a:latin typeface="Arial" pitchFamily="34" charset="0"/>
            </a:endParaRPr>
          </a:p>
          <a:p>
            <a:r>
              <a:rPr lang="es-ES_tradnl" altLang="es-ES" b="1" smtClean="0">
                <a:latin typeface="Arial" pitchFamily="34" charset="0"/>
              </a:rPr>
              <a:t>Características del documento:</a:t>
            </a:r>
          </a:p>
          <a:p>
            <a:endParaRPr lang="es-ES_tradnl" altLang="es-ES" sz="1100"/>
          </a:p>
          <a:p>
            <a:r>
              <a:rPr lang="es-ES_tradnl" altLang="es-ES" smtClean="0">
                <a:latin typeface="Arial" pitchFamily="34" charset="0"/>
              </a:rPr>
              <a:t>Originalidad: ha de ser fruto de una investigación o estudio.</a:t>
            </a:r>
          </a:p>
          <a:p>
            <a:r>
              <a:rPr lang="es-ES_tradnl" altLang="es-ES" smtClean="0">
                <a:latin typeface="Arial" pitchFamily="34" charset="0"/>
              </a:rPr>
              <a:t>Fiabilidad: ha de ser digno de crédito.</a:t>
            </a:r>
          </a:p>
          <a:p>
            <a:pPr>
              <a:buClr>
                <a:srgbClr val="660000"/>
              </a:buClr>
            </a:pPr>
            <a:endParaRPr lang="es-ES" altLang="es-E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764B0A66-3CCC-4651-A5E7-5832FED9D3B7}" type="slidenum">
              <a:rPr lang="es-ES" altLang="es-ES" sz="1300"/>
              <a:pPr/>
              <a:t>13</a:t>
            </a:fld>
            <a:endParaRPr lang="es-ES" altLang="es-ES" sz="13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r>
              <a:rPr lang="es-ES_tradnl" altLang="es-ES" smtClean="0"/>
              <a:t>Explicación de cada tipo documental  </a:t>
            </a:r>
            <a:endParaRPr lang="es-ES" alt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A0671CFD-3B46-4460-83F6-C1AC3F719475}" type="slidenum">
              <a:rPr lang="es-ES" altLang="es-ES" sz="1300"/>
              <a:pPr/>
              <a:t>14</a:t>
            </a:fld>
            <a:endParaRPr lang="es-ES" altLang="es-ES" sz="13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r>
              <a:rPr lang="es-ES_tradnl" altLang="es-ES" smtClean="0"/>
              <a:t>Explicación de cada tipo documental  </a:t>
            </a:r>
            <a:endParaRPr lang="es-ES" alt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8B88DEA1-96B3-4A5C-8545-69660B56E3BF}" type="slidenum">
              <a:rPr lang="es-ES" altLang="es-ES" sz="1300"/>
              <a:pPr/>
              <a:t>15</a:t>
            </a:fld>
            <a:endParaRPr lang="es-ES" altLang="es-ES" sz="13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r>
              <a:rPr lang="es-ES_tradnl" altLang="es-ES" smtClean="0"/>
              <a:t>En esta diapositiva tendremos que incluir las fotos que sean ilustrativas de lo que les contemos.  </a:t>
            </a:r>
            <a:endParaRPr lang="es-ES" alt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38DB58E3-2161-4915-8DD9-353481DFD120}" type="slidenum">
              <a:rPr lang="es-ES" altLang="es-ES" sz="1300"/>
              <a:pPr/>
              <a:t>16</a:t>
            </a:fld>
            <a:endParaRPr lang="es-ES" altLang="es-ES" sz="13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r>
              <a:rPr lang="es-ES" altLang="es-ES" smtClean="0"/>
              <a:t>Ahora vamos a conectar distintas necesidades de información con los tipos de documentos y/o fuentes.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9697B772-D76F-4290-A374-2F01783A41C9}" type="slidenum">
              <a:rPr lang="es-ES" altLang="es-ES" sz="1300"/>
              <a:pPr/>
              <a:t>17</a:t>
            </a:fld>
            <a:endParaRPr lang="es-ES" altLang="es-ES" sz="13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endParaRPr lang="es-ES" alt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B23A4644-89C5-4E63-9CAC-5A096E6FF1D5}" type="slidenum">
              <a:rPr lang="es-ES" altLang="es-ES" sz="1300"/>
              <a:pPr/>
              <a:t>18</a:t>
            </a:fld>
            <a:endParaRPr lang="es-ES" altLang="es-ES" sz="13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r>
              <a:rPr lang="es-ES" altLang="es-ES" smtClean="0"/>
              <a:t>Llevar ejemplos de Handbooks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DF523E16-5D68-426B-867B-D9C881BBA546}" type="slidenum">
              <a:rPr lang="es-ES" altLang="es-ES" sz="1300"/>
              <a:pPr/>
              <a:t>19</a:t>
            </a:fld>
            <a:endParaRPr lang="es-ES" altLang="es-ES" sz="13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r>
              <a:rPr lang="es-ES" altLang="es-ES" smtClean="0"/>
              <a:t>Como vemos, conforme aumenta el nivel de nuestra necesidad, se amplía el número de herramientas donde podemos buscar. La necesidad de información la establece uno mismo y en el caso del mundo académico en el que nos movemos, los docentes tienen mucho que decir. En muchos casos nos orientarán incluso hacia bases de datos ya concretas.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83494956-64DB-4E72-A021-F6F5959E6EF9}" type="slidenum">
              <a:rPr lang="es-ES" altLang="es-ES" sz="1300"/>
              <a:pPr/>
              <a:t>20</a:t>
            </a:fld>
            <a:endParaRPr lang="es-ES" altLang="es-ES" sz="13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es-ES" alt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0577E506-E435-455A-BEC3-BDB0BB5A1338}" type="slidenum">
              <a:rPr lang="es-ES" altLang="es-ES" sz="1300"/>
              <a:pPr/>
              <a:t>3</a:t>
            </a:fld>
            <a:endParaRPr lang="es-ES" altLang="es-ES" sz="13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endParaRPr lang="es-ES" altLang="es-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88292FA8-921C-4250-8085-53FD5CA5A720}" type="slidenum">
              <a:rPr lang="es-ES" altLang="es-ES" sz="1300"/>
              <a:pPr/>
              <a:t>21</a:t>
            </a:fld>
            <a:endParaRPr lang="es-ES" altLang="es-ES" sz="13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r>
              <a:rPr lang="es-ES_tradnl" altLang="es-ES" smtClean="0"/>
              <a:t>  </a:t>
            </a:r>
            <a:endParaRPr lang="es-ES" altLang="es-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B9E85568-AF35-43C9-8C39-6A305D0D25AD}" type="slidenum">
              <a:rPr lang="es-ES" altLang="es-ES" smtClean="0"/>
              <a:pPr eaLnBrk="1" hangingPunct="1">
                <a:spcBef>
                  <a:spcPct val="0"/>
                </a:spcBef>
              </a:pPr>
              <a:t>22</a:t>
            </a:fld>
            <a:endParaRPr lang="es-ES" altLang="es-E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marL="247620" indent="-247620"/>
            <a:endParaRPr lang="es-ES" altLang="es-ES" b="1"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ln/>
        </p:spPr>
      </p:sp>
      <p:sp>
        <p:nvSpPr>
          <p:cNvPr id="28675" name="2 Marcador de notas"/>
          <p:cNvSpPr>
            <a:spLocks noGrp="1"/>
          </p:cNvSpPr>
          <p:nvPr>
            <p:ph type="body" idx="1"/>
          </p:nvPr>
        </p:nvSpPr>
        <p:spPr>
          <a:noFill/>
        </p:spPr>
        <p:txBody>
          <a:bodyPr/>
          <a:lstStyle/>
          <a:p>
            <a:endParaRPr lang="es-ES" altLang="es-ES" smtClean="0"/>
          </a:p>
        </p:txBody>
      </p:sp>
      <p:sp>
        <p:nvSpPr>
          <p:cNvPr id="28676" name="3 Marcador de número de diapositiva"/>
          <p:cNvSpPr>
            <a:spLocks noGrp="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933A884E-C5E0-43B7-99A6-E83E02059453}" type="slidenum">
              <a:rPr lang="es-ES" altLang="es-ES" smtClean="0"/>
              <a:pPr eaLnBrk="1" hangingPunct="1">
                <a:spcBef>
                  <a:spcPct val="0"/>
                </a:spcBef>
              </a:pPr>
              <a:t>23</a:t>
            </a:fld>
            <a:endParaRPr lang="es-ES" altLang="es-E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2B816203-2D01-4731-BD6C-FD2CD755D84C}" type="slidenum">
              <a:rPr lang="es-ES" altLang="es-ES" smtClean="0"/>
              <a:pPr eaLnBrk="1" hangingPunct="1">
                <a:spcBef>
                  <a:spcPct val="0"/>
                </a:spcBef>
              </a:pPr>
              <a:t>24</a:t>
            </a:fld>
            <a:endParaRPr lang="es-ES" altLang="es-E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247620" indent="-247620"/>
            <a:endParaRPr lang="es-ES" altLang="es-ES" b="1"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9ABB4ECA-8224-4D5A-A557-7247393CCA6E}" type="slidenum">
              <a:rPr lang="es-ES" altLang="es-ES" smtClean="0"/>
              <a:pPr eaLnBrk="1" hangingPunct="1">
                <a:spcBef>
                  <a:spcPct val="0"/>
                </a:spcBef>
              </a:pPr>
              <a:t>25</a:t>
            </a:fld>
            <a:endParaRPr lang="es-ES" altLang="es-E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marL="247620" indent="-247620"/>
            <a:endParaRPr lang="es-ES" altLang="es-ES" b="1"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37180144-2DA7-45B9-AEA5-7DE88CB09371}" type="slidenum">
              <a:rPr lang="es-ES" altLang="es-ES" smtClean="0"/>
              <a:pPr eaLnBrk="1" hangingPunct="1">
                <a:spcBef>
                  <a:spcPct val="0"/>
                </a:spcBef>
              </a:pPr>
              <a:t>26</a:t>
            </a:fld>
            <a:endParaRPr lang="es-ES" altLang="es-E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marL="247620" indent="-247620"/>
            <a:endParaRPr lang="es-ES" altLang="es-ES" b="1"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F93342AC-44D7-469F-B745-9579A39AFD48}" type="slidenum">
              <a:rPr lang="es-ES" altLang="es-ES" smtClean="0"/>
              <a:pPr eaLnBrk="1" hangingPunct="1">
                <a:spcBef>
                  <a:spcPct val="0"/>
                </a:spcBef>
              </a:pPr>
              <a:t>27</a:t>
            </a:fld>
            <a:endParaRPr lang="es-ES" altLang="es-E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marL="247620" indent="-247620"/>
            <a:endParaRPr lang="es-ES" altLang="es-ES" b="1"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B9AFE26D-F58E-4001-A374-EE0710F93684}" type="slidenum">
              <a:rPr lang="es-ES" altLang="es-ES" smtClean="0"/>
              <a:pPr eaLnBrk="1" hangingPunct="1">
                <a:spcBef>
                  <a:spcPct val="0"/>
                </a:spcBef>
              </a:pPr>
              <a:t>28</a:t>
            </a:fld>
            <a:endParaRPr lang="es-ES" altLang="es-E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marL="247620" indent="-247620"/>
            <a:endParaRPr lang="es-ES" altLang="es-ES" b="1"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778D6FDF-7431-4271-A52C-22AAB6FFCC5B}" type="slidenum">
              <a:rPr lang="es-ES" altLang="es-ES" smtClean="0"/>
              <a:pPr eaLnBrk="1" hangingPunct="1">
                <a:spcBef>
                  <a:spcPct val="0"/>
                </a:spcBef>
              </a:pPr>
              <a:t>30</a:t>
            </a:fld>
            <a:endParaRPr lang="es-ES" altLang="es-E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marL="247620" indent="-247620"/>
            <a:endParaRPr lang="es-ES" altLang="es-ES" b="1"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6A858821-FFD9-4A1B-AB82-157F63166574}" type="slidenum">
              <a:rPr lang="es-ES" altLang="es-ES" smtClean="0"/>
              <a:pPr eaLnBrk="1" hangingPunct="1">
                <a:spcBef>
                  <a:spcPct val="0"/>
                </a:spcBef>
              </a:pPr>
              <a:t>31</a:t>
            </a:fld>
            <a:endParaRPr lang="es-ES" altLang="es-E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marL="247620" indent="-247620"/>
            <a:endParaRPr lang="es-ES" altLang="es-ES" b="1"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006202CC-877F-4DF7-9FB9-EAF8E638EB61}" type="slidenum">
              <a:rPr lang="es-ES" altLang="es-ES" sz="1300"/>
              <a:pPr/>
              <a:t>4</a:t>
            </a:fld>
            <a:endParaRPr lang="es-ES" altLang="es-ES" sz="13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endParaRPr lang="es-ES" altLang="es-E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8F7C378E-D23D-4D46-93C6-2EA1C34D1F66}" type="slidenum">
              <a:rPr lang="es-ES" altLang="es-ES" smtClean="0"/>
              <a:pPr eaLnBrk="1" hangingPunct="1">
                <a:spcBef>
                  <a:spcPct val="0"/>
                </a:spcBef>
              </a:pPr>
              <a:t>32</a:t>
            </a:fld>
            <a:endParaRPr lang="es-ES" altLang="es-E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marL="247620" indent="-247620"/>
            <a:endParaRPr lang="es-ES" altLang="es-ES" b="1"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AB07C175-C1C4-49BD-B770-AA5C0CF22299}" type="slidenum">
              <a:rPr lang="es-ES" altLang="es-ES" smtClean="0"/>
              <a:pPr eaLnBrk="1" hangingPunct="1">
                <a:spcBef>
                  <a:spcPct val="0"/>
                </a:spcBef>
              </a:pPr>
              <a:t>34</a:t>
            </a:fld>
            <a:endParaRPr lang="es-ES" altLang="es-E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marL="247620" indent="-247620"/>
            <a:endParaRPr lang="es-ES" altLang="es-ES" b="1"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E5701909-9D25-472A-BC91-BCC3AB4F7FC3}" type="slidenum">
              <a:rPr lang="es-ES" altLang="es-ES" smtClean="0"/>
              <a:pPr eaLnBrk="1" hangingPunct="1">
                <a:spcBef>
                  <a:spcPct val="0"/>
                </a:spcBef>
              </a:pPr>
              <a:t>35</a:t>
            </a:fld>
            <a:endParaRPr lang="es-ES" altLang="es-E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marL="247620" indent="-247620"/>
            <a:endParaRPr lang="es-ES" altLang="es-ES" b="1"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charset="0"/>
              </a:defRPr>
            </a:lvl1pPr>
            <a:lvl2pPr marL="804763" indent="-309524" eaLnBrk="0" hangingPunct="0">
              <a:spcBef>
                <a:spcPct val="30000"/>
              </a:spcBef>
              <a:defRPr sz="1300">
                <a:solidFill>
                  <a:schemeClr val="tx1"/>
                </a:solidFill>
                <a:latin typeface="Arial" charset="0"/>
              </a:defRPr>
            </a:lvl2pPr>
            <a:lvl3pPr marL="1238098" indent="-247620" eaLnBrk="0" hangingPunct="0">
              <a:spcBef>
                <a:spcPct val="30000"/>
              </a:spcBef>
              <a:defRPr sz="1300">
                <a:solidFill>
                  <a:schemeClr val="tx1"/>
                </a:solidFill>
                <a:latin typeface="Arial" charset="0"/>
              </a:defRPr>
            </a:lvl3pPr>
            <a:lvl4pPr marL="1733337" indent="-247620" eaLnBrk="0" hangingPunct="0">
              <a:spcBef>
                <a:spcPct val="30000"/>
              </a:spcBef>
              <a:defRPr sz="1300">
                <a:solidFill>
                  <a:schemeClr val="tx1"/>
                </a:solidFill>
                <a:latin typeface="Arial" charset="0"/>
              </a:defRPr>
            </a:lvl4pPr>
            <a:lvl5pPr marL="2228576" indent="-247620" eaLnBrk="0" hangingPunct="0">
              <a:spcBef>
                <a:spcPct val="30000"/>
              </a:spcBef>
              <a:defRPr sz="1300">
                <a:solidFill>
                  <a:schemeClr val="tx1"/>
                </a:solidFill>
                <a:latin typeface="Arial" charset="0"/>
              </a:defRPr>
            </a:lvl5pPr>
            <a:lvl6pPr marL="2723815" indent="-247620" eaLnBrk="0" fontAlgn="base" hangingPunct="0">
              <a:spcBef>
                <a:spcPct val="30000"/>
              </a:spcBef>
              <a:spcAft>
                <a:spcPct val="0"/>
              </a:spcAft>
              <a:defRPr sz="1300">
                <a:solidFill>
                  <a:schemeClr val="tx1"/>
                </a:solidFill>
                <a:latin typeface="Arial" charset="0"/>
              </a:defRPr>
            </a:lvl6pPr>
            <a:lvl7pPr marL="3219054" indent="-247620" eaLnBrk="0" fontAlgn="base" hangingPunct="0">
              <a:spcBef>
                <a:spcPct val="30000"/>
              </a:spcBef>
              <a:spcAft>
                <a:spcPct val="0"/>
              </a:spcAft>
              <a:defRPr sz="1300">
                <a:solidFill>
                  <a:schemeClr val="tx1"/>
                </a:solidFill>
                <a:latin typeface="Arial" charset="0"/>
              </a:defRPr>
            </a:lvl7pPr>
            <a:lvl8pPr marL="3714293" indent="-247620" eaLnBrk="0" fontAlgn="base" hangingPunct="0">
              <a:spcBef>
                <a:spcPct val="30000"/>
              </a:spcBef>
              <a:spcAft>
                <a:spcPct val="0"/>
              </a:spcAft>
              <a:defRPr sz="1300">
                <a:solidFill>
                  <a:schemeClr val="tx1"/>
                </a:solidFill>
                <a:latin typeface="Arial" charset="0"/>
              </a:defRPr>
            </a:lvl8pPr>
            <a:lvl9pPr marL="4209532" indent="-247620" eaLnBrk="0" fontAlgn="base" hangingPunct="0">
              <a:spcBef>
                <a:spcPct val="30000"/>
              </a:spcBef>
              <a:spcAft>
                <a:spcPct val="0"/>
              </a:spcAft>
              <a:defRPr sz="1300">
                <a:solidFill>
                  <a:schemeClr val="tx1"/>
                </a:solidFill>
                <a:latin typeface="Arial" charset="0"/>
              </a:defRPr>
            </a:lvl9pPr>
          </a:lstStyle>
          <a:p>
            <a:pPr eaLnBrk="1" hangingPunct="1">
              <a:spcBef>
                <a:spcPct val="0"/>
              </a:spcBef>
            </a:pPr>
            <a:fld id="{F6D79C59-391A-4FCA-91E0-DC66B951BABB}" type="slidenum">
              <a:rPr lang="es-ES" altLang="es-ES" smtClean="0"/>
              <a:pPr eaLnBrk="1" hangingPunct="1">
                <a:spcBef>
                  <a:spcPct val="0"/>
                </a:spcBef>
              </a:pPr>
              <a:t>36</a:t>
            </a:fld>
            <a:endParaRPr lang="es-ES" altLang="es-E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marL="247620" indent="-247620"/>
            <a:endParaRPr lang="es-ES" altLang="es-ES" b="1"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D20744A5-5AB0-425E-A510-3EEB3F7E2AC1}" type="slidenum">
              <a:rPr lang="es-ES" altLang="es-ES" sz="1300"/>
              <a:pPr/>
              <a:t>39</a:t>
            </a:fld>
            <a:endParaRPr lang="es-ES" altLang="es-ES" sz="13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r>
              <a:rPr lang="es-ES_tradnl" altLang="es-ES" smtClean="0"/>
              <a:t>  </a:t>
            </a:r>
            <a:endParaRPr lang="es-ES" altLang="es-E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FD4F2109-2356-4588-8278-F23901C0DE0A}" type="slidenum">
              <a:rPr lang="es-ES" altLang="es-ES" sz="1300"/>
              <a:pPr/>
              <a:t>40</a:t>
            </a:fld>
            <a:endParaRPr lang="es-ES" altLang="es-ES" sz="13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r>
              <a:rPr lang="es-ES_tradnl" altLang="es-ES" smtClean="0"/>
              <a:t>  </a:t>
            </a:r>
            <a:endParaRPr lang="es-ES" altLang="es-E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8EA317F1-4996-4A75-B0B2-610C55CB00E4}" type="slidenum">
              <a:rPr lang="es-ES" altLang="es-ES" sz="1300"/>
              <a:pPr/>
              <a:t>41</a:t>
            </a:fld>
            <a:endParaRPr lang="es-ES" altLang="es-ES" sz="1300"/>
          </a:p>
        </p:txBody>
      </p:sp>
      <p:sp>
        <p:nvSpPr>
          <p:cNvPr id="103427" name="Rectangle 7"/>
          <p:cNvSpPr txBox="1">
            <a:spLocks noGrp="1" noChangeArrowheads="1"/>
          </p:cNvSpPr>
          <p:nvPr/>
        </p:nvSpPr>
        <p:spPr bwMode="auto">
          <a:xfrm>
            <a:off x="4022448" y="9717809"/>
            <a:ext cx="3078352" cy="51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B0785057-A596-41B2-8E6A-7FF910BF0D58}" type="slidenum">
              <a:rPr lang="es-ES" altLang="es-ES" sz="1300">
                <a:latin typeface="Arial" pitchFamily="34" charset="0"/>
              </a:rPr>
              <a:pPr algn="r" eaLnBrk="1" hangingPunct="1"/>
              <a:t>41</a:t>
            </a:fld>
            <a:endParaRPr lang="es-ES" altLang="es-ES" sz="1300">
              <a:latin typeface="Arial" pitchFamily="34" charset="0"/>
            </a:endParaRPr>
          </a:p>
        </p:txBody>
      </p:sp>
      <p:sp>
        <p:nvSpPr>
          <p:cNvPr id="103428" name="Rectangle 7"/>
          <p:cNvSpPr txBox="1">
            <a:spLocks noGrp="1" noChangeArrowheads="1"/>
          </p:cNvSpPr>
          <p:nvPr/>
        </p:nvSpPr>
        <p:spPr bwMode="auto">
          <a:xfrm>
            <a:off x="4022448" y="9717809"/>
            <a:ext cx="3078352" cy="51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53A080E6-521B-47B4-8D55-FE42481ABFC6}" type="slidenum">
              <a:rPr lang="es-ES" altLang="es-ES" sz="1300">
                <a:latin typeface="Arial" pitchFamily="34" charset="0"/>
              </a:rPr>
              <a:pPr algn="r" eaLnBrk="1" hangingPunct="1"/>
              <a:t>41</a:t>
            </a:fld>
            <a:endParaRPr lang="es-ES" altLang="es-ES" sz="1300">
              <a:latin typeface="Arial" pitchFamily="34" charset="0"/>
            </a:endParaRPr>
          </a:p>
        </p:txBody>
      </p:sp>
      <p:sp>
        <p:nvSpPr>
          <p:cNvPr id="103429" name="Rectangle 2"/>
          <p:cNvSpPr>
            <a:spLocks noGrp="1" noRot="1" noChangeAspect="1" noChangeArrowheads="1" noTextEdit="1"/>
          </p:cNvSpPr>
          <p:nvPr>
            <p:ph type="sldImg"/>
          </p:nvPr>
        </p:nvSpPr>
        <p:spPr>
          <a:ln/>
        </p:spPr>
      </p:sp>
      <p:sp>
        <p:nvSpPr>
          <p:cNvPr id="103430" name="Rectangle 3"/>
          <p:cNvSpPr>
            <a:spLocks noGrp="1" noChangeArrowheads="1"/>
          </p:cNvSpPr>
          <p:nvPr>
            <p:ph type="body" idx="1"/>
          </p:nvPr>
        </p:nvSpPr>
        <p:spPr>
          <a:noFill/>
        </p:spPr>
        <p:txBody>
          <a:bodyPr/>
          <a:lstStyle/>
          <a:p>
            <a:pPr eaLnBrk="1" hangingPunct="1"/>
            <a:endParaRPr lang="es-ES" altLang="es-E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D4E311EE-6DE3-48A2-B31C-B590A4EF38F6}" type="slidenum">
              <a:rPr lang="es-ES" altLang="es-ES" sz="1300"/>
              <a:pPr/>
              <a:t>42</a:t>
            </a:fld>
            <a:endParaRPr lang="es-ES" altLang="es-ES" sz="1300"/>
          </a:p>
        </p:txBody>
      </p:sp>
      <p:sp>
        <p:nvSpPr>
          <p:cNvPr id="104451" name="Rectangle 7"/>
          <p:cNvSpPr txBox="1">
            <a:spLocks noGrp="1" noChangeArrowheads="1"/>
          </p:cNvSpPr>
          <p:nvPr/>
        </p:nvSpPr>
        <p:spPr bwMode="auto">
          <a:xfrm>
            <a:off x="4022448" y="9717809"/>
            <a:ext cx="3078352" cy="51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7C55C4E5-7DE0-4537-AB97-0C2F6CB19B0D}" type="slidenum">
              <a:rPr lang="es-ES" altLang="es-ES" sz="1300">
                <a:latin typeface="Arial" pitchFamily="34" charset="0"/>
              </a:rPr>
              <a:pPr algn="r" eaLnBrk="1" hangingPunct="1"/>
              <a:t>42</a:t>
            </a:fld>
            <a:endParaRPr lang="es-ES" altLang="es-ES" sz="1300">
              <a:latin typeface="Arial" pitchFamily="34" charset="0"/>
            </a:endParaRPr>
          </a:p>
        </p:txBody>
      </p:sp>
      <p:sp>
        <p:nvSpPr>
          <p:cNvPr id="104452" name="Rectangle 7"/>
          <p:cNvSpPr txBox="1">
            <a:spLocks noGrp="1" noChangeArrowheads="1"/>
          </p:cNvSpPr>
          <p:nvPr/>
        </p:nvSpPr>
        <p:spPr bwMode="auto">
          <a:xfrm>
            <a:off x="4022448" y="9717809"/>
            <a:ext cx="3078352" cy="51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FBA0AC99-8701-4F6F-B8A9-FBB1064A9D11}" type="slidenum">
              <a:rPr lang="es-ES" altLang="es-ES" sz="1300">
                <a:latin typeface="Arial" pitchFamily="34" charset="0"/>
              </a:rPr>
              <a:pPr algn="r" eaLnBrk="1" hangingPunct="1"/>
              <a:t>42</a:t>
            </a:fld>
            <a:endParaRPr lang="es-ES" altLang="es-ES" sz="1300">
              <a:latin typeface="Arial" pitchFamily="34" charset="0"/>
            </a:endParaRPr>
          </a:p>
        </p:txBody>
      </p:sp>
      <p:sp>
        <p:nvSpPr>
          <p:cNvPr id="104453" name="Rectangle 2"/>
          <p:cNvSpPr>
            <a:spLocks noGrp="1" noRot="1" noChangeAspect="1" noChangeArrowheads="1" noTextEdit="1"/>
          </p:cNvSpPr>
          <p:nvPr>
            <p:ph type="sldImg"/>
          </p:nvPr>
        </p:nvSpPr>
        <p:spPr>
          <a:ln/>
        </p:spPr>
      </p:sp>
      <p:sp>
        <p:nvSpPr>
          <p:cNvPr id="104454" name="Rectangle 3"/>
          <p:cNvSpPr>
            <a:spLocks noGrp="1" noChangeArrowheads="1"/>
          </p:cNvSpPr>
          <p:nvPr>
            <p:ph type="body" idx="1"/>
          </p:nvPr>
        </p:nvSpPr>
        <p:spPr>
          <a:noFill/>
        </p:spPr>
        <p:txBody>
          <a:bodyPr/>
          <a:lstStyle/>
          <a:p>
            <a:pPr eaLnBrk="1" hangingPunct="1"/>
            <a:endParaRPr lang="es-ES" altLang="es-E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4601715D-C989-4C58-8F42-57E84AFA0EA4}" type="slidenum">
              <a:rPr lang="es-ES" altLang="es-ES" sz="1300"/>
              <a:pPr/>
              <a:t>43</a:t>
            </a:fld>
            <a:endParaRPr lang="es-ES" altLang="es-ES" sz="1300"/>
          </a:p>
        </p:txBody>
      </p:sp>
      <p:sp>
        <p:nvSpPr>
          <p:cNvPr id="105475" name="Rectangle 7"/>
          <p:cNvSpPr txBox="1">
            <a:spLocks noGrp="1" noChangeArrowheads="1"/>
          </p:cNvSpPr>
          <p:nvPr/>
        </p:nvSpPr>
        <p:spPr bwMode="auto">
          <a:xfrm>
            <a:off x="4022448" y="9717809"/>
            <a:ext cx="3078352" cy="51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48C7203A-577C-4FDF-BE2B-6F1E6D2AC857}" type="slidenum">
              <a:rPr lang="es-ES" altLang="es-ES" sz="1300">
                <a:latin typeface="Arial" pitchFamily="34" charset="0"/>
              </a:rPr>
              <a:pPr algn="r" eaLnBrk="1" hangingPunct="1"/>
              <a:t>43</a:t>
            </a:fld>
            <a:endParaRPr lang="es-ES" altLang="es-ES" sz="1300">
              <a:latin typeface="Arial" pitchFamily="34" charset="0"/>
            </a:endParaRPr>
          </a:p>
        </p:txBody>
      </p:sp>
      <p:sp>
        <p:nvSpPr>
          <p:cNvPr id="105476" name="Rectangle 7"/>
          <p:cNvSpPr txBox="1">
            <a:spLocks noGrp="1" noChangeArrowheads="1"/>
          </p:cNvSpPr>
          <p:nvPr/>
        </p:nvSpPr>
        <p:spPr bwMode="auto">
          <a:xfrm>
            <a:off x="4022448" y="9717809"/>
            <a:ext cx="3078352" cy="51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FF36C2A4-03F2-4AFC-8689-8DB6CEF13F5E}" type="slidenum">
              <a:rPr lang="es-ES" altLang="es-ES" sz="1300">
                <a:latin typeface="Arial" pitchFamily="34" charset="0"/>
              </a:rPr>
              <a:pPr algn="r" eaLnBrk="1" hangingPunct="1"/>
              <a:t>43</a:t>
            </a:fld>
            <a:endParaRPr lang="es-ES" altLang="es-ES" sz="1300">
              <a:latin typeface="Arial" pitchFamily="34" charset="0"/>
            </a:endParaRPr>
          </a:p>
        </p:txBody>
      </p:sp>
      <p:sp>
        <p:nvSpPr>
          <p:cNvPr id="105477" name="Rectangle 2"/>
          <p:cNvSpPr>
            <a:spLocks noGrp="1" noRot="1" noChangeAspect="1" noChangeArrowheads="1" noTextEdit="1"/>
          </p:cNvSpPr>
          <p:nvPr>
            <p:ph type="sldImg"/>
          </p:nvPr>
        </p:nvSpPr>
        <p:spPr>
          <a:ln/>
        </p:spPr>
      </p:sp>
      <p:sp>
        <p:nvSpPr>
          <p:cNvPr id="105478" name="Rectangle 3"/>
          <p:cNvSpPr>
            <a:spLocks noGrp="1" noChangeArrowheads="1"/>
          </p:cNvSpPr>
          <p:nvPr>
            <p:ph type="body" idx="1"/>
          </p:nvPr>
        </p:nvSpPr>
        <p:spPr>
          <a:noFill/>
        </p:spPr>
        <p:txBody>
          <a:bodyPr/>
          <a:lstStyle/>
          <a:p>
            <a:pPr eaLnBrk="1" hangingPunct="1"/>
            <a:endParaRPr lang="es-ES" altLang="es-E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C9596C66-1613-4E49-B1D6-CAC822C51916}" type="slidenum">
              <a:rPr lang="es-ES" altLang="es-ES" sz="1300"/>
              <a:pPr/>
              <a:t>44</a:t>
            </a:fld>
            <a:endParaRPr lang="es-ES" altLang="es-ES" sz="13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endParaRPr lang="es-ES" alt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82E17439-CAAB-4EFF-95B2-887CA8AD40CF}" type="slidenum">
              <a:rPr lang="es-ES" altLang="es-ES" sz="1300"/>
              <a:pPr/>
              <a:t>5</a:t>
            </a:fld>
            <a:endParaRPr lang="es-ES" altLang="es-ES" sz="13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r>
              <a:rPr lang="es-ES" altLang="es-ES" smtClean="0"/>
              <a:t>En la Biblioteca hay material en formato impreso y electrónico que te puede ayudar. En esta diapositiva vemos algunos ejemplos.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pitchFamily="34" charset="0"/>
              </a:defRPr>
            </a:lvl1pPr>
            <a:lvl2pPr marL="804763" indent="-309524" eaLnBrk="0" hangingPunct="0">
              <a:spcBef>
                <a:spcPct val="30000"/>
              </a:spcBef>
              <a:defRPr sz="1300">
                <a:solidFill>
                  <a:schemeClr val="tx1"/>
                </a:solidFill>
                <a:latin typeface="Arial" pitchFamily="34" charset="0"/>
              </a:defRPr>
            </a:lvl2pPr>
            <a:lvl3pPr marL="1238098" indent="-247620" eaLnBrk="0" hangingPunct="0">
              <a:spcBef>
                <a:spcPct val="30000"/>
              </a:spcBef>
              <a:defRPr sz="1300">
                <a:solidFill>
                  <a:schemeClr val="tx1"/>
                </a:solidFill>
                <a:latin typeface="Arial" pitchFamily="34" charset="0"/>
              </a:defRPr>
            </a:lvl3pPr>
            <a:lvl4pPr marL="1733337" indent="-247620" eaLnBrk="0" hangingPunct="0">
              <a:spcBef>
                <a:spcPct val="30000"/>
              </a:spcBef>
              <a:defRPr sz="1300">
                <a:solidFill>
                  <a:schemeClr val="tx1"/>
                </a:solidFill>
                <a:latin typeface="Arial" pitchFamily="34" charset="0"/>
              </a:defRPr>
            </a:lvl4pPr>
            <a:lvl5pPr marL="2228576" indent="-247620" eaLnBrk="0" hangingPunct="0">
              <a:spcBef>
                <a:spcPct val="30000"/>
              </a:spcBef>
              <a:defRPr sz="1300">
                <a:solidFill>
                  <a:schemeClr val="tx1"/>
                </a:solidFill>
                <a:latin typeface="Arial" pitchFamily="34" charset="0"/>
              </a:defRPr>
            </a:lvl5pPr>
            <a:lvl6pPr marL="2723815" indent="-247620" eaLnBrk="0" fontAlgn="base" hangingPunct="0">
              <a:spcBef>
                <a:spcPct val="30000"/>
              </a:spcBef>
              <a:spcAft>
                <a:spcPct val="0"/>
              </a:spcAft>
              <a:defRPr sz="1300">
                <a:solidFill>
                  <a:schemeClr val="tx1"/>
                </a:solidFill>
                <a:latin typeface="Arial" pitchFamily="34" charset="0"/>
              </a:defRPr>
            </a:lvl6pPr>
            <a:lvl7pPr marL="3219054" indent="-247620" eaLnBrk="0" fontAlgn="base" hangingPunct="0">
              <a:spcBef>
                <a:spcPct val="30000"/>
              </a:spcBef>
              <a:spcAft>
                <a:spcPct val="0"/>
              </a:spcAft>
              <a:defRPr sz="1300">
                <a:solidFill>
                  <a:schemeClr val="tx1"/>
                </a:solidFill>
                <a:latin typeface="Arial" pitchFamily="34" charset="0"/>
              </a:defRPr>
            </a:lvl7pPr>
            <a:lvl8pPr marL="3714293" indent="-247620" eaLnBrk="0" fontAlgn="base" hangingPunct="0">
              <a:spcBef>
                <a:spcPct val="30000"/>
              </a:spcBef>
              <a:spcAft>
                <a:spcPct val="0"/>
              </a:spcAft>
              <a:defRPr sz="1300">
                <a:solidFill>
                  <a:schemeClr val="tx1"/>
                </a:solidFill>
                <a:latin typeface="Arial" pitchFamily="34" charset="0"/>
              </a:defRPr>
            </a:lvl8pPr>
            <a:lvl9pPr marL="4209532" indent="-247620" eaLnBrk="0" fontAlgn="base" hangingPunct="0">
              <a:spcBef>
                <a:spcPct val="30000"/>
              </a:spcBef>
              <a:spcAft>
                <a:spcPct val="0"/>
              </a:spcAft>
              <a:defRPr sz="1300">
                <a:solidFill>
                  <a:schemeClr val="tx1"/>
                </a:solidFill>
                <a:latin typeface="Arial" pitchFamily="34" charset="0"/>
              </a:defRPr>
            </a:lvl9pPr>
          </a:lstStyle>
          <a:p>
            <a:pPr eaLnBrk="1" hangingPunct="1">
              <a:spcBef>
                <a:spcPct val="0"/>
              </a:spcBef>
            </a:pPr>
            <a:fld id="{8A7C0D9C-6F67-468F-8B4A-6274F1E27C21}" type="slidenum">
              <a:rPr lang="es-ES" altLang="es-ES" smtClean="0"/>
              <a:pPr eaLnBrk="1" hangingPunct="1">
                <a:spcBef>
                  <a:spcPct val="0"/>
                </a:spcBef>
              </a:pPr>
              <a:t>46</a:t>
            </a:fld>
            <a:endParaRPr lang="es-ES" altLang="es-E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s-ES" altLang="es-ES" smtClean="0">
                <a:latin typeface="Arial" pitchFamily="34" charset="0"/>
              </a:rPr>
              <a:t>En ocasiones podemos encontrar que los resultados de la búsqueda no son satisfactorios: recuperamos demasiada información, o muy poca, o la información no es particularmente relevante a nuestras necesidades. C</a:t>
            </a:r>
            <a:r>
              <a:rPr lang="es-ES_tradnl" altLang="es-ES" smtClean="0">
                <a:latin typeface="Arial" pitchFamily="34" charset="0"/>
              </a:rPr>
              <a:t>on esta diapositiva les daremos unos consejos para redefinir una búsqueda en cualquier recurso. </a:t>
            </a:r>
            <a:endParaRPr lang="es-ES" altLang="es-E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Arial" pitchFamily="34" charset="0"/>
              </a:defRPr>
            </a:lvl1pPr>
            <a:lvl2pPr marL="804763" indent="-309524" eaLnBrk="0" hangingPunct="0">
              <a:spcBef>
                <a:spcPct val="30000"/>
              </a:spcBef>
              <a:defRPr sz="1300">
                <a:solidFill>
                  <a:schemeClr val="tx1"/>
                </a:solidFill>
                <a:latin typeface="Arial" pitchFamily="34" charset="0"/>
              </a:defRPr>
            </a:lvl2pPr>
            <a:lvl3pPr marL="1238098" indent="-247620" eaLnBrk="0" hangingPunct="0">
              <a:spcBef>
                <a:spcPct val="30000"/>
              </a:spcBef>
              <a:defRPr sz="1300">
                <a:solidFill>
                  <a:schemeClr val="tx1"/>
                </a:solidFill>
                <a:latin typeface="Arial" pitchFamily="34" charset="0"/>
              </a:defRPr>
            </a:lvl3pPr>
            <a:lvl4pPr marL="1733337" indent="-247620" eaLnBrk="0" hangingPunct="0">
              <a:spcBef>
                <a:spcPct val="30000"/>
              </a:spcBef>
              <a:defRPr sz="1300">
                <a:solidFill>
                  <a:schemeClr val="tx1"/>
                </a:solidFill>
                <a:latin typeface="Arial" pitchFamily="34" charset="0"/>
              </a:defRPr>
            </a:lvl4pPr>
            <a:lvl5pPr marL="2228576" indent="-247620" eaLnBrk="0" hangingPunct="0">
              <a:spcBef>
                <a:spcPct val="30000"/>
              </a:spcBef>
              <a:defRPr sz="1300">
                <a:solidFill>
                  <a:schemeClr val="tx1"/>
                </a:solidFill>
                <a:latin typeface="Arial" pitchFamily="34" charset="0"/>
              </a:defRPr>
            </a:lvl5pPr>
            <a:lvl6pPr marL="2723815" indent="-247620" eaLnBrk="0" fontAlgn="base" hangingPunct="0">
              <a:spcBef>
                <a:spcPct val="30000"/>
              </a:spcBef>
              <a:spcAft>
                <a:spcPct val="0"/>
              </a:spcAft>
              <a:defRPr sz="1300">
                <a:solidFill>
                  <a:schemeClr val="tx1"/>
                </a:solidFill>
                <a:latin typeface="Arial" pitchFamily="34" charset="0"/>
              </a:defRPr>
            </a:lvl6pPr>
            <a:lvl7pPr marL="3219054" indent="-247620" eaLnBrk="0" fontAlgn="base" hangingPunct="0">
              <a:spcBef>
                <a:spcPct val="30000"/>
              </a:spcBef>
              <a:spcAft>
                <a:spcPct val="0"/>
              </a:spcAft>
              <a:defRPr sz="1300">
                <a:solidFill>
                  <a:schemeClr val="tx1"/>
                </a:solidFill>
                <a:latin typeface="Arial" pitchFamily="34" charset="0"/>
              </a:defRPr>
            </a:lvl7pPr>
            <a:lvl8pPr marL="3714293" indent="-247620" eaLnBrk="0" fontAlgn="base" hangingPunct="0">
              <a:spcBef>
                <a:spcPct val="30000"/>
              </a:spcBef>
              <a:spcAft>
                <a:spcPct val="0"/>
              </a:spcAft>
              <a:defRPr sz="1300">
                <a:solidFill>
                  <a:schemeClr val="tx1"/>
                </a:solidFill>
                <a:latin typeface="Arial" pitchFamily="34" charset="0"/>
              </a:defRPr>
            </a:lvl8pPr>
            <a:lvl9pPr marL="4209532" indent="-247620" eaLnBrk="0" fontAlgn="base" hangingPunct="0">
              <a:spcBef>
                <a:spcPct val="30000"/>
              </a:spcBef>
              <a:spcAft>
                <a:spcPct val="0"/>
              </a:spcAft>
              <a:defRPr sz="1300">
                <a:solidFill>
                  <a:schemeClr val="tx1"/>
                </a:solidFill>
                <a:latin typeface="Arial" pitchFamily="34" charset="0"/>
              </a:defRPr>
            </a:lvl9pPr>
          </a:lstStyle>
          <a:p>
            <a:pPr eaLnBrk="1" hangingPunct="1">
              <a:spcBef>
                <a:spcPct val="0"/>
              </a:spcBef>
            </a:pPr>
            <a:fld id="{8A7C0D9C-6F67-468F-8B4A-6274F1E27C21}" type="slidenum">
              <a:rPr lang="es-ES" altLang="es-ES" smtClean="0"/>
              <a:pPr eaLnBrk="1" hangingPunct="1">
                <a:spcBef>
                  <a:spcPct val="0"/>
                </a:spcBef>
              </a:pPr>
              <a:t>47</a:t>
            </a:fld>
            <a:endParaRPr lang="es-ES" altLang="es-E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s-ES" altLang="es-ES" smtClean="0">
                <a:latin typeface="Arial" pitchFamily="34" charset="0"/>
              </a:rPr>
              <a:t>En ocasiones podemos encontrar que los resultados de la búsqueda no son satisfactorios: recuperamos demasiada información, o muy poca, o la información no es particularmente relevante a nuestras necesidades. C</a:t>
            </a:r>
            <a:r>
              <a:rPr lang="es-ES_tradnl" altLang="es-ES" smtClean="0">
                <a:latin typeface="Arial" pitchFamily="34" charset="0"/>
              </a:rPr>
              <a:t>on esta diapositiva les daremos unos consejos para redefinir una búsqueda en cualquier recurso. </a:t>
            </a:r>
            <a:endParaRPr lang="es-ES" altLang="es-ES"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AFAACA01-56CA-44DB-9BCD-BF2CC82F0887}" type="slidenum">
              <a:rPr lang="es-ES" altLang="es-ES" sz="1300"/>
              <a:pPr/>
              <a:t>49</a:t>
            </a:fld>
            <a:endParaRPr lang="es-ES" altLang="es-ES" sz="1300"/>
          </a:p>
        </p:txBody>
      </p:sp>
      <p:sp>
        <p:nvSpPr>
          <p:cNvPr id="107523" name="Rectangle 7"/>
          <p:cNvSpPr txBox="1">
            <a:spLocks noGrp="1" noChangeArrowheads="1"/>
          </p:cNvSpPr>
          <p:nvPr/>
        </p:nvSpPr>
        <p:spPr bwMode="auto">
          <a:xfrm>
            <a:off x="4022448" y="9717809"/>
            <a:ext cx="3078352" cy="51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6CCC6E40-A274-4D66-9216-F8FA133801E0}" type="slidenum">
              <a:rPr lang="es-ES" altLang="es-ES" sz="1300">
                <a:latin typeface="Arial" pitchFamily="34" charset="0"/>
              </a:rPr>
              <a:pPr algn="r" eaLnBrk="1" hangingPunct="1"/>
              <a:t>49</a:t>
            </a:fld>
            <a:endParaRPr lang="es-ES" altLang="es-ES" sz="1300">
              <a:latin typeface="Arial" pitchFamily="34" charset="0"/>
            </a:endParaRPr>
          </a:p>
        </p:txBody>
      </p:sp>
      <p:sp>
        <p:nvSpPr>
          <p:cNvPr id="107524" name="Rectangle 7"/>
          <p:cNvSpPr txBox="1">
            <a:spLocks noGrp="1" noChangeArrowheads="1"/>
          </p:cNvSpPr>
          <p:nvPr/>
        </p:nvSpPr>
        <p:spPr bwMode="auto">
          <a:xfrm>
            <a:off x="4022448" y="9717809"/>
            <a:ext cx="3078352" cy="51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A50BD971-80F5-45D2-8482-C543EE465495}" type="slidenum">
              <a:rPr lang="es-ES" altLang="es-ES" sz="1300">
                <a:latin typeface="Arial" pitchFamily="34" charset="0"/>
              </a:rPr>
              <a:pPr algn="r" eaLnBrk="1" hangingPunct="1"/>
              <a:t>49</a:t>
            </a:fld>
            <a:endParaRPr lang="es-ES" altLang="es-ES" sz="1300">
              <a:latin typeface="Arial" pitchFamily="34" charset="0"/>
            </a:endParaRPr>
          </a:p>
        </p:txBody>
      </p:sp>
      <p:sp>
        <p:nvSpPr>
          <p:cNvPr id="107525" name="Rectangle 2"/>
          <p:cNvSpPr>
            <a:spLocks noGrp="1" noRot="1" noChangeAspect="1" noChangeArrowheads="1" noTextEdit="1"/>
          </p:cNvSpPr>
          <p:nvPr>
            <p:ph type="sldImg"/>
          </p:nvPr>
        </p:nvSpPr>
        <p:spPr>
          <a:ln/>
        </p:spPr>
      </p:sp>
      <p:sp>
        <p:nvSpPr>
          <p:cNvPr id="107526" name="Rectangle 3"/>
          <p:cNvSpPr>
            <a:spLocks noGrp="1" noChangeArrowheads="1"/>
          </p:cNvSpPr>
          <p:nvPr>
            <p:ph type="body" idx="1"/>
          </p:nvPr>
        </p:nvSpPr>
        <p:spPr>
          <a:noFill/>
        </p:spPr>
        <p:txBody>
          <a:bodyPr/>
          <a:lstStyle/>
          <a:p>
            <a:pPr eaLnBrk="1" hangingPunct="1"/>
            <a:endParaRPr lang="es-ES" altLang="es-E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993775" y="766763"/>
            <a:ext cx="5114925" cy="3836987"/>
          </a:xfrm>
          <a:solidFill>
            <a:srgbClr val="4F81BD"/>
          </a:solidFill>
          <a:ln w="25402">
            <a:solidFill>
              <a:srgbClr val="385D8A"/>
            </a:solidFill>
            <a:prstDash val="solid"/>
          </a:ln>
        </p:spPr>
      </p:sp>
      <p:sp>
        <p:nvSpPr>
          <p:cNvPr id="3" name="2 Marcador de notas"/>
          <p:cNvSpPr txBox="1">
            <a:spLocks noGrp="1"/>
          </p:cNvSpPr>
          <p:nvPr>
            <p:ph type="body" sz="quarter" idx="1"/>
          </p:nvPr>
        </p:nvSpPr>
        <p:spPr>
          <a:xfrm>
            <a:off x="710248" y="4859933"/>
            <a:ext cx="5681980" cy="4604955"/>
          </a:xfrm>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B44CD5C2-E22D-4FD8-B107-6376CFF4C553}" type="slidenum">
              <a:rPr lang="es-ES" altLang="es-ES" sz="1300"/>
              <a:pPr/>
              <a:t>6</a:t>
            </a:fld>
            <a:endParaRPr lang="es-ES" altLang="es-ES" sz="13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s-ES" altLang="es-ES" smtClean="0"/>
              <a:t>Un ejemplo de Bibliografía que te ayuda si hay que elaborar un Informe (en algunos TFG se pide).</a:t>
            </a:r>
          </a:p>
          <a:p>
            <a:endParaRPr lang="es-ES" alt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118F84DD-77A7-446D-98FA-8A1A38E1DC09}" type="slidenum">
              <a:rPr lang="es-ES" altLang="es-ES" sz="1300"/>
              <a:pPr/>
              <a:t>7</a:t>
            </a:fld>
            <a:endParaRPr lang="es-ES" altLang="es-ES" sz="13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endParaRPr lang="es-ES" altLang="es-ES" smtClean="0"/>
          </a:p>
          <a:p>
            <a:endParaRPr lang="es-ES" alt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C4AEF471-5A01-49E7-94FB-4BADD2F370A1}" type="slidenum">
              <a:rPr lang="es-ES" altLang="es-ES" sz="1300"/>
              <a:pPr/>
              <a:t>8</a:t>
            </a:fld>
            <a:endParaRPr lang="es-ES" altLang="es-ES" sz="13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r>
              <a:rPr lang="es-ES_tradnl" altLang="es-ES" b="1" u="sng" smtClean="0">
                <a:sym typeface="Monotype Sorts" pitchFamily="2" charset="2"/>
              </a:rPr>
              <a:t>Deben</a:t>
            </a:r>
            <a:r>
              <a:rPr lang="es-ES_tradnl" altLang="es-ES" b="1" smtClean="0">
                <a:sym typeface="Monotype Sorts" pitchFamily="2" charset="2"/>
              </a:rPr>
              <a:t> citarse las fuentes</a:t>
            </a:r>
            <a:r>
              <a:rPr lang="es-ES_tradnl" altLang="es-ES" smtClean="0">
                <a:sym typeface="Monotype Sorts" pitchFamily="2" charset="2"/>
              </a:rPr>
              <a:t> documentales en las que un trabajo se basa: Honradez intelectual / Refuerzo de los argumentos del mismo / Derecho de cita.</a:t>
            </a:r>
          </a:p>
          <a:p>
            <a:r>
              <a:rPr lang="es-ES_tradnl" altLang="es-ES" smtClean="0">
                <a:sym typeface="Monotype Sorts" pitchFamily="2" charset="2"/>
              </a:rPr>
              <a:t> Las citas son indicadores clave del </a:t>
            </a:r>
            <a:r>
              <a:rPr lang="es-ES_tradnl" altLang="es-ES" b="1" smtClean="0">
                <a:sym typeface="Monotype Sorts" pitchFamily="2" charset="2"/>
              </a:rPr>
              <a:t>rigor</a:t>
            </a:r>
            <a:r>
              <a:rPr lang="es-ES_tradnl" altLang="es-ES" smtClean="0">
                <a:sym typeface="Monotype Sorts" pitchFamily="2" charset="2"/>
              </a:rPr>
              <a:t> y la </a:t>
            </a:r>
            <a:r>
              <a:rPr lang="es-ES_tradnl" altLang="es-ES" b="1" smtClean="0">
                <a:sym typeface="Monotype Sorts" pitchFamily="2" charset="2"/>
              </a:rPr>
              <a:t>exhaustividad</a:t>
            </a:r>
            <a:r>
              <a:rPr lang="es-ES_tradnl" altLang="es-ES" smtClean="0">
                <a:sym typeface="Monotype Sorts" pitchFamily="2" charset="2"/>
              </a:rPr>
              <a:t> del trabajo.</a:t>
            </a:r>
          </a:p>
          <a:p>
            <a:r>
              <a:rPr lang="es-ES_tradnl" altLang="es-ES" smtClean="0">
                <a:solidFill>
                  <a:schemeClr val="accent2"/>
                </a:solidFill>
                <a:sym typeface="Monotype Sorts" pitchFamily="2" charset="2"/>
              </a:rPr>
              <a:t> </a:t>
            </a:r>
          </a:p>
          <a:p>
            <a:endParaRPr lang="es-ES_tradnl" altLang="es-ES" smtClean="0">
              <a:solidFill>
                <a:schemeClr val="accent2"/>
              </a:solidFill>
              <a:sym typeface="Monotype Sorts" pitchFamily="2" charset="2"/>
            </a:endParaRPr>
          </a:p>
          <a:p>
            <a:endParaRPr lang="es-ES_tradnl" altLang="es-ES" smtClean="0">
              <a:solidFill>
                <a:schemeClr val="accent2"/>
              </a:solidFill>
              <a:sym typeface="Monotype Sorts" pitchFamily="2" charset="2"/>
            </a:endParaRPr>
          </a:p>
          <a:p>
            <a:r>
              <a:rPr lang="es-ES_tradnl" altLang="es-ES" b="1" smtClean="0">
                <a:solidFill>
                  <a:schemeClr val="accent2"/>
                </a:solidFill>
                <a:sym typeface="Monotype Sorts" pitchFamily="2" charset="2"/>
              </a:rPr>
              <a:t>No podemos apropiarnos de ideas de otros sin más. Debemos identificar inequívocamente de dónde hemos obtenido la información – evitar el plagio CONSCIENTE O INCONSCIENTE. </a:t>
            </a:r>
            <a:r>
              <a:rPr lang="es-ES_tradnl" altLang="es-ES" smtClean="0">
                <a:sym typeface="Monotype Sorts" pitchFamily="2" charset="2"/>
              </a:rPr>
              <a:t>http://bib.us.es/ximdex/guias/plagio/index.htm</a:t>
            </a:r>
          </a:p>
          <a:p>
            <a:endParaRPr lang="es-ES_tradnl" altLang="es-ES" smtClean="0">
              <a:solidFill>
                <a:schemeClr val="accent2"/>
              </a:solidFill>
              <a:sym typeface="Monotype Sorts" pitchFamily="2" charset="2"/>
            </a:endParaRPr>
          </a:p>
          <a:p>
            <a:endParaRPr lang="es-ES" altLang="es-ES" smtClean="0"/>
          </a:p>
          <a:p>
            <a:endParaRPr lang="es-ES" alt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C4AEF471-5A01-49E7-94FB-4BADD2F370A1}" type="slidenum">
              <a:rPr lang="es-ES" altLang="es-ES" sz="1300"/>
              <a:pPr/>
              <a:t>9</a:t>
            </a:fld>
            <a:endParaRPr lang="es-ES" altLang="es-ES" sz="13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es-ES_tradnl" altLang="es-ES" dirty="0" smtClean="0">
              <a:solidFill>
                <a:schemeClr val="accent2"/>
              </a:solidFill>
              <a:sym typeface="Monotype Sorts" pitchFamily="2" charset="2"/>
            </a:endParaRPr>
          </a:p>
          <a:p>
            <a:endParaRPr lang="es-ES_tradnl" altLang="es-ES" dirty="0" smtClean="0">
              <a:solidFill>
                <a:schemeClr val="accent2"/>
              </a:solidFill>
              <a:sym typeface="Monotype Sorts" pitchFamily="2" charset="2"/>
            </a:endParaRPr>
          </a:p>
          <a:p>
            <a:r>
              <a:rPr lang="es-ES_tradnl" altLang="es-ES" b="1" dirty="0" smtClean="0">
                <a:solidFill>
                  <a:schemeClr val="accent2"/>
                </a:solidFill>
                <a:sym typeface="Monotype Sorts" pitchFamily="2" charset="2"/>
              </a:rPr>
              <a:t>No podemos apropiarnos de ideas de otros sin más. Debemos identificar inequívocamente de dónde hemos obtenido la información – evitar el plagio CONSCIENTE O INCONSCIENTE. </a:t>
            </a:r>
            <a:r>
              <a:rPr lang="es-ES_tradnl" altLang="es-ES" dirty="0" smtClean="0">
                <a:sym typeface="Monotype Sorts" pitchFamily="2" charset="2"/>
              </a:rPr>
              <a:t>http://bib.us.es/ximdex/guias/plagio/index.htm</a:t>
            </a:r>
          </a:p>
          <a:p>
            <a:endParaRPr lang="es-ES_tradnl" altLang="es-ES" dirty="0" smtClean="0">
              <a:solidFill>
                <a:schemeClr val="accent2"/>
              </a:solidFill>
              <a:sym typeface="Monotype Sorts" pitchFamily="2" charset="2"/>
            </a:endParaRPr>
          </a:p>
          <a:p>
            <a:endParaRPr lang="es-ES" altLang="es-ES" dirty="0" smtClean="0"/>
          </a:p>
          <a:p>
            <a:endParaRPr lang="es-ES" altLang="es-E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600">
                <a:solidFill>
                  <a:schemeClr val="tx1"/>
                </a:solidFill>
                <a:latin typeface="Times New Roman" pitchFamily="18" charset="0"/>
              </a:defRPr>
            </a:lvl1pPr>
            <a:lvl2pPr marL="804763" indent="-309524">
              <a:defRPr sz="2600">
                <a:solidFill>
                  <a:schemeClr val="tx1"/>
                </a:solidFill>
                <a:latin typeface="Times New Roman" pitchFamily="18" charset="0"/>
              </a:defRPr>
            </a:lvl2pPr>
            <a:lvl3pPr marL="1238098" indent="-247620">
              <a:defRPr sz="2600">
                <a:solidFill>
                  <a:schemeClr val="tx1"/>
                </a:solidFill>
                <a:latin typeface="Times New Roman" pitchFamily="18" charset="0"/>
              </a:defRPr>
            </a:lvl3pPr>
            <a:lvl4pPr marL="1733337" indent="-247620">
              <a:defRPr sz="2600">
                <a:solidFill>
                  <a:schemeClr val="tx1"/>
                </a:solidFill>
                <a:latin typeface="Times New Roman" pitchFamily="18" charset="0"/>
              </a:defRPr>
            </a:lvl4pPr>
            <a:lvl5pPr marL="2228576" indent="-247620">
              <a:defRPr sz="2600">
                <a:solidFill>
                  <a:schemeClr val="tx1"/>
                </a:solidFill>
                <a:latin typeface="Times New Roman" pitchFamily="18" charset="0"/>
              </a:defRPr>
            </a:lvl5pPr>
            <a:lvl6pPr marL="2723815" indent="-247620" eaLnBrk="0" fontAlgn="base" hangingPunct="0">
              <a:spcBef>
                <a:spcPct val="0"/>
              </a:spcBef>
              <a:spcAft>
                <a:spcPct val="0"/>
              </a:spcAft>
              <a:defRPr sz="2600">
                <a:solidFill>
                  <a:schemeClr val="tx1"/>
                </a:solidFill>
                <a:latin typeface="Times New Roman" pitchFamily="18" charset="0"/>
              </a:defRPr>
            </a:lvl6pPr>
            <a:lvl7pPr marL="3219054" indent="-247620" eaLnBrk="0" fontAlgn="base" hangingPunct="0">
              <a:spcBef>
                <a:spcPct val="0"/>
              </a:spcBef>
              <a:spcAft>
                <a:spcPct val="0"/>
              </a:spcAft>
              <a:defRPr sz="2600">
                <a:solidFill>
                  <a:schemeClr val="tx1"/>
                </a:solidFill>
                <a:latin typeface="Times New Roman" pitchFamily="18" charset="0"/>
              </a:defRPr>
            </a:lvl7pPr>
            <a:lvl8pPr marL="3714293" indent="-247620" eaLnBrk="0" fontAlgn="base" hangingPunct="0">
              <a:spcBef>
                <a:spcPct val="0"/>
              </a:spcBef>
              <a:spcAft>
                <a:spcPct val="0"/>
              </a:spcAft>
              <a:defRPr sz="2600">
                <a:solidFill>
                  <a:schemeClr val="tx1"/>
                </a:solidFill>
                <a:latin typeface="Times New Roman" pitchFamily="18" charset="0"/>
              </a:defRPr>
            </a:lvl8pPr>
            <a:lvl9pPr marL="4209532" indent="-247620" eaLnBrk="0" fontAlgn="base" hangingPunct="0">
              <a:spcBef>
                <a:spcPct val="0"/>
              </a:spcBef>
              <a:spcAft>
                <a:spcPct val="0"/>
              </a:spcAft>
              <a:defRPr sz="2600">
                <a:solidFill>
                  <a:schemeClr val="tx1"/>
                </a:solidFill>
                <a:latin typeface="Times New Roman" pitchFamily="18" charset="0"/>
              </a:defRPr>
            </a:lvl9pPr>
          </a:lstStyle>
          <a:p>
            <a:fld id="{B8EADAC5-0268-412D-BF05-A63193BDB033}" type="slidenum">
              <a:rPr lang="es-ES" altLang="es-ES" sz="1300">
                <a:solidFill>
                  <a:prstClr val="black"/>
                </a:solidFill>
              </a:rPr>
              <a:pPr/>
              <a:t>10</a:t>
            </a:fld>
            <a:endParaRPr lang="es-ES" altLang="es-ES" sz="1300">
              <a:solidFill>
                <a:prstClr val="black"/>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endParaRPr lang="es-ES" alt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11/04/2018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11/04/2018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11/04/2018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lt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ltLang="es-ES"/>
          </a:p>
        </p:txBody>
      </p:sp>
      <p:sp>
        <p:nvSpPr>
          <p:cNvPr id="7" name="Rectangle 6"/>
          <p:cNvSpPr>
            <a:spLocks noGrp="1" noChangeArrowheads="1"/>
          </p:cNvSpPr>
          <p:nvPr>
            <p:ph type="sldNum" sz="quarter" idx="12"/>
          </p:nvPr>
        </p:nvSpPr>
        <p:spPr>
          <a:ln/>
        </p:spPr>
        <p:txBody>
          <a:bodyPr/>
          <a:lstStyle>
            <a:lvl1pPr>
              <a:defRPr/>
            </a:lvl1pPr>
          </a:lstStyle>
          <a:p>
            <a:pPr>
              <a:defRPr/>
            </a:pPr>
            <a:fld id="{53CC2E2A-5989-46DA-83DF-26083BF28162}" type="slidenum">
              <a:rPr lang="es-ES_tradnl" altLang="es-ES"/>
              <a:pPr>
                <a:defRPr/>
              </a:pPr>
              <a:t>‹Nº›</a:t>
            </a:fld>
            <a:endParaRPr lang="es-ES_tradnl" altLang="es-ES" dirty="0"/>
          </a:p>
        </p:txBody>
      </p:sp>
    </p:spTree>
    <p:extLst>
      <p:ext uri="{BB962C8B-B14F-4D97-AF65-F5344CB8AC3E}">
        <p14:creationId xmlns:p14="http://schemas.microsoft.com/office/powerpoint/2010/main" val="1494556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A03F070-70FE-445C-B8BE-EE2C7DF96F19}" type="slidenum">
              <a:rPr lang="es-ES" altLang="es-ES">
                <a:solidFill>
                  <a:srgbClr val="000000"/>
                </a:solidFill>
              </a:rPr>
              <a:pPr>
                <a:defRPr/>
              </a:pPr>
              <a:t>‹Nº›</a:t>
            </a:fld>
            <a:endParaRPr lang="es-ES" altLang="es-ES">
              <a:solidFill>
                <a:srgbClr val="000000"/>
              </a:solidFill>
            </a:endParaRPr>
          </a:p>
        </p:txBody>
      </p:sp>
    </p:spTree>
    <p:extLst>
      <p:ext uri="{BB962C8B-B14F-4D97-AF65-F5344CB8AC3E}">
        <p14:creationId xmlns:p14="http://schemas.microsoft.com/office/powerpoint/2010/main" val="884616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65AE4C-EA08-496C-BCFD-C38D7C35C284}" type="slidenum">
              <a:rPr lang="es-ES" altLang="es-ES">
                <a:solidFill>
                  <a:srgbClr val="000000"/>
                </a:solidFill>
              </a:rPr>
              <a:pPr>
                <a:defRPr/>
              </a:pPr>
              <a:t>‹Nº›</a:t>
            </a:fld>
            <a:endParaRPr lang="es-ES" altLang="es-ES">
              <a:solidFill>
                <a:srgbClr val="000000"/>
              </a:solidFill>
            </a:endParaRPr>
          </a:p>
        </p:txBody>
      </p:sp>
    </p:spTree>
    <p:extLst>
      <p:ext uri="{BB962C8B-B14F-4D97-AF65-F5344CB8AC3E}">
        <p14:creationId xmlns:p14="http://schemas.microsoft.com/office/powerpoint/2010/main" val="2185816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1ED02FF-3493-4E69-901E-B450C80DD327}" type="slidenum">
              <a:rPr lang="es-ES" altLang="es-ES">
                <a:solidFill>
                  <a:srgbClr val="000000"/>
                </a:solidFill>
              </a:rPr>
              <a:pPr>
                <a:defRPr/>
              </a:pPr>
              <a:t>‹Nº›</a:t>
            </a:fld>
            <a:endParaRPr lang="es-ES" altLang="es-ES">
              <a:solidFill>
                <a:srgbClr val="000000"/>
              </a:solidFill>
            </a:endParaRPr>
          </a:p>
        </p:txBody>
      </p:sp>
    </p:spTree>
    <p:extLst>
      <p:ext uri="{BB962C8B-B14F-4D97-AF65-F5344CB8AC3E}">
        <p14:creationId xmlns:p14="http://schemas.microsoft.com/office/powerpoint/2010/main" val="1150814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57B5FBA-C859-4B11-80D4-2A7DC93336BB}" type="slidenum">
              <a:rPr lang="es-ES" altLang="es-ES">
                <a:solidFill>
                  <a:srgbClr val="000000"/>
                </a:solidFill>
              </a:rPr>
              <a:pPr>
                <a:defRPr/>
              </a:pPr>
              <a:t>‹Nº›</a:t>
            </a:fld>
            <a:endParaRPr lang="es-ES" altLang="es-ES">
              <a:solidFill>
                <a:srgbClr val="000000"/>
              </a:solidFill>
            </a:endParaRPr>
          </a:p>
        </p:txBody>
      </p:sp>
    </p:spTree>
    <p:extLst>
      <p:ext uri="{BB962C8B-B14F-4D97-AF65-F5344CB8AC3E}">
        <p14:creationId xmlns:p14="http://schemas.microsoft.com/office/powerpoint/2010/main" val="1697960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495DB05-C1EE-49C0-8441-496BA6FF6B6D}" type="slidenum">
              <a:rPr lang="es-ES" altLang="es-ES">
                <a:solidFill>
                  <a:srgbClr val="000000"/>
                </a:solidFill>
              </a:rPr>
              <a:pPr>
                <a:defRPr/>
              </a:pPr>
              <a:t>‹Nº›</a:t>
            </a:fld>
            <a:endParaRPr lang="es-ES" altLang="es-ES">
              <a:solidFill>
                <a:srgbClr val="000000"/>
              </a:solidFill>
            </a:endParaRPr>
          </a:p>
        </p:txBody>
      </p:sp>
    </p:spTree>
    <p:extLst>
      <p:ext uri="{BB962C8B-B14F-4D97-AF65-F5344CB8AC3E}">
        <p14:creationId xmlns:p14="http://schemas.microsoft.com/office/powerpoint/2010/main" val="2575438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C60C2C4-3EBA-4296-985B-C549FF246FE4}" type="slidenum">
              <a:rPr lang="es-ES" altLang="es-ES">
                <a:solidFill>
                  <a:srgbClr val="000000"/>
                </a:solidFill>
              </a:rPr>
              <a:pPr>
                <a:defRPr/>
              </a:pPr>
              <a:t>‹Nº›</a:t>
            </a:fld>
            <a:endParaRPr lang="es-ES" altLang="es-ES">
              <a:solidFill>
                <a:srgbClr val="000000"/>
              </a:solidFill>
            </a:endParaRPr>
          </a:p>
        </p:txBody>
      </p:sp>
    </p:spTree>
    <p:extLst>
      <p:ext uri="{BB962C8B-B14F-4D97-AF65-F5344CB8AC3E}">
        <p14:creationId xmlns:p14="http://schemas.microsoft.com/office/powerpoint/2010/main" val="3996984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51B507A-7EF6-4515-936F-8CF54CA89F65}" type="slidenum">
              <a:rPr lang="es-ES" altLang="es-ES">
                <a:solidFill>
                  <a:srgbClr val="000000"/>
                </a:solidFill>
              </a:rPr>
              <a:pPr>
                <a:defRPr/>
              </a:pPr>
              <a:t>‹Nº›</a:t>
            </a:fld>
            <a:endParaRPr lang="es-ES" altLang="es-ES">
              <a:solidFill>
                <a:srgbClr val="000000"/>
              </a:solidFill>
            </a:endParaRPr>
          </a:p>
        </p:txBody>
      </p:sp>
    </p:spTree>
    <p:extLst>
      <p:ext uri="{BB962C8B-B14F-4D97-AF65-F5344CB8AC3E}">
        <p14:creationId xmlns:p14="http://schemas.microsoft.com/office/powerpoint/2010/main" val="261927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11/04/2018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40147F5-BAF2-4E60-BE15-20CBB6B50AB1}" type="slidenum">
              <a:rPr lang="es-ES" altLang="es-ES">
                <a:solidFill>
                  <a:srgbClr val="000000"/>
                </a:solidFill>
              </a:rPr>
              <a:pPr>
                <a:defRPr/>
              </a:pPr>
              <a:t>‹Nº›</a:t>
            </a:fld>
            <a:endParaRPr lang="es-ES" altLang="es-ES">
              <a:solidFill>
                <a:srgbClr val="000000"/>
              </a:solidFill>
            </a:endParaRPr>
          </a:p>
        </p:txBody>
      </p:sp>
    </p:spTree>
    <p:extLst>
      <p:ext uri="{BB962C8B-B14F-4D97-AF65-F5344CB8AC3E}">
        <p14:creationId xmlns:p14="http://schemas.microsoft.com/office/powerpoint/2010/main" val="1491193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598B0F8-5573-4A2A-AB49-8F7D8507B4B2}" type="slidenum">
              <a:rPr lang="es-ES" altLang="es-ES">
                <a:solidFill>
                  <a:srgbClr val="000000"/>
                </a:solidFill>
              </a:rPr>
              <a:pPr>
                <a:defRPr/>
              </a:pPr>
              <a:t>‹Nº›</a:t>
            </a:fld>
            <a:endParaRPr lang="es-ES" altLang="es-ES">
              <a:solidFill>
                <a:srgbClr val="000000"/>
              </a:solidFill>
            </a:endParaRPr>
          </a:p>
        </p:txBody>
      </p:sp>
    </p:spTree>
    <p:extLst>
      <p:ext uri="{BB962C8B-B14F-4D97-AF65-F5344CB8AC3E}">
        <p14:creationId xmlns:p14="http://schemas.microsoft.com/office/powerpoint/2010/main" val="3797878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B795FE7-78BE-4A6A-8EE0-ED1A41F76638}" type="slidenum">
              <a:rPr lang="es-ES" altLang="es-ES">
                <a:solidFill>
                  <a:srgbClr val="000000"/>
                </a:solidFill>
              </a:rPr>
              <a:pPr>
                <a:defRPr/>
              </a:pPr>
              <a:t>‹Nº›</a:t>
            </a:fld>
            <a:endParaRPr lang="es-ES" altLang="es-ES">
              <a:solidFill>
                <a:srgbClr val="000000"/>
              </a:solidFill>
            </a:endParaRPr>
          </a:p>
        </p:txBody>
      </p:sp>
    </p:spTree>
    <p:extLst>
      <p:ext uri="{BB962C8B-B14F-4D97-AF65-F5344CB8AC3E}">
        <p14:creationId xmlns:p14="http://schemas.microsoft.com/office/powerpoint/2010/main" val="2152046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996B1B0-395F-4A3A-A282-0467BA5EE721}" type="slidenum">
              <a:rPr lang="es-ES" altLang="es-ES">
                <a:solidFill>
                  <a:srgbClr val="000000"/>
                </a:solidFill>
              </a:rPr>
              <a:pPr>
                <a:defRPr/>
              </a:pPr>
              <a:t>‹Nº›</a:t>
            </a:fld>
            <a:endParaRPr lang="es-ES" altLang="es-ES">
              <a:solidFill>
                <a:srgbClr val="000000"/>
              </a:solidFill>
            </a:endParaRPr>
          </a:p>
        </p:txBody>
      </p:sp>
    </p:spTree>
    <p:extLst>
      <p:ext uri="{BB962C8B-B14F-4D97-AF65-F5344CB8AC3E}">
        <p14:creationId xmlns:p14="http://schemas.microsoft.com/office/powerpoint/2010/main" val="730160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AC7ECA7-C9AE-48FE-85A4-4C164AC26A65}" type="slidenum">
              <a:rPr lang="es-ES" altLang="es-ES">
                <a:solidFill>
                  <a:srgbClr val="000000"/>
                </a:solidFill>
              </a:rPr>
              <a:pPr>
                <a:defRPr/>
              </a:pPr>
              <a:t>‹Nº›</a:t>
            </a:fld>
            <a:endParaRPr lang="es-ES" altLang="es-ES">
              <a:solidFill>
                <a:srgbClr val="000000"/>
              </a:solidFill>
            </a:endParaRPr>
          </a:p>
        </p:txBody>
      </p:sp>
    </p:spTree>
    <p:extLst>
      <p:ext uri="{BB962C8B-B14F-4D97-AF65-F5344CB8AC3E}">
        <p14:creationId xmlns:p14="http://schemas.microsoft.com/office/powerpoint/2010/main" val="200627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11/04/2018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11/04/2018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11/04/2018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11/04/2018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11/04/2018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11/04/2018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11/04/2018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11/04/2018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s-ES" altLang="es-E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s-ES" altLang="es-E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defRPr/>
            </a:pPr>
            <a:fld id="{BEEF40D0-6CC5-4FE0-A6DE-2E9C4B131D8B}" type="slidenum">
              <a:rPr lang="es-ES" altLang="es-ES">
                <a:solidFill>
                  <a:srgbClr val="000000"/>
                </a:solidFill>
              </a:rPr>
              <a:pPr fontAlgn="base">
                <a:spcBef>
                  <a:spcPct val="0"/>
                </a:spcBef>
                <a:spcAft>
                  <a:spcPct val="0"/>
                </a:spcAft>
                <a:defRPr/>
              </a:pPr>
              <a:t>‹Nº›</a:t>
            </a:fld>
            <a:endParaRPr lang="es-ES" altLang="es-ES">
              <a:solidFill>
                <a:srgbClr val="000000"/>
              </a:solidFill>
            </a:endParaRPr>
          </a:p>
        </p:txBody>
      </p:sp>
    </p:spTree>
    <p:extLst>
      <p:ext uri="{BB962C8B-B14F-4D97-AF65-F5344CB8AC3E}">
        <p14:creationId xmlns:p14="http://schemas.microsoft.com/office/powerpoint/2010/main" val="832947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hyperlink" Target="http://www.eduteka.org/pdfdir/CMIListaCriteriosEvaluarFuentes.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hyperlink" Target="http://bib2.us.es/bibrec/"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bib2.us.es/formabus/cursos/c-citas-con-mendeley-antiplagio-y-recursos" TargetMode="Externa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fama.us.es/record=b1570427~S4*spi" TargetMode="Externa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fama.us.es/record=b2554914~S4*spi" TargetMode="Externa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8" Type="http://schemas.openxmlformats.org/officeDocument/2006/relationships/hyperlink" Target="http://fama.us.es/record=b1537114~S5*spi" TargetMode="External"/><Relationship Id="rId3" Type="http://schemas.openxmlformats.org/officeDocument/2006/relationships/image" Target="../media/image3.jpeg"/><Relationship Id="rId7" Type="http://schemas.openxmlformats.org/officeDocument/2006/relationships/hyperlink" Target="http://fama.us.es/record=b1651171~S4*spi"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fama.us.es/record=b1934304~S4*spi" TargetMode="External"/><Relationship Id="rId5" Type="http://schemas.openxmlformats.org/officeDocument/2006/relationships/hyperlink" Target="http://fama.us.es/record=b1722432~S5*spi" TargetMode="External"/><Relationship Id="rId4" Type="http://schemas.openxmlformats.org/officeDocument/2006/relationships/image" Target="../media/image4.jpeg"/><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fama.us.es/record=b1571345~S4*sp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bib.us.es/estudia_e_investiga/guias/tfg" TargetMode="External"/><Relationship Id="rId5" Type="http://schemas.openxmlformats.org/officeDocument/2006/relationships/image" Target="../media/image6.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0.wmf"/><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jpeg"/><Relationship Id="rId7" Type="http://schemas.openxmlformats.org/officeDocument/2006/relationships/diagramQuickStyle" Target="../diagrams/quickStyle1.xm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22.jpeg"/><Relationship Id="rId4" Type="http://schemas.openxmlformats.org/officeDocument/2006/relationships/image" Target="../media/image4.jpeg"/><Relationship Id="rId9" Type="http://schemas.microsoft.com/office/2007/relationships/diagramDrawing" Target="../diagrams/drawing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jpeg"/><Relationship Id="rId7" Type="http://schemas.openxmlformats.org/officeDocument/2006/relationships/diagramQuickStyle" Target="../diagrams/quickStyle2.xm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jpeg"/><Relationship Id="rId9" Type="http://schemas.microsoft.com/office/2007/relationships/diagramDrawing" Target="../diagrams/drawing2.xml"/></Relationships>
</file>

<file path=ppt/slides/_rels/slide3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jpeg"/><Relationship Id="rId7" Type="http://schemas.openxmlformats.org/officeDocument/2006/relationships/diagramQuickStyle" Target="../diagrams/quickStyle3.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jpeg"/><Relationship Id="rId9" Type="http://schemas.microsoft.com/office/2007/relationships/diagramDrawing" Target="../diagrams/drawing3.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jpeg"/><Relationship Id="rId7" Type="http://schemas.openxmlformats.org/officeDocument/2006/relationships/diagramQuickStyle" Target="../diagrams/quickStyle4.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4.jpeg"/><Relationship Id="rId9" Type="http://schemas.microsoft.com/office/2007/relationships/diagramDrawing" Target="../diagrams/drawing4.xml"/></Relationships>
</file>

<file path=ppt/slides/_rels/slide37.xml.rels><?xml version="1.0" encoding="UTF-8" standalone="yes"?>
<Relationships xmlns="http://schemas.openxmlformats.org/package/2006/relationships"><Relationship Id="rId3" Type="http://schemas.openxmlformats.org/officeDocument/2006/relationships/hyperlink" Target="http://fama.us.es/record=b2489378~S5*spi" TargetMode="External"/><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image" Target="../media/image2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4.jpeg"/><Relationship Id="rId7" Type="http://schemas.openxmlformats.org/officeDocument/2006/relationships/hyperlink" Target="http://guiasbus.us.es/ciencias"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hyperlink" Target="http://guiasbus.us.es/ciencias/trabajosacademicos#s-lg-box-wrapper-1427692" TargetMode="External"/><Relationship Id="rId5" Type="http://schemas.openxmlformats.org/officeDocument/2006/relationships/hyperlink" Target="http://guiasbus.us.es/ciencias/librosymas#s-lg-box-wrapper-1427677" TargetMode="External"/><Relationship Id="rId4" Type="http://schemas.openxmlformats.org/officeDocument/2006/relationships/hyperlink" Target="http://bib.us.es/ulloa/basesdedatos"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5.jpeg"/></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fama.us.es/search~S5*spi?/dRedacci%7bu00F3%7dn+t%7bu00E9%7dcnica/dredaccion+tecnica/1,9,223,B/exact&amp;FF=dredaccion+tecnica&amp;1,202," TargetMode="External"/><Relationship Id="rId5" Type="http://schemas.openxmlformats.org/officeDocument/2006/relationships/hyperlink" Target="http://fama.us.es/search*spi/dinvestigacion+-+metodologia/dinvestigacion+metodologia/1,4,225,B/exact&amp;FF=dinvestigacion+metodologia&amp;1,221," TargetMode="Externa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hyperlink" Target="https://scholar.google.es/" TargetMode="External"/><Relationship Id="rId2" Type="http://schemas.openxmlformats.org/officeDocument/2006/relationships/hyperlink" Target="http://www.citethisforme.com/es"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guiasbus.us.es/mendeley" TargetMode="External"/><Relationship Id="rId2" Type="http://schemas.openxmlformats.org/officeDocument/2006/relationships/hyperlink" Target="https://www.youtube.com/playlist?list=PL-nGR3dgPXExCiBuifCmApHo0WpTMQgM1" TargetMode="External"/><Relationship Id="rId1" Type="http://schemas.openxmlformats.org/officeDocument/2006/relationships/slideLayout" Target="../slideLayouts/slideLayout14.xml"/><Relationship Id="rId5" Type="http://schemas.openxmlformats.org/officeDocument/2006/relationships/hyperlink" Target="mailto:martas@us.es" TargetMode="External"/><Relationship Id="rId4" Type="http://schemas.openxmlformats.org/officeDocument/2006/relationships/hyperlink" Target="https://es.scribd.com/doc/301891538/Manual-de-Mendeley-Gestor-de-Referencias-Bibliografica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hyperlink" Target="https://bib2.us.es/formabus/cursos/encuesta-de-satisfaccion6560?id=6101&amp;path=/formabus/cursos/c-citas-con-mendeley-antiplagio-y-recursos%2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encore.fama.us.es/iii/encore/record/C__Rb1419774?lang=spi"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guiasbus.us.es/bibliografiaycitas/comoevitarplagi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guiasbus.us.es/bibliografiaycita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idus.us.es/xmlu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256" y="332656"/>
            <a:ext cx="1872208" cy="2196724"/>
          </a:xfrm>
          <a:prstGeom prst="rect">
            <a:avLst/>
          </a:prstGeom>
        </p:spPr>
      </p:pic>
      <p:sp>
        <p:nvSpPr>
          <p:cNvPr id="2" name="1 Título"/>
          <p:cNvSpPr>
            <a:spLocks noGrp="1"/>
          </p:cNvSpPr>
          <p:nvPr>
            <p:ph type="ctrTitle"/>
          </p:nvPr>
        </p:nvSpPr>
        <p:spPr>
          <a:xfrm>
            <a:off x="683568" y="2780928"/>
            <a:ext cx="7772400" cy="1470025"/>
          </a:xfrm>
          <a:noFill/>
        </p:spPr>
        <p:txBody>
          <a:bodyPr>
            <a:normAutofit fontScale="90000"/>
          </a:bodyPr>
          <a:lstStyle/>
          <a:p>
            <a:r>
              <a:rPr lang="es-ES" b="1" dirty="0"/>
              <a:t>Cómo Citar con Mendeley, evitar el Plagio y usar recursos </a:t>
            </a:r>
            <a:r>
              <a:rPr lang="es-ES" b="1" dirty="0" smtClean="0"/>
              <a:t>de la BUS</a:t>
            </a:r>
            <a:endParaRPr lang="es-ES" b="1" dirty="0"/>
          </a:p>
        </p:txBody>
      </p:sp>
      <p:sp>
        <p:nvSpPr>
          <p:cNvPr id="3" name="2 Subtítulo"/>
          <p:cNvSpPr>
            <a:spLocks noGrp="1"/>
          </p:cNvSpPr>
          <p:nvPr>
            <p:ph type="subTitle" idx="1"/>
          </p:nvPr>
        </p:nvSpPr>
        <p:spPr/>
        <p:txBody>
          <a:bodyPr/>
          <a:lstStyle/>
          <a:p>
            <a:endParaRPr lang="es-ES" dirty="0" smtClean="0"/>
          </a:p>
          <a:p>
            <a:endParaRPr lang="es-ES" dirty="0"/>
          </a:p>
          <a:p>
            <a:r>
              <a:rPr lang="es-ES" dirty="0" smtClean="0"/>
              <a:t>Taller 3 – TFG Física - Abril 2018</a:t>
            </a:r>
            <a:endParaRPr lang="es-ES" dirty="0"/>
          </a:p>
        </p:txBody>
      </p:sp>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6632"/>
            <a:ext cx="2880360" cy="896112"/>
          </a:xfrm>
          <a:prstGeom prst="rect">
            <a:avLst/>
          </a:prstGeom>
        </p:spPr>
      </p:pic>
    </p:spTree>
    <p:extLst>
      <p:ext uri="{BB962C8B-B14F-4D97-AF65-F5344CB8AC3E}">
        <p14:creationId xmlns:p14="http://schemas.microsoft.com/office/powerpoint/2010/main" val="1064635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solidFill>
                <a:prstClr val="black"/>
              </a:solidFill>
            </a:endParaRPr>
          </a:p>
        </p:txBody>
      </p:sp>
      <p:pic>
        <p:nvPicPr>
          <p:cNvPr id="19459"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1701404"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4"/>
          <p:cNvSpPr txBox="1">
            <a:spLocks noChangeArrowheads="1"/>
          </p:cNvSpPr>
          <p:nvPr/>
        </p:nvSpPr>
        <p:spPr bwMode="auto">
          <a:xfrm>
            <a:off x="8243888" y="188913"/>
            <a:ext cx="90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endParaRPr lang="es-ES" altLang="es-ES" sz="2400">
              <a:solidFill>
                <a:prstClr val="black"/>
              </a:solidFill>
              <a:latin typeface="Arial" pitchFamily="34" charset="0"/>
              <a:sym typeface="Wingdings 2" pitchFamily="18" charset="2"/>
            </a:endParaRPr>
          </a:p>
        </p:txBody>
      </p:sp>
      <p:sp>
        <p:nvSpPr>
          <p:cNvPr id="19461" name="Text Box 5"/>
          <p:cNvSpPr txBox="1">
            <a:spLocks noChangeArrowheads="1"/>
          </p:cNvSpPr>
          <p:nvPr/>
        </p:nvSpPr>
        <p:spPr bwMode="auto">
          <a:xfrm>
            <a:off x="1786972" y="0"/>
            <a:ext cx="720057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s-ES_tradnl" altLang="es-ES" b="1" dirty="0" smtClean="0">
                <a:solidFill>
                  <a:srgbClr val="F79646"/>
                </a:solidFill>
                <a:latin typeface="The Sans Bold-"/>
              </a:rPr>
              <a:t>2. Búsqueda de información en los recursos de la BUS</a:t>
            </a:r>
            <a:endParaRPr lang="es-ES" altLang="es-ES" b="1" dirty="0">
              <a:solidFill>
                <a:srgbClr val="F79646"/>
              </a:solidFill>
              <a:latin typeface="The Sans Bold-"/>
            </a:endParaRPr>
          </a:p>
        </p:txBody>
      </p:sp>
      <p:pic>
        <p:nvPicPr>
          <p:cNvPr id="19462" name="Picture 6"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Rectangle 7"/>
          <p:cNvSpPr>
            <a:spLocks noChangeArrowheads="1"/>
          </p:cNvSpPr>
          <p:nvPr/>
        </p:nvSpPr>
        <p:spPr bwMode="auto">
          <a:xfrm>
            <a:off x="1763713" y="2565400"/>
            <a:ext cx="6481762" cy="4132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120000"/>
              </a:lnSpc>
              <a:spcBef>
                <a:spcPct val="0"/>
              </a:spcBef>
              <a:buFontTx/>
              <a:buNone/>
            </a:pPr>
            <a:r>
              <a:rPr lang="es-ES_tradnl" altLang="es-ES" sz="2400">
                <a:solidFill>
                  <a:prstClr val="black"/>
                </a:solidFill>
                <a:latin typeface="Arial" pitchFamily="34" charset="0"/>
              </a:rPr>
              <a:t> </a:t>
            </a:r>
          </a:p>
        </p:txBody>
      </p:sp>
      <p:pic>
        <p:nvPicPr>
          <p:cNvPr id="2" name="1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784" y="1988840"/>
            <a:ext cx="2345722" cy="3312366"/>
          </a:xfrm>
          <a:prstGeom prst="rect">
            <a:avLst/>
          </a:prstGeom>
        </p:spPr>
      </p:pic>
      <p:pic>
        <p:nvPicPr>
          <p:cNvPr id="3" name="2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84779" y="1583581"/>
            <a:ext cx="3375103" cy="4725144"/>
          </a:xfrm>
          <a:prstGeom prst="rect">
            <a:avLst/>
          </a:prstGeom>
        </p:spPr>
      </p:pic>
    </p:spTree>
    <p:extLst>
      <p:ext uri="{BB962C8B-B14F-4D97-AF65-F5344CB8AC3E}">
        <p14:creationId xmlns:p14="http://schemas.microsoft.com/office/powerpoint/2010/main" val="418702255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32771"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4"/>
          <p:cNvSpPr txBox="1">
            <a:spLocks noChangeArrowheads="1"/>
          </p:cNvSpPr>
          <p:nvPr/>
        </p:nvSpPr>
        <p:spPr bwMode="auto">
          <a:xfrm>
            <a:off x="2195513" y="333375"/>
            <a:ext cx="66595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b="1" dirty="0">
                <a:latin typeface="Arial" pitchFamily="34" charset="0"/>
              </a:rPr>
              <a:t>  </a:t>
            </a:r>
            <a:r>
              <a:rPr lang="es-ES_tradnl" altLang="es-ES" b="1" dirty="0" smtClean="0">
                <a:latin typeface="Arial" pitchFamily="34" charset="0"/>
              </a:rPr>
              <a:t>Relevancia </a:t>
            </a:r>
            <a:r>
              <a:rPr lang="es-ES_tradnl" altLang="es-ES" b="1" dirty="0">
                <a:latin typeface="Arial" pitchFamily="34" charset="0"/>
              </a:rPr>
              <a:t>de la información </a:t>
            </a:r>
            <a:endParaRPr lang="es-ES" altLang="es-ES" b="1" dirty="0">
              <a:latin typeface="Arial" pitchFamily="34" charset="0"/>
            </a:endParaRPr>
          </a:p>
        </p:txBody>
      </p:sp>
      <p:sp>
        <p:nvSpPr>
          <p:cNvPr id="32773" name="Rectangle 5"/>
          <p:cNvSpPr>
            <a:spLocks noGrp="1" noChangeArrowheads="1"/>
          </p:cNvSpPr>
          <p:nvPr>
            <p:ph type="body" sz="half" idx="1"/>
          </p:nvPr>
        </p:nvSpPr>
        <p:spPr>
          <a:xfrm>
            <a:off x="250825" y="2205038"/>
            <a:ext cx="8569325" cy="2836862"/>
          </a:xfrm>
          <a:noFill/>
        </p:spPr>
        <p:txBody>
          <a:bodyPr/>
          <a:lstStyle/>
          <a:p>
            <a:pPr>
              <a:buFontTx/>
              <a:buNone/>
            </a:pPr>
            <a:r>
              <a:rPr lang="es-ES_tradnl" altLang="es-ES" sz="2800" smtClean="0">
                <a:latin typeface="Arial" pitchFamily="34" charset="0"/>
              </a:rPr>
              <a:t> </a:t>
            </a:r>
          </a:p>
          <a:p>
            <a:pPr>
              <a:buFontTx/>
              <a:buNone/>
            </a:pPr>
            <a:endParaRPr lang="es-ES" altLang="es-ES" sz="2600" smtClean="0">
              <a:latin typeface="Arial" pitchFamily="34" charset="0"/>
            </a:endParaRPr>
          </a:p>
        </p:txBody>
      </p:sp>
      <p:pic>
        <p:nvPicPr>
          <p:cNvPr id="32774" name="Picture 6"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8"/>
          <p:cNvSpPr>
            <a:spLocks noChangeArrowheads="1"/>
          </p:cNvSpPr>
          <p:nvPr/>
        </p:nvSpPr>
        <p:spPr bwMode="auto">
          <a:xfrm>
            <a:off x="611188" y="1412875"/>
            <a:ext cx="7777162"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90000"/>
              </a:lnSpc>
              <a:buFontTx/>
              <a:buNone/>
            </a:pPr>
            <a:endParaRPr lang="es-ES" altLang="es-ES" sz="2400"/>
          </a:p>
        </p:txBody>
      </p:sp>
      <p:sp>
        <p:nvSpPr>
          <p:cNvPr id="32776" name="Rectangle 9"/>
          <p:cNvSpPr>
            <a:spLocks noChangeArrowheads="1"/>
          </p:cNvSpPr>
          <p:nvPr/>
        </p:nvSpPr>
        <p:spPr bwMode="auto">
          <a:xfrm>
            <a:off x="684213" y="1773238"/>
            <a:ext cx="71278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ES_tradnl" altLang="es-ES" sz="2400">
                <a:latin typeface="Arial" pitchFamily="34" charset="0"/>
              </a:rPr>
              <a:t>La </a:t>
            </a:r>
            <a:r>
              <a:rPr lang="es-ES_tradnl" altLang="es-ES" sz="2400" b="1">
                <a:latin typeface="Arial" pitchFamily="34" charset="0"/>
              </a:rPr>
              <a:t>relevancia</a:t>
            </a:r>
            <a:r>
              <a:rPr lang="es-ES_tradnl" altLang="es-ES" sz="2400">
                <a:latin typeface="Arial" pitchFamily="34" charset="0"/>
              </a:rPr>
              <a:t> no es algo propio de la información misma sino que está en relación con la necesidad que se tenga de ella (su nivel puede ser demasiado detallado o, por el contrario, demasiado general para lo que se precisa). </a:t>
            </a:r>
          </a:p>
          <a:p>
            <a:pPr>
              <a:spcBef>
                <a:spcPct val="0"/>
              </a:spcBef>
              <a:buFontTx/>
              <a:buNone/>
            </a:pPr>
            <a:endParaRPr lang="es-ES_tradnl" altLang="es-ES" sz="2400">
              <a:latin typeface="Arial" pitchFamily="34" charset="0"/>
            </a:endParaRPr>
          </a:p>
          <a:p>
            <a:pPr>
              <a:spcBef>
                <a:spcPct val="0"/>
              </a:spcBef>
              <a:buFontTx/>
              <a:buNone/>
            </a:pPr>
            <a:r>
              <a:rPr lang="es-ES_tradnl" altLang="es-ES" sz="2400">
                <a:latin typeface="Arial" pitchFamily="34" charset="0"/>
              </a:rPr>
              <a:t>Si conocemos los distintos tipos de </a:t>
            </a:r>
            <a:r>
              <a:rPr lang="es-ES_tradnl" altLang="es-ES" sz="2400" b="1">
                <a:latin typeface="Arial" pitchFamily="34" charset="0"/>
              </a:rPr>
              <a:t>documentos (principales soportes de la información</a:t>
            </a:r>
            <a:r>
              <a:rPr lang="es-ES_tradnl" altLang="es-ES" sz="2400">
                <a:latin typeface="Arial" pitchFamily="34" charset="0"/>
              </a:rPr>
              <a:t>) sabremos en cuál de ellos vamos a encontrar la información que necesitamos en cada momento.</a:t>
            </a:r>
          </a:p>
        </p:txBody>
      </p:sp>
    </p:spTree>
    <p:extLst>
      <p:ext uri="{BB962C8B-B14F-4D97-AF65-F5344CB8AC3E}">
        <p14:creationId xmlns:p14="http://schemas.microsoft.com/office/powerpoint/2010/main" val="2466735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33795"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4"/>
          <p:cNvSpPr>
            <a:spLocks noGrp="1" noChangeArrowheads="1"/>
          </p:cNvSpPr>
          <p:nvPr>
            <p:ph type="title"/>
          </p:nvPr>
        </p:nvSpPr>
        <p:spPr>
          <a:xfrm>
            <a:off x="0" y="7461250"/>
            <a:ext cx="8229600" cy="279400"/>
          </a:xfrm>
        </p:spPr>
        <p:txBody>
          <a:bodyPr>
            <a:normAutofit fontScale="90000"/>
          </a:bodyPr>
          <a:lstStyle/>
          <a:p>
            <a:r>
              <a:rPr lang="es-ES" altLang="es-ES" sz="4000" smtClean="0"/>
              <a:t>:</a:t>
            </a:r>
          </a:p>
        </p:txBody>
      </p:sp>
      <p:sp>
        <p:nvSpPr>
          <p:cNvPr id="33797" name="Rectangle 5"/>
          <p:cNvSpPr>
            <a:spLocks noGrp="1" noChangeArrowheads="1"/>
          </p:cNvSpPr>
          <p:nvPr>
            <p:ph type="body" sz="half" idx="1"/>
          </p:nvPr>
        </p:nvSpPr>
        <p:spPr>
          <a:xfrm>
            <a:off x="179388" y="1268413"/>
            <a:ext cx="7848600" cy="4897437"/>
          </a:xfrm>
          <a:noFill/>
        </p:spPr>
        <p:txBody>
          <a:bodyPr/>
          <a:lstStyle/>
          <a:p>
            <a:pPr algn="just">
              <a:buFontTx/>
              <a:buNone/>
            </a:pPr>
            <a:r>
              <a:rPr lang="es-ES_tradnl" altLang="es-ES" sz="2400" smtClean="0">
                <a:latin typeface="Arial" pitchFamily="34" charset="0"/>
              </a:rPr>
              <a:t>	</a:t>
            </a:r>
            <a:r>
              <a:rPr lang="es-ES_tradnl" altLang="es-ES" sz="2200" smtClean="0">
                <a:latin typeface="Arial" pitchFamily="34" charset="0"/>
              </a:rPr>
              <a:t>Clasificar los documentos </a:t>
            </a:r>
            <a:r>
              <a:rPr lang="es-ES_tradnl" altLang="es-ES" sz="2200" b="1" smtClean="0">
                <a:latin typeface="Arial" pitchFamily="34" charset="0"/>
              </a:rPr>
              <a:t>desde el punto de vista del soporte </a:t>
            </a:r>
            <a:r>
              <a:rPr lang="es-ES_tradnl" altLang="es-ES" sz="2200" smtClean="0">
                <a:latin typeface="Arial" pitchFamily="34" charset="0"/>
              </a:rPr>
              <a:t>no tiene demasiada trascendencia. Sus únicas implicaciones se dan respecto al grado de accesibilidad que permiten y del  instrumento que debemos utilizar para ver la información que contienen. </a:t>
            </a:r>
          </a:p>
          <a:p>
            <a:pPr>
              <a:buFontTx/>
              <a:buNone/>
            </a:pPr>
            <a:endParaRPr lang="es-ES_tradnl" altLang="es-ES" sz="2200" smtClean="0">
              <a:latin typeface="Arial" pitchFamily="34" charset="0"/>
            </a:endParaRPr>
          </a:p>
          <a:p>
            <a:pPr>
              <a:buFontTx/>
              <a:buNone/>
            </a:pPr>
            <a:r>
              <a:rPr lang="es-ES_tradnl" altLang="es-ES" sz="2200" smtClean="0">
                <a:latin typeface="Arial" pitchFamily="34" charset="0"/>
              </a:rPr>
              <a:t>	Los </a:t>
            </a:r>
            <a:r>
              <a:rPr lang="es-ES_tradnl" altLang="es-ES" sz="2200" b="1" smtClean="0">
                <a:latin typeface="Arial" pitchFamily="34" charset="0"/>
              </a:rPr>
              <a:t>principales soportes</a:t>
            </a:r>
            <a:r>
              <a:rPr lang="es-ES_tradnl" altLang="es-ES" sz="2200" smtClean="0">
                <a:latin typeface="Arial" pitchFamily="34" charset="0"/>
              </a:rPr>
              <a:t> son:</a:t>
            </a:r>
            <a:endParaRPr lang="es-ES_tradnl" altLang="es-ES" sz="2200" i="1" smtClean="0">
              <a:latin typeface="Arial" pitchFamily="34" charset="0"/>
            </a:endParaRPr>
          </a:p>
          <a:p>
            <a:pPr lvl="2"/>
            <a:r>
              <a:rPr lang="es-ES_tradnl" altLang="es-ES" sz="2200" smtClean="0">
                <a:latin typeface="Arial" pitchFamily="34" charset="0"/>
              </a:rPr>
              <a:t>Impresos</a:t>
            </a:r>
          </a:p>
          <a:p>
            <a:pPr lvl="2"/>
            <a:r>
              <a:rPr lang="es-ES_tradnl" altLang="es-ES" sz="2200" smtClean="0">
                <a:latin typeface="Arial" pitchFamily="34" charset="0"/>
              </a:rPr>
              <a:t>Formatos electrónicos “tangibles”: CD-ROM, DVD, lápiz óptico…</a:t>
            </a:r>
          </a:p>
          <a:p>
            <a:pPr lvl="2"/>
            <a:r>
              <a:rPr lang="es-ES_tradnl" altLang="es-ES" sz="2200" smtClean="0">
                <a:latin typeface="Arial" pitchFamily="34" charset="0"/>
              </a:rPr>
              <a:t>Recursos electrónicos “intangibles” o en línea</a:t>
            </a:r>
            <a:endParaRPr lang="es-ES" altLang="es-ES" sz="2200" smtClean="0">
              <a:latin typeface="Arial" pitchFamily="34" charset="0"/>
            </a:endParaRPr>
          </a:p>
        </p:txBody>
      </p:sp>
      <p:pic>
        <p:nvPicPr>
          <p:cNvPr id="33798" name="Picture 6"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8"/>
          <p:cNvSpPr>
            <a:spLocks noChangeArrowheads="1"/>
          </p:cNvSpPr>
          <p:nvPr/>
        </p:nvSpPr>
        <p:spPr bwMode="auto">
          <a:xfrm>
            <a:off x="2339975" y="260350"/>
            <a:ext cx="38687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_tradnl" altLang="es-ES" sz="3000" b="1">
                <a:latin typeface="Arial" pitchFamily="34" charset="0"/>
              </a:rPr>
              <a:t>Tipos documentales</a:t>
            </a:r>
            <a:endParaRPr lang="es-ES" altLang="es-ES" sz="3000" b="1">
              <a:latin typeface="Arial" pitchFamily="34" charset="0"/>
            </a:endParaRPr>
          </a:p>
        </p:txBody>
      </p:sp>
    </p:spTree>
    <p:extLst>
      <p:ext uri="{BB962C8B-B14F-4D97-AF65-F5344CB8AC3E}">
        <p14:creationId xmlns:p14="http://schemas.microsoft.com/office/powerpoint/2010/main" val="599891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35843"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4"/>
          <p:cNvSpPr txBox="1">
            <a:spLocks noChangeArrowheads="1"/>
          </p:cNvSpPr>
          <p:nvPr/>
        </p:nvSpPr>
        <p:spPr bwMode="auto">
          <a:xfrm>
            <a:off x="2339975" y="0"/>
            <a:ext cx="66595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b="1">
                <a:latin typeface="Arial" pitchFamily="34" charset="0"/>
              </a:rPr>
              <a:t> </a:t>
            </a:r>
            <a:r>
              <a:rPr lang="es-ES_tradnl" altLang="es-ES" sz="2800" b="1">
                <a:latin typeface="Arial" pitchFamily="34" charset="0"/>
              </a:rPr>
              <a:t>Tipología según el contenido y la finalidad de los documentos</a:t>
            </a:r>
            <a:endParaRPr lang="es-ES" altLang="es-ES" sz="2800" b="1">
              <a:latin typeface="Arial" pitchFamily="34" charset="0"/>
            </a:endParaRPr>
          </a:p>
        </p:txBody>
      </p:sp>
      <p:sp>
        <p:nvSpPr>
          <p:cNvPr id="21509" name="Rectangle 5"/>
          <p:cNvSpPr>
            <a:spLocks noGrp="1" noChangeArrowheads="1"/>
          </p:cNvSpPr>
          <p:nvPr>
            <p:ph type="body" sz="half" idx="1"/>
          </p:nvPr>
        </p:nvSpPr>
        <p:spPr>
          <a:xfrm>
            <a:off x="755650" y="1412875"/>
            <a:ext cx="7561263" cy="4608513"/>
          </a:xfrm>
        </p:spPr>
        <p:txBody>
          <a:bodyPr/>
          <a:lstStyle/>
          <a:p>
            <a:pPr>
              <a:defRPr/>
            </a:pPr>
            <a:r>
              <a:rPr lang="es-ES_tradnl" altLang="es-ES" sz="2600" dirty="0" smtClean="0">
                <a:latin typeface="Arial" pitchFamily="34" charset="0"/>
              </a:rPr>
              <a:t>Manuales				</a:t>
            </a:r>
          </a:p>
          <a:p>
            <a:pPr>
              <a:defRPr/>
            </a:pPr>
            <a:r>
              <a:rPr lang="es-ES_tradnl" altLang="es-ES" sz="2600" dirty="0" smtClean="0">
                <a:latin typeface="Arial" pitchFamily="34" charset="0"/>
              </a:rPr>
              <a:t>Monografías				</a:t>
            </a:r>
          </a:p>
          <a:p>
            <a:pPr>
              <a:defRPr/>
            </a:pPr>
            <a:r>
              <a:rPr lang="es-ES_tradnl" altLang="es-ES" sz="2600" dirty="0" smtClean="0">
                <a:latin typeface="Arial" pitchFamily="34" charset="0"/>
              </a:rPr>
              <a:t>Revistas científicas</a:t>
            </a:r>
          </a:p>
          <a:p>
            <a:pPr>
              <a:defRPr/>
            </a:pPr>
            <a:r>
              <a:rPr lang="es-ES_tradnl" altLang="es-ES" sz="2600" dirty="0" smtClean="0">
                <a:latin typeface="Arial" pitchFamily="34" charset="0"/>
              </a:rPr>
              <a:t>Diccionarios y enciclopedias 		</a:t>
            </a:r>
          </a:p>
          <a:p>
            <a:pPr>
              <a:defRPr/>
            </a:pPr>
            <a:r>
              <a:rPr lang="es-ES_tradnl" altLang="es-ES" sz="2600" dirty="0" smtClean="0">
                <a:latin typeface="Arial" pitchFamily="34" charset="0"/>
              </a:rPr>
              <a:t>Informes				</a:t>
            </a:r>
          </a:p>
          <a:p>
            <a:pPr>
              <a:defRPr/>
            </a:pPr>
            <a:r>
              <a:rPr lang="es-ES_tradnl" altLang="es-ES" sz="2600" dirty="0" smtClean="0">
                <a:latin typeface="Arial" pitchFamily="34" charset="0"/>
              </a:rPr>
              <a:t>Actas de Congresos		</a:t>
            </a:r>
          </a:p>
          <a:p>
            <a:pPr>
              <a:defRPr/>
            </a:pPr>
            <a:r>
              <a:rPr lang="es-ES_tradnl" altLang="es-ES" sz="2600" dirty="0" smtClean="0">
                <a:latin typeface="Arial" pitchFamily="34" charset="0"/>
              </a:rPr>
              <a:t>Normas Técnicas</a:t>
            </a:r>
          </a:p>
          <a:p>
            <a:pPr>
              <a:defRPr/>
            </a:pPr>
            <a:r>
              <a:rPr lang="es-ES_tradnl" altLang="es-ES" sz="2600" dirty="0" smtClean="0">
                <a:latin typeface="Arial" pitchFamily="34" charset="0"/>
              </a:rPr>
              <a:t>Patentes</a:t>
            </a:r>
          </a:p>
          <a:p>
            <a:pPr>
              <a:defRPr/>
            </a:pPr>
            <a:r>
              <a:rPr lang="es-ES_tradnl" altLang="es-ES" sz="2600" dirty="0" smtClean="0">
                <a:latin typeface="Arial" pitchFamily="34" charset="0"/>
              </a:rPr>
              <a:t>Tesis y Proyectos Fin de Carrera</a:t>
            </a:r>
          </a:p>
          <a:p>
            <a:pPr marL="0" indent="0">
              <a:buFontTx/>
              <a:buNone/>
              <a:defRPr/>
            </a:pPr>
            <a:endParaRPr lang="es-ES_tradnl" altLang="es-ES" sz="2600" dirty="0" smtClean="0">
              <a:latin typeface="Arial" pitchFamily="34" charset="0"/>
            </a:endParaRPr>
          </a:p>
          <a:p>
            <a:pPr>
              <a:buClr>
                <a:srgbClr val="660000"/>
              </a:buClr>
              <a:buFontTx/>
              <a:buNone/>
              <a:defRPr/>
            </a:pPr>
            <a:endParaRPr lang="es-ES" altLang="es-ES" sz="2600" dirty="0" smtClean="0">
              <a:latin typeface="Arial" pitchFamily="34" charset="0"/>
            </a:endParaRPr>
          </a:p>
        </p:txBody>
      </p:sp>
      <p:pic>
        <p:nvPicPr>
          <p:cNvPr id="35846" name="Picture 6"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041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39939"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4"/>
          <p:cNvSpPr txBox="1">
            <a:spLocks noChangeArrowheads="1"/>
          </p:cNvSpPr>
          <p:nvPr/>
        </p:nvSpPr>
        <p:spPr bwMode="auto">
          <a:xfrm>
            <a:off x="2339975" y="0"/>
            <a:ext cx="66595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b="1">
                <a:latin typeface="Arial" pitchFamily="34" charset="0"/>
              </a:rPr>
              <a:t> </a:t>
            </a:r>
            <a:r>
              <a:rPr lang="es-ES_tradnl" altLang="es-ES" sz="2800" b="1">
                <a:latin typeface="Arial" pitchFamily="34" charset="0"/>
              </a:rPr>
              <a:t>Tipología según el contenido y la finalidad de los documentos</a:t>
            </a:r>
            <a:endParaRPr lang="es-ES" altLang="es-ES" sz="2800" b="1">
              <a:latin typeface="Arial" pitchFamily="34" charset="0"/>
            </a:endParaRPr>
          </a:p>
        </p:txBody>
      </p:sp>
      <p:sp>
        <p:nvSpPr>
          <p:cNvPr id="39941" name="Rectangle 5"/>
          <p:cNvSpPr>
            <a:spLocks noGrp="1" noChangeArrowheads="1"/>
          </p:cNvSpPr>
          <p:nvPr>
            <p:ph type="body" sz="half" idx="1"/>
          </p:nvPr>
        </p:nvSpPr>
        <p:spPr>
          <a:xfrm>
            <a:off x="179388" y="1125538"/>
            <a:ext cx="8820150" cy="5362575"/>
          </a:xfrm>
          <a:noFill/>
        </p:spPr>
        <p:txBody>
          <a:bodyPr>
            <a:normAutofit/>
          </a:bodyPr>
          <a:lstStyle/>
          <a:p>
            <a:pPr algn="just">
              <a:buFontTx/>
              <a:buNone/>
            </a:pPr>
            <a:r>
              <a:rPr lang="es-ES_tradnl" altLang="es-ES" sz="2800" b="1" dirty="0" smtClean="0">
                <a:latin typeface="Arial" pitchFamily="34" charset="0"/>
              </a:rPr>
              <a:t>	</a:t>
            </a:r>
            <a:endParaRPr lang="es-ES" altLang="es-ES" sz="2000" b="1" dirty="0" smtClean="0">
              <a:latin typeface="Arial" pitchFamily="34" charset="0"/>
            </a:endParaRPr>
          </a:p>
          <a:p>
            <a:pPr algn="just">
              <a:buFontTx/>
              <a:buNone/>
            </a:pPr>
            <a:r>
              <a:rPr lang="es-ES" altLang="es-ES" sz="2000" b="1" dirty="0" smtClean="0">
                <a:latin typeface="Arial" pitchFamily="34" charset="0"/>
              </a:rPr>
              <a:t>	Otros:</a:t>
            </a:r>
          </a:p>
          <a:p>
            <a:pPr algn="just">
              <a:buFontTx/>
              <a:buNone/>
            </a:pPr>
            <a:r>
              <a:rPr lang="es-ES" altLang="es-ES" sz="2000" dirty="0" smtClean="0">
                <a:latin typeface="Arial" pitchFamily="34" charset="0"/>
              </a:rPr>
              <a:t>	</a:t>
            </a:r>
            <a:r>
              <a:rPr lang="es-ES" altLang="es-ES" sz="2000" b="1" dirty="0" smtClean="0">
                <a:latin typeface="Arial" pitchFamily="34" charset="0"/>
              </a:rPr>
              <a:t>Catálogos determinados</a:t>
            </a:r>
            <a:r>
              <a:rPr lang="es-ES" altLang="es-ES" sz="2000" dirty="0" smtClean="0">
                <a:latin typeface="Arial" pitchFamily="34" charset="0"/>
              </a:rPr>
              <a:t>: contienen la </a:t>
            </a:r>
            <a:r>
              <a:rPr lang="es-ES" altLang="es-ES" sz="2000" b="1" dirty="0" smtClean="0">
                <a:latin typeface="Arial" pitchFamily="34" charset="0"/>
              </a:rPr>
              <a:t>descripción de los productos. </a:t>
            </a:r>
            <a:r>
              <a:rPr lang="es-ES" altLang="es-ES" sz="2000" dirty="0" smtClean="0">
                <a:latin typeface="Arial" pitchFamily="34" charset="0"/>
              </a:rPr>
              <a:t> Muchos contienen fichas técnicas sobre los productos. Catálogos de Especialidades Médicas, Farmacopeas, catálogos industriales, etc.</a:t>
            </a:r>
          </a:p>
          <a:p>
            <a:pPr algn="just">
              <a:buFontTx/>
              <a:buNone/>
            </a:pPr>
            <a:endParaRPr lang="es-ES" altLang="es-ES" sz="2000" dirty="0" smtClean="0">
              <a:latin typeface="Arial" pitchFamily="34" charset="0"/>
            </a:endParaRPr>
          </a:p>
          <a:p>
            <a:pPr algn="just">
              <a:buFontTx/>
              <a:buNone/>
            </a:pPr>
            <a:r>
              <a:rPr lang="es-ES" altLang="es-ES" sz="2000" b="1" dirty="0" smtClean="0">
                <a:latin typeface="Arial" pitchFamily="34" charset="0"/>
              </a:rPr>
              <a:t>     Protocolo de investigación </a:t>
            </a:r>
            <a:r>
              <a:rPr lang="es-ES" altLang="es-ES" sz="2000" dirty="0" smtClean="0">
                <a:latin typeface="Arial" pitchFamily="34" charset="0"/>
              </a:rPr>
              <a:t>describe los objetivos, diseño, metodología y consideraciones tomadas en cuenta para la implementación y organización de una investigación o experimento científico. Incluye el diseño de los procedimientos a ser utilizados para la observación, análisis e interpretación de los resultados.</a:t>
            </a:r>
          </a:p>
        </p:txBody>
      </p:sp>
      <p:pic>
        <p:nvPicPr>
          <p:cNvPr id="39942" name="Picture 6"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7446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40963"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4"/>
          <p:cNvSpPr txBox="1">
            <a:spLocks noChangeArrowheads="1"/>
          </p:cNvSpPr>
          <p:nvPr/>
        </p:nvSpPr>
        <p:spPr bwMode="auto">
          <a:xfrm>
            <a:off x="2195513" y="333375"/>
            <a:ext cx="6659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sz="2400" b="1">
                <a:latin typeface="Arial" pitchFamily="34" charset="0"/>
              </a:rPr>
              <a:t>Herramientas de localización y recuperación</a:t>
            </a:r>
            <a:endParaRPr lang="es-ES" altLang="es-ES" sz="2400" b="1">
              <a:latin typeface="Arial" pitchFamily="34" charset="0"/>
            </a:endParaRPr>
          </a:p>
        </p:txBody>
      </p:sp>
      <p:sp>
        <p:nvSpPr>
          <p:cNvPr id="26629" name="Rectangle 5"/>
          <p:cNvSpPr>
            <a:spLocks noGrp="1" noChangeArrowheads="1"/>
          </p:cNvSpPr>
          <p:nvPr>
            <p:ph type="body" sz="half" idx="1"/>
          </p:nvPr>
        </p:nvSpPr>
        <p:spPr>
          <a:xfrm>
            <a:off x="395288" y="1268413"/>
            <a:ext cx="8353425" cy="5113337"/>
          </a:xfrm>
        </p:spPr>
        <p:txBody>
          <a:bodyPr/>
          <a:lstStyle/>
          <a:p>
            <a:pPr>
              <a:buFontTx/>
              <a:buNone/>
              <a:defRPr/>
            </a:pPr>
            <a:r>
              <a:rPr lang="es-ES_tradnl" altLang="es-ES" sz="2000" b="1" dirty="0" smtClean="0">
                <a:latin typeface="Arial" pitchFamily="34" charset="0"/>
              </a:rPr>
              <a:t>Catálogos</a:t>
            </a:r>
            <a:endParaRPr lang="es-ES_tradnl" altLang="es-ES" sz="2000" dirty="0" smtClean="0">
              <a:latin typeface="Arial" pitchFamily="34" charset="0"/>
            </a:endParaRPr>
          </a:p>
          <a:p>
            <a:pPr>
              <a:defRPr/>
            </a:pPr>
            <a:r>
              <a:rPr lang="es-ES_tradnl" altLang="es-ES" sz="2000" dirty="0" smtClean="0">
                <a:latin typeface="Arial" pitchFamily="34" charset="0"/>
              </a:rPr>
              <a:t>Son bases de datos bibliográficas que permiten localizar los documentos que hay en las bibliotecas.</a:t>
            </a:r>
          </a:p>
          <a:p>
            <a:pPr>
              <a:buFontTx/>
              <a:buNone/>
              <a:defRPr/>
            </a:pPr>
            <a:endParaRPr lang="es-ES_tradnl" altLang="es-ES" sz="2000" dirty="0" smtClean="0">
              <a:latin typeface="Arial" pitchFamily="34" charset="0"/>
            </a:endParaRPr>
          </a:p>
          <a:p>
            <a:pPr>
              <a:buFontTx/>
              <a:buNone/>
              <a:defRPr/>
            </a:pPr>
            <a:r>
              <a:rPr lang="es-ES_tradnl" altLang="es-ES" sz="2000" b="1" dirty="0" smtClean="0">
                <a:latin typeface="Arial" pitchFamily="34" charset="0"/>
              </a:rPr>
              <a:t>Bases de datos bibliográficas</a:t>
            </a:r>
            <a:endParaRPr lang="es-ES_tradnl" altLang="es-ES" sz="2000" dirty="0" smtClean="0">
              <a:latin typeface="Arial" pitchFamily="34" charset="0"/>
            </a:endParaRPr>
          </a:p>
          <a:p>
            <a:pPr>
              <a:defRPr/>
            </a:pPr>
            <a:r>
              <a:rPr lang="es-ES_tradnl" altLang="es-ES" sz="2000" dirty="0" smtClean="0">
                <a:latin typeface="Arial" pitchFamily="34" charset="0"/>
              </a:rPr>
              <a:t>Referencian la documentación existente sobre la materia de la que tratan. Son muy exhaustivas.  Hay distintos tipos: referenciales, textuales, etc.</a:t>
            </a:r>
          </a:p>
          <a:p>
            <a:pPr>
              <a:defRPr/>
            </a:pPr>
            <a:endParaRPr lang="es-ES_tradnl" altLang="es-ES" sz="2000" dirty="0" smtClean="0">
              <a:latin typeface="Arial" pitchFamily="34" charset="0"/>
            </a:endParaRPr>
          </a:p>
          <a:p>
            <a:pPr>
              <a:buFontTx/>
              <a:buNone/>
              <a:defRPr/>
            </a:pPr>
            <a:r>
              <a:rPr lang="es-ES_tradnl" altLang="es-ES" sz="2000" b="1" dirty="0" smtClean="0">
                <a:latin typeface="Arial" pitchFamily="34" charset="0"/>
              </a:rPr>
              <a:t>Internet</a:t>
            </a:r>
            <a:endParaRPr lang="es-ES_tradnl" altLang="es-ES" sz="2000" dirty="0" smtClean="0">
              <a:latin typeface="Arial" pitchFamily="34" charset="0"/>
            </a:endParaRPr>
          </a:p>
          <a:p>
            <a:pPr algn="just">
              <a:defRPr/>
            </a:pPr>
            <a:r>
              <a:rPr lang="es-ES_tradnl" altLang="es-ES" sz="2000" dirty="0" smtClean="0">
                <a:latin typeface="Arial" pitchFamily="34" charset="0"/>
              </a:rPr>
              <a:t>Los motores de búsqueda o buscadores permiten recuperar la información de Internet. Esta información debe ser evaluada. </a:t>
            </a:r>
            <a:r>
              <a:rPr lang="es-ES_tradnl" altLang="es-ES" sz="2000" dirty="0" smtClean="0"/>
              <a:t> </a:t>
            </a:r>
          </a:p>
          <a:p>
            <a:pPr marL="0" indent="0" algn="just">
              <a:buFontTx/>
              <a:buNone/>
              <a:defRPr/>
            </a:pPr>
            <a:endParaRPr lang="es-ES_tradnl" altLang="es-ES" sz="2000" dirty="0" smtClean="0"/>
          </a:p>
          <a:p>
            <a:pPr>
              <a:buFontTx/>
              <a:buNone/>
              <a:defRPr/>
            </a:pPr>
            <a:r>
              <a:rPr lang="es-ES_tradnl" altLang="es-ES" sz="2000" b="1" dirty="0" smtClean="0">
                <a:latin typeface="Arial" pitchFamily="34" charset="0"/>
                <a:hlinkClick r:id="rId4"/>
              </a:rPr>
              <a:t>http://www.eduteka.org/pdfdir/CMIListaCriteriosEvaluarFuentes.pdf</a:t>
            </a:r>
            <a:endParaRPr lang="es-ES_tradnl" altLang="es-ES" sz="2000" b="1" dirty="0" smtClean="0">
              <a:latin typeface="Arial" pitchFamily="34" charset="0"/>
            </a:endParaRPr>
          </a:p>
          <a:p>
            <a:pPr>
              <a:buFontTx/>
              <a:buNone/>
              <a:defRPr/>
            </a:pPr>
            <a:endParaRPr lang="es-ES_tradnl" altLang="es-ES" sz="2000" dirty="0" smtClean="0">
              <a:latin typeface="Arial" pitchFamily="34" charset="0"/>
            </a:endParaRPr>
          </a:p>
          <a:p>
            <a:pPr>
              <a:buClr>
                <a:srgbClr val="660000"/>
              </a:buClr>
              <a:buFontTx/>
              <a:buNone/>
              <a:defRPr/>
            </a:pPr>
            <a:endParaRPr lang="es-ES" altLang="es-ES" sz="2800" dirty="0" smtClean="0"/>
          </a:p>
        </p:txBody>
      </p:sp>
      <p:pic>
        <p:nvPicPr>
          <p:cNvPr id="40966" name="Picture 6" descr="marca-tinta-roja_100x8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438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43011"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5"/>
          <p:cNvSpPr>
            <a:spLocks noGrp="1" noChangeArrowheads="1"/>
          </p:cNvSpPr>
          <p:nvPr>
            <p:ph type="body" sz="half" idx="1"/>
          </p:nvPr>
        </p:nvSpPr>
        <p:spPr>
          <a:xfrm>
            <a:off x="250825" y="1484313"/>
            <a:ext cx="7956550" cy="4824412"/>
          </a:xfrm>
        </p:spPr>
        <p:txBody>
          <a:bodyPr/>
          <a:lstStyle/>
          <a:p>
            <a:pPr>
              <a:buFontTx/>
              <a:buNone/>
              <a:defRPr/>
            </a:pPr>
            <a:r>
              <a:rPr lang="es-ES_tradnl" altLang="es-ES" sz="2800" b="1" dirty="0" smtClean="0">
                <a:latin typeface="Arial" pitchFamily="34" charset="0"/>
              </a:rPr>
              <a:t>Información puntual</a:t>
            </a:r>
            <a:r>
              <a:rPr lang="es-ES_tradnl" altLang="es-ES" sz="2800" dirty="0" smtClean="0">
                <a:latin typeface="Arial" pitchFamily="34" charset="0"/>
              </a:rPr>
              <a:t> </a:t>
            </a:r>
          </a:p>
          <a:p>
            <a:pPr>
              <a:buFontTx/>
              <a:buNone/>
              <a:defRPr/>
            </a:pPr>
            <a:endParaRPr lang="es-ES_tradnl" altLang="es-ES" sz="1800" dirty="0" smtClean="0">
              <a:latin typeface="Arial" pitchFamily="34" charset="0"/>
            </a:endParaRPr>
          </a:p>
          <a:p>
            <a:pPr>
              <a:buFontTx/>
              <a:buNone/>
              <a:defRPr/>
            </a:pPr>
            <a:r>
              <a:rPr lang="es-ES_tradnl" altLang="es-ES" sz="2800" dirty="0" smtClean="0">
                <a:latin typeface="Arial" pitchFamily="34" charset="0"/>
              </a:rPr>
              <a:t>¿qué tipo de documentos necesito?</a:t>
            </a:r>
          </a:p>
          <a:p>
            <a:pPr lvl="1">
              <a:buClr>
                <a:srgbClr val="A50021"/>
              </a:buClr>
              <a:buFont typeface="Wingdings" pitchFamily="2" charset="2"/>
              <a:buChar char="q"/>
              <a:defRPr/>
            </a:pPr>
            <a:r>
              <a:rPr lang="es-ES_tradnl" altLang="es-ES" sz="2400" dirty="0" smtClean="0">
                <a:latin typeface="Arial" pitchFamily="34" charset="0"/>
              </a:rPr>
              <a:t> diccionarios/enciclopedias</a:t>
            </a:r>
          </a:p>
          <a:p>
            <a:pPr lvl="1">
              <a:buClr>
                <a:srgbClr val="A50021"/>
              </a:buClr>
              <a:buFont typeface="Wingdings" pitchFamily="2" charset="2"/>
              <a:buNone/>
              <a:defRPr/>
            </a:pPr>
            <a:r>
              <a:rPr lang="es-ES_tradnl" altLang="es-ES" sz="1000" dirty="0" smtClean="0">
                <a:latin typeface="Arial" pitchFamily="34" charset="0"/>
              </a:rPr>
              <a:t>  </a:t>
            </a:r>
          </a:p>
          <a:p>
            <a:pPr>
              <a:buFontTx/>
              <a:buNone/>
              <a:defRPr/>
            </a:pPr>
            <a:r>
              <a:rPr lang="es-ES_tradnl" altLang="es-ES" sz="2800" dirty="0" smtClean="0">
                <a:latin typeface="Arial" pitchFamily="34" charset="0"/>
              </a:rPr>
              <a:t>¿cómo los localizo?:     </a:t>
            </a:r>
          </a:p>
          <a:p>
            <a:pPr lvl="1">
              <a:buClr>
                <a:srgbClr val="FFCC00"/>
              </a:buClr>
              <a:buFont typeface="Wingdings" pitchFamily="2" charset="2"/>
              <a:buChar char="q"/>
              <a:defRPr/>
            </a:pPr>
            <a:r>
              <a:rPr lang="es-ES_tradnl" altLang="es-ES" sz="2400" dirty="0" smtClean="0">
                <a:latin typeface="Arial" pitchFamily="34" charset="0"/>
              </a:rPr>
              <a:t> catálogo</a:t>
            </a:r>
          </a:p>
          <a:p>
            <a:pPr lvl="1">
              <a:buClr>
                <a:srgbClr val="FFCC00"/>
              </a:buClr>
              <a:buFont typeface="Wingdings" pitchFamily="2" charset="2"/>
              <a:buChar char="q"/>
              <a:defRPr/>
            </a:pPr>
            <a:r>
              <a:rPr lang="es-ES_tradnl" altLang="es-ES" sz="2400" dirty="0" smtClean="0">
                <a:latin typeface="Arial" pitchFamily="34" charset="0"/>
              </a:rPr>
              <a:t> zona de referencia de la Biblioteca</a:t>
            </a:r>
          </a:p>
          <a:p>
            <a:pPr lvl="1">
              <a:buClr>
                <a:srgbClr val="FFCC00"/>
              </a:buClr>
              <a:buFont typeface="Wingdings" pitchFamily="2" charset="2"/>
              <a:buChar char="q"/>
              <a:defRPr/>
            </a:pPr>
            <a:r>
              <a:rPr lang="es-ES_tradnl" altLang="es-ES" sz="2400" dirty="0" smtClean="0">
                <a:latin typeface="Arial" pitchFamily="34" charset="0"/>
              </a:rPr>
              <a:t> enciclopedias-e</a:t>
            </a:r>
          </a:p>
          <a:p>
            <a:pPr marL="457200" lvl="1" indent="0">
              <a:buClr>
                <a:srgbClr val="FFCC00"/>
              </a:buClr>
              <a:buFontTx/>
              <a:buNone/>
              <a:defRPr/>
            </a:pPr>
            <a:endParaRPr lang="es-ES_tradnl" altLang="es-ES" sz="2400" dirty="0" smtClean="0">
              <a:latin typeface="Arial" pitchFamily="34" charset="0"/>
            </a:endParaRPr>
          </a:p>
          <a:p>
            <a:pPr>
              <a:buClr>
                <a:srgbClr val="660000"/>
              </a:buClr>
              <a:buFontTx/>
              <a:buNone/>
              <a:defRPr/>
            </a:pPr>
            <a:endParaRPr lang="es-ES" altLang="es-ES" sz="2800" dirty="0" smtClean="0">
              <a:latin typeface="Arial" pitchFamily="34" charset="0"/>
            </a:endParaRPr>
          </a:p>
        </p:txBody>
      </p:sp>
      <p:pic>
        <p:nvPicPr>
          <p:cNvPr id="43013" name="Picture 6"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2800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44035"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6"/>
          <p:cNvSpPr>
            <a:spLocks noGrp="1" noChangeArrowheads="1"/>
          </p:cNvSpPr>
          <p:nvPr>
            <p:ph type="body" sz="half" idx="1"/>
          </p:nvPr>
        </p:nvSpPr>
        <p:spPr>
          <a:xfrm>
            <a:off x="504825" y="1214438"/>
            <a:ext cx="7561263" cy="4751387"/>
          </a:xfrm>
        </p:spPr>
        <p:txBody>
          <a:bodyPr>
            <a:normAutofit/>
          </a:bodyPr>
          <a:lstStyle/>
          <a:p>
            <a:pPr>
              <a:lnSpc>
                <a:spcPct val="50000"/>
              </a:lnSpc>
              <a:buFontTx/>
              <a:buNone/>
              <a:defRPr/>
            </a:pPr>
            <a:r>
              <a:rPr lang="es-ES_tradnl" altLang="es-ES" sz="2800" b="1" dirty="0" smtClean="0">
                <a:latin typeface="Arial" pitchFamily="34" charset="0"/>
              </a:rPr>
              <a:t>Preparar una asignatura</a:t>
            </a:r>
            <a:r>
              <a:rPr lang="es-ES_tradnl" altLang="es-ES" sz="2800" dirty="0" smtClean="0">
                <a:latin typeface="Arial" pitchFamily="34" charset="0"/>
              </a:rPr>
              <a:t> </a:t>
            </a:r>
          </a:p>
          <a:p>
            <a:pPr>
              <a:lnSpc>
                <a:spcPct val="50000"/>
              </a:lnSpc>
              <a:buFontTx/>
              <a:buNone/>
              <a:defRPr/>
            </a:pPr>
            <a:r>
              <a:rPr lang="es-ES_tradnl" altLang="es-ES" sz="2800" dirty="0" smtClean="0">
                <a:latin typeface="Arial" pitchFamily="34" charset="0"/>
              </a:rPr>
              <a:t>	</a:t>
            </a:r>
            <a:endParaRPr lang="es-ES_tradnl" altLang="es-ES" sz="2000" dirty="0" smtClean="0">
              <a:latin typeface="Arial" pitchFamily="34" charset="0"/>
            </a:endParaRPr>
          </a:p>
          <a:p>
            <a:pPr>
              <a:lnSpc>
                <a:spcPct val="50000"/>
              </a:lnSpc>
              <a:buFontTx/>
              <a:buNone/>
              <a:defRPr/>
            </a:pPr>
            <a:r>
              <a:rPr lang="es-ES_tradnl" altLang="es-ES" sz="2800" dirty="0" smtClean="0">
                <a:latin typeface="Arial" pitchFamily="34" charset="0"/>
              </a:rPr>
              <a:t>¿qué tipo de documentos necesito?</a:t>
            </a:r>
          </a:p>
          <a:p>
            <a:pPr lvl="1">
              <a:buClr>
                <a:srgbClr val="A50021"/>
              </a:buClr>
              <a:buFont typeface="Wingdings" pitchFamily="2" charset="2"/>
              <a:buChar char="q"/>
              <a:defRPr/>
            </a:pPr>
            <a:r>
              <a:rPr lang="es-ES_tradnl" altLang="es-ES" sz="2400" dirty="0" smtClean="0">
                <a:latin typeface="Arial" pitchFamily="34" charset="0"/>
              </a:rPr>
              <a:t> manuales y monografías			</a:t>
            </a:r>
          </a:p>
          <a:p>
            <a:pPr lvl="1">
              <a:buClr>
                <a:srgbClr val="A50021"/>
              </a:buClr>
              <a:buFont typeface="Wingdings" pitchFamily="2" charset="2"/>
              <a:buChar char="q"/>
              <a:defRPr/>
            </a:pPr>
            <a:r>
              <a:rPr lang="es-ES_tradnl" altLang="es-ES" sz="2400" dirty="0" smtClean="0">
                <a:latin typeface="Arial" pitchFamily="34" charset="0"/>
              </a:rPr>
              <a:t> localizar la bibliografía recomendada </a:t>
            </a:r>
          </a:p>
          <a:p>
            <a:pPr lvl="1">
              <a:buClr>
                <a:srgbClr val="A50021"/>
              </a:buClr>
              <a:buFont typeface="Wingdings" pitchFamily="2" charset="2"/>
              <a:buChar char="q"/>
              <a:defRPr/>
            </a:pPr>
            <a:endParaRPr lang="es-ES_tradnl" altLang="es-ES" sz="1500" dirty="0" smtClean="0">
              <a:latin typeface="Arial" pitchFamily="34" charset="0"/>
            </a:endParaRPr>
          </a:p>
          <a:p>
            <a:pPr>
              <a:buFontTx/>
              <a:buNone/>
              <a:defRPr/>
            </a:pPr>
            <a:r>
              <a:rPr lang="es-ES_tradnl" altLang="es-ES" sz="2800" dirty="0" smtClean="0">
                <a:latin typeface="Arial" pitchFamily="34" charset="0"/>
              </a:rPr>
              <a:t>¿dónde los localizo?:     </a:t>
            </a:r>
          </a:p>
          <a:p>
            <a:pPr lvl="1">
              <a:buClr>
                <a:srgbClr val="FFCC00"/>
              </a:buClr>
              <a:buFont typeface="Wingdings" pitchFamily="2" charset="2"/>
              <a:buChar char="q"/>
              <a:defRPr/>
            </a:pPr>
            <a:r>
              <a:rPr lang="es-ES_tradnl" altLang="es-ES" sz="2400" dirty="0" smtClean="0">
                <a:latin typeface="Arial" pitchFamily="34" charset="0"/>
              </a:rPr>
              <a:t> catálogo</a:t>
            </a:r>
          </a:p>
          <a:p>
            <a:pPr lvl="1">
              <a:buClr>
                <a:srgbClr val="FFCC00"/>
              </a:buClr>
              <a:buFont typeface="Wingdings" pitchFamily="2" charset="2"/>
              <a:buChar char="q"/>
              <a:defRPr/>
            </a:pPr>
            <a:r>
              <a:rPr lang="es-ES_tradnl" altLang="es-ES" sz="2400" dirty="0" smtClean="0">
                <a:latin typeface="Arial" pitchFamily="34" charset="0"/>
              </a:rPr>
              <a:t> documentos-e</a:t>
            </a:r>
          </a:p>
          <a:p>
            <a:pPr lvl="1">
              <a:buClr>
                <a:srgbClr val="FFCC00"/>
              </a:buClr>
              <a:buFont typeface="Wingdings" pitchFamily="2" charset="2"/>
              <a:buChar char="q"/>
              <a:defRPr/>
            </a:pPr>
            <a:r>
              <a:rPr lang="es-ES_tradnl" altLang="es-ES" sz="2400" dirty="0">
                <a:latin typeface="Arial" pitchFamily="34" charset="0"/>
                <a:hlinkClick r:id="rId4"/>
              </a:rPr>
              <a:t> </a:t>
            </a:r>
            <a:r>
              <a:rPr lang="es-ES_tradnl" altLang="es-ES" sz="2400" dirty="0" smtClean="0">
                <a:latin typeface="Arial" pitchFamily="34" charset="0"/>
                <a:hlinkClick r:id="rId4"/>
              </a:rPr>
              <a:t>Bibliografía recomendada </a:t>
            </a:r>
            <a:endParaRPr lang="es-ES_tradnl" altLang="es-ES" sz="2400" dirty="0" smtClean="0">
              <a:latin typeface="Arial" pitchFamily="34" charset="0"/>
            </a:endParaRPr>
          </a:p>
          <a:p>
            <a:pPr marL="457200" lvl="1" indent="0">
              <a:buClr>
                <a:srgbClr val="FFCC00"/>
              </a:buClr>
              <a:buFontTx/>
              <a:buNone/>
              <a:defRPr/>
            </a:pPr>
            <a:endParaRPr lang="es-ES_tradnl" altLang="es-ES" sz="2400" dirty="0">
              <a:latin typeface="Arial" pitchFamily="34" charset="0"/>
            </a:endParaRPr>
          </a:p>
          <a:p>
            <a:pPr marL="457200" lvl="1" indent="0">
              <a:buClr>
                <a:srgbClr val="FFCC00"/>
              </a:buClr>
              <a:buFontTx/>
              <a:buNone/>
              <a:defRPr/>
            </a:pPr>
            <a:endParaRPr lang="es-ES_tradnl" altLang="es-ES" sz="2400" dirty="0" smtClean="0">
              <a:latin typeface="Arial" pitchFamily="34" charset="0"/>
            </a:endParaRPr>
          </a:p>
          <a:p>
            <a:pPr marL="457200" lvl="1" indent="0">
              <a:buClr>
                <a:srgbClr val="FFCC00"/>
              </a:buClr>
              <a:buFontTx/>
              <a:buNone/>
              <a:defRPr/>
            </a:pPr>
            <a:endParaRPr lang="es-ES_tradnl" altLang="es-ES" sz="2400" dirty="0" smtClean="0">
              <a:latin typeface="Arial" pitchFamily="34" charset="0"/>
            </a:endParaRPr>
          </a:p>
          <a:p>
            <a:pPr marL="457200" lvl="1" indent="0">
              <a:buClr>
                <a:srgbClr val="FFCC00"/>
              </a:buClr>
              <a:buFontTx/>
              <a:buNone/>
              <a:defRPr/>
            </a:pPr>
            <a:endParaRPr lang="es-ES_tradnl" altLang="es-ES" sz="2400" dirty="0" smtClean="0">
              <a:latin typeface="Arial" pitchFamily="34" charset="0"/>
            </a:endParaRPr>
          </a:p>
          <a:p>
            <a:pPr>
              <a:buClr>
                <a:srgbClr val="660000"/>
              </a:buClr>
              <a:buFontTx/>
              <a:buNone/>
              <a:defRPr/>
            </a:pPr>
            <a:endParaRPr lang="es-ES" altLang="es-ES" sz="2800" dirty="0" smtClean="0">
              <a:latin typeface="Arial" pitchFamily="34" charset="0"/>
            </a:endParaRPr>
          </a:p>
        </p:txBody>
      </p:sp>
      <p:pic>
        <p:nvPicPr>
          <p:cNvPr id="44037" name="Picture 7" descr="marca-tinta-roja_100x8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39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45059"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6"/>
          <p:cNvSpPr>
            <a:spLocks noGrp="1" noChangeArrowheads="1"/>
          </p:cNvSpPr>
          <p:nvPr>
            <p:ph type="body" sz="half" idx="1"/>
          </p:nvPr>
        </p:nvSpPr>
        <p:spPr>
          <a:xfrm>
            <a:off x="395288" y="1557338"/>
            <a:ext cx="8353425" cy="4537075"/>
          </a:xfrm>
          <a:noFill/>
        </p:spPr>
        <p:txBody>
          <a:bodyPr/>
          <a:lstStyle/>
          <a:p>
            <a:pPr>
              <a:buFontTx/>
              <a:buNone/>
            </a:pPr>
            <a:r>
              <a:rPr lang="es-ES_tradnl" altLang="es-ES" sz="2800" b="1" smtClean="0">
                <a:latin typeface="Arial" pitchFamily="34" charset="0"/>
              </a:rPr>
              <a:t>Primer acercamiento a una materia</a:t>
            </a:r>
            <a:r>
              <a:rPr lang="es-ES_tradnl" altLang="es-ES" sz="2800" smtClean="0">
                <a:latin typeface="Arial" pitchFamily="34" charset="0"/>
              </a:rPr>
              <a:t> </a:t>
            </a:r>
          </a:p>
          <a:p>
            <a:pPr>
              <a:lnSpc>
                <a:spcPct val="75000"/>
              </a:lnSpc>
              <a:buFontTx/>
              <a:buNone/>
            </a:pPr>
            <a:endParaRPr lang="es-ES_tradnl" altLang="es-ES" sz="2800" smtClean="0">
              <a:latin typeface="Arial" pitchFamily="34" charset="0"/>
            </a:endParaRPr>
          </a:p>
          <a:p>
            <a:pPr>
              <a:buFontTx/>
              <a:buNone/>
            </a:pPr>
            <a:r>
              <a:rPr lang="es-ES_tradnl" altLang="es-ES" sz="2800" smtClean="0">
                <a:latin typeface="Arial" pitchFamily="34" charset="0"/>
              </a:rPr>
              <a:t>¿qué tipo de documentos necesito?</a:t>
            </a:r>
          </a:p>
          <a:p>
            <a:pPr lvl="1">
              <a:buClr>
                <a:srgbClr val="A50021"/>
              </a:buClr>
              <a:buFont typeface="Wingdings" pitchFamily="2" charset="2"/>
              <a:buChar char="q"/>
            </a:pPr>
            <a:r>
              <a:rPr lang="es-ES_tradnl" altLang="es-ES" sz="2400" smtClean="0">
                <a:latin typeface="Arial" pitchFamily="34" charset="0"/>
              </a:rPr>
              <a:t> handbooks</a:t>
            </a:r>
          </a:p>
          <a:p>
            <a:pPr>
              <a:buFontTx/>
              <a:buNone/>
            </a:pPr>
            <a:r>
              <a:rPr lang="es-ES_tradnl" altLang="es-ES" sz="2800" smtClean="0">
                <a:latin typeface="Arial" pitchFamily="34" charset="0"/>
              </a:rPr>
              <a:t>¿dónde los localizo?:     </a:t>
            </a:r>
          </a:p>
          <a:p>
            <a:pPr lvl="1">
              <a:buClr>
                <a:srgbClr val="FFCC00"/>
              </a:buClr>
              <a:buFont typeface="Wingdings" pitchFamily="2" charset="2"/>
              <a:buChar char="q"/>
            </a:pPr>
            <a:r>
              <a:rPr lang="es-ES_tradnl" altLang="es-ES" sz="2400" smtClean="0">
                <a:latin typeface="Arial" pitchFamily="34" charset="0"/>
              </a:rPr>
              <a:t> catálogo </a:t>
            </a:r>
          </a:p>
          <a:p>
            <a:pPr lvl="1">
              <a:buClr>
                <a:srgbClr val="FFCC00"/>
              </a:buClr>
              <a:buFont typeface="Wingdings" pitchFamily="2" charset="2"/>
              <a:buChar char="q"/>
            </a:pPr>
            <a:r>
              <a:rPr lang="es-ES_tradnl" altLang="es-ES" sz="2400" smtClean="0">
                <a:latin typeface="Arial" pitchFamily="34" charset="0"/>
              </a:rPr>
              <a:t> documentos-e  (ASM)</a:t>
            </a:r>
          </a:p>
          <a:p>
            <a:pPr lvl="1">
              <a:buClr>
                <a:srgbClr val="FFCC00"/>
              </a:buClr>
              <a:buFont typeface="Wingdings" pitchFamily="2" charset="2"/>
              <a:buChar char="q"/>
            </a:pPr>
            <a:endParaRPr lang="es-ES_tradnl" altLang="es-ES" sz="2400" smtClean="0">
              <a:latin typeface="Arial" pitchFamily="34" charset="0"/>
            </a:endParaRPr>
          </a:p>
          <a:p>
            <a:pPr>
              <a:buClr>
                <a:srgbClr val="660000"/>
              </a:buClr>
              <a:buFontTx/>
              <a:buNone/>
            </a:pPr>
            <a:endParaRPr lang="es-ES" altLang="es-ES" sz="2800" smtClean="0">
              <a:latin typeface="Arial" pitchFamily="34" charset="0"/>
            </a:endParaRPr>
          </a:p>
        </p:txBody>
      </p:sp>
      <p:pic>
        <p:nvPicPr>
          <p:cNvPr id="45061" name="Picture 7"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0056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46083"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 Box 4"/>
          <p:cNvSpPr txBox="1">
            <a:spLocks noChangeArrowheads="1"/>
          </p:cNvSpPr>
          <p:nvPr/>
        </p:nvSpPr>
        <p:spPr bwMode="auto">
          <a:xfrm>
            <a:off x="2195513" y="333375"/>
            <a:ext cx="66595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b="1">
                <a:latin typeface="Arial" pitchFamily="34" charset="0"/>
              </a:rPr>
              <a:t> Selección de fuentes</a:t>
            </a:r>
            <a:endParaRPr lang="es-ES" altLang="es-ES" b="1">
              <a:latin typeface="Arial" pitchFamily="34" charset="0"/>
            </a:endParaRPr>
          </a:p>
        </p:txBody>
      </p:sp>
      <p:sp>
        <p:nvSpPr>
          <p:cNvPr id="46085" name="Rectangle 6"/>
          <p:cNvSpPr>
            <a:spLocks noGrp="1" noChangeArrowheads="1"/>
          </p:cNvSpPr>
          <p:nvPr>
            <p:ph type="body" sz="half" idx="1"/>
          </p:nvPr>
        </p:nvSpPr>
        <p:spPr>
          <a:xfrm>
            <a:off x="395288" y="1268413"/>
            <a:ext cx="8532812" cy="5113337"/>
          </a:xfrm>
          <a:noFill/>
        </p:spPr>
        <p:txBody>
          <a:bodyPr/>
          <a:lstStyle/>
          <a:p>
            <a:pPr>
              <a:buFontTx/>
              <a:buNone/>
            </a:pPr>
            <a:r>
              <a:rPr lang="es-ES_tradnl" altLang="es-ES" sz="2800" b="1" smtClean="0">
                <a:latin typeface="Arial" pitchFamily="34" charset="0"/>
              </a:rPr>
              <a:t>Profundizar en una materia </a:t>
            </a:r>
            <a:endParaRPr lang="es-ES_tradnl" altLang="es-ES" sz="2800" smtClean="0">
              <a:latin typeface="Arial" pitchFamily="34" charset="0"/>
            </a:endParaRPr>
          </a:p>
          <a:p>
            <a:pPr>
              <a:buFontTx/>
              <a:buNone/>
            </a:pPr>
            <a:r>
              <a:rPr lang="es-ES_tradnl" altLang="es-ES" sz="2800" smtClean="0">
                <a:latin typeface="Arial" pitchFamily="34" charset="0"/>
              </a:rPr>
              <a:t>¿qué tipo de documentos necesito?</a:t>
            </a:r>
          </a:p>
          <a:p>
            <a:pPr lvl="1">
              <a:buClr>
                <a:srgbClr val="A50021"/>
              </a:buClr>
              <a:buFont typeface="Wingdings" pitchFamily="2" charset="2"/>
              <a:buChar char="q"/>
            </a:pPr>
            <a:r>
              <a:rPr lang="es-ES_tradnl" altLang="es-ES" sz="2400" smtClean="0">
                <a:latin typeface="Arial" pitchFamily="34" charset="0"/>
              </a:rPr>
              <a:t> monografías</a:t>
            </a:r>
          </a:p>
          <a:p>
            <a:pPr lvl="1">
              <a:buClr>
                <a:srgbClr val="A50021"/>
              </a:buClr>
              <a:buFont typeface="Wingdings" pitchFamily="2" charset="2"/>
              <a:buChar char="q"/>
            </a:pPr>
            <a:r>
              <a:rPr lang="es-ES_tradnl" altLang="es-ES" sz="2400" smtClean="0">
                <a:latin typeface="Arial" pitchFamily="34" charset="0"/>
              </a:rPr>
              <a:t> revistas</a:t>
            </a:r>
          </a:p>
          <a:p>
            <a:pPr lvl="1">
              <a:buClr>
                <a:srgbClr val="A50021"/>
              </a:buClr>
              <a:buFont typeface="Wingdings" pitchFamily="2" charset="2"/>
              <a:buChar char="q"/>
            </a:pPr>
            <a:r>
              <a:rPr lang="es-ES_tradnl" altLang="es-ES" sz="2400" smtClean="0">
                <a:latin typeface="Arial" pitchFamily="34" charset="0"/>
              </a:rPr>
              <a:t> actas</a:t>
            </a:r>
          </a:p>
          <a:p>
            <a:pPr lvl="1">
              <a:buClr>
                <a:srgbClr val="A50021"/>
              </a:buClr>
              <a:buFont typeface="Wingdings" pitchFamily="2" charset="2"/>
              <a:buChar char="q"/>
            </a:pPr>
            <a:r>
              <a:rPr lang="es-ES_tradnl" altLang="es-ES" sz="2400" smtClean="0">
                <a:latin typeface="Arial" pitchFamily="34" charset="0"/>
              </a:rPr>
              <a:t> tesis y PFC</a:t>
            </a:r>
          </a:p>
          <a:p>
            <a:pPr>
              <a:buFontTx/>
              <a:buNone/>
            </a:pPr>
            <a:r>
              <a:rPr lang="es-ES_tradnl" altLang="es-ES" sz="2800" smtClean="0">
                <a:latin typeface="Arial" pitchFamily="34" charset="0"/>
              </a:rPr>
              <a:t>¿dónde los localizo?:     </a:t>
            </a:r>
          </a:p>
          <a:p>
            <a:pPr lvl="1">
              <a:buClr>
                <a:srgbClr val="FFCC00"/>
              </a:buClr>
              <a:buFont typeface="Wingdings" pitchFamily="2" charset="2"/>
              <a:buChar char="q"/>
            </a:pPr>
            <a:r>
              <a:rPr lang="es-ES_tradnl" altLang="es-ES" sz="2400" smtClean="0">
                <a:latin typeface="Arial" pitchFamily="34" charset="0"/>
              </a:rPr>
              <a:t> catálogo</a:t>
            </a:r>
          </a:p>
          <a:p>
            <a:pPr lvl="1">
              <a:buClr>
                <a:srgbClr val="FFCC00"/>
              </a:buClr>
              <a:buFont typeface="Wingdings" pitchFamily="2" charset="2"/>
              <a:buChar char="q"/>
            </a:pPr>
            <a:r>
              <a:rPr lang="es-ES_tradnl" altLang="es-ES" sz="2400" smtClean="0">
                <a:latin typeface="Arial" pitchFamily="34" charset="0"/>
              </a:rPr>
              <a:t> bases de datos sobre la materia </a:t>
            </a:r>
          </a:p>
          <a:p>
            <a:pPr lvl="1">
              <a:buClr>
                <a:srgbClr val="FFCC00"/>
              </a:buClr>
              <a:buFont typeface="Wingdings" pitchFamily="2" charset="2"/>
              <a:buChar char="q"/>
            </a:pPr>
            <a:r>
              <a:rPr lang="es-ES_tradnl" altLang="es-ES" sz="2400" smtClean="0">
                <a:latin typeface="Arial" pitchFamily="34" charset="0"/>
              </a:rPr>
              <a:t> bases de datos especializadas en la tipología</a:t>
            </a:r>
          </a:p>
          <a:p>
            <a:pPr lvl="1">
              <a:buClr>
                <a:srgbClr val="FFCC00"/>
              </a:buClr>
              <a:buFont typeface="Wingdings" pitchFamily="2" charset="2"/>
              <a:buChar char="q"/>
            </a:pPr>
            <a:r>
              <a:rPr lang="es-ES_tradnl" altLang="es-ES" sz="2400" smtClean="0">
                <a:latin typeface="Arial" pitchFamily="34" charset="0"/>
              </a:rPr>
              <a:t> documentos-e</a:t>
            </a:r>
          </a:p>
          <a:p>
            <a:pPr>
              <a:buClr>
                <a:srgbClr val="660000"/>
              </a:buClr>
              <a:buFontTx/>
              <a:buNone/>
            </a:pPr>
            <a:endParaRPr lang="es-ES" altLang="es-ES" sz="2800" smtClean="0">
              <a:latin typeface="Arial" pitchFamily="34" charset="0"/>
            </a:endParaRPr>
          </a:p>
        </p:txBody>
      </p:sp>
      <p:pic>
        <p:nvPicPr>
          <p:cNvPr id="46086" name="Picture 7"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739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pic>
        <p:nvPicPr>
          <p:cNvPr id="4100" name="Picture 7" descr="logoALAS"/>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8"/>
          <p:cNvSpPr txBox="1">
            <a:spLocks noChangeArrowheads="1"/>
          </p:cNvSpPr>
          <p:nvPr/>
        </p:nvSpPr>
        <p:spPr bwMode="auto">
          <a:xfrm>
            <a:off x="2771775" y="404813"/>
            <a:ext cx="5454650"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spcBef>
                <a:spcPct val="50000"/>
              </a:spcBef>
              <a:buFontTx/>
              <a:buNone/>
            </a:pPr>
            <a:r>
              <a:rPr lang="es-ES_tradnl" altLang="es-ES" sz="2800" dirty="0" smtClean="0"/>
              <a:t>Contenidos del Curso</a:t>
            </a:r>
            <a:endParaRPr lang="es-ES" altLang="es-ES" sz="2800" dirty="0">
              <a:latin typeface="Verdana" pitchFamily="34" charset="0"/>
            </a:endParaRPr>
          </a:p>
        </p:txBody>
      </p:sp>
      <p:sp>
        <p:nvSpPr>
          <p:cNvPr id="4102" name="1 CuadroTexto"/>
          <p:cNvSpPr txBox="1">
            <a:spLocks noChangeArrowheads="1"/>
          </p:cNvSpPr>
          <p:nvPr/>
        </p:nvSpPr>
        <p:spPr bwMode="auto">
          <a:xfrm>
            <a:off x="611188" y="1700213"/>
            <a:ext cx="8064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a:p>
            <a:pPr eaLnBrk="1" hangingPunct="1">
              <a:spcBef>
                <a:spcPct val="0"/>
              </a:spcBef>
              <a:buFontTx/>
              <a:buNone/>
            </a:pPr>
            <a:endParaRPr lang="es-ES" altLang="es-ES" sz="1800"/>
          </a:p>
        </p:txBody>
      </p:sp>
      <p:sp>
        <p:nvSpPr>
          <p:cNvPr id="3" name="2 CuadroTexto"/>
          <p:cNvSpPr txBox="1"/>
          <p:nvPr/>
        </p:nvSpPr>
        <p:spPr>
          <a:xfrm>
            <a:off x="1135063" y="1700212"/>
            <a:ext cx="7091362" cy="2835135"/>
          </a:xfrm>
          <a:prstGeom prst="rect">
            <a:avLst/>
          </a:prstGeom>
          <a:noFill/>
        </p:spPr>
        <p:txBody>
          <a:bodyPr wrap="square">
            <a:spAutoFit/>
          </a:bodyPr>
          <a:lstStyle/>
          <a:p>
            <a:pPr marL="285750" lvl="0" indent="-285750" algn="just">
              <a:lnSpc>
                <a:spcPct val="115000"/>
              </a:lnSpc>
              <a:spcAft>
                <a:spcPts val="1000"/>
              </a:spcAft>
              <a:buFont typeface="Arial" panose="020B0604020202020204" pitchFamily="34" charset="0"/>
              <a:buChar char="•"/>
              <a:tabLst>
                <a:tab pos="457200" algn="l"/>
              </a:tabLst>
            </a:pPr>
            <a:r>
              <a:rPr lang="es-ES" b="1" dirty="0" smtClean="0"/>
              <a:t>Búsqueda </a:t>
            </a:r>
            <a:r>
              <a:rPr lang="es-ES" b="1" dirty="0"/>
              <a:t>de información en los recursos de la BUS.  </a:t>
            </a:r>
            <a:endParaRPr lang="es-ES" b="1" dirty="0" smtClean="0"/>
          </a:p>
          <a:p>
            <a:pPr marL="285750" lvl="0" indent="-285750" algn="just">
              <a:lnSpc>
                <a:spcPct val="115000"/>
              </a:lnSpc>
              <a:spcAft>
                <a:spcPts val="1000"/>
              </a:spcAft>
              <a:buFont typeface="Arial" panose="020B0604020202020204" pitchFamily="34" charset="0"/>
              <a:buChar char="•"/>
              <a:tabLst>
                <a:tab pos="457200" algn="l"/>
              </a:tabLst>
            </a:pPr>
            <a:r>
              <a:rPr lang="es-ES" b="1" dirty="0" smtClean="0"/>
              <a:t>Organización </a:t>
            </a:r>
            <a:r>
              <a:rPr lang="es-ES" b="1" dirty="0"/>
              <a:t>de las referencias y trabajo de </a:t>
            </a:r>
            <a:r>
              <a:rPr lang="es-ES" b="1" dirty="0" smtClean="0"/>
              <a:t>cita </a:t>
            </a:r>
            <a:r>
              <a:rPr lang="es-ES" b="1" dirty="0"/>
              <a:t>con el gestor Mendeley</a:t>
            </a:r>
            <a:r>
              <a:rPr lang="es-ES" b="1" dirty="0" smtClean="0"/>
              <a:t>.</a:t>
            </a:r>
          </a:p>
          <a:p>
            <a:pPr marL="285750" lvl="0" indent="-285750" algn="just">
              <a:lnSpc>
                <a:spcPct val="115000"/>
              </a:lnSpc>
              <a:spcAft>
                <a:spcPts val="1000"/>
              </a:spcAft>
              <a:buFont typeface="Arial" panose="020B0604020202020204" pitchFamily="34" charset="0"/>
              <a:buChar char="•"/>
              <a:tabLst>
                <a:tab pos="457200" algn="l"/>
              </a:tabLst>
            </a:pPr>
            <a:endParaRPr lang="es-ES" b="1" dirty="0">
              <a:ea typeface="Calibri"/>
              <a:cs typeface="Times New Roman"/>
            </a:endParaRPr>
          </a:p>
          <a:p>
            <a:pPr lvl="0" algn="just">
              <a:lnSpc>
                <a:spcPct val="115000"/>
              </a:lnSpc>
              <a:spcAft>
                <a:spcPts val="1000"/>
              </a:spcAft>
              <a:tabLst>
                <a:tab pos="457200" algn="l"/>
              </a:tabLst>
            </a:pPr>
            <a:r>
              <a:rPr lang="es-ES" b="1" dirty="0">
                <a:ea typeface="Calibri"/>
                <a:cs typeface="Times New Roman"/>
                <a:hlinkClick r:id="rId5"/>
              </a:rPr>
              <a:t>https://</a:t>
            </a:r>
            <a:r>
              <a:rPr lang="es-ES" b="1" dirty="0" smtClean="0">
                <a:ea typeface="Calibri"/>
                <a:cs typeface="Times New Roman"/>
                <a:hlinkClick r:id="rId5"/>
              </a:rPr>
              <a:t>bib2.us.es/formabus/cursos/c-citas-con-mendeley-antiplagio-y-recursos</a:t>
            </a:r>
            <a:endParaRPr lang="es-ES" b="1" dirty="0" smtClean="0">
              <a:ea typeface="Calibri"/>
              <a:cs typeface="Times New Roman"/>
            </a:endParaRPr>
          </a:p>
          <a:p>
            <a:pPr lvl="0" algn="just">
              <a:lnSpc>
                <a:spcPct val="115000"/>
              </a:lnSpc>
              <a:spcAft>
                <a:spcPts val="1000"/>
              </a:spcAft>
              <a:tabLst>
                <a:tab pos="457200" algn="l"/>
              </a:tabLst>
            </a:pPr>
            <a:endParaRPr lang="es-ES" b="1" dirty="0">
              <a:ea typeface="Calibri"/>
              <a:cs typeface="Times New Roman"/>
            </a:endParaRPr>
          </a:p>
        </p:txBody>
      </p:sp>
    </p:spTree>
    <p:extLst>
      <p:ext uri="{BB962C8B-B14F-4D97-AF65-F5344CB8AC3E}">
        <p14:creationId xmlns:p14="http://schemas.microsoft.com/office/powerpoint/2010/main" val="2832564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47107"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4"/>
          <p:cNvSpPr txBox="1">
            <a:spLocks noChangeArrowheads="1"/>
          </p:cNvSpPr>
          <p:nvPr/>
        </p:nvSpPr>
        <p:spPr bwMode="auto">
          <a:xfrm>
            <a:off x="2195513" y="333375"/>
            <a:ext cx="66595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b="1">
                <a:latin typeface="Arial" pitchFamily="34" charset="0"/>
              </a:rPr>
              <a:t> Selección de fuentes</a:t>
            </a:r>
            <a:endParaRPr lang="es-ES" altLang="es-ES" b="1">
              <a:latin typeface="Arial" pitchFamily="34" charset="0"/>
            </a:endParaRPr>
          </a:p>
        </p:txBody>
      </p:sp>
      <p:sp>
        <p:nvSpPr>
          <p:cNvPr id="47109" name="Rectangle 5"/>
          <p:cNvSpPr>
            <a:spLocks noGrp="1" noChangeArrowheads="1"/>
          </p:cNvSpPr>
          <p:nvPr>
            <p:ph type="body" sz="half" idx="1"/>
          </p:nvPr>
        </p:nvSpPr>
        <p:spPr>
          <a:xfrm>
            <a:off x="250825" y="1268413"/>
            <a:ext cx="8353425" cy="5589587"/>
          </a:xfrm>
          <a:noFill/>
        </p:spPr>
        <p:txBody>
          <a:bodyPr/>
          <a:lstStyle/>
          <a:p>
            <a:pPr>
              <a:lnSpc>
                <a:spcPct val="85000"/>
              </a:lnSpc>
              <a:buFontTx/>
              <a:buNone/>
            </a:pPr>
            <a:r>
              <a:rPr lang="es-ES_tradnl" altLang="es-ES" sz="2600" b="1" smtClean="0">
                <a:latin typeface="Arial" pitchFamily="34" charset="0"/>
              </a:rPr>
              <a:t>Realizar un trabajo de investigación </a:t>
            </a:r>
          </a:p>
          <a:p>
            <a:pPr>
              <a:lnSpc>
                <a:spcPct val="85000"/>
              </a:lnSpc>
              <a:buFontTx/>
              <a:buNone/>
            </a:pPr>
            <a:endParaRPr lang="es-ES_tradnl" altLang="es-ES" sz="1500" b="1" smtClean="0">
              <a:latin typeface="Arial" pitchFamily="34" charset="0"/>
            </a:endParaRPr>
          </a:p>
          <a:p>
            <a:pPr>
              <a:lnSpc>
                <a:spcPct val="85000"/>
              </a:lnSpc>
              <a:buFontTx/>
              <a:buNone/>
            </a:pPr>
            <a:r>
              <a:rPr lang="es-ES_tradnl" altLang="es-ES" sz="2400" b="1" smtClean="0">
                <a:latin typeface="Arial" pitchFamily="34" charset="0"/>
              </a:rPr>
              <a:t>¿qué necesito?</a:t>
            </a:r>
          </a:p>
          <a:p>
            <a:pPr lvl="1">
              <a:lnSpc>
                <a:spcPct val="85000"/>
              </a:lnSpc>
              <a:buClr>
                <a:srgbClr val="A50021"/>
              </a:buClr>
              <a:buFont typeface="Wingdings" pitchFamily="2" charset="2"/>
              <a:buChar char="q"/>
            </a:pPr>
            <a:r>
              <a:rPr lang="es-ES_tradnl" altLang="es-ES" sz="2400" smtClean="0">
                <a:latin typeface="Arial" pitchFamily="34" charset="0"/>
              </a:rPr>
              <a:t> saber cómo afrontarlo</a:t>
            </a:r>
          </a:p>
          <a:p>
            <a:pPr lvl="1">
              <a:lnSpc>
                <a:spcPct val="85000"/>
              </a:lnSpc>
              <a:buClr>
                <a:srgbClr val="A50021"/>
              </a:buClr>
              <a:buFont typeface="Wingdings" pitchFamily="2" charset="2"/>
              <a:buChar char="q"/>
            </a:pPr>
            <a:r>
              <a:rPr lang="es-ES_tradnl" altLang="es-ES" sz="2400" smtClean="0">
                <a:latin typeface="Arial" pitchFamily="34" charset="0"/>
              </a:rPr>
              <a:t> conocer el estado de la cuestión</a:t>
            </a:r>
          </a:p>
          <a:p>
            <a:pPr lvl="1">
              <a:lnSpc>
                <a:spcPct val="85000"/>
              </a:lnSpc>
              <a:buClr>
                <a:srgbClr val="A50021"/>
              </a:buClr>
              <a:buFont typeface="Wingdings" pitchFamily="2" charset="2"/>
              <a:buChar char="q"/>
            </a:pPr>
            <a:r>
              <a:rPr lang="es-ES_tradnl" altLang="es-ES" sz="2400" smtClean="0">
                <a:latin typeface="Arial" pitchFamily="34" charset="0"/>
              </a:rPr>
              <a:t> publicaciones recientes e investigaciones similares</a:t>
            </a:r>
          </a:p>
          <a:p>
            <a:pPr lvl="1">
              <a:lnSpc>
                <a:spcPct val="85000"/>
              </a:lnSpc>
              <a:buClr>
                <a:srgbClr val="A50021"/>
              </a:buClr>
              <a:buFont typeface="Wingdings" pitchFamily="2" charset="2"/>
              <a:buChar char="q"/>
            </a:pPr>
            <a:r>
              <a:rPr lang="es-ES_tradnl" altLang="es-ES" sz="2400" smtClean="0">
                <a:latin typeface="Arial" pitchFamily="34" charset="0"/>
              </a:rPr>
              <a:t> normativa y legislación a aplicar</a:t>
            </a:r>
          </a:p>
          <a:p>
            <a:pPr lvl="1">
              <a:lnSpc>
                <a:spcPct val="85000"/>
              </a:lnSpc>
              <a:buClr>
                <a:srgbClr val="A50021"/>
              </a:buClr>
              <a:buFont typeface="Wingdings" pitchFamily="2" charset="2"/>
              <a:buChar char="q"/>
            </a:pPr>
            <a:r>
              <a:rPr lang="es-ES_tradnl" altLang="es-ES" sz="2400" smtClean="0">
                <a:latin typeface="Arial" pitchFamily="34" charset="0"/>
              </a:rPr>
              <a:t> saber cómo he de presentarlo</a:t>
            </a:r>
          </a:p>
          <a:p>
            <a:pPr lvl="1">
              <a:lnSpc>
                <a:spcPct val="85000"/>
              </a:lnSpc>
              <a:buFontTx/>
              <a:buNone/>
            </a:pPr>
            <a:endParaRPr lang="es-ES_tradnl" altLang="es-ES" sz="500" smtClean="0">
              <a:latin typeface="Arial" pitchFamily="34" charset="0"/>
            </a:endParaRPr>
          </a:p>
          <a:p>
            <a:pPr>
              <a:lnSpc>
                <a:spcPct val="85000"/>
              </a:lnSpc>
              <a:buFontTx/>
              <a:buNone/>
            </a:pPr>
            <a:r>
              <a:rPr lang="es-ES_tradnl" altLang="es-ES" sz="2400" b="1" smtClean="0">
                <a:latin typeface="Arial" pitchFamily="34" charset="0"/>
              </a:rPr>
              <a:t>¿dónde localizar la información?:</a:t>
            </a:r>
            <a:r>
              <a:rPr lang="es-ES_tradnl" altLang="es-ES" sz="2800" smtClean="0">
                <a:latin typeface="Arial" pitchFamily="34" charset="0"/>
              </a:rPr>
              <a:t>     </a:t>
            </a:r>
          </a:p>
          <a:p>
            <a:pPr lvl="1">
              <a:lnSpc>
                <a:spcPct val="85000"/>
              </a:lnSpc>
              <a:buClr>
                <a:srgbClr val="FFCC00"/>
              </a:buClr>
              <a:buFont typeface="Wingdings" pitchFamily="2" charset="2"/>
              <a:buChar char="q"/>
            </a:pPr>
            <a:r>
              <a:rPr lang="es-ES_tradnl" altLang="es-ES" sz="2400" smtClean="0">
                <a:latin typeface="Arial" pitchFamily="34" charset="0"/>
              </a:rPr>
              <a:t> catálogo (literatura sobre metodología)</a:t>
            </a:r>
          </a:p>
          <a:p>
            <a:pPr lvl="1">
              <a:lnSpc>
                <a:spcPct val="85000"/>
              </a:lnSpc>
              <a:buClr>
                <a:srgbClr val="FFCC00"/>
              </a:buClr>
              <a:buFont typeface="Wingdings" pitchFamily="2" charset="2"/>
              <a:buChar char="q"/>
            </a:pPr>
            <a:r>
              <a:rPr lang="es-ES_tradnl" altLang="es-ES" sz="2400" smtClean="0">
                <a:latin typeface="Arial" pitchFamily="34" charset="0"/>
              </a:rPr>
              <a:t> bases de datos sobre la materia </a:t>
            </a:r>
          </a:p>
          <a:p>
            <a:pPr lvl="1">
              <a:lnSpc>
                <a:spcPct val="85000"/>
              </a:lnSpc>
              <a:buClr>
                <a:srgbClr val="FFCC00"/>
              </a:buClr>
              <a:buFont typeface="Wingdings" pitchFamily="2" charset="2"/>
              <a:buChar char="q"/>
            </a:pPr>
            <a:r>
              <a:rPr lang="es-ES_tradnl" altLang="es-ES" sz="2400" smtClean="0">
                <a:latin typeface="Arial" pitchFamily="34" charset="0"/>
              </a:rPr>
              <a:t> bases de datos especializadas en tesis, en patentes, en normativa y en legislación</a:t>
            </a:r>
          </a:p>
          <a:p>
            <a:pPr>
              <a:buClr>
                <a:srgbClr val="660000"/>
              </a:buClr>
              <a:buFontTx/>
              <a:buNone/>
            </a:pPr>
            <a:endParaRPr lang="es-ES" altLang="es-ES" sz="2800" smtClean="0">
              <a:latin typeface="Arial" pitchFamily="34" charset="0"/>
            </a:endParaRPr>
          </a:p>
        </p:txBody>
      </p:sp>
      <p:pic>
        <p:nvPicPr>
          <p:cNvPr id="47110" name="Picture 6"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3098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48131"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4"/>
          <p:cNvSpPr txBox="1">
            <a:spLocks noChangeArrowheads="1"/>
          </p:cNvSpPr>
          <p:nvPr/>
        </p:nvSpPr>
        <p:spPr bwMode="auto">
          <a:xfrm>
            <a:off x="2195513" y="333375"/>
            <a:ext cx="66595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b="1">
                <a:latin typeface="Arial" pitchFamily="34" charset="0"/>
              </a:rPr>
              <a:t> Selección de fuentes</a:t>
            </a:r>
            <a:endParaRPr lang="es-ES" altLang="es-ES" b="1">
              <a:latin typeface="Arial" pitchFamily="34" charset="0"/>
            </a:endParaRPr>
          </a:p>
        </p:txBody>
      </p:sp>
      <p:sp>
        <p:nvSpPr>
          <p:cNvPr id="48133" name="Rectangle 6"/>
          <p:cNvSpPr>
            <a:spLocks noGrp="1" noChangeArrowheads="1"/>
          </p:cNvSpPr>
          <p:nvPr>
            <p:ph type="body" sz="half" idx="1"/>
          </p:nvPr>
        </p:nvSpPr>
        <p:spPr>
          <a:xfrm>
            <a:off x="468313" y="1412875"/>
            <a:ext cx="8280400" cy="4824413"/>
          </a:xfrm>
          <a:noFill/>
        </p:spPr>
        <p:txBody>
          <a:bodyPr>
            <a:normAutofit lnSpcReduction="10000"/>
          </a:bodyPr>
          <a:lstStyle/>
          <a:p>
            <a:pPr>
              <a:lnSpc>
                <a:spcPct val="70000"/>
              </a:lnSpc>
              <a:buFontTx/>
              <a:buNone/>
            </a:pPr>
            <a:r>
              <a:rPr lang="es-ES_tradnl" altLang="es-ES" sz="2800" b="1" smtClean="0">
                <a:latin typeface="Arial" pitchFamily="34" charset="0"/>
              </a:rPr>
              <a:t>Realizar un informe </a:t>
            </a:r>
          </a:p>
          <a:p>
            <a:pPr>
              <a:lnSpc>
                <a:spcPct val="70000"/>
              </a:lnSpc>
              <a:buFontTx/>
              <a:buNone/>
            </a:pPr>
            <a:endParaRPr lang="es-ES_tradnl" altLang="es-ES" sz="1000" b="1" smtClean="0">
              <a:latin typeface="Arial" pitchFamily="34" charset="0"/>
            </a:endParaRPr>
          </a:p>
          <a:p>
            <a:pPr>
              <a:lnSpc>
                <a:spcPct val="70000"/>
              </a:lnSpc>
              <a:buFontTx/>
              <a:buNone/>
            </a:pPr>
            <a:r>
              <a:rPr lang="es-ES_tradnl" altLang="es-ES" sz="2800" smtClean="0">
                <a:latin typeface="Arial" pitchFamily="34" charset="0"/>
              </a:rPr>
              <a:t>¿qué necesito?</a:t>
            </a:r>
          </a:p>
          <a:p>
            <a:pPr lvl="1">
              <a:lnSpc>
                <a:spcPct val="85000"/>
              </a:lnSpc>
              <a:buClr>
                <a:srgbClr val="A50021"/>
              </a:buClr>
              <a:buFont typeface="Wingdings" pitchFamily="2" charset="2"/>
              <a:buChar char="q"/>
            </a:pPr>
            <a:r>
              <a:rPr lang="es-ES_tradnl" altLang="es-ES" sz="2400" smtClean="0">
                <a:latin typeface="Arial" pitchFamily="34" charset="0"/>
              </a:rPr>
              <a:t> saber cómo afrontarlo</a:t>
            </a:r>
          </a:p>
          <a:p>
            <a:pPr lvl="1">
              <a:lnSpc>
                <a:spcPct val="85000"/>
              </a:lnSpc>
              <a:buClr>
                <a:srgbClr val="A50021"/>
              </a:buClr>
              <a:buFont typeface="Wingdings" pitchFamily="2" charset="2"/>
              <a:buChar char="q"/>
            </a:pPr>
            <a:r>
              <a:rPr lang="es-ES_tradnl" altLang="es-ES" sz="2400" smtClean="0">
                <a:latin typeface="Arial" pitchFamily="34" charset="0"/>
              </a:rPr>
              <a:t> publicaciones recientes </a:t>
            </a:r>
          </a:p>
          <a:p>
            <a:pPr lvl="1">
              <a:lnSpc>
                <a:spcPct val="85000"/>
              </a:lnSpc>
              <a:buClr>
                <a:srgbClr val="A50021"/>
              </a:buClr>
              <a:buFont typeface="Wingdings" pitchFamily="2" charset="2"/>
              <a:buChar char="q"/>
            </a:pPr>
            <a:r>
              <a:rPr lang="es-ES_tradnl" altLang="es-ES" sz="2400" smtClean="0">
                <a:latin typeface="Arial" pitchFamily="34" charset="0"/>
              </a:rPr>
              <a:t> informes similares</a:t>
            </a:r>
          </a:p>
          <a:p>
            <a:pPr lvl="1">
              <a:lnSpc>
                <a:spcPct val="85000"/>
              </a:lnSpc>
              <a:buClr>
                <a:srgbClr val="A50021"/>
              </a:buClr>
              <a:buFont typeface="Wingdings" pitchFamily="2" charset="2"/>
              <a:buChar char="q"/>
            </a:pPr>
            <a:r>
              <a:rPr lang="es-ES_tradnl" altLang="es-ES" sz="2400" smtClean="0">
                <a:latin typeface="Arial" pitchFamily="34" charset="0"/>
              </a:rPr>
              <a:t> normativa y legislación a aplicar</a:t>
            </a:r>
          </a:p>
          <a:p>
            <a:pPr lvl="1">
              <a:buClr>
                <a:srgbClr val="A50021"/>
              </a:buClr>
              <a:buFont typeface="Wingdings" pitchFamily="2" charset="2"/>
              <a:buChar char="q"/>
            </a:pPr>
            <a:r>
              <a:rPr lang="es-ES_tradnl" altLang="es-ES" sz="2400" smtClean="0">
                <a:latin typeface="Arial" pitchFamily="34" charset="0"/>
              </a:rPr>
              <a:t> saber cómo he de presentarlo</a:t>
            </a:r>
          </a:p>
          <a:p>
            <a:pPr>
              <a:buFontTx/>
              <a:buNone/>
            </a:pPr>
            <a:r>
              <a:rPr lang="es-ES_tradnl" altLang="es-ES" sz="2800" b="1" smtClean="0">
                <a:latin typeface="Arial" pitchFamily="34" charset="0"/>
              </a:rPr>
              <a:t>¿dónde localizar la información?:</a:t>
            </a:r>
            <a:r>
              <a:rPr lang="es-ES_tradnl" altLang="es-ES" sz="2800" smtClean="0">
                <a:latin typeface="Arial" pitchFamily="34" charset="0"/>
              </a:rPr>
              <a:t>     </a:t>
            </a:r>
          </a:p>
          <a:p>
            <a:pPr lvl="1">
              <a:lnSpc>
                <a:spcPct val="85000"/>
              </a:lnSpc>
              <a:buClr>
                <a:srgbClr val="FFCC00"/>
              </a:buClr>
              <a:buFont typeface="Wingdings" pitchFamily="2" charset="2"/>
              <a:buChar char="q"/>
            </a:pPr>
            <a:r>
              <a:rPr lang="es-ES_tradnl" altLang="es-ES" sz="2400" smtClean="0">
                <a:latin typeface="Arial" pitchFamily="34" charset="0"/>
              </a:rPr>
              <a:t> catálogo (literatura sobre metodología)</a:t>
            </a:r>
          </a:p>
          <a:p>
            <a:pPr lvl="1">
              <a:lnSpc>
                <a:spcPct val="85000"/>
              </a:lnSpc>
              <a:buClr>
                <a:srgbClr val="FFCC00"/>
              </a:buClr>
              <a:buFont typeface="Wingdings" pitchFamily="2" charset="2"/>
              <a:buChar char="q"/>
            </a:pPr>
            <a:r>
              <a:rPr lang="es-ES_tradnl" altLang="es-ES" sz="2400" smtClean="0">
                <a:latin typeface="Arial" pitchFamily="34" charset="0"/>
              </a:rPr>
              <a:t> bases de datos sobre la materia </a:t>
            </a:r>
          </a:p>
          <a:p>
            <a:pPr lvl="1">
              <a:lnSpc>
                <a:spcPct val="85000"/>
              </a:lnSpc>
              <a:buClr>
                <a:srgbClr val="FFCC00"/>
              </a:buClr>
              <a:buFont typeface="Wingdings" pitchFamily="2" charset="2"/>
              <a:buChar char="q"/>
            </a:pPr>
            <a:r>
              <a:rPr lang="es-ES_tradnl" altLang="es-ES" sz="2400" smtClean="0">
                <a:latin typeface="Arial" pitchFamily="34" charset="0"/>
              </a:rPr>
              <a:t> bases de datos especializadas en tesis, en patentes, en normativa y en legislación</a:t>
            </a:r>
          </a:p>
          <a:p>
            <a:pPr>
              <a:lnSpc>
                <a:spcPct val="90000"/>
              </a:lnSpc>
              <a:buClr>
                <a:srgbClr val="660000"/>
              </a:buClr>
              <a:buFontTx/>
              <a:buNone/>
            </a:pPr>
            <a:endParaRPr lang="es-ES" altLang="es-ES" sz="2800" smtClean="0">
              <a:latin typeface="Arial" pitchFamily="34" charset="0"/>
            </a:endParaRPr>
          </a:p>
        </p:txBody>
      </p:sp>
      <p:pic>
        <p:nvPicPr>
          <p:cNvPr id="48134" name="Picture 7"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7865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pic>
        <p:nvPicPr>
          <p:cNvPr id="4100" name="Picture 7" descr="logoALAS"/>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8"/>
          <p:cNvSpPr txBox="1">
            <a:spLocks noChangeArrowheads="1"/>
          </p:cNvSpPr>
          <p:nvPr/>
        </p:nvSpPr>
        <p:spPr bwMode="auto">
          <a:xfrm>
            <a:off x="2771775" y="190479"/>
            <a:ext cx="5454650" cy="78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spcBef>
                <a:spcPct val="50000"/>
              </a:spcBef>
              <a:buFontTx/>
              <a:buNone/>
            </a:pPr>
            <a:r>
              <a:rPr lang="es-ES_tradnl" altLang="es-ES" sz="2800" dirty="0" smtClean="0"/>
              <a:t>INTRODUCCIÓN : Contexto actual de las </a:t>
            </a:r>
            <a:r>
              <a:rPr lang="es-ES_tradnl" altLang="es-ES" sz="2800" b="1" dirty="0" smtClean="0"/>
              <a:t>bases de datos</a:t>
            </a:r>
            <a:endParaRPr lang="es-ES" altLang="es-ES" sz="2800" b="1" dirty="0">
              <a:latin typeface="Verdana" pitchFamily="34" charset="0"/>
            </a:endParaRPr>
          </a:p>
        </p:txBody>
      </p:sp>
      <p:sp>
        <p:nvSpPr>
          <p:cNvPr id="4102" name="1 CuadroTexto"/>
          <p:cNvSpPr txBox="1">
            <a:spLocks noChangeArrowheads="1"/>
          </p:cNvSpPr>
          <p:nvPr/>
        </p:nvSpPr>
        <p:spPr bwMode="auto">
          <a:xfrm>
            <a:off x="611188" y="1700213"/>
            <a:ext cx="8064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a:p>
            <a:pPr eaLnBrk="1" hangingPunct="1">
              <a:spcBef>
                <a:spcPct val="0"/>
              </a:spcBef>
              <a:buFontTx/>
              <a:buNone/>
            </a:pPr>
            <a:endParaRPr lang="es-ES" altLang="es-ES" sz="1800"/>
          </a:p>
        </p:txBody>
      </p:sp>
      <p:sp>
        <p:nvSpPr>
          <p:cNvPr id="3" name="2 CuadroTexto"/>
          <p:cNvSpPr txBox="1"/>
          <p:nvPr/>
        </p:nvSpPr>
        <p:spPr>
          <a:xfrm>
            <a:off x="1135063" y="1700213"/>
            <a:ext cx="6821487" cy="2862262"/>
          </a:xfrm>
          <a:prstGeom prst="rect">
            <a:avLst/>
          </a:prstGeom>
          <a:noFill/>
        </p:spPr>
        <p:txBody>
          <a:bodyPr>
            <a:spAutoFit/>
          </a:bodyPr>
          <a:lstStyle/>
          <a:p>
            <a:pPr>
              <a:defRPr/>
            </a:pPr>
            <a:r>
              <a:rPr lang="es-ES" dirty="0"/>
              <a:t>-   Nos encontramos en la </a:t>
            </a:r>
            <a:r>
              <a:rPr lang="es-ES" b="1" dirty="0"/>
              <a:t>SOCIEDAD-RED</a:t>
            </a:r>
          </a:p>
          <a:p>
            <a:pPr>
              <a:defRPr/>
            </a:pPr>
            <a:endParaRPr lang="es-ES" dirty="0"/>
          </a:p>
          <a:p>
            <a:pPr marL="285750" indent="-285750">
              <a:buFontTx/>
              <a:buChar char="-"/>
              <a:defRPr/>
            </a:pPr>
            <a:r>
              <a:rPr lang="es-ES" dirty="0"/>
              <a:t>Interacción </a:t>
            </a:r>
            <a:r>
              <a:rPr lang="es-ES" b="1" dirty="0"/>
              <a:t>hombre-máquina</a:t>
            </a:r>
          </a:p>
          <a:p>
            <a:pPr marL="285750" indent="-285750">
              <a:buFontTx/>
              <a:buChar char="-"/>
              <a:defRPr/>
            </a:pPr>
            <a:endParaRPr lang="es-ES" dirty="0"/>
          </a:p>
          <a:p>
            <a:pPr marL="285750" indent="-285750">
              <a:buFontTx/>
              <a:buChar char="-"/>
              <a:defRPr/>
            </a:pPr>
            <a:r>
              <a:rPr lang="es-ES" dirty="0"/>
              <a:t>Crecimiento exponencial de la </a:t>
            </a:r>
            <a:r>
              <a:rPr lang="es-ES" b="1" dirty="0"/>
              <a:t>información científica</a:t>
            </a:r>
          </a:p>
          <a:p>
            <a:pPr marL="285750" indent="-285750">
              <a:buFontTx/>
              <a:buChar char="-"/>
              <a:defRPr/>
            </a:pPr>
            <a:endParaRPr lang="es-ES" dirty="0"/>
          </a:p>
          <a:p>
            <a:pPr marL="285750" indent="-285750">
              <a:buFontTx/>
              <a:buChar char="-"/>
              <a:defRPr/>
            </a:pPr>
            <a:r>
              <a:rPr lang="es-ES" dirty="0"/>
              <a:t>Bases de datos con </a:t>
            </a:r>
            <a:r>
              <a:rPr lang="es-ES" b="1" dirty="0"/>
              <a:t>múltiples campos</a:t>
            </a:r>
          </a:p>
          <a:p>
            <a:pPr>
              <a:defRPr/>
            </a:pPr>
            <a:endParaRPr lang="es-ES" dirty="0"/>
          </a:p>
          <a:p>
            <a:pPr marL="285750" indent="-285750">
              <a:buFontTx/>
              <a:buChar char="-"/>
              <a:defRPr/>
            </a:pPr>
            <a:endParaRPr lang="es-ES" dirty="0"/>
          </a:p>
          <a:p>
            <a:pPr marL="285750" indent="-285750">
              <a:buFontTx/>
              <a:buChar char="-"/>
              <a:defRPr/>
            </a:pPr>
            <a:endParaRPr lang="es-ES" dirty="0"/>
          </a:p>
        </p:txBody>
      </p:sp>
      <p:pic>
        <p:nvPicPr>
          <p:cNvPr id="4104" name="3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3821113"/>
            <a:ext cx="3252788" cy="241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876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ctrTitle"/>
          </p:nvPr>
        </p:nvSpPr>
        <p:spPr/>
        <p:txBody>
          <a:bodyPr/>
          <a:lstStyle/>
          <a:p>
            <a:endParaRPr lang="es-ES" altLang="es-ES" smtClean="0"/>
          </a:p>
        </p:txBody>
      </p:sp>
      <p:sp>
        <p:nvSpPr>
          <p:cNvPr id="6147" name="2 Subtítulo"/>
          <p:cNvSpPr>
            <a:spLocks noGrp="1"/>
          </p:cNvSpPr>
          <p:nvPr>
            <p:ph type="subTitle" idx="1"/>
          </p:nvPr>
        </p:nvSpPr>
        <p:spPr/>
        <p:txBody>
          <a:bodyPr/>
          <a:lstStyle/>
          <a:p>
            <a:endParaRPr lang="es-ES" altLang="es-ES" smtClean="0"/>
          </a:p>
        </p:txBody>
      </p:sp>
      <p:pic>
        <p:nvPicPr>
          <p:cNvPr id="61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204788"/>
            <a:ext cx="9753600" cy="7315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redondeado"/>
          <p:cNvSpPr/>
          <p:nvPr/>
        </p:nvSpPr>
        <p:spPr>
          <a:xfrm>
            <a:off x="1042988" y="1700213"/>
            <a:ext cx="1368425" cy="288925"/>
          </a:xfrm>
          <a:prstGeom prst="round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6150" name="6 CuadroTexto"/>
          <p:cNvSpPr txBox="1">
            <a:spLocks noChangeArrowheads="1"/>
          </p:cNvSpPr>
          <p:nvPr/>
        </p:nvSpPr>
        <p:spPr bwMode="auto">
          <a:xfrm>
            <a:off x="4500563" y="3644900"/>
            <a:ext cx="2519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800"/>
              <a:t>Campos del registro</a:t>
            </a:r>
          </a:p>
        </p:txBody>
      </p:sp>
    </p:spTree>
    <p:extLst>
      <p:ext uri="{BB962C8B-B14F-4D97-AF65-F5344CB8AC3E}">
        <p14:creationId xmlns:p14="http://schemas.microsoft.com/office/powerpoint/2010/main" val="1306238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6"/>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pic>
        <p:nvPicPr>
          <p:cNvPr id="8196" name="Picture 7" descr="logoALAS"/>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8"/>
          <p:cNvSpPr txBox="1">
            <a:spLocks noChangeArrowheads="1"/>
          </p:cNvSpPr>
          <p:nvPr/>
        </p:nvSpPr>
        <p:spPr bwMode="auto">
          <a:xfrm>
            <a:off x="2771775" y="404813"/>
            <a:ext cx="5903913"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spcBef>
                <a:spcPct val="50000"/>
              </a:spcBef>
              <a:buFontTx/>
              <a:buNone/>
            </a:pPr>
            <a:r>
              <a:rPr lang="es-ES_tradnl" altLang="es-ES" sz="2800" dirty="0" smtClean="0"/>
              <a:t>Bases de datos TIPOLOGÍAS</a:t>
            </a:r>
            <a:endParaRPr lang="es-ES" altLang="es-ES" sz="2800" dirty="0">
              <a:latin typeface="Verdana" pitchFamily="34" charset="0"/>
            </a:endParaRPr>
          </a:p>
        </p:txBody>
      </p:sp>
      <p:sp>
        <p:nvSpPr>
          <p:cNvPr id="8198" name="3 CuadroTexto"/>
          <p:cNvSpPr txBox="1">
            <a:spLocks noChangeArrowheads="1"/>
          </p:cNvSpPr>
          <p:nvPr/>
        </p:nvSpPr>
        <p:spPr bwMode="auto">
          <a:xfrm>
            <a:off x="1135063" y="1196975"/>
            <a:ext cx="50927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800" b="1"/>
              <a:t>Por el contenido de los </a:t>
            </a:r>
            <a:r>
              <a:rPr lang="es-ES" altLang="es-ES" sz="1800" b="1" u="sng"/>
              <a:t>registros</a:t>
            </a:r>
            <a:r>
              <a:rPr lang="es-ES" altLang="es-ES" sz="1800" b="1"/>
              <a:t>:</a:t>
            </a:r>
          </a:p>
          <a:p>
            <a:pPr eaLnBrk="1" hangingPunct="1">
              <a:spcBef>
                <a:spcPct val="0"/>
              </a:spcBef>
              <a:buFontTx/>
              <a:buNone/>
            </a:pPr>
            <a:endParaRPr lang="es-ES" altLang="es-ES" sz="1800"/>
          </a:p>
          <a:p>
            <a:pPr eaLnBrk="1" hangingPunct="1">
              <a:spcBef>
                <a:spcPct val="0"/>
              </a:spcBef>
              <a:buFontTx/>
              <a:buNone/>
            </a:pPr>
            <a:endParaRPr lang="es-ES" altLang="es-ES" sz="1800"/>
          </a:p>
          <a:p>
            <a:pPr eaLnBrk="1" hangingPunct="1">
              <a:spcBef>
                <a:spcPct val="0"/>
              </a:spcBef>
              <a:buFontTx/>
              <a:buNone/>
            </a:pPr>
            <a:endParaRPr lang="es-ES" altLang="es-ES" sz="1800"/>
          </a:p>
          <a:p>
            <a:pPr eaLnBrk="1" hangingPunct="1">
              <a:spcBef>
                <a:spcPct val="0"/>
              </a:spcBef>
              <a:buFontTx/>
              <a:buNone/>
            </a:pPr>
            <a:endParaRPr lang="es-ES" altLang="es-ES" sz="1800"/>
          </a:p>
          <a:p>
            <a:pPr eaLnBrk="1" hangingPunct="1">
              <a:spcBef>
                <a:spcPct val="0"/>
              </a:spcBef>
              <a:buFontTx/>
              <a:buNone/>
            </a:pPr>
            <a:endParaRPr lang="es-ES" altLang="es-ES" sz="1800"/>
          </a:p>
          <a:p>
            <a:pPr eaLnBrk="1" hangingPunct="1">
              <a:spcBef>
                <a:spcPct val="0"/>
              </a:spcBef>
              <a:buFontTx/>
              <a:buNone/>
            </a:pPr>
            <a:endParaRPr lang="es-ES" altLang="es-ES" sz="1800"/>
          </a:p>
        </p:txBody>
      </p:sp>
      <p:pic>
        <p:nvPicPr>
          <p:cNvPr id="819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288" y="1773238"/>
            <a:ext cx="31496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2013" y="1800225"/>
            <a:ext cx="3111500" cy="2335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1913" y="4292600"/>
            <a:ext cx="4029075" cy="241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7920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6"/>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pic>
        <p:nvPicPr>
          <p:cNvPr id="9220" name="Picture 7" descr="logoALAS"/>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8"/>
          <p:cNvSpPr txBox="1">
            <a:spLocks noChangeArrowheads="1"/>
          </p:cNvSpPr>
          <p:nvPr/>
        </p:nvSpPr>
        <p:spPr bwMode="auto">
          <a:xfrm>
            <a:off x="2771775" y="404813"/>
            <a:ext cx="5903913"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spcBef>
                <a:spcPct val="50000"/>
              </a:spcBef>
              <a:buFontTx/>
              <a:buNone/>
            </a:pPr>
            <a:r>
              <a:rPr lang="es-ES_tradnl" altLang="es-ES" sz="2800" dirty="0" smtClean="0"/>
              <a:t>Bases de datos TIPOLOGÍAS</a:t>
            </a:r>
            <a:endParaRPr lang="es-ES" altLang="es-ES" sz="2800" dirty="0">
              <a:latin typeface="Verdana" pitchFamily="34" charset="0"/>
            </a:endParaRPr>
          </a:p>
        </p:txBody>
      </p:sp>
      <p:sp>
        <p:nvSpPr>
          <p:cNvPr id="9222" name="3 CuadroTexto"/>
          <p:cNvSpPr txBox="1">
            <a:spLocks noChangeArrowheads="1"/>
          </p:cNvSpPr>
          <p:nvPr/>
        </p:nvSpPr>
        <p:spPr bwMode="auto">
          <a:xfrm>
            <a:off x="1135063" y="1196975"/>
            <a:ext cx="6389687"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800" b="1"/>
              <a:t>Desde el punto de vista de una </a:t>
            </a:r>
            <a:r>
              <a:rPr lang="es-ES" altLang="es-ES" sz="1800" b="1" u="sng"/>
              <a:t>Biblioteca Digital*</a:t>
            </a:r>
            <a:r>
              <a:rPr lang="es-ES" altLang="es-ES" sz="1800" b="1"/>
              <a:t>:</a:t>
            </a:r>
          </a:p>
          <a:p>
            <a:pPr eaLnBrk="1" hangingPunct="1">
              <a:spcBef>
                <a:spcPct val="0"/>
              </a:spcBef>
              <a:buFontTx/>
              <a:buNone/>
            </a:pPr>
            <a:endParaRPr lang="es-ES" altLang="es-ES" sz="1800" b="1"/>
          </a:p>
          <a:p>
            <a:pPr eaLnBrk="1" hangingPunct="1">
              <a:spcBef>
                <a:spcPct val="0"/>
              </a:spcBef>
              <a:buFontTx/>
              <a:buNone/>
            </a:pPr>
            <a:r>
              <a:rPr lang="es-ES" altLang="es-ES" sz="1800" b="1"/>
              <a:t>Base de datos de texto completo</a:t>
            </a:r>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r>
              <a:rPr lang="es-ES" altLang="es-ES" sz="1800" b="1"/>
              <a:t>Archivos electrónicos de imágenes</a:t>
            </a:r>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r>
              <a:rPr lang="es-ES" altLang="es-ES" sz="1800" b="1"/>
              <a:t>Referenciales</a:t>
            </a:r>
          </a:p>
          <a:p>
            <a:pPr eaLnBrk="1" hangingPunct="1">
              <a:spcBef>
                <a:spcPct val="0"/>
              </a:spcBef>
              <a:buFontTx/>
              <a:buNone/>
            </a:pPr>
            <a:endParaRPr lang="es-ES" altLang="es-ES" sz="1800"/>
          </a:p>
          <a:p>
            <a:pPr eaLnBrk="1" hangingPunct="1">
              <a:spcBef>
                <a:spcPct val="0"/>
              </a:spcBef>
              <a:buFontTx/>
              <a:buNone/>
            </a:pPr>
            <a:endParaRPr lang="es-ES" altLang="es-ES" sz="1800"/>
          </a:p>
          <a:p>
            <a:pPr eaLnBrk="1" hangingPunct="1">
              <a:spcBef>
                <a:spcPct val="0"/>
              </a:spcBef>
              <a:buFontTx/>
              <a:buNone/>
            </a:pPr>
            <a:endParaRPr lang="es-ES" altLang="es-ES" sz="1800"/>
          </a:p>
          <a:p>
            <a:pPr eaLnBrk="1" hangingPunct="1">
              <a:spcBef>
                <a:spcPct val="0"/>
              </a:spcBef>
              <a:buFontTx/>
              <a:buNone/>
            </a:pPr>
            <a:endParaRPr lang="es-ES" altLang="es-ES" sz="1800"/>
          </a:p>
          <a:p>
            <a:pPr eaLnBrk="1" hangingPunct="1">
              <a:spcBef>
                <a:spcPct val="0"/>
              </a:spcBef>
              <a:buFontTx/>
              <a:buNone/>
            </a:pPr>
            <a:endParaRPr lang="es-ES" altLang="es-ES" sz="1800"/>
          </a:p>
          <a:p>
            <a:pPr eaLnBrk="1" hangingPunct="1">
              <a:spcBef>
                <a:spcPct val="0"/>
              </a:spcBef>
              <a:buFontTx/>
              <a:buNone/>
            </a:pPr>
            <a:r>
              <a:rPr lang="es-ES" altLang="es-ES" sz="1800"/>
              <a:t>* Según Rodríguez Yunta</a:t>
            </a:r>
          </a:p>
        </p:txBody>
      </p:sp>
      <p:pic>
        <p:nvPicPr>
          <p:cNvPr id="9223" name="Picture 2">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1628775"/>
            <a:ext cx="1660525" cy="124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4" name="1 Imagen"/>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33725" y="3397250"/>
            <a:ext cx="484505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711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6"/>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pic>
        <p:nvPicPr>
          <p:cNvPr id="10244" name="Picture 7" descr="logoALAS"/>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 Box 8"/>
          <p:cNvSpPr txBox="1">
            <a:spLocks noChangeArrowheads="1"/>
          </p:cNvSpPr>
          <p:nvPr/>
        </p:nvSpPr>
        <p:spPr bwMode="auto">
          <a:xfrm>
            <a:off x="2771775" y="404813"/>
            <a:ext cx="5903913"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spcBef>
                <a:spcPct val="50000"/>
              </a:spcBef>
              <a:buFontTx/>
              <a:buNone/>
            </a:pPr>
            <a:r>
              <a:rPr lang="es-ES_tradnl" altLang="es-ES" sz="2800" dirty="0" smtClean="0"/>
              <a:t>Bases de datos TIPOLOGÍAS</a:t>
            </a:r>
            <a:endParaRPr lang="es-ES" altLang="es-ES" sz="2800" dirty="0">
              <a:latin typeface="Verdana" pitchFamily="34" charset="0"/>
            </a:endParaRPr>
          </a:p>
        </p:txBody>
      </p:sp>
      <p:sp>
        <p:nvSpPr>
          <p:cNvPr id="10246" name="3 CuadroTexto"/>
          <p:cNvSpPr txBox="1">
            <a:spLocks noChangeArrowheads="1"/>
          </p:cNvSpPr>
          <p:nvPr/>
        </p:nvSpPr>
        <p:spPr bwMode="auto">
          <a:xfrm>
            <a:off x="1138238" y="1392238"/>
            <a:ext cx="6389687" cy="784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1800" b="1"/>
              <a:t>Por el </a:t>
            </a:r>
            <a:r>
              <a:rPr lang="es-ES" altLang="es-ES" sz="1800" b="1" u="sng"/>
              <a:t>modo de acceso</a:t>
            </a:r>
            <a:r>
              <a:rPr lang="es-ES" altLang="es-ES" sz="1800" b="1"/>
              <a:t>:</a:t>
            </a:r>
          </a:p>
          <a:p>
            <a:pPr eaLnBrk="1" hangingPunct="1">
              <a:spcBef>
                <a:spcPct val="0"/>
              </a:spcBef>
              <a:buFontTx/>
              <a:buNone/>
            </a:pPr>
            <a:endParaRPr lang="es-ES" altLang="es-ES" sz="1800" b="1"/>
          </a:p>
          <a:p>
            <a:pPr eaLnBrk="1" hangingPunct="1">
              <a:spcBef>
                <a:spcPct val="0"/>
              </a:spcBef>
              <a:buFontTx/>
              <a:buNone/>
            </a:pPr>
            <a:r>
              <a:rPr lang="es-ES" altLang="es-ES" sz="1800" b="1"/>
              <a:t>Acceso local, CD-ROM, en línea, etc…  </a:t>
            </a:r>
          </a:p>
          <a:p>
            <a:pPr eaLnBrk="1" hangingPunct="1">
              <a:spcBef>
                <a:spcPct val="0"/>
              </a:spcBef>
              <a:buFontTx/>
              <a:buNone/>
            </a:pPr>
            <a:endParaRPr lang="es-ES" altLang="es-ES" sz="1800" b="1"/>
          </a:p>
          <a:p>
            <a:pPr eaLnBrk="1" hangingPunct="1">
              <a:spcBef>
                <a:spcPct val="0"/>
              </a:spcBef>
              <a:buFontTx/>
              <a:buNone/>
            </a:pPr>
            <a:r>
              <a:rPr lang="es-ES" altLang="es-ES" sz="1800" b="1"/>
              <a:t>Cada vez más – acceso por un navegador</a:t>
            </a:r>
          </a:p>
          <a:p>
            <a:pPr eaLnBrk="1" hangingPunct="1">
              <a:spcBef>
                <a:spcPct val="0"/>
              </a:spcBef>
              <a:buFontTx/>
              <a:buNone/>
            </a:pPr>
            <a:endParaRPr lang="es-ES" altLang="es-ES" sz="1800" b="1"/>
          </a:p>
          <a:p>
            <a:pPr eaLnBrk="1" hangingPunct="1">
              <a:spcBef>
                <a:spcPct val="0"/>
              </a:spcBef>
              <a:buFontTx/>
              <a:buNone/>
            </a:pPr>
            <a:r>
              <a:rPr lang="es-ES" altLang="es-ES" sz="1800" b="1"/>
              <a:t>Bases de datos gratuitas frente a suscritas.</a:t>
            </a:r>
          </a:p>
          <a:p>
            <a:pPr eaLnBrk="1" hangingPunct="1">
              <a:spcBef>
                <a:spcPct val="0"/>
              </a:spcBef>
              <a:buFontTx/>
              <a:buNone/>
            </a:pPr>
            <a:endParaRPr lang="es-ES" altLang="es-ES" sz="1800" b="1"/>
          </a:p>
          <a:p>
            <a:pPr eaLnBrk="1" hangingPunct="1">
              <a:spcBef>
                <a:spcPct val="0"/>
              </a:spcBef>
              <a:buFontTx/>
              <a:buNone/>
            </a:pPr>
            <a:r>
              <a:rPr lang="es-ES" altLang="es-ES" sz="1800" b="1">
                <a:hlinkClick r:id="rId5"/>
              </a:rPr>
              <a:t>http://fama.us.es/record=b2554914~S4*spi</a:t>
            </a: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b="1"/>
          </a:p>
          <a:p>
            <a:pPr eaLnBrk="1" hangingPunct="1">
              <a:spcBef>
                <a:spcPct val="0"/>
              </a:spcBef>
              <a:buFontTx/>
              <a:buNone/>
            </a:pPr>
            <a:endParaRPr lang="es-ES" altLang="es-ES" sz="1800"/>
          </a:p>
          <a:p>
            <a:pPr eaLnBrk="1" hangingPunct="1">
              <a:spcBef>
                <a:spcPct val="0"/>
              </a:spcBef>
              <a:buFontTx/>
              <a:buNone/>
            </a:pPr>
            <a:endParaRPr lang="es-ES" altLang="es-ES" sz="1800"/>
          </a:p>
          <a:p>
            <a:pPr eaLnBrk="1" hangingPunct="1">
              <a:spcBef>
                <a:spcPct val="0"/>
              </a:spcBef>
              <a:buFontTx/>
              <a:buNone/>
            </a:pPr>
            <a:endParaRPr lang="es-ES" altLang="es-ES" sz="1800"/>
          </a:p>
          <a:p>
            <a:pPr eaLnBrk="1" hangingPunct="1">
              <a:spcBef>
                <a:spcPct val="0"/>
              </a:spcBef>
              <a:buFontTx/>
              <a:buNone/>
            </a:pPr>
            <a:endParaRPr lang="es-ES" altLang="es-ES" sz="1800"/>
          </a:p>
          <a:p>
            <a:pPr eaLnBrk="1" hangingPunct="1">
              <a:spcBef>
                <a:spcPct val="0"/>
              </a:spcBef>
              <a:buFontTx/>
              <a:buNone/>
            </a:pPr>
            <a:endParaRPr lang="es-ES" altLang="es-ES" sz="1800"/>
          </a:p>
          <a:p>
            <a:pPr eaLnBrk="1" hangingPunct="1">
              <a:spcBef>
                <a:spcPct val="0"/>
              </a:spcBef>
              <a:buFontTx/>
              <a:buNone/>
            </a:pPr>
            <a:endParaRPr lang="es-ES" altLang="es-ES" sz="1800"/>
          </a:p>
        </p:txBody>
      </p:sp>
      <p:pic>
        <p:nvPicPr>
          <p:cNvPr id="10247"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9050" y="4130675"/>
            <a:ext cx="3163888" cy="2373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9533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6"/>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pic>
        <p:nvPicPr>
          <p:cNvPr id="11268" name="Picture 7" descr="logoALAS"/>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8"/>
          <p:cNvSpPr txBox="1">
            <a:spLocks noChangeArrowheads="1"/>
          </p:cNvSpPr>
          <p:nvPr/>
        </p:nvSpPr>
        <p:spPr bwMode="auto">
          <a:xfrm>
            <a:off x="2771775" y="404813"/>
            <a:ext cx="5903913"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spcBef>
                <a:spcPct val="50000"/>
              </a:spcBef>
              <a:buFontTx/>
              <a:buNone/>
            </a:pPr>
            <a:r>
              <a:rPr lang="es-ES_tradnl" altLang="es-ES" sz="2800" dirty="0" smtClean="0"/>
              <a:t>Bases de datos TIPOLOGÍAS</a:t>
            </a:r>
            <a:endParaRPr lang="es-ES" altLang="es-ES" sz="2800" dirty="0">
              <a:latin typeface="Verdana" pitchFamily="34" charset="0"/>
            </a:endParaRPr>
          </a:p>
        </p:txBody>
      </p:sp>
      <p:sp>
        <p:nvSpPr>
          <p:cNvPr id="9222" name="3 CuadroTexto"/>
          <p:cNvSpPr txBox="1">
            <a:spLocks noChangeArrowheads="1"/>
          </p:cNvSpPr>
          <p:nvPr/>
        </p:nvSpPr>
        <p:spPr bwMode="auto">
          <a:xfrm>
            <a:off x="1138238" y="1196975"/>
            <a:ext cx="6389687" cy="812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s-ES" altLang="es-ES" b="1" dirty="0" smtClean="0"/>
              <a:t>Por la </a:t>
            </a:r>
            <a:r>
              <a:rPr lang="es-ES" altLang="es-ES" b="1" u="sng" dirty="0" smtClean="0"/>
              <a:t>cobertura documental</a:t>
            </a:r>
            <a:r>
              <a:rPr lang="es-ES" altLang="es-ES" b="1" dirty="0" smtClean="0"/>
              <a:t>:</a:t>
            </a:r>
          </a:p>
          <a:p>
            <a:pPr eaLnBrk="1" hangingPunct="1">
              <a:defRPr/>
            </a:pPr>
            <a:endParaRPr lang="es-ES" altLang="es-ES" b="1" dirty="0" smtClean="0"/>
          </a:p>
          <a:p>
            <a:pPr marL="285750" indent="-285750" eaLnBrk="1" hangingPunct="1">
              <a:buFontTx/>
              <a:buChar char="-"/>
              <a:defRPr/>
            </a:pPr>
            <a:r>
              <a:rPr lang="es-ES" altLang="es-ES" b="1" dirty="0" smtClean="0"/>
              <a:t>Un tipo de documentos.</a:t>
            </a:r>
          </a:p>
          <a:p>
            <a:pPr marL="285750" indent="-285750" eaLnBrk="1" hangingPunct="1">
              <a:buFontTx/>
              <a:buChar char="-"/>
              <a:defRPr/>
            </a:pPr>
            <a:endParaRPr lang="es-ES" altLang="es-ES" b="1" dirty="0" smtClean="0"/>
          </a:p>
          <a:p>
            <a:pPr marL="285750" indent="-285750" eaLnBrk="1" hangingPunct="1">
              <a:buFontTx/>
              <a:buChar char="-"/>
              <a:defRPr/>
            </a:pPr>
            <a:endParaRPr lang="es-ES" altLang="es-ES" b="1" dirty="0" smtClean="0"/>
          </a:p>
          <a:p>
            <a:pPr marL="285750" indent="-285750" eaLnBrk="1" hangingPunct="1">
              <a:buFontTx/>
              <a:buChar char="-"/>
              <a:defRPr/>
            </a:pPr>
            <a:endParaRPr lang="es-ES" altLang="es-ES" b="1" dirty="0" smtClean="0"/>
          </a:p>
          <a:p>
            <a:pPr marL="285750" indent="-285750" eaLnBrk="1" hangingPunct="1">
              <a:buFontTx/>
              <a:buChar char="-"/>
              <a:defRPr/>
            </a:pPr>
            <a:endParaRPr lang="es-ES" altLang="es-ES" b="1" dirty="0" smtClean="0"/>
          </a:p>
          <a:p>
            <a:pPr marL="285750" indent="-285750" eaLnBrk="1" hangingPunct="1">
              <a:buFontTx/>
              <a:buChar char="-"/>
              <a:defRPr/>
            </a:pPr>
            <a:endParaRPr lang="es-ES" altLang="es-ES" b="1" dirty="0" smtClean="0"/>
          </a:p>
          <a:p>
            <a:pPr marL="285750" indent="-285750" eaLnBrk="1" hangingPunct="1">
              <a:buFontTx/>
              <a:buChar char="-"/>
              <a:defRPr/>
            </a:pPr>
            <a:endParaRPr lang="es-ES" altLang="es-ES" b="1" dirty="0" smtClean="0"/>
          </a:p>
          <a:p>
            <a:pPr marL="285750" indent="-285750" eaLnBrk="1" hangingPunct="1">
              <a:buFontTx/>
              <a:buChar char="-"/>
              <a:defRPr/>
            </a:pPr>
            <a:endParaRPr lang="es-ES" altLang="es-ES" b="1" dirty="0" smtClean="0"/>
          </a:p>
          <a:p>
            <a:pPr eaLnBrk="1" hangingPunct="1">
              <a:defRPr/>
            </a:pPr>
            <a:r>
              <a:rPr lang="es-ES" altLang="es-ES" b="1" dirty="0" smtClean="0"/>
              <a:t>Normas</a:t>
            </a:r>
          </a:p>
          <a:p>
            <a:pPr eaLnBrk="1" hangingPunct="1">
              <a:defRPr/>
            </a:pPr>
            <a:r>
              <a:rPr lang="es-ES" altLang="es-ES" b="1" dirty="0" smtClean="0">
                <a:hlinkClick r:id="rId5"/>
              </a:rPr>
              <a:t>http://fama.us.es/record=b1722432~S5*spi</a:t>
            </a:r>
            <a:endParaRPr lang="es-ES" altLang="es-ES" b="1" dirty="0" smtClean="0"/>
          </a:p>
          <a:p>
            <a:pPr eaLnBrk="1" hangingPunct="1">
              <a:defRPr/>
            </a:pPr>
            <a:endParaRPr lang="es-ES" altLang="es-ES" b="1" dirty="0" smtClean="0"/>
          </a:p>
          <a:p>
            <a:pPr eaLnBrk="1" hangingPunct="1">
              <a:defRPr/>
            </a:pPr>
            <a:endParaRPr lang="es-ES" altLang="es-ES" b="1" dirty="0" smtClean="0"/>
          </a:p>
          <a:p>
            <a:pPr marL="285750" indent="-285750" eaLnBrk="1" hangingPunct="1">
              <a:buFontTx/>
              <a:buChar char="-"/>
              <a:defRPr/>
            </a:pPr>
            <a:r>
              <a:rPr lang="es-ES" altLang="es-ES" b="1" dirty="0" smtClean="0"/>
              <a:t>Varias tipologías documentales.</a:t>
            </a:r>
          </a:p>
          <a:p>
            <a:pPr eaLnBrk="1" hangingPunct="1">
              <a:defRPr/>
            </a:pPr>
            <a:endParaRPr lang="es-ES" altLang="es-ES" b="1" dirty="0" smtClean="0"/>
          </a:p>
          <a:p>
            <a:pPr eaLnBrk="1" hangingPunct="1">
              <a:defRPr/>
            </a:pPr>
            <a:r>
              <a:rPr lang="es-ES" altLang="es-ES" b="1" dirty="0" smtClean="0">
                <a:hlinkClick r:id="rId6"/>
              </a:rPr>
              <a:t>http://fama.us.es/record=b1934304~S4*spi</a:t>
            </a:r>
            <a:endParaRPr lang="es-ES" altLang="es-ES" b="1" dirty="0" smtClean="0"/>
          </a:p>
          <a:p>
            <a:pPr eaLnBrk="1" hangingPunct="1">
              <a:defRPr/>
            </a:pPr>
            <a:endParaRPr lang="es-ES" altLang="es-ES" b="1" dirty="0" smtClean="0"/>
          </a:p>
          <a:p>
            <a:pPr eaLnBrk="1" hangingPunct="1">
              <a:defRPr/>
            </a:pPr>
            <a:r>
              <a:rPr lang="es-ES" altLang="es-ES" b="1" dirty="0" smtClean="0">
                <a:hlinkClick r:id="rId7"/>
              </a:rPr>
              <a:t>http://fama.us.es/record=b1651171~S4*spi</a:t>
            </a:r>
            <a:endParaRPr lang="es-ES" altLang="es-ES" b="1" dirty="0" smtClean="0"/>
          </a:p>
          <a:p>
            <a:pPr eaLnBrk="1" hangingPunct="1">
              <a:defRPr/>
            </a:pPr>
            <a:endParaRPr lang="es-ES" altLang="es-ES" b="1" dirty="0" smtClean="0"/>
          </a:p>
          <a:p>
            <a:pPr eaLnBrk="1" hangingPunct="1">
              <a:defRPr/>
            </a:pPr>
            <a:endParaRPr lang="es-ES" altLang="es-ES" b="1" dirty="0" smtClean="0"/>
          </a:p>
          <a:p>
            <a:pPr eaLnBrk="1" hangingPunct="1">
              <a:defRPr/>
            </a:pPr>
            <a:endParaRPr lang="es-ES" altLang="es-ES" b="1" dirty="0" smtClean="0"/>
          </a:p>
          <a:p>
            <a:pPr eaLnBrk="1" hangingPunct="1">
              <a:defRPr/>
            </a:pPr>
            <a:endParaRPr lang="es-ES" altLang="es-ES" b="1" dirty="0" smtClean="0"/>
          </a:p>
          <a:p>
            <a:pPr eaLnBrk="1" hangingPunct="1">
              <a:defRPr/>
            </a:pPr>
            <a:endParaRPr lang="es-ES" altLang="es-ES" dirty="0" smtClean="0"/>
          </a:p>
          <a:p>
            <a:pPr eaLnBrk="1" hangingPunct="1">
              <a:defRPr/>
            </a:pPr>
            <a:endParaRPr lang="es-ES" altLang="es-ES" dirty="0" smtClean="0"/>
          </a:p>
          <a:p>
            <a:pPr eaLnBrk="1" hangingPunct="1">
              <a:defRPr/>
            </a:pPr>
            <a:endParaRPr lang="es-ES" altLang="es-ES" dirty="0" smtClean="0"/>
          </a:p>
          <a:p>
            <a:pPr eaLnBrk="1" hangingPunct="1">
              <a:defRPr/>
            </a:pPr>
            <a:endParaRPr lang="es-ES" altLang="es-ES" dirty="0" smtClean="0"/>
          </a:p>
          <a:p>
            <a:pPr eaLnBrk="1" hangingPunct="1">
              <a:defRPr/>
            </a:pPr>
            <a:endParaRPr lang="es-ES" altLang="es-ES" dirty="0" smtClean="0"/>
          </a:p>
          <a:p>
            <a:pPr eaLnBrk="1" hangingPunct="1">
              <a:defRPr/>
            </a:pPr>
            <a:endParaRPr lang="es-ES" altLang="es-ES" dirty="0" smtClean="0"/>
          </a:p>
        </p:txBody>
      </p:sp>
      <p:pic>
        <p:nvPicPr>
          <p:cNvPr id="11271" name="Picture 2">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5063" y="2205038"/>
            <a:ext cx="2379662" cy="1785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60790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6"/>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pic>
        <p:nvPicPr>
          <p:cNvPr id="12292" name="Picture 7" descr="logoALAS"/>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8"/>
          <p:cNvSpPr txBox="1">
            <a:spLocks noChangeArrowheads="1"/>
          </p:cNvSpPr>
          <p:nvPr/>
        </p:nvSpPr>
        <p:spPr bwMode="auto">
          <a:xfrm>
            <a:off x="2771775" y="404813"/>
            <a:ext cx="5903913"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spcBef>
                <a:spcPct val="50000"/>
              </a:spcBef>
              <a:buFontTx/>
              <a:buNone/>
            </a:pPr>
            <a:r>
              <a:rPr lang="es-ES_tradnl" altLang="es-ES" sz="2800" dirty="0" smtClean="0"/>
              <a:t>Bases de datos TIPOLOGÍAS</a:t>
            </a:r>
            <a:endParaRPr lang="es-ES" altLang="es-ES" sz="2800" dirty="0">
              <a:latin typeface="Verdana" pitchFamily="34" charset="0"/>
            </a:endParaRPr>
          </a:p>
        </p:txBody>
      </p:sp>
      <p:sp>
        <p:nvSpPr>
          <p:cNvPr id="9222" name="3 CuadroTexto"/>
          <p:cNvSpPr txBox="1">
            <a:spLocks noChangeArrowheads="1"/>
          </p:cNvSpPr>
          <p:nvPr/>
        </p:nvSpPr>
        <p:spPr bwMode="auto">
          <a:xfrm>
            <a:off x="1138238" y="1196975"/>
            <a:ext cx="7088187" cy="784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s-ES" altLang="es-ES" b="1" dirty="0" smtClean="0"/>
              <a:t>Por la </a:t>
            </a:r>
            <a:r>
              <a:rPr lang="es-ES" altLang="es-ES" b="1" u="sng" dirty="0" smtClean="0"/>
              <a:t>modelo de tratamiento documental</a:t>
            </a:r>
            <a:r>
              <a:rPr lang="es-ES" altLang="es-ES" b="1" dirty="0" smtClean="0"/>
              <a:t>:</a:t>
            </a:r>
          </a:p>
          <a:p>
            <a:pPr eaLnBrk="1" hangingPunct="1">
              <a:defRPr/>
            </a:pPr>
            <a:endParaRPr lang="es-ES" altLang="es-ES" b="1" dirty="0" smtClean="0"/>
          </a:p>
          <a:p>
            <a:pPr eaLnBrk="1" hangingPunct="1">
              <a:defRPr/>
            </a:pPr>
            <a:endParaRPr lang="es-ES" altLang="es-ES" b="1" dirty="0" smtClean="0"/>
          </a:p>
          <a:p>
            <a:pPr marL="285750" indent="-285750" eaLnBrk="1" hangingPunct="1">
              <a:buFontTx/>
              <a:buChar char="-"/>
              <a:defRPr/>
            </a:pPr>
            <a:r>
              <a:rPr lang="es-ES" altLang="es-ES" sz="2400" b="1" dirty="0" smtClean="0"/>
              <a:t>Bases de datos de sumarios o sin análisis de contenido.</a:t>
            </a:r>
          </a:p>
          <a:p>
            <a:pPr eaLnBrk="1" hangingPunct="1">
              <a:defRPr/>
            </a:pPr>
            <a:endParaRPr lang="es-ES" altLang="es-ES" sz="2400" b="1" dirty="0" smtClean="0"/>
          </a:p>
          <a:p>
            <a:pPr marL="285750" indent="-285750" eaLnBrk="1" hangingPunct="1">
              <a:buFontTx/>
              <a:buChar char="-"/>
              <a:defRPr/>
            </a:pPr>
            <a:r>
              <a:rPr lang="es-ES" altLang="es-ES" sz="2400" b="1" dirty="0" smtClean="0"/>
              <a:t>Bases de datos con análisis documental más completo.</a:t>
            </a:r>
          </a:p>
          <a:p>
            <a:pPr eaLnBrk="1" hangingPunct="1">
              <a:defRPr/>
            </a:pPr>
            <a:endParaRPr lang="es-ES" altLang="es-ES" sz="2400" b="1" dirty="0" smtClean="0"/>
          </a:p>
          <a:p>
            <a:pPr marL="285750" indent="-285750" eaLnBrk="1" hangingPunct="1">
              <a:buFontTx/>
              <a:buChar char="-"/>
              <a:defRPr/>
            </a:pPr>
            <a:r>
              <a:rPr lang="es-ES" altLang="es-ES" sz="2400" b="1" dirty="0" smtClean="0"/>
              <a:t>Índice de citas. Productos del ISI.</a:t>
            </a:r>
          </a:p>
          <a:p>
            <a:pPr marL="285750" indent="-285750" eaLnBrk="1" hangingPunct="1">
              <a:buFontTx/>
              <a:buChar char="-"/>
              <a:defRPr/>
            </a:pPr>
            <a:endParaRPr lang="es-ES" altLang="es-ES" sz="2400" b="1" dirty="0"/>
          </a:p>
          <a:p>
            <a:pPr eaLnBrk="1" hangingPunct="1">
              <a:defRPr/>
            </a:pPr>
            <a:r>
              <a:rPr lang="es-ES" altLang="es-ES" sz="2400" b="1" dirty="0" smtClean="0"/>
              <a:t>+ Los catálogos también serían bases de datos</a:t>
            </a:r>
          </a:p>
          <a:p>
            <a:pPr marL="285750" indent="-285750" eaLnBrk="1" hangingPunct="1">
              <a:buFontTx/>
              <a:buChar char="-"/>
              <a:defRPr/>
            </a:pPr>
            <a:endParaRPr lang="es-ES" altLang="es-ES" b="1" dirty="0" smtClean="0"/>
          </a:p>
          <a:p>
            <a:pPr marL="285750" indent="-285750" eaLnBrk="1" hangingPunct="1">
              <a:buFontTx/>
              <a:buChar char="-"/>
              <a:defRPr/>
            </a:pPr>
            <a:endParaRPr lang="es-ES" altLang="es-ES" b="1" dirty="0" smtClean="0"/>
          </a:p>
          <a:p>
            <a:pPr eaLnBrk="1" hangingPunct="1">
              <a:defRPr/>
            </a:pPr>
            <a:endParaRPr lang="es-ES" altLang="es-ES" b="1" dirty="0" smtClean="0"/>
          </a:p>
          <a:p>
            <a:pPr eaLnBrk="1" hangingPunct="1">
              <a:defRPr/>
            </a:pPr>
            <a:endParaRPr lang="es-ES" altLang="es-ES" b="1" dirty="0" smtClean="0"/>
          </a:p>
          <a:p>
            <a:pPr eaLnBrk="1" hangingPunct="1">
              <a:defRPr/>
            </a:pPr>
            <a:endParaRPr lang="es-ES" altLang="es-ES" b="1" dirty="0" smtClean="0"/>
          </a:p>
          <a:p>
            <a:pPr eaLnBrk="1" hangingPunct="1">
              <a:defRPr/>
            </a:pPr>
            <a:endParaRPr lang="es-ES" altLang="es-ES" b="1" dirty="0" smtClean="0"/>
          </a:p>
          <a:p>
            <a:pPr eaLnBrk="1" hangingPunct="1">
              <a:defRPr/>
            </a:pPr>
            <a:endParaRPr lang="es-ES" altLang="es-ES" b="1" dirty="0" smtClean="0"/>
          </a:p>
          <a:p>
            <a:pPr eaLnBrk="1" hangingPunct="1">
              <a:defRPr/>
            </a:pPr>
            <a:endParaRPr lang="es-ES" altLang="es-ES" dirty="0" smtClean="0"/>
          </a:p>
          <a:p>
            <a:pPr eaLnBrk="1" hangingPunct="1">
              <a:defRPr/>
            </a:pPr>
            <a:endParaRPr lang="es-ES" altLang="es-ES" dirty="0" smtClean="0"/>
          </a:p>
          <a:p>
            <a:pPr eaLnBrk="1" hangingPunct="1">
              <a:defRPr/>
            </a:pPr>
            <a:endParaRPr lang="es-ES" altLang="es-ES" dirty="0" smtClean="0"/>
          </a:p>
          <a:p>
            <a:pPr eaLnBrk="1" hangingPunct="1">
              <a:defRPr/>
            </a:pPr>
            <a:endParaRPr lang="es-ES" altLang="es-ES" dirty="0" smtClean="0"/>
          </a:p>
          <a:p>
            <a:pPr eaLnBrk="1" hangingPunct="1">
              <a:defRPr/>
            </a:pPr>
            <a:endParaRPr lang="es-ES" altLang="es-ES" dirty="0" smtClean="0"/>
          </a:p>
          <a:p>
            <a:pPr eaLnBrk="1" hangingPunct="1">
              <a:defRPr/>
            </a:pPr>
            <a:endParaRPr lang="es-ES" altLang="es-ES" dirty="0" smtClean="0"/>
          </a:p>
        </p:txBody>
      </p:sp>
    </p:spTree>
    <p:extLst>
      <p:ext uri="{BB962C8B-B14F-4D97-AF65-F5344CB8AC3E}">
        <p14:creationId xmlns:p14="http://schemas.microsoft.com/office/powerpoint/2010/main" val="20996549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p:txBody>
          <a:bodyPr/>
          <a:lstStyle/>
          <a:p>
            <a:endParaRPr lang="es-ES" altLang="es-ES" smtClean="0"/>
          </a:p>
        </p:txBody>
      </p:sp>
      <p:sp>
        <p:nvSpPr>
          <p:cNvPr id="13315" name="2 Marcador de contenido"/>
          <p:cNvSpPr>
            <a:spLocks noGrp="1"/>
          </p:cNvSpPr>
          <p:nvPr>
            <p:ph idx="1"/>
          </p:nvPr>
        </p:nvSpPr>
        <p:spPr/>
        <p:txBody>
          <a:bodyPr/>
          <a:lstStyle/>
          <a:p>
            <a:endParaRPr lang="es-ES" altLang="es-ES" smtClean="0"/>
          </a:p>
        </p:txBody>
      </p:sp>
      <p:pic>
        <p:nvPicPr>
          <p:cNvPr id="13316"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7536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2236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26627"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4"/>
          <p:cNvSpPr txBox="1">
            <a:spLocks noChangeArrowheads="1"/>
          </p:cNvSpPr>
          <p:nvPr/>
        </p:nvSpPr>
        <p:spPr bwMode="auto">
          <a:xfrm>
            <a:off x="8243888" y="188913"/>
            <a:ext cx="90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s-ES" altLang="es-ES" sz="2400">
              <a:latin typeface="Arial" pitchFamily="34" charset="0"/>
              <a:sym typeface="Wingdings 2" pitchFamily="18" charset="2"/>
            </a:endParaRPr>
          </a:p>
        </p:txBody>
      </p:sp>
      <p:sp>
        <p:nvSpPr>
          <p:cNvPr id="26629" name="Text Box 5"/>
          <p:cNvSpPr txBox="1">
            <a:spLocks noChangeArrowheads="1"/>
          </p:cNvSpPr>
          <p:nvPr/>
        </p:nvSpPr>
        <p:spPr bwMode="auto">
          <a:xfrm>
            <a:off x="2339975" y="260350"/>
            <a:ext cx="680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a:latin typeface="The Sans Bold-"/>
              </a:rPr>
              <a:t>Presentarla y comunicarla con rigor</a:t>
            </a:r>
            <a:endParaRPr lang="es-ES" altLang="es-ES">
              <a:latin typeface="The Sans Bold-"/>
            </a:endParaRPr>
          </a:p>
        </p:txBody>
      </p:sp>
      <p:pic>
        <p:nvPicPr>
          <p:cNvPr id="26630" name="Picture 6"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7"/>
          <p:cNvSpPr>
            <a:spLocks noChangeArrowheads="1"/>
          </p:cNvSpPr>
          <p:nvPr/>
        </p:nvSpPr>
        <p:spPr bwMode="auto">
          <a:xfrm>
            <a:off x="719138" y="1601788"/>
            <a:ext cx="7345362" cy="4132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120000"/>
              </a:lnSpc>
              <a:spcBef>
                <a:spcPct val="0"/>
              </a:spcBef>
              <a:buFontTx/>
              <a:buNone/>
            </a:pPr>
            <a:r>
              <a:rPr lang="es-ES_tradnl" altLang="es-ES" sz="2400">
                <a:latin typeface="Arial" pitchFamily="34" charset="0"/>
              </a:rPr>
              <a:t> </a:t>
            </a:r>
          </a:p>
        </p:txBody>
      </p:sp>
      <p:sp>
        <p:nvSpPr>
          <p:cNvPr id="26632" name="Rectangle 9"/>
          <p:cNvSpPr>
            <a:spLocks noChangeArrowheads="1"/>
          </p:cNvSpPr>
          <p:nvPr/>
        </p:nvSpPr>
        <p:spPr bwMode="auto">
          <a:xfrm>
            <a:off x="395288" y="1484313"/>
            <a:ext cx="849788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5000"/>
              </a:lnSpc>
              <a:spcBef>
                <a:spcPct val="0"/>
              </a:spcBef>
              <a:buFontTx/>
              <a:buNone/>
            </a:pPr>
            <a:endParaRPr lang="es-ES" altLang="es-ES" sz="2400">
              <a:latin typeface="Arial" pitchFamily="34" charset="0"/>
            </a:endParaRPr>
          </a:p>
        </p:txBody>
      </p:sp>
      <p:pic>
        <p:nvPicPr>
          <p:cNvPr id="26633" name="1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6300" y="1571625"/>
            <a:ext cx="73914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4" name="5 Cerrar corchete"/>
          <p:cNvSpPr>
            <a:spLocks/>
          </p:cNvSpPr>
          <p:nvPr/>
        </p:nvSpPr>
        <p:spPr bwMode="auto">
          <a:xfrm>
            <a:off x="4391025" y="4941888"/>
            <a:ext cx="2197100" cy="574675"/>
          </a:xfrm>
          <a:prstGeom prst="rightBracket">
            <a:avLst>
              <a:gd name="adj" fmla="val 8333"/>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sp>
        <p:nvSpPr>
          <p:cNvPr id="26635" name="6 Rectángulo"/>
          <p:cNvSpPr>
            <a:spLocks noChangeArrowheads="1"/>
          </p:cNvSpPr>
          <p:nvPr/>
        </p:nvSpPr>
        <p:spPr bwMode="auto">
          <a:xfrm>
            <a:off x="584200" y="5637213"/>
            <a:ext cx="83089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ES" altLang="es-ES" sz="1800">
                <a:hlinkClick r:id="rId6"/>
              </a:rPr>
              <a:t>http://bib.us.es/estudia_e_investiga/guias/tfg</a:t>
            </a:r>
            <a:endParaRPr lang="es-ES" altLang="es-ES" sz="1800"/>
          </a:p>
          <a:p>
            <a:pPr>
              <a:spcBef>
                <a:spcPct val="0"/>
              </a:spcBef>
              <a:buFontTx/>
              <a:buNone/>
            </a:pPr>
            <a:endParaRPr lang="es-ES" altLang="es-ES" sz="1800"/>
          </a:p>
        </p:txBody>
      </p:sp>
    </p:spTree>
    <p:extLst>
      <p:ext uri="{BB962C8B-B14F-4D97-AF65-F5344CB8AC3E}">
        <p14:creationId xmlns:p14="http://schemas.microsoft.com/office/powerpoint/2010/main" val="234653156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6"/>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pic>
        <p:nvPicPr>
          <p:cNvPr id="14340" name="Picture 7" descr="logoALAS"/>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8"/>
          <p:cNvSpPr txBox="1">
            <a:spLocks noChangeArrowheads="1"/>
          </p:cNvSpPr>
          <p:nvPr/>
        </p:nvSpPr>
        <p:spPr bwMode="auto">
          <a:xfrm>
            <a:off x="2771775" y="404813"/>
            <a:ext cx="5903913"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spcBef>
                <a:spcPct val="50000"/>
              </a:spcBef>
              <a:buFontTx/>
              <a:buNone/>
            </a:pPr>
            <a:r>
              <a:rPr lang="es-ES_tradnl" altLang="es-ES" sz="2800" dirty="0" err="1" smtClean="0"/>
              <a:t>Bbdd</a:t>
            </a:r>
            <a:r>
              <a:rPr lang="es-ES_tradnl" altLang="es-ES" sz="2800" dirty="0" smtClean="0"/>
              <a:t> TIPOLOGÍAS </a:t>
            </a:r>
            <a:r>
              <a:rPr lang="es-ES_tradnl" altLang="es-ES" sz="2800" dirty="0"/>
              <a:t>: </a:t>
            </a:r>
            <a:r>
              <a:rPr lang="es-ES_tradnl" altLang="es-ES" sz="2800" u="sng" dirty="0">
                <a:solidFill>
                  <a:srgbClr val="C00000"/>
                </a:solidFill>
              </a:rPr>
              <a:t>Conclusiones</a:t>
            </a:r>
            <a:endParaRPr lang="es-ES" altLang="es-ES" sz="2800" u="sng" dirty="0">
              <a:solidFill>
                <a:srgbClr val="C00000"/>
              </a:solidFill>
              <a:latin typeface="Verdana" pitchFamily="34" charset="0"/>
            </a:endParaRPr>
          </a:p>
        </p:txBody>
      </p:sp>
      <p:sp>
        <p:nvSpPr>
          <p:cNvPr id="14342" name="3 CuadroTexto"/>
          <p:cNvSpPr txBox="1">
            <a:spLocks noChangeArrowheads="1"/>
          </p:cNvSpPr>
          <p:nvPr/>
        </p:nvSpPr>
        <p:spPr bwMode="auto">
          <a:xfrm>
            <a:off x="1138238" y="1196975"/>
            <a:ext cx="7088187"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s-ES" altLang="es-ES" sz="1800" b="1"/>
              <a:t>Una misma base de datos = distintas características</a:t>
            </a:r>
          </a:p>
          <a:p>
            <a:pPr algn="ctr" eaLnBrk="1" hangingPunct="1">
              <a:spcBef>
                <a:spcPct val="0"/>
              </a:spcBef>
              <a:buFontTx/>
              <a:buNone/>
            </a:pPr>
            <a:endParaRPr lang="es-ES" altLang="es-ES" sz="1800" b="1"/>
          </a:p>
          <a:p>
            <a:pPr algn="ctr" eaLnBrk="1" hangingPunct="1">
              <a:spcBef>
                <a:spcPct val="0"/>
              </a:spcBef>
              <a:buFontTx/>
              <a:buNone/>
            </a:pPr>
            <a:r>
              <a:rPr lang="es-ES" altLang="es-ES" sz="1800" b="1"/>
              <a:t>		HÍBRIDAS</a:t>
            </a:r>
          </a:p>
          <a:p>
            <a:pPr algn="ctr" eaLnBrk="1" hangingPunct="1">
              <a:spcBef>
                <a:spcPct val="0"/>
              </a:spcBef>
              <a:buFontTx/>
              <a:buNone/>
            </a:pPr>
            <a:endParaRPr lang="es-ES" altLang="es-ES" sz="1800" b="1"/>
          </a:p>
          <a:p>
            <a:pPr algn="ctr" eaLnBrk="1" hangingPunct="1">
              <a:spcBef>
                <a:spcPct val="0"/>
              </a:spcBef>
              <a:buFontTx/>
              <a:buNone/>
            </a:pPr>
            <a:endParaRPr lang="es-ES" altLang="es-ES" sz="1800" b="1"/>
          </a:p>
          <a:p>
            <a:pPr algn="ctr" eaLnBrk="1" hangingPunct="1">
              <a:spcBef>
                <a:spcPct val="0"/>
              </a:spcBef>
              <a:buFontTx/>
              <a:buNone/>
            </a:pPr>
            <a:endParaRPr lang="es-ES" altLang="es-ES" sz="1800" b="1"/>
          </a:p>
          <a:p>
            <a:pPr algn="ctr" eaLnBrk="1" hangingPunct="1">
              <a:spcBef>
                <a:spcPct val="0"/>
              </a:spcBef>
              <a:buFontTx/>
              <a:buNone/>
            </a:pPr>
            <a:endParaRPr lang="es-ES" altLang="es-ES" sz="1800" b="1"/>
          </a:p>
          <a:p>
            <a:pPr algn="ctr" eaLnBrk="1" hangingPunct="1">
              <a:spcBef>
                <a:spcPct val="0"/>
              </a:spcBef>
              <a:buFontTx/>
              <a:buNone/>
            </a:pPr>
            <a:endParaRPr lang="es-ES" altLang="es-ES" sz="1800" b="1"/>
          </a:p>
          <a:p>
            <a:pPr algn="ctr" eaLnBrk="1" hangingPunct="1">
              <a:spcBef>
                <a:spcPct val="0"/>
              </a:spcBef>
              <a:buFontTx/>
              <a:buNone/>
            </a:pPr>
            <a:endParaRPr lang="es-ES" altLang="es-ES" sz="1800" b="1"/>
          </a:p>
          <a:p>
            <a:pPr algn="ctr" eaLnBrk="1" hangingPunct="1">
              <a:spcBef>
                <a:spcPct val="0"/>
              </a:spcBef>
              <a:buFontTx/>
              <a:buNone/>
            </a:pPr>
            <a:endParaRPr lang="es-ES" altLang="es-ES" sz="1800" b="1"/>
          </a:p>
          <a:p>
            <a:pPr algn="ctr" eaLnBrk="1" hangingPunct="1">
              <a:spcBef>
                <a:spcPct val="0"/>
              </a:spcBef>
              <a:buFontTx/>
              <a:buNone/>
            </a:pPr>
            <a:endParaRPr lang="es-ES" altLang="es-ES" sz="1800" b="1"/>
          </a:p>
          <a:p>
            <a:pPr algn="ctr" eaLnBrk="1" hangingPunct="1">
              <a:spcBef>
                <a:spcPct val="0"/>
              </a:spcBef>
              <a:buFontTx/>
              <a:buNone/>
            </a:pPr>
            <a:endParaRPr lang="es-ES" altLang="es-ES" sz="1800" b="1"/>
          </a:p>
          <a:p>
            <a:pPr algn="ctr" eaLnBrk="1" hangingPunct="1">
              <a:spcBef>
                <a:spcPct val="0"/>
              </a:spcBef>
              <a:buFontTx/>
              <a:buNone/>
            </a:pPr>
            <a:endParaRPr lang="es-ES" altLang="es-ES" sz="1800"/>
          </a:p>
          <a:p>
            <a:pPr algn="ctr" eaLnBrk="1" hangingPunct="1">
              <a:spcBef>
                <a:spcPct val="0"/>
              </a:spcBef>
              <a:buFontTx/>
              <a:buNone/>
            </a:pPr>
            <a:endParaRPr lang="es-ES" altLang="es-ES" sz="1800"/>
          </a:p>
          <a:p>
            <a:pPr algn="ctr" eaLnBrk="1" hangingPunct="1">
              <a:spcBef>
                <a:spcPct val="0"/>
              </a:spcBef>
              <a:buFontTx/>
              <a:buNone/>
            </a:pPr>
            <a:endParaRPr lang="es-ES" altLang="es-ES" sz="1800"/>
          </a:p>
          <a:p>
            <a:pPr algn="ctr" eaLnBrk="1" hangingPunct="1">
              <a:spcBef>
                <a:spcPct val="0"/>
              </a:spcBef>
              <a:buFontTx/>
              <a:buNone/>
            </a:pPr>
            <a:endParaRPr lang="es-ES" altLang="es-ES" sz="1800"/>
          </a:p>
          <a:p>
            <a:pPr algn="ctr" eaLnBrk="1" hangingPunct="1">
              <a:spcBef>
                <a:spcPct val="0"/>
              </a:spcBef>
              <a:buFontTx/>
              <a:buNone/>
            </a:pPr>
            <a:endParaRPr lang="es-ES" altLang="es-ES" sz="1800"/>
          </a:p>
          <a:p>
            <a:pPr algn="ctr" eaLnBrk="1" hangingPunct="1">
              <a:spcBef>
                <a:spcPct val="0"/>
              </a:spcBef>
              <a:buFontTx/>
              <a:buNone/>
            </a:pPr>
            <a:endParaRPr lang="es-ES" altLang="es-ES" sz="1800"/>
          </a:p>
        </p:txBody>
      </p:sp>
      <p:pic>
        <p:nvPicPr>
          <p:cNvPr id="14343" name="1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500313"/>
            <a:ext cx="5184775"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8643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6"/>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pic>
        <p:nvPicPr>
          <p:cNvPr id="15364" name="Picture 7" descr="logoALAS"/>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8"/>
          <p:cNvSpPr txBox="1">
            <a:spLocks noChangeArrowheads="1"/>
          </p:cNvSpPr>
          <p:nvPr/>
        </p:nvSpPr>
        <p:spPr bwMode="auto">
          <a:xfrm>
            <a:off x="2411413" y="404813"/>
            <a:ext cx="6516687"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spcBef>
                <a:spcPct val="50000"/>
              </a:spcBef>
              <a:buFontTx/>
              <a:buNone/>
            </a:pPr>
            <a:r>
              <a:rPr lang="es-ES_tradnl" altLang="es-ES" sz="2800" dirty="0" smtClean="0"/>
              <a:t>ESTRUCTURA </a:t>
            </a:r>
            <a:r>
              <a:rPr lang="es-ES_tradnl" altLang="es-ES" sz="2800" dirty="0"/>
              <a:t>de la base de datos</a:t>
            </a:r>
            <a:endParaRPr lang="es-ES" altLang="es-ES" sz="2800" dirty="0">
              <a:latin typeface="Verdana" pitchFamily="34" charset="0"/>
            </a:endParaRPr>
          </a:p>
        </p:txBody>
      </p:sp>
      <p:pic>
        <p:nvPicPr>
          <p:cNvPr id="15366" name="Picture 3" descr="C:\Users\Usuario\AppData\Local\Microsoft\Windows\Temporary Internet Files\Content.IE5\ZN2IGKVO\MC900083837[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2663" y="1628775"/>
            <a:ext cx="28575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3 CuadroTexto"/>
          <p:cNvSpPr txBox="1">
            <a:spLocks noChangeArrowheads="1"/>
          </p:cNvSpPr>
          <p:nvPr/>
        </p:nvSpPr>
        <p:spPr bwMode="auto">
          <a:xfrm>
            <a:off x="4049713" y="1989138"/>
            <a:ext cx="417671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s-ES" altLang="es-ES" sz="2400"/>
              <a:t>Nos hablan de aspectos esenciales de las bases de datos.</a:t>
            </a:r>
          </a:p>
          <a:p>
            <a:pPr eaLnBrk="1" hangingPunct="1">
              <a:spcBef>
                <a:spcPct val="0"/>
              </a:spcBef>
              <a:buFontTx/>
              <a:buNone/>
            </a:pPr>
            <a:endParaRPr lang="es-ES" altLang="es-ES" sz="2400"/>
          </a:p>
          <a:p>
            <a:pPr eaLnBrk="1" hangingPunct="1">
              <a:spcBef>
                <a:spcPct val="0"/>
              </a:spcBef>
              <a:buFontTx/>
              <a:buNone/>
            </a:pPr>
            <a:r>
              <a:rPr lang="es-ES" altLang="es-ES" sz="2400"/>
              <a:t>Debemos conocer </a:t>
            </a:r>
            <a:r>
              <a:rPr lang="es-ES" altLang="es-ES" sz="2400" b="1" u="sng"/>
              <a:t>elementos</a:t>
            </a:r>
            <a:r>
              <a:rPr lang="es-ES" altLang="es-ES" sz="2400"/>
              <a:t> como interfaz, lengua, tipos de consulta, etc.</a:t>
            </a:r>
          </a:p>
          <a:p>
            <a:pPr eaLnBrk="1" hangingPunct="1">
              <a:spcBef>
                <a:spcPct val="0"/>
              </a:spcBef>
              <a:buFontTx/>
              <a:buNone/>
            </a:pPr>
            <a:endParaRPr lang="es-ES" altLang="es-ES" sz="1800"/>
          </a:p>
        </p:txBody>
      </p:sp>
    </p:spTree>
    <p:extLst>
      <p:ext uri="{BB962C8B-B14F-4D97-AF65-F5344CB8AC3E}">
        <p14:creationId xmlns:p14="http://schemas.microsoft.com/office/powerpoint/2010/main" val="1194267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6"/>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pic>
        <p:nvPicPr>
          <p:cNvPr id="16388" name="Picture 7" descr="logoALAS"/>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8"/>
          <p:cNvSpPr txBox="1">
            <a:spLocks noChangeArrowheads="1"/>
          </p:cNvSpPr>
          <p:nvPr/>
        </p:nvSpPr>
        <p:spPr bwMode="auto">
          <a:xfrm>
            <a:off x="2411413" y="404813"/>
            <a:ext cx="6516687"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spcBef>
                <a:spcPct val="50000"/>
              </a:spcBef>
              <a:buFontTx/>
              <a:buNone/>
            </a:pPr>
            <a:r>
              <a:rPr lang="es-ES_tradnl" altLang="es-ES" sz="2800" dirty="0" smtClean="0"/>
              <a:t>ESTRUCTURA </a:t>
            </a:r>
            <a:r>
              <a:rPr lang="es-ES_tradnl" altLang="es-ES" sz="2800" dirty="0" err="1" smtClean="0"/>
              <a:t>bbdd</a:t>
            </a:r>
            <a:r>
              <a:rPr lang="es-ES_tradnl" altLang="es-ES" sz="2800" dirty="0" smtClean="0"/>
              <a:t> : </a:t>
            </a:r>
            <a:r>
              <a:rPr lang="es-ES_tradnl" altLang="es-ES" sz="2800" dirty="0"/>
              <a:t>elementos</a:t>
            </a:r>
            <a:endParaRPr lang="es-ES" altLang="es-ES" sz="2800" dirty="0">
              <a:latin typeface="Verdana" pitchFamily="34" charset="0"/>
            </a:endParaRPr>
          </a:p>
        </p:txBody>
      </p:sp>
      <p:graphicFrame>
        <p:nvGraphicFramePr>
          <p:cNvPr id="2" name="1 Diagrama"/>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6391" name="Picture 2" descr="C:\Users\Usuario\AppData\Local\Microsoft\Windows\Temporary Internet Files\Content.IE5\PB8FRVEE\MP900321042[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7013" y="2336800"/>
            <a:ext cx="2714625"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41694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endParaRPr lang="es-ES" altLang="es-ES" smtClean="0"/>
          </a:p>
        </p:txBody>
      </p:sp>
      <p:sp>
        <p:nvSpPr>
          <p:cNvPr id="7" name="6 Rectángulo"/>
          <p:cNvSpPr/>
          <p:nvPr/>
        </p:nvSpPr>
        <p:spPr>
          <a:xfrm>
            <a:off x="5508625" y="765175"/>
            <a:ext cx="3167063"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INTERFACE DE SCIFINDER</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5" y="260648"/>
            <a:ext cx="8657957" cy="5976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87187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5"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6"/>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pic>
        <p:nvPicPr>
          <p:cNvPr id="18436" name="Picture 7" descr="logoALAS"/>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8"/>
          <p:cNvSpPr txBox="1">
            <a:spLocks noChangeArrowheads="1"/>
          </p:cNvSpPr>
          <p:nvPr/>
        </p:nvSpPr>
        <p:spPr bwMode="auto">
          <a:xfrm>
            <a:off x="2411413" y="404813"/>
            <a:ext cx="6516687"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spcBef>
                <a:spcPct val="50000"/>
              </a:spcBef>
              <a:buFontTx/>
              <a:buNone/>
            </a:pPr>
            <a:r>
              <a:rPr lang="es-ES_tradnl" altLang="es-ES" sz="2400" dirty="0" smtClean="0"/>
              <a:t>ESTRUCTURA </a:t>
            </a:r>
            <a:r>
              <a:rPr lang="es-ES_tradnl" altLang="es-ES" sz="2400" dirty="0" err="1" smtClean="0"/>
              <a:t>bbdd</a:t>
            </a:r>
            <a:r>
              <a:rPr lang="es-ES_tradnl" altLang="es-ES" sz="2400" dirty="0" smtClean="0"/>
              <a:t>: </a:t>
            </a:r>
            <a:r>
              <a:rPr lang="es-ES_tradnl" altLang="es-ES" sz="2400" dirty="0"/>
              <a:t>elementos – </a:t>
            </a:r>
            <a:r>
              <a:rPr lang="es-ES_tradnl" altLang="es-ES" sz="2400" u="sng" dirty="0"/>
              <a:t>Tipos de búsquedas</a:t>
            </a:r>
            <a:endParaRPr lang="es-ES" altLang="es-ES" sz="2400" u="sng" dirty="0">
              <a:latin typeface="Verdana" pitchFamily="34" charset="0"/>
            </a:endParaRPr>
          </a:p>
        </p:txBody>
      </p:sp>
      <p:graphicFrame>
        <p:nvGraphicFramePr>
          <p:cNvPr id="4" name="3 Diagrama"/>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934725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6"/>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pic>
        <p:nvPicPr>
          <p:cNvPr id="19460" name="Picture 7" descr="logoALAS"/>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8"/>
          <p:cNvSpPr txBox="1">
            <a:spLocks noChangeArrowheads="1"/>
          </p:cNvSpPr>
          <p:nvPr/>
        </p:nvSpPr>
        <p:spPr bwMode="auto">
          <a:xfrm>
            <a:off x="2411413" y="404813"/>
            <a:ext cx="651668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spcBef>
                <a:spcPct val="50000"/>
              </a:spcBef>
              <a:buFontTx/>
              <a:buNone/>
            </a:pPr>
            <a:r>
              <a:rPr lang="es-ES_tradnl" altLang="es-ES" sz="2000" b="1" dirty="0" smtClean="0"/>
              <a:t>ESTRUCTURA </a:t>
            </a:r>
            <a:r>
              <a:rPr lang="es-ES_tradnl" altLang="es-ES" sz="2000" b="1" dirty="0" err="1" smtClean="0"/>
              <a:t>bbdd</a:t>
            </a:r>
            <a:r>
              <a:rPr lang="es-ES_tradnl" altLang="es-ES" sz="2000" b="1" dirty="0" smtClean="0"/>
              <a:t> : </a:t>
            </a:r>
            <a:r>
              <a:rPr lang="es-ES_tradnl" altLang="es-ES" sz="2000" b="1" dirty="0"/>
              <a:t>elementos – </a:t>
            </a:r>
            <a:r>
              <a:rPr lang="es-ES_tradnl" altLang="es-ES" sz="2000" b="1" u="sng" dirty="0"/>
              <a:t>Funcionalidades</a:t>
            </a:r>
            <a:endParaRPr lang="es-ES" altLang="es-ES" sz="2000" b="1" u="sng" dirty="0">
              <a:latin typeface="Verdana" pitchFamily="34" charset="0"/>
            </a:endParaRPr>
          </a:p>
        </p:txBody>
      </p:sp>
      <p:graphicFrame>
        <p:nvGraphicFramePr>
          <p:cNvPr id="4" name="3 Diagrama"/>
          <p:cNvGraphicFramePr/>
          <p:nvPr/>
        </p:nvGraphicFramePr>
        <p:xfrm>
          <a:off x="1523999" y="1397000"/>
          <a:ext cx="6577013" cy="48402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588892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6"/>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s-ES" altLang="es-ES" sz="1800"/>
          </a:p>
        </p:txBody>
      </p:sp>
      <p:pic>
        <p:nvPicPr>
          <p:cNvPr id="20484" name="Picture 7" descr="logoALAS"/>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8"/>
          <p:cNvSpPr txBox="1">
            <a:spLocks noChangeArrowheads="1"/>
          </p:cNvSpPr>
          <p:nvPr/>
        </p:nvSpPr>
        <p:spPr bwMode="auto">
          <a:xfrm>
            <a:off x="2411413" y="404813"/>
            <a:ext cx="6516687"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spcBef>
                <a:spcPct val="50000"/>
              </a:spcBef>
              <a:buFontTx/>
              <a:buNone/>
            </a:pPr>
            <a:r>
              <a:rPr lang="es-ES" altLang="es-ES" sz="2400" b="1" dirty="0" smtClean="0">
                <a:latin typeface="Verdana" pitchFamily="34" charset="0"/>
              </a:rPr>
              <a:t>Para </a:t>
            </a:r>
            <a:r>
              <a:rPr lang="es-ES" altLang="es-ES" sz="2400" b="1" dirty="0">
                <a:latin typeface="Verdana" pitchFamily="34" charset="0"/>
              </a:rPr>
              <a:t>terminar </a:t>
            </a:r>
            <a:r>
              <a:rPr lang="es-ES" altLang="es-ES" sz="2400" b="1" dirty="0" smtClean="0">
                <a:latin typeface="Verdana" pitchFamily="34" charset="0"/>
              </a:rPr>
              <a:t>… conclusiones BBDD</a:t>
            </a:r>
            <a:endParaRPr lang="es-ES" altLang="es-ES" sz="2400" b="1" dirty="0">
              <a:latin typeface="Verdana" pitchFamily="34" charset="0"/>
            </a:endParaRPr>
          </a:p>
        </p:txBody>
      </p:sp>
      <p:graphicFrame>
        <p:nvGraphicFramePr>
          <p:cNvPr id="4" name="3 Diagrama"/>
          <p:cNvGraphicFramePr/>
          <p:nvPr/>
        </p:nvGraphicFramePr>
        <p:xfrm>
          <a:off x="1523999" y="1397000"/>
          <a:ext cx="6577013" cy="48402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788925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00" cy="857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1763688" y="116632"/>
            <a:ext cx="4296048" cy="646331"/>
          </a:xfrm>
          <a:prstGeom prst="rect">
            <a:avLst/>
          </a:prstGeom>
        </p:spPr>
        <p:txBody>
          <a:bodyPr wrap="none">
            <a:spAutoFit/>
          </a:bodyPr>
          <a:lstStyle/>
          <a:p>
            <a:r>
              <a:rPr lang="es-ES" dirty="0">
                <a:hlinkClick r:id="rId3"/>
              </a:rPr>
              <a:t>http://</a:t>
            </a:r>
            <a:r>
              <a:rPr lang="es-ES" dirty="0" smtClean="0">
                <a:hlinkClick r:id="rId3"/>
              </a:rPr>
              <a:t>fama.us.es/record=b2489378~S5*spi</a:t>
            </a:r>
            <a:endParaRPr lang="es-ES" dirty="0" smtClean="0"/>
          </a:p>
          <a:p>
            <a:endParaRPr lang="es-ES" dirty="0"/>
          </a:p>
        </p:txBody>
      </p:sp>
    </p:spTree>
    <p:extLst>
      <p:ext uri="{BB962C8B-B14F-4D97-AF65-F5344CB8AC3E}">
        <p14:creationId xmlns:p14="http://schemas.microsoft.com/office/powerpoint/2010/main" val="27294322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chemeClr val="accent6"/>
                </a:solidFill>
              </a:rPr>
              <a:t>LAS ESTRATEGIAS DE BÚSQUEDA</a:t>
            </a:r>
            <a:endParaRPr lang="es-ES" dirty="0">
              <a:solidFill>
                <a:schemeClr val="accent6"/>
              </a:solidFill>
            </a:endParaRPr>
          </a:p>
        </p:txBody>
      </p:sp>
      <p:sp>
        <p:nvSpPr>
          <p:cNvPr id="3" name="2 Marcador de texto"/>
          <p:cNvSpPr>
            <a:spLocks noGrp="1"/>
          </p:cNvSpPr>
          <p:nvPr>
            <p:ph type="body" idx="1"/>
          </p:nvPr>
        </p:nvSpPr>
        <p:spPr/>
        <p:txBody>
          <a:bodyPr/>
          <a:lstStyle/>
          <a:p>
            <a:r>
              <a:rPr lang="es-ES" dirty="0" smtClean="0"/>
              <a:t>OPTIMIZACIÓN Y MEJORA DE NUESTRAS ESTRATEGIAS</a:t>
            </a: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493" y="-12577"/>
            <a:ext cx="4341507" cy="3305133"/>
          </a:xfrm>
          <a:prstGeom prst="rect">
            <a:avLst/>
          </a:prstGeom>
        </p:spPr>
      </p:pic>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453" y="-36431"/>
            <a:ext cx="2408040" cy="3328988"/>
          </a:xfrm>
          <a:prstGeom prst="rect">
            <a:avLst/>
          </a:prstGeom>
        </p:spPr>
      </p:pic>
      <p:pic>
        <p:nvPicPr>
          <p:cNvPr id="3074" name="Picture 2" descr="C:\Users\Usuario\AppData\Local\Microsoft\Windows\INetCache\IE\DRZFIL16\Base_de_datos_de_particulare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953"/>
            <a:ext cx="2407508" cy="330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0419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50179"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4"/>
          <p:cNvSpPr txBox="1">
            <a:spLocks noChangeArrowheads="1"/>
          </p:cNvSpPr>
          <p:nvPr/>
        </p:nvSpPr>
        <p:spPr bwMode="auto">
          <a:xfrm>
            <a:off x="2195513" y="333375"/>
            <a:ext cx="66595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b="1">
                <a:latin typeface="Arial" pitchFamily="34" charset="0"/>
              </a:rPr>
              <a:t> Selección de fuentes</a:t>
            </a:r>
            <a:endParaRPr lang="es-ES" altLang="es-ES" b="1">
              <a:latin typeface="Arial" pitchFamily="34" charset="0"/>
            </a:endParaRPr>
          </a:p>
        </p:txBody>
      </p:sp>
      <p:sp>
        <p:nvSpPr>
          <p:cNvPr id="33797" name="Rectangle 6"/>
          <p:cNvSpPr>
            <a:spLocks noGrp="1" noChangeArrowheads="1"/>
          </p:cNvSpPr>
          <p:nvPr>
            <p:ph type="body" sz="half" idx="1"/>
          </p:nvPr>
        </p:nvSpPr>
        <p:spPr>
          <a:xfrm>
            <a:off x="468313" y="1412875"/>
            <a:ext cx="8280400" cy="4824413"/>
          </a:xfrm>
        </p:spPr>
        <p:txBody>
          <a:bodyPr/>
          <a:lstStyle/>
          <a:p>
            <a:pPr>
              <a:lnSpc>
                <a:spcPct val="90000"/>
              </a:lnSpc>
              <a:buClr>
                <a:srgbClr val="660000"/>
              </a:buClr>
              <a:buFontTx/>
              <a:buChar char="-"/>
              <a:defRPr/>
            </a:pPr>
            <a:r>
              <a:rPr lang="es-ES" altLang="es-ES" sz="2000" b="1" dirty="0" smtClean="0">
                <a:latin typeface="Arial" pitchFamily="34" charset="0"/>
              </a:rPr>
              <a:t>Hay que saber dónde vamos a buscar la información: en qué bases de datos del área …teniendo en cuenta la finalidad de nuestro trabajo. Tipologías documentales?</a:t>
            </a:r>
          </a:p>
          <a:p>
            <a:pPr>
              <a:lnSpc>
                <a:spcPct val="90000"/>
              </a:lnSpc>
              <a:buClr>
                <a:srgbClr val="660000"/>
              </a:buClr>
              <a:buFontTx/>
              <a:buChar char="-"/>
              <a:defRPr/>
            </a:pPr>
            <a:r>
              <a:rPr lang="es-ES" altLang="es-ES" sz="2000" b="1" dirty="0" smtClean="0">
                <a:latin typeface="Arial" pitchFamily="34" charset="0"/>
              </a:rPr>
              <a:t>Pregunte al Bibliotecario: chat y otros canales. Bibliotecarios de la 4ª planta del CRAI.</a:t>
            </a:r>
          </a:p>
          <a:p>
            <a:pPr>
              <a:lnSpc>
                <a:spcPct val="90000"/>
              </a:lnSpc>
              <a:buClr>
                <a:srgbClr val="660000"/>
              </a:buClr>
              <a:buFontTx/>
              <a:buChar char="-"/>
              <a:defRPr/>
            </a:pPr>
            <a:r>
              <a:rPr lang="es-ES" altLang="es-ES" sz="2000" b="1" dirty="0" smtClean="0">
                <a:latin typeface="Arial" pitchFamily="34" charset="0"/>
              </a:rPr>
              <a:t>Autoformación: Guías de la BUS, Canal de YouTube del CRAI Antonio de Ulloa, Guías para el aprendizaje de determinadas bases de datos, Ayuda de las propias bases de datos …</a:t>
            </a:r>
          </a:p>
          <a:p>
            <a:pPr>
              <a:lnSpc>
                <a:spcPct val="90000"/>
              </a:lnSpc>
              <a:buClr>
                <a:srgbClr val="660000"/>
              </a:buClr>
              <a:buFontTx/>
              <a:buChar char="-"/>
              <a:defRPr/>
            </a:pPr>
            <a:endParaRPr lang="es-ES" altLang="es-ES" sz="2000" b="1" dirty="0">
              <a:latin typeface="Arial" pitchFamily="34" charset="0"/>
            </a:endParaRPr>
          </a:p>
          <a:p>
            <a:pPr marL="0" indent="0">
              <a:lnSpc>
                <a:spcPct val="90000"/>
              </a:lnSpc>
              <a:buClr>
                <a:srgbClr val="660000"/>
              </a:buClr>
              <a:buFontTx/>
              <a:buNone/>
              <a:defRPr/>
            </a:pPr>
            <a:endParaRPr lang="es-ES" altLang="es-ES" sz="2000" b="1" dirty="0" smtClean="0">
              <a:latin typeface="Arial" pitchFamily="34" charset="0"/>
            </a:endParaRPr>
          </a:p>
          <a:p>
            <a:pPr>
              <a:lnSpc>
                <a:spcPct val="90000"/>
              </a:lnSpc>
              <a:buClr>
                <a:srgbClr val="660000"/>
              </a:buClr>
              <a:buFontTx/>
              <a:buChar char="-"/>
              <a:defRPr/>
            </a:pPr>
            <a:endParaRPr lang="es-ES" altLang="es-ES" sz="2000" b="1" dirty="0" smtClean="0">
              <a:latin typeface="Arial" pitchFamily="34" charset="0"/>
            </a:endParaRPr>
          </a:p>
        </p:txBody>
      </p:sp>
      <p:pic>
        <p:nvPicPr>
          <p:cNvPr id="50182" name="Picture 7"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descr="C:\Users\Usuario\AppData\Local\Microsoft\Windows\INetCache\IE\IUK9CNGT\Bases-de-datos-digitales-e1445502085638[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4221088"/>
            <a:ext cx="3715891" cy="198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481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27651"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4"/>
          <p:cNvSpPr txBox="1">
            <a:spLocks noChangeArrowheads="1"/>
          </p:cNvSpPr>
          <p:nvPr/>
        </p:nvSpPr>
        <p:spPr bwMode="auto">
          <a:xfrm>
            <a:off x="8243888" y="188913"/>
            <a:ext cx="90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s-ES" altLang="es-ES" sz="2400">
              <a:latin typeface="Arial" pitchFamily="34" charset="0"/>
              <a:sym typeface="Wingdings 2" pitchFamily="18" charset="2"/>
            </a:endParaRPr>
          </a:p>
        </p:txBody>
      </p:sp>
      <p:sp>
        <p:nvSpPr>
          <p:cNvPr id="27653" name="Text Box 5"/>
          <p:cNvSpPr txBox="1">
            <a:spLocks noChangeArrowheads="1"/>
          </p:cNvSpPr>
          <p:nvPr/>
        </p:nvSpPr>
        <p:spPr bwMode="auto">
          <a:xfrm>
            <a:off x="2339975" y="260350"/>
            <a:ext cx="680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a:latin typeface="The Sans Bold-"/>
              </a:rPr>
              <a:t>Publicar la Información = Comunicar</a:t>
            </a:r>
            <a:endParaRPr lang="es-ES" altLang="es-ES">
              <a:latin typeface="The Sans Bold-"/>
            </a:endParaRPr>
          </a:p>
        </p:txBody>
      </p:sp>
      <p:pic>
        <p:nvPicPr>
          <p:cNvPr id="27654" name="Picture 6"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7"/>
          <p:cNvSpPr>
            <a:spLocks noChangeArrowheads="1"/>
          </p:cNvSpPr>
          <p:nvPr/>
        </p:nvSpPr>
        <p:spPr bwMode="auto">
          <a:xfrm>
            <a:off x="1763713" y="2565400"/>
            <a:ext cx="6481762" cy="4132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120000"/>
              </a:lnSpc>
              <a:spcBef>
                <a:spcPct val="0"/>
              </a:spcBef>
              <a:buFontTx/>
              <a:buNone/>
            </a:pPr>
            <a:r>
              <a:rPr lang="es-ES_tradnl" altLang="es-ES" sz="2400">
                <a:latin typeface="Arial" pitchFamily="34" charset="0"/>
              </a:rPr>
              <a:t> </a:t>
            </a:r>
          </a:p>
        </p:txBody>
      </p:sp>
      <p:sp>
        <p:nvSpPr>
          <p:cNvPr id="27656" name="Rectangle 9"/>
          <p:cNvSpPr>
            <a:spLocks noChangeArrowheads="1"/>
          </p:cNvSpPr>
          <p:nvPr/>
        </p:nvSpPr>
        <p:spPr bwMode="auto">
          <a:xfrm>
            <a:off x="395288" y="1484313"/>
            <a:ext cx="849788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5000"/>
              </a:lnSpc>
              <a:spcBef>
                <a:spcPct val="0"/>
              </a:spcBef>
              <a:buFontTx/>
              <a:buNone/>
            </a:pPr>
            <a:endParaRPr lang="es-ES" altLang="es-ES" sz="2400">
              <a:latin typeface="Arial" pitchFamily="34" charset="0"/>
            </a:endParaRPr>
          </a:p>
        </p:txBody>
      </p:sp>
      <p:sp>
        <p:nvSpPr>
          <p:cNvPr id="27657" name="Rectangle 10"/>
          <p:cNvSpPr>
            <a:spLocks noChangeArrowheads="1"/>
          </p:cNvSpPr>
          <p:nvPr/>
        </p:nvSpPr>
        <p:spPr bwMode="auto">
          <a:xfrm>
            <a:off x="395288" y="1773238"/>
            <a:ext cx="7704137"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ES" altLang="es-ES" sz="2400">
                <a:latin typeface="Arial" pitchFamily="34" charset="0"/>
              </a:rPr>
              <a:t>El conocimiento científico es útil en tanto puede transmitirse, difundirse, almacenarse y consultarse. Es sólo entonces cuando puede ratificarse, criticarse, modificarse o desecharse. </a:t>
            </a:r>
          </a:p>
          <a:p>
            <a:pPr>
              <a:spcBef>
                <a:spcPct val="0"/>
              </a:spcBef>
              <a:buFontTx/>
              <a:buNone/>
            </a:pPr>
            <a:endParaRPr lang="es-ES" altLang="es-ES" sz="2400">
              <a:latin typeface="Arial" pitchFamily="34" charset="0"/>
            </a:endParaRPr>
          </a:p>
          <a:p>
            <a:pPr>
              <a:spcBef>
                <a:spcPct val="0"/>
              </a:spcBef>
              <a:buFontTx/>
              <a:buNone/>
            </a:pPr>
            <a:r>
              <a:rPr lang="es-ES" altLang="es-ES" sz="2400">
                <a:latin typeface="Arial" pitchFamily="34" charset="0"/>
              </a:rPr>
              <a:t>La </a:t>
            </a:r>
            <a:r>
              <a:rPr lang="es-ES" altLang="es-ES" sz="2400" i="1">
                <a:latin typeface="Arial" pitchFamily="34" charset="0"/>
              </a:rPr>
              <a:t>publicación </a:t>
            </a:r>
            <a:r>
              <a:rPr lang="es-ES" altLang="es-ES" sz="2400">
                <a:latin typeface="Arial" pitchFamily="34" charset="0"/>
              </a:rPr>
              <a:t>de un trabajo científico es, en consecuencia, un momento obligado, el auténtico episodio final de cualquier iniciativa de investigación.</a:t>
            </a:r>
          </a:p>
        </p:txBody>
      </p:sp>
    </p:spTree>
    <p:extLst>
      <p:ext uri="{BB962C8B-B14F-4D97-AF65-F5344CB8AC3E}">
        <p14:creationId xmlns:p14="http://schemas.microsoft.com/office/powerpoint/2010/main" val="8518921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49155"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4"/>
          <p:cNvSpPr txBox="1">
            <a:spLocks noChangeArrowheads="1"/>
          </p:cNvSpPr>
          <p:nvPr/>
        </p:nvSpPr>
        <p:spPr bwMode="auto">
          <a:xfrm>
            <a:off x="2195513" y="333375"/>
            <a:ext cx="66595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b="1">
                <a:latin typeface="Arial" pitchFamily="34" charset="0"/>
              </a:rPr>
              <a:t> Selección de fuentes</a:t>
            </a:r>
            <a:endParaRPr lang="es-ES" altLang="es-ES" b="1">
              <a:latin typeface="Arial" pitchFamily="34" charset="0"/>
            </a:endParaRPr>
          </a:p>
        </p:txBody>
      </p:sp>
      <p:sp>
        <p:nvSpPr>
          <p:cNvPr id="49157" name="Rectangle 6"/>
          <p:cNvSpPr>
            <a:spLocks noGrp="1" noChangeArrowheads="1"/>
          </p:cNvSpPr>
          <p:nvPr>
            <p:ph type="body" sz="half" idx="1"/>
          </p:nvPr>
        </p:nvSpPr>
        <p:spPr>
          <a:xfrm>
            <a:off x="468313" y="1412875"/>
            <a:ext cx="8280400" cy="4824413"/>
          </a:xfrm>
          <a:noFill/>
        </p:spPr>
        <p:txBody>
          <a:bodyPr/>
          <a:lstStyle/>
          <a:p>
            <a:pPr>
              <a:lnSpc>
                <a:spcPct val="90000"/>
              </a:lnSpc>
              <a:buClr>
                <a:srgbClr val="660000"/>
              </a:buClr>
              <a:buFontTx/>
              <a:buNone/>
            </a:pPr>
            <a:r>
              <a:rPr lang="es-ES" altLang="es-ES" sz="2000" b="1" smtClean="0">
                <a:latin typeface="Arial" pitchFamily="34" charset="0"/>
              </a:rPr>
              <a:t>Recursos electrónicos y bases de datos</a:t>
            </a:r>
          </a:p>
          <a:p>
            <a:pPr>
              <a:lnSpc>
                <a:spcPct val="90000"/>
              </a:lnSpc>
              <a:buClr>
                <a:srgbClr val="660000"/>
              </a:buClr>
              <a:buFontTx/>
              <a:buNone/>
            </a:pPr>
            <a:r>
              <a:rPr lang="es-ES" altLang="es-ES" sz="2000" b="1" smtClean="0">
                <a:latin typeface="Arial" pitchFamily="34" charset="0"/>
                <a:hlinkClick r:id="rId4"/>
              </a:rPr>
              <a:t>http://bib.us.es/ulloa/basesdedatos</a:t>
            </a:r>
            <a:endParaRPr lang="es-ES" altLang="es-ES" sz="2000" b="1" smtClean="0">
              <a:latin typeface="Arial" pitchFamily="34" charset="0"/>
            </a:endParaRPr>
          </a:p>
          <a:p>
            <a:pPr>
              <a:lnSpc>
                <a:spcPct val="90000"/>
              </a:lnSpc>
              <a:buClr>
                <a:srgbClr val="660000"/>
              </a:buClr>
              <a:buFontTx/>
              <a:buNone/>
            </a:pPr>
            <a:endParaRPr lang="es-ES" altLang="es-ES" sz="2000" b="1" smtClean="0">
              <a:latin typeface="Arial" pitchFamily="34" charset="0"/>
            </a:endParaRPr>
          </a:p>
          <a:p>
            <a:pPr>
              <a:lnSpc>
                <a:spcPct val="90000"/>
              </a:lnSpc>
              <a:buClr>
                <a:srgbClr val="660000"/>
              </a:buClr>
              <a:buFontTx/>
              <a:buNone/>
            </a:pPr>
            <a:r>
              <a:rPr lang="es-ES" altLang="es-ES" sz="2000" b="1" smtClean="0">
                <a:latin typeface="Arial" pitchFamily="34" charset="0"/>
              </a:rPr>
              <a:t>Plataformas de libros electrónicos</a:t>
            </a:r>
          </a:p>
          <a:p>
            <a:pPr>
              <a:lnSpc>
                <a:spcPct val="90000"/>
              </a:lnSpc>
              <a:buClr>
                <a:srgbClr val="660000"/>
              </a:buClr>
              <a:buFontTx/>
              <a:buNone/>
            </a:pPr>
            <a:r>
              <a:rPr lang="es-ES" altLang="es-ES" sz="2000" b="1" smtClean="0">
                <a:latin typeface="Arial" pitchFamily="34" charset="0"/>
                <a:hlinkClick r:id="rId5"/>
              </a:rPr>
              <a:t>http://guiasbus.us.es/ciencias/librosymas#s-lg-box-wrapper-1427677</a:t>
            </a:r>
            <a:endParaRPr lang="es-ES" altLang="es-ES" sz="2000" b="1" smtClean="0">
              <a:latin typeface="Arial" pitchFamily="34" charset="0"/>
            </a:endParaRPr>
          </a:p>
          <a:p>
            <a:pPr>
              <a:lnSpc>
                <a:spcPct val="90000"/>
              </a:lnSpc>
              <a:buClr>
                <a:srgbClr val="660000"/>
              </a:buClr>
              <a:buFontTx/>
              <a:buNone/>
            </a:pPr>
            <a:endParaRPr lang="es-ES" altLang="es-ES" sz="2000" b="1" smtClean="0">
              <a:latin typeface="Arial" pitchFamily="34" charset="0"/>
            </a:endParaRPr>
          </a:p>
          <a:p>
            <a:pPr>
              <a:lnSpc>
                <a:spcPct val="90000"/>
              </a:lnSpc>
              <a:buClr>
                <a:srgbClr val="660000"/>
              </a:buClr>
              <a:buFontTx/>
              <a:buNone/>
            </a:pPr>
            <a:r>
              <a:rPr lang="es-ES" altLang="es-ES" sz="2000" b="1" smtClean="0">
                <a:latin typeface="Arial" pitchFamily="34" charset="0"/>
              </a:rPr>
              <a:t>Colecciones de Revistas-e</a:t>
            </a:r>
          </a:p>
          <a:p>
            <a:pPr>
              <a:lnSpc>
                <a:spcPct val="90000"/>
              </a:lnSpc>
              <a:buClr>
                <a:srgbClr val="660000"/>
              </a:buClr>
              <a:buFontTx/>
              <a:buNone/>
            </a:pPr>
            <a:r>
              <a:rPr lang="es-ES" altLang="es-ES" sz="2000" b="1" smtClean="0">
                <a:latin typeface="Arial" pitchFamily="34" charset="0"/>
                <a:hlinkClick r:id="rId6"/>
              </a:rPr>
              <a:t>http://guiasbus.us.es/ciencias/trabajosacademicos#s-lg-box-wrapper-1427692</a:t>
            </a:r>
            <a:endParaRPr lang="es-ES" altLang="es-ES" sz="2000" b="1" smtClean="0">
              <a:latin typeface="Arial" pitchFamily="34" charset="0"/>
            </a:endParaRPr>
          </a:p>
          <a:p>
            <a:pPr>
              <a:lnSpc>
                <a:spcPct val="90000"/>
              </a:lnSpc>
              <a:buClr>
                <a:srgbClr val="660000"/>
              </a:buClr>
              <a:buFontTx/>
              <a:buNone/>
            </a:pPr>
            <a:endParaRPr lang="es-ES" altLang="es-ES" sz="2000" b="1" smtClean="0">
              <a:latin typeface="Arial" pitchFamily="34" charset="0"/>
            </a:endParaRPr>
          </a:p>
          <a:p>
            <a:pPr>
              <a:lnSpc>
                <a:spcPct val="90000"/>
              </a:lnSpc>
              <a:buClr>
                <a:srgbClr val="660000"/>
              </a:buClr>
              <a:buFontTx/>
              <a:buNone/>
            </a:pPr>
            <a:r>
              <a:rPr lang="es-ES" altLang="es-ES" sz="2000" b="1" smtClean="0">
                <a:latin typeface="Arial" pitchFamily="34" charset="0"/>
              </a:rPr>
              <a:t>Guía de Ciencias y Tecnología</a:t>
            </a:r>
          </a:p>
          <a:p>
            <a:pPr>
              <a:lnSpc>
                <a:spcPct val="90000"/>
              </a:lnSpc>
              <a:buClr>
                <a:srgbClr val="660000"/>
              </a:buClr>
              <a:buFontTx/>
              <a:buNone/>
            </a:pPr>
            <a:r>
              <a:rPr lang="es-ES" altLang="es-ES" sz="2000" b="1" smtClean="0">
                <a:latin typeface="Arial" pitchFamily="34" charset="0"/>
                <a:hlinkClick r:id="rId7"/>
              </a:rPr>
              <a:t>http://guiasbus.us.es/ciencias</a:t>
            </a:r>
            <a:endParaRPr lang="es-ES" altLang="es-ES" sz="2000" b="1" smtClean="0">
              <a:latin typeface="Arial" pitchFamily="34" charset="0"/>
            </a:endParaRPr>
          </a:p>
          <a:p>
            <a:pPr>
              <a:lnSpc>
                <a:spcPct val="90000"/>
              </a:lnSpc>
              <a:buClr>
                <a:srgbClr val="660000"/>
              </a:buClr>
              <a:buFontTx/>
              <a:buNone/>
            </a:pPr>
            <a:endParaRPr lang="es-ES" altLang="es-ES" sz="2000" b="1" smtClean="0">
              <a:latin typeface="Arial" pitchFamily="34" charset="0"/>
            </a:endParaRPr>
          </a:p>
        </p:txBody>
      </p:sp>
      <p:pic>
        <p:nvPicPr>
          <p:cNvPr id="49158" name="Picture 7" descr="marca-tinta-roja_100x8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9241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02" name="Picture 2" descr="marca-tinta-roja_100x89"/>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23850" y="6092825"/>
            <a:ext cx="571500" cy="508000"/>
          </a:xfrm>
        </p:spPr>
      </p:pic>
      <p:sp>
        <p:nvSpPr>
          <p:cNvPr id="51203" name="Rectangle 4"/>
          <p:cNvSpPr>
            <a:spLocks noChangeArrowheads="1"/>
          </p:cNvSpPr>
          <p:nvPr/>
        </p:nvSpPr>
        <p:spPr bwMode="auto">
          <a:xfrm>
            <a:off x="0" y="908050"/>
            <a:ext cx="8101013" cy="142875"/>
          </a:xfrm>
          <a:prstGeom prst="rect">
            <a:avLst/>
          </a:prstGeom>
          <a:gradFill rotWithShape="1">
            <a:gsLst>
              <a:gs pos="0">
                <a:srgbClr val="EBD6D6"/>
              </a:gs>
              <a:gs pos="100000">
                <a:srgbClr val="993333"/>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pitchFamily="34" charset="0"/>
            </a:endParaRPr>
          </a:p>
        </p:txBody>
      </p:sp>
      <p:pic>
        <p:nvPicPr>
          <p:cNvPr id="51204" name="Picture 5" descr="logoALAS"/>
          <p:cNvPicPr>
            <a:picLocks noGrp="1" noChangeAspect="1" noChangeArrowheads="1"/>
          </p:cNvPicPr>
          <p:nvPr>
            <p:ph type="title" idx="4294967295"/>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a:xfrm>
            <a:off x="0" y="0"/>
            <a:ext cx="1965325" cy="1143000"/>
          </a:xfrm>
        </p:spPr>
      </p:pic>
      <p:sp>
        <p:nvSpPr>
          <p:cNvPr id="51205" name="Text Box 7"/>
          <p:cNvSpPr txBox="1">
            <a:spLocks noChangeArrowheads="1"/>
          </p:cNvSpPr>
          <p:nvPr/>
        </p:nvSpPr>
        <p:spPr bwMode="auto">
          <a:xfrm>
            <a:off x="3946525" y="26019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000">
              <a:latin typeface="Arial" pitchFamily="34" charset="0"/>
            </a:endParaRPr>
          </a:p>
        </p:txBody>
      </p:sp>
      <p:sp>
        <p:nvSpPr>
          <p:cNvPr id="106505" name="Text Box 9"/>
          <p:cNvSpPr txBox="1">
            <a:spLocks noChangeArrowheads="1"/>
          </p:cNvSpPr>
          <p:nvPr/>
        </p:nvSpPr>
        <p:spPr bwMode="auto">
          <a:xfrm>
            <a:off x="857250" y="1214438"/>
            <a:ext cx="7993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ES" altLang="es-ES" sz="2400" b="1">
                <a:latin typeface="Arial" pitchFamily="34" charset="0"/>
              </a:rPr>
              <a:t>Define tu necesidad de información</a:t>
            </a:r>
            <a:r>
              <a:rPr lang="es-ES" altLang="es-ES" sz="2400">
                <a:latin typeface="Arial" pitchFamily="34" charset="0"/>
              </a:rPr>
              <a:t>: </a:t>
            </a:r>
          </a:p>
          <a:p>
            <a:pPr>
              <a:spcBef>
                <a:spcPct val="0"/>
              </a:spcBef>
              <a:buFontTx/>
              <a:buChar char="-"/>
            </a:pPr>
            <a:r>
              <a:rPr lang="es-ES" altLang="es-ES" sz="2400">
                <a:latin typeface="Arial" pitchFamily="34" charset="0"/>
              </a:rPr>
              <a:t> Escribe una frase que resuma lo que quieres buscar</a:t>
            </a:r>
          </a:p>
          <a:p>
            <a:pPr>
              <a:spcBef>
                <a:spcPct val="0"/>
              </a:spcBef>
              <a:buFontTx/>
              <a:buNone/>
            </a:pPr>
            <a:endParaRPr lang="es-ES" altLang="es-ES" sz="2400">
              <a:latin typeface="Arial" pitchFamily="34" charset="0"/>
            </a:endParaRPr>
          </a:p>
        </p:txBody>
      </p:sp>
      <p:sp>
        <p:nvSpPr>
          <p:cNvPr id="106506" name="Text Box 10"/>
          <p:cNvSpPr txBox="1">
            <a:spLocks noChangeArrowheads="1"/>
          </p:cNvSpPr>
          <p:nvPr/>
        </p:nvSpPr>
        <p:spPr bwMode="auto">
          <a:xfrm>
            <a:off x="428625" y="2601913"/>
            <a:ext cx="792956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spcBef>
                <a:spcPct val="0"/>
              </a:spcBef>
              <a:buFontTx/>
              <a:buNone/>
            </a:pPr>
            <a:r>
              <a:rPr lang="es-ES" altLang="es-ES" sz="2400" dirty="0">
                <a:solidFill>
                  <a:srgbClr val="6A0000"/>
                </a:solidFill>
                <a:latin typeface="Arial" pitchFamily="34" charset="0"/>
              </a:rPr>
              <a:t>Ejemplo</a:t>
            </a:r>
            <a:r>
              <a:rPr lang="es-ES" altLang="es-ES" sz="2000" dirty="0">
                <a:solidFill>
                  <a:srgbClr val="6A0000"/>
                </a:solidFill>
                <a:latin typeface="Arial" pitchFamily="34" charset="0"/>
              </a:rPr>
              <a:t>:</a:t>
            </a:r>
          </a:p>
          <a:p>
            <a:pPr algn="just">
              <a:spcBef>
                <a:spcPct val="0"/>
              </a:spcBef>
              <a:buFontTx/>
              <a:buNone/>
            </a:pPr>
            <a:r>
              <a:rPr lang="es-ES" altLang="es-ES" sz="2400" b="1" i="1" dirty="0">
                <a:solidFill>
                  <a:srgbClr val="6A0000"/>
                </a:solidFill>
                <a:latin typeface="Arial" pitchFamily="34" charset="0"/>
              </a:rPr>
              <a:t>Frase resumen</a:t>
            </a:r>
            <a:r>
              <a:rPr lang="es-ES" altLang="es-ES" sz="2000" b="1" dirty="0">
                <a:solidFill>
                  <a:srgbClr val="6A0000"/>
                </a:solidFill>
                <a:latin typeface="Arial" pitchFamily="34" charset="0"/>
              </a:rPr>
              <a:t>:</a:t>
            </a:r>
            <a:r>
              <a:rPr lang="es-ES" altLang="es-ES" sz="2000" dirty="0">
                <a:solidFill>
                  <a:srgbClr val="6A0000"/>
                </a:solidFill>
                <a:latin typeface="Arial" pitchFamily="34" charset="0"/>
              </a:rPr>
              <a:t>  </a:t>
            </a:r>
            <a:r>
              <a:rPr lang="es-ES" altLang="es-ES" sz="2400" dirty="0">
                <a:solidFill>
                  <a:srgbClr val="6A0000"/>
                </a:solidFill>
                <a:latin typeface="Arial" pitchFamily="34" charset="0"/>
              </a:rPr>
              <a:t>Estudio de imágenes tridimensionales a través del ordenador para el diagnóstico de las quemaduras</a:t>
            </a:r>
            <a:r>
              <a:rPr lang="es-ES_tradnl" altLang="es-ES" sz="2400" dirty="0" smtClean="0">
                <a:solidFill>
                  <a:srgbClr val="6A0000"/>
                </a:solidFill>
                <a:latin typeface="Arial" pitchFamily="34" charset="0"/>
              </a:rPr>
              <a:t>.</a:t>
            </a:r>
          </a:p>
          <a:p>
            <a:pPr algn="just">
              <a:spcBef>
                <a:spcPct val="0"/>
              </a:spcBef>
              <a:buFontTx/>
              <a:buNone/>
            </a:pPr>
            <a:endParaRPr lang="es-ES_tradnl" altLang="es-ES" sz="2400" dirty="0">
              <a:solidFill>
                <a:srgbClr val="6A0000"/>
              </a:solidFill>
              <a:latin typeface="Arial" pitchFamily="34" charset="0"/>
            </a:endParaRPr>
          </a:p>
          <a:p>
            <a:pPr algn="just">
              <a:spcBef>
                <a:spcPct val="0"/>
              </a:spcBef>
              <a:buFontTx/>
              <a:buNone/>
            </a:pPr>
            <a:endParaRPr lang="es-ES" altLang="es-ES" sz="2000" dirty="0">
              <a:latin typeface="Arial" pitchFamily="34" charset="0"/>
            </a:endParaRPr>
          </a:p>
        </p:txBody>
      </p:sp>
      <p:sp>
        <p:nvSpPr>
          <p:cNvPr id="16393" name="Text Box 11"/>
          <p:cNvSpPr txBox="1">
            <a:spLocks noChangeArrowheads="1"/>
          </p:cNvSpPr>
          <p:nvPr/>
        </p:nvSpPr>
        <p:spPr bwMode="auto">
          <a:xfrm>
            <a:off x="1979613" y="322263"/>
            <a:ext cx="7327900" cy="554037"/>
          </a:xfrm>
          <a:prstGeom prst="rect">
            <a:avLst/>
          </a:prstGeom>
          <a:noFill/>
          <a:ln w="9525">
            <a:noFill/>
            <a:miter lim="800000"/>
            <a:headEnd/>
            <a:tailEnd/>
          </a:ln>
        </p:spPr>
        <p:txBody>
          <a:bodyPr>
            <a:spAutoFit/>
          </a:bodyPr>
          <a:lstStyle/>
          <a:p>
            <a:pPr>
              <a:defRPr/>
            </a:pPr>
            <a:r>
              <a:rPr lang="es-ES" sz="3000" dirty="0">
                <a:latin typeface="+mj-lt"/>
              </a:rPr>
              <a:t>		</a:t>
            </a:r>
            <a:r>
              <a:rPr lang="es-ES" sz="3000" dirty="0">
                <a:latin typeface="Arial" panose="020B0604020202020204" pitchFamily="34" charset="0"/>
                <a:cs typeface="Arial" panose="020B0604020202020204" pitchFamily="34" charset="0"/>
              </a:rPr>
              <a:t>Estrategias de búsqueda</a:t>
            </a:r>
            <a:r>
              <a:rPr lang="es-ES" sz="3000" dirty="0">
                <a:latin typeface="+mj-lt"/>
              </a:rPr>
              <a:t> </a:t>
            </a:r>
          </a:p>
        </p:txBody>
      </p:sp>
      <p:sp>
        <p:nvSpPr>
          <p:cNvPr id="10" name="9 Rectángulo"/>
          <p:cNvSpPr>
            <a:spLocks noChangeArrowheads="1"/>
          </p:cNvSpPr>
          <p:nvPr/>
        </p:nvSpPr>
        <p:spPr bwMode="auto">
          <a:xfrm>
            <a:off x="1143000" y="4081855"/>
            <a:ext cx="6500812"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ES" altLang="es-ES" sz="2400" b="1" dirty="0">
                <a:latin typeface="Arial" pitchFamily="34" charset="0"/>
              </a:rPr>
              <a:t>Elige los conceptos más significativos</a:t>
            </a:r>
          </a:p>
          <a:p>
            <a:pPr>
              <a:spcBef>
                <a:spcPct val="0"/>
              </a:spcBef>
              <a:buFontTx/>
              <a:buNone/>
            </a:pPr>
            <a:r>
              <a:rPr lang="es-ES" altLang="es-ES" sz="2400" b="1" dirty="0">
                <a:latin typeface="Arial" pitchFamily="34" charset="0"/>
              </a:rPr>
              <a:t> - </a:t>
            </a:r>
            <a:r>
              <a:rPr lang="es-ES" altLang="es-ES" sz="2400" dirty="0">
                <a:latin typeface="Arial" pitchFamily="34" charset="0"/>
              </a:rPr>
              <a:t>Tradúcelos, busca sinónimos</a:t>
            </a:r>
            <a:r>
              <a:rPr lang="es-ES" altLang="es-ES" sz="2400" dirty="0" smtClean="0">
                <a:latin typeface="Arial" pitchFamily="34" charset="0"/>
              </a:rPr>
              <a:t>…</a:t>
            </a:r>
          </a:p>
          <a:p>
            <a:pPr>
              <a:spcBef>
                <a:spcPct val="0"/>
              </a:spcBef>
              <a:buFontTx/>
              <a:buNone/>
            </a:pPr>
            <a:endParaRPr lang="es-ES" altLang="es-ES" sz="2400" dirty="0">
              <a:latin typeface="Arial" pitchFamily="34" charset="0"/>
            </a:endParaRPr>
          </a:p>
          <a:p>
            <a:pPr>
              <a:spcBef>
                <a:spcPct val="0"/>
              </a:spcBef>
              <a:buFontTx/>
              <a:buNone/>
            </a:pPr>
            <a:r>
              <a:rPr lang="es-ES" altLang="es-ES" sz="2000" b="1" dirty="0" smtClean="0">
                <a:solidFill>
                  <a:srgbClr val="C00000"/>
                </a:solidFill>
                <a:latin typeface="Arial" pitchFamily="34" charset="0"/>
              </a:rPr>
              <a:t>ANALICEMOS NUESTROS TFG</a:t>
            </a:r>
          </a:p>
          <a:p>
            <a:pPr>
              <a:spcBef>
                <a:spcPct val="0"/>
              </a:spcBef>
              <a:buFontTx/>
              <a:buNone/>
            </a:pPr>
            <a:endParaRPr lang="es-ES" altLang="es-ES" sz="2400" dirty="0">
              <a:latin typeface="Arial" pitchFamily="34" charset="0"/>
            </a:endParaRPr>
          </a:p>
        </p:txBody>
      </p:sp>
    </p:spTree>
    <p:extLst>
      <p:ext uri="{BB962C8B-B14F-4D97-AF65-F5344CB8AC3E}">
        <p14:creationId xmlns:p14="http://schemas.microsoft.com/office/powerpoint/2010/main" val="2361816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6505"/>
                                        </p:tgtEl>
                                        <p:attrNameLst>
                                          <p:attrName>style.visibility</p:attrName>
                                        </p:attrNameLst>
                                      </p:cBhvr>
                                      <p:to>
                                        <p:strVal val="visible"/>
                                      </p:to>
                                    </p:set>
                                    <p:animEffect transition="in" filter="box(in)">
                                      <p:cBhvr>
                                        <p:cTn id="7" dur="500"/>
                                        <p:tgtEl>
                                          <p:spTgt spid="1065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6506"/>
                                        </p:tgtEl>
                                        <p:attrNameLst>
                                          <p:attrName>style.visibility</p:attrName>
                                        </p:attrNameLst>
                                      </p:cBhvr>
                                      <p:to>
                                        <p:strVal val="visible"/>
                                      </p:to>
                                    </p:set>
                                    <p:animEffect transition="in" filter="box(in)">
                                      <p:cBhvr>
                                        <p:cTn id="12" dur="500"/>
                                        <p:tgtEl>
                                          <p:spTgt spid="1065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5" grpId="0" autoUpdateAnimBg="0"/>
      <p:bldP spid="106506" grpId="0" autoUpdateAnimBg="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marca-tinta-roja_100x89"/>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23850" y="6092825"/>
            <a:ext cx="571500" cy="508000"/>
          </a:xfrm>
        </p:spPr>
      </p:pic>
      <p:sp>
        <p:nvSpPr>
          <p:cNvPr id="52227" name="Rectangle 4"/>
          <p:cNvSpPr>
            <a:spLocks noChangeArrowheads="1"/>
          </p:cNvSpPr>
          <p:nvPr/>
        </p:nvSpPr>
        <p:spPr bwMode="auto">
          <a:xfrm>
            <a:off x="0" y="765175"/>
            <a:ext cx="8101013" cy="142875"/>
          </a:xfrm>
          <a:prstGeom prst="rect">
            <a:avLst/>
          </a:prstGeom>
          <a:gradFill rotWithShape="1">
            <a:gsLst>
              <a:gs pos="0">
                <a:srgbClr val="EBD6D6"/>
              </a:gs>
              <a:gs pos="100000">
                <a:srgbClr val="993333"/>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pitchFamily="34" charset="0"/>
            </a:endParaRPr>
          </a:p>
        </p:txBody>
      </p:sp>
      <p:pic>
        <p:nvPicPr>
          <p:cNvPr id="52228" name="Picture 5" descr="logoALAS"/>
          <p:cNvPicPr>
            <a:picLocks noGrp="1" noChangeAspect="1" noChangeArrowheads="1"/>
          </p:cNvPicPr>
          <p:nvPr>
            <p:ph type="title" idx="4294967295"/>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a:xfrm>
            <a:off x="0" y="0"/>
            <a:ext cx="1965325" cy="1143000"/>
          </a:xfrm>
        </p:spPr>
      </p:pic>
      <p:sp>
        <p:nvSpPr>
          <p:cNvPr id="52229" name="Text Box 7"/>
          <p:cNvSpPr txBox="1">
            <a:spLocks noChangeArrowheads="1"/>
          </p:cNvSpPr>
          <p:nvPr/>
        </p:nvSpPr>
        <p:spPr bwMode="auto">
          <a:xfrm>
            <a:off x="3946525" y="26019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000">
              <a:latin typeface="Arial" pitchFamily="34" charset="0"/>
            </a:endParaRPr>
          </a:p>
        </p:txBody>
      </p:sp>
      <p:sp>
        <p:nvSpPr>
          <p:cNvPr id="52230" name="Rectangle 8"/>
          <p:cNvSpPr>
            <a:spLocks noChangeArrowheads="1"/>
          </p:cNvSpPr>
          <p:nvPr/>
        </p:nvSpPr>
        <p:spPr bwMode="auto">
          <a:xfrm>
            <a:off x="827088" y="1628775"/>
            <a:ext cx="1841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 altLang="es-ES" sz="2000" b="1">
              <a:solidFill>
                <a:srgbClr val="660000"/>
              </a:solidFill>
              <a:latin typeface="Arial" pitchFamily="34" charset="0"/>
              <a:sym typeface="Wingdings" pitchFamily="2" charset="2"/>
            </a:endParaRPr>
          </a:p>
        </p:txBody>
      </p:sp>
      <p:sp>
        <p:nvSpPr>
          <p:cNvPr id="52231" name="Text Box 9"/>
          <p:cNvSpPr txBox="1">
            <a:spLocks noChangeArrowheads="1"/>
          </p:cNvSpPr>
          <p:nvPr/>
        </p:nvSpPr>
        <p:spPr bwMode="auto">
          <a:xfrm>
            <a:off x="1331913" y="2852738"/>
            <a:ext cx="781208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000">
              <a:solidFill>
                <a:srgbClr val="6A0000"/>
              </a:solidFill>
              <a:latin typeface="Arial" pitchFamily="34" charset="0"/>
            </a:endParaRPr>
          </a:p>
          <a:p>
            <a:pPr>
              <a:spcBef>
                <a:spcPct val="0"/>
              </a:spcBef>
              <a:buFontTx/>
              <a:buNone/>
            </a:pPr>
            <a:endParaRPr lang="es-ES" altLang="es-ES" sz="2000">
              <a:solidFill>
                <a:srgbClr val="6A0000"/>
              </a:solidFill>
              <a:latin typeface="Arial" pitchFamily="34" charset="0"/>
            </a:endParaRPr>
          </a:p>
          <a:p>
            <a:pPr>
              <a:spcBef>
                <a:spcPct val="0"/>
              </a:spcBef>
              <a:buFontTx/>
              <a:buNone/>
            </a:pPr>
            <a:endParaRPr lang="es-ES_tradnl" altLang="es-ES" sz="2000">
              <a:solidFill>
                <a:srgbClr val="6A0000"/>
              </a:solidFill>
              <a:latin typeface="Arial" pitchFamily="34" charset="0"/>
            </a:endParaRPr>
          </a:p>
          <a:p>
            <a:pPr>
              <a:spcBef>
                <a:spcPct val="0"/>
              </a:spcBef>
              <a:buFontTx/>
              <a:buNone/>
            </a:pPr>
            <a:endParaRPr lang="es-ES_tradnl" altLang="es-ES" sz="2000" b="1">
              <a:solidFill>
                <a:srgbClr val="6A0000"/>
              </a:solidFill>
              <a:latin typeface="Arial" pitchFamily="34" charset="0"/>
            </a:endParaRPr>
          </a:p>
          <a:p>
            <a:pPr>
              <a:spcBef>
                <a:spcPct val="0"/>
              </a:spcBef>
              <a:buFontTx/>
              <a:buNone/>
            </a:pPr>
            <a:endParaRPr lang="es-ES" altLang="es-ES" sz="2000" b="1">
              <a:solidFill>
                <a:srgbClr val="6A0000"/>
              </a:solidFill>
              <a:latin typeface="Arial" pitchFamily="34" charset="0"/>
            </a:endParaRPr>
          </a:p>
          <a:p>
            <a:pPr>
              <a:spcBef>
                <a:spcPct val="0"/>
              </a:spcBef>
              <a:buFontTx/>
              <a:buNone/>
            </a:pPr>
            <a:endParaRPr lang="es-ES" altLang="es-ES" sz="2000">
              <a:latin typeface="Arial" pitchFamily="34" charset="0"/>
            </a:endParaRPr>
          </a:p>
        </p:txBody>
      </p:sp>
      <p:sp>
        <p:nvSpPr>
          <p:cNvPr id="52232" name="Text Box 10"/>
          <p:cNvSpPr txBox="1">
            <a:spLocks noChangeArrowheads="1"/>
          </p:cNvSpPr>
          <p:nvPr/>
        </p:nvSpPr>
        <p:spPr bwMode="auto">
          <a:xfrm>
            <a:off x="987425" y="161766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endParaRPr lang="es-ES" altLang="es-ES" sz="2800">
              <a:latin typeface="Arial" pitchFamily="34" charset="0"/>
            </a:endParaRPr>
          </a:p>
        </p:txBody>
      </p:sp>
      <p:sp>
        <p:nvSpPr>
          <p:cNvPr id="52233" name="Text Box 11"/>
          <p:cNvSpPr txBox="1">
            <a:spLocks noChangeArrowheads="1"/>
          </p:cNvSpPr>
          <p:nvPr/>
        </p:nvSpPr>
        <p:spPr bwMode="auto">
          <a:xfrm>
            <a:off x="914400" y="990600"/>
            <a:ext cx="2300288" cy="701675"/>
          </a:xfrm>
          <a:prstGeom prst="rect">
            <a:avLst/>
          </a:prstGeom>
          <a:gradFill rotWithShape="1">
            <a:gsLst>
              <a:gs pos="0">
                <a:srgbClr val="C08E96"/>
              </a:gs>
              <a:gs pos="100000">
                <a:srgbClr val="E2CCC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ES" altLang="es-ES" sz="2000" b="1">
                <a:solidFill>
                  <a:srgbClr val="6A0000"/>
                </a:solidFill>
                <a:latin typeface="Arial" pitchFamily="34" charset="0"/>
              </a:rPr>
              <a:t>Lenguaje natural:</a:t>
            </a:r>
          </a:p>
          <a:p>
            <a:pPr>
              <a:spcBef>
                <a:spcPct val="0"/>
              </a:spcBef>
              <a:buFontTx/>
              <a:buNone/>
            </a:pPr>
            <a:r>
              <a:rPr lang="es-ES" altLang="es-ES" sz="2000" b="1">
                <a:solidFill>
                  <a:srgbClr val="6A0000"/>
                </a:solidFill>
                <a:latin typeface="Arial" pitchFamily="34" charset="0"/>
              </a:rPr>
              <a:t>Palabras claves</a:t>
            </a:r>
          </a:p>
        </p:txBody>
      </p:sp>
      <p:sp>
        <p:nvSpPr>
          <p:cNvPr id="52234" name="Text Box 12"/>
          <p:cNvSpPr txBox="1">
            <a:spLocks noChangeArrowheads="1"/>
          </p:cNvSpPr>
          <p:nvPr/>
        </p:nvSpPr>
        <p:spPr bwMode="auto">
          <a:xfrm>
            <a:off x="4495800" y="990600"/>
            <a:ext cx="3024188" cy="701675"/>
          </a:xfrm>
          <a:prstGeom prst="rect">
            <a:avLst/>
          </a:prstGeom>
          <a:gradFill rotWithShape="1">
            <a:gsLst>
              <a:gs pos="0">
                <a:srgbClr val="C08E96"/>
              </a:gs>
              <a:gs pos="100000">
                <a:srgbClr val="E2CCC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ES" altLang="es-ES" sz="2000" b="1">
                <a:solidFill>
                  <a:srgbClr val="6A0000"/>
                </a:solidFill>
                <a:latin typeface="Arial" pitchFamily="34" charset="0"/>
              </a:rPr>
              <a:t>Lenguaje controlado:</a:t>
            </a:r>
          </a:p>
          <a:p>
            <a:pPr>
              <a:spcBef>
                <a:spcPct val="0"/>
              </a:spcBef>
              <a:buFontTx/>
              <a:buNone/>
            </a:pPr>
            <a:r>
              <a:rPr lang="es-ES" altLang="es-ES" sz="2000" b="1">
                <a:solidFill>
                  <a:srgbClr val="6A0000"/>
                </a:solidFill>
                <a:latin typeface="Arial" pitchFamily="34" charset="0"/>
              </a:rPr>
              <a:t>descriptores, materias</a:t>
            </a:r>
          </a:p>
        </p:txBody>
      </p:sp>
      <p:sp>
        <p:nvSpPr>
          <p:cNvPr id="52235" name="Text Box 13"/>
          <p:cNvSpPr txBox="1">
            <a:spLocks noChangeArrowheads="1"/>
          </p:cNvSpPr>
          <p:nvPr/>
        </p:nvSpPr>
        <p:spPr bwMode="auto">
          <a:xfrm>
            <a:off x="395288" y="1773238"/>
            <a:ext cx="388937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 typeface="Wingdings" pitchFamily="2" charset="2"/>
              <a:buChar char="q"/>
            </a:pPr>
            <a:r>
              <a:rPr lang="es-ES" altLang="es-ES" sz="2000">
                <a:latin typeface="Arial" pitchFamily="34" charset="0"/>
              </a:rPr>
              <a:t>Escoge </a:t>
            </a:r>
            <a:r>
              <a:rPr lang="es-ES" altLang="es-ES" sz="2000" b="1">
                <a:latin typeface="Arial" pitchFamily="34" charset="0"/>
              </a:rPr>
              <a:t>palabras significativas</a:t>
            </a:r>
          </a:p>
          <a:p>
            <a:pPr>
              <a:spcBef>
                <a:spcPct val="0"/>
              </a:spcBef>
              <a:buFont typeface="Wingdings" pitchFamily="2" charset="2"/>
              <a:buChar char="q"/>
            </a:pPr>
            <a:r>
              <a:rPr lang="es-ES" altLang="es-ES" sz="2000">
                <a:latin typeface="Arial" pitchFamily="34" charset="0"/>
              </a:rPr>
              <a:t>Comprueba la lengua de la </a:t>
            </a:r>
            <a:r>
              <a:rPr lang="es-ES_tradnl" altLang="es-ES" sz="2000">
                <a:latin typeface="Arial" pitchFamily="34" charset="0"/>
              </a:rPr>
              <a:t>fuente de información</a:t>
            </a:r>
            <a:endParaRPr lang="es-ES" altLang="es-ES" sz="2000">
              <a:latin typeface="Arial" pitchFamily="34" charset="0"/>
            </a:endParaRPr>
          </a:p>
          <a:p>
            <a:pPr>
              <a:spcBef>
                <a:spcPct val="0"/>
              </a:spcBef>
              <a:buFont typeface="Wingdings" pitchFamily="2" charset="2"/>
              <a:buChar char="q"/>
            </a:pPr>
            <a:r>
              <a:rPr lang="es-ES" altLang="es-ES" sz="2000">
                <a:latin typeface="Arial" pitchFamily="34" charset="0"/>
              </a:rPr>
              <a:t> Usa diccionarios especializados</a:t>
            </a:r>
          </a:p>
          <a:p>
            <a:pPr>
              <a:spcBef>
                <a:spcPct val="0"/>
              </a:spcBef>
              <a:buFont typeface="Wingdings" pitchFamily="2" charset="2"/>
              <a:buChar char="q"/>
            </a:pPr>
            <a:r>
              <a:rPr lang="es-ES" altLang="es-ES" sz="2000">
                <a:latin typeface="Arial" pitchFamily="34" charset="0"/>
              </a:rPr>
              <a:t>Ten en cuenta los sinónimos, palabras vacías, homónimos…</a:t>
            </a:r>
          </a:p>
          <a:p>
            <a:pPr>
              <a:spcBef>
                <a:spcPct val="0"/>
              </a:spcBef>
              <a:buFont typeface="Wingdings" pitchFamily="2" charset="2"/>
              <a:buNone/>
            </a:pPr>
            <a:endParaRPr lang="es-ES" altLang="es-ES" sz="2000">
              <a:latin typeface="Arial" pitchFamily="34" charset="0"/>
            </a:endParaRPr>
          </a:p>
          <a:p>
            <a:pPr>
              <a:spcBef>
                <a:spcPct val="0"/>
              </a:spcBef>
              <a:buFont typeface="Wingdings" pitchFamily="2" charset="2"/>
              <a:buNone/>
            </a:pPr>
            <a:r>
              <a:rPr lang="es-ES" altLang="es-ES" sz="2000" b="1">
                <a:solidFill>
                  <a:srgbClr val="6A0000"/>
                </a:solidFill>
                <a:latin typeface="Arial" pitchFamily="34" charset="0"/>
              </a:rPr>
              <a:t>Ejemplo: </a:t>
            </a:r>
          </a:p>
          <a:p>
            <a:pPr>
              <a:spcBef>
                <a:spcPct val="0"/>
              </a:spcBef>
              <a:buFont typeface="Wingdings" pitchFamily="2" charset="2"/>
              <a:buNone/>
            </a:pPr>
            <a:r>
              <a:rPr lang="es-ES" altLang="es-ES" sz="2000" b="1">
                <a:solidFill>
                  <a:srgbClr val="6A0000"/>
                </a:solidFill>
                <a:latin typeface="Arial" pitchFamily="34" charset="0"/>
              </a:rPr>
              <a:t>Bioingeniería</a:t>
            </a:r>
          </a:p>
          <a:p>
            <a:pPr>
              <a:spcBef>
                <a:spcPct val="0"/>
              </a:spcBef>
              <a:buFont typeface="Wingdings" pitchFamily="2" charset="2"/>
              <a:buNone/>
            </a:pPr>
            <a:r>
              <a:rPr lang="es-ES" altLang="es-ES" sz="2000" b="1">
                <a:solidFill>
                  <a:srgbClr val="6A0000"/>
                </a:solidFill>
                <a:latin typeface="Arial" pitchFamily="34" charset="0"/>
              </a:rPr>
              <a:t>Imágenes tridimensionales</a:t>
            </a:r>
          </a:p>
          <a:p>
            <a:pPr>
              <a:spcBef>
                <a:spcPct val="0"/>
              </a:spcBef>
              <a:buFont typeface="Wingdings" pitchFamily="2" charset="2"/>
              <a:buNone/>
            </a:pPr>
            <a:r>
              <a:rPr lang="es-ES" altLang="es-ES" sz="2000" b="1">
                <a:solidFill>
                  <a:srgbClr val="6A0000"/>
                </a:solidFill>
                <a:latin typeface="Arial" pitchFamily="34" charset="0"/>
              </a:rPr>
              <a:t>Tratamiento de imágenes</a:t>
            </a:r>
          </a:p>
          <a:p>
            <a:pPr>
              <a:spcBef>
                <a:spcPct val="0"/>
              </a:spcBef>
              <a:buFont typeface="Wingdings" pitchFamily="2" charset="2"/>
              <a:buNone/>
            </a:pPr>
            <a:r>
              <a:rPr lang="es-ES" altLang="es-ES" sz="2000" b="1">
                <a:solidFill>
                  <a:srgbClr val="6A0000"/>
                </a:solidFill>
                <a:latin typeface="Arial" pitchFamily="34" charset="0"/>
              </a:rPr>
              <a:t>Diagnóstico por imágenes</a:t>
            </a:r>
          </a:p>
          <a:p>
            <a:pPr>
              <a:spcBef>
                <a:spcPct val="0"/>
              </a:spcBef>
              <a:buFontTx/>
              <a:buNone/>
            </a:pPr>
            <a:endParaRPr lang="es-ES" altLang="es-ES" sz="2000">
              <a:latin typeface="Arial" pitchFamily="34" charset="0"/>
            </a:endParaRPr>
          </a:p>
        </p:txBody>
      </p:sp>
      <p:sp>
        <p:nvSpPr>
          <p:cNvPr id="52236" name="Text Box 14"/>
          <p:cNvSpPr txBox="1">
            <a:spLocks noChangeArrowheads="1"/>
          </p:cNvSpPr>
          <p:nvPr/>
        </p:nvSpPr>
        <p:spPr bwMode="auto">
          <a:xfrm>
            <a:off x="4357688" y="1785938"/>
            <a:ext cx="3932237"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 typeface="Wingdings" pitchFamily="2" charset="2"/>
              <a:buChar char="q"/>
            </a:pPr>
            <a:r>
              <a:rPr lang="es-ES" altLang="es-ES" sz="2000" b="1">
                <a:latin typeface="Arial" pitchFamily="34" charset="0"/>
              </a:rPr>
              <a:t> </a:t>
            </a:r>
            <a:r>
              <a:rPr lang="es-ES" altLang="es-ES" sz="2000">
                <a:latin typeface="Arial" pitchFamily="34" charset="0"/>
              </a:rPr>
              <a:t>Los catálogos y las bases de datos ofrecen</a:t>
            </a:r>
            <a:r>
              <a:rPr lang="es-ES" altLang="es-ES" sz="2000" b="1">
                <a:latin typeface="Arial" pitchFamily="34" charset="0"/>
              </a:rPr>
              <a:t> Tesauros, índices, encabezamientos de materia… </a:t>
            </a:r>
            <a:r>
              <a:rPr lang="es-ES" altLang="es-ES" sz="2000">
                <a:latin typeface="Arial" pitchFamily="34" charset="0"/>
              </a:rPr>
              <a:t>con términos controlados y normalizados por la propia herramienta para facilitar la pertinencia de la búsqueda</a:t>
            </a:r>
          </a:p>
          <a:p>
            <a:pPr>
              <a:spcBef>
                <a:spcPct val="0"/>
              </a:spcBef>
              <a:buFontTx/>
              <a:buNone/>
            </a:pPr>
            <a:endParaRPr lang="es-ES_tradnl" altLang="es-ES" sz="1400" b="1">
              <a:solidFill>
                <a:srgbClr val="6A0000"/>
              </a:solidFill>
              <a:latin typeface="Arial" pitchFamily="34" charset="0"/>
            </a:endParaRPr>
          </a:p>
          <a:p>
            <a:pPr>
              <a:spcBef>
                <a:spcPct val="0"/>
              </a:spcBef>
              <a:buFontTx/>
              <a:buNone/>
            </a:pPr>
            <a:r>
              <a:rPr lang="es-ES" altLang="es-ES" sz="2000" b="1">
                <a:solidFill>
                  <a:srgbClr val="6A0000"/>
                </a:solidFill>
                <a:latin typeface="Arial" pitchFamily="34" charset="0"/>
              </a:rPr>
              <a:t>Ejemplo:</a:t>
            </a:r>
          </a:p>
          <a:p>
            <a:pPr>
              <a:spcBef>
                <a:spcPct val="0"/>
              </a:spcBef>
              <a:buFontTx/>
              <a:buNone/>
            </a:pPr>
            <a:r>
              <a:rPr lang="es-ES" altLang="es-ES" sz="2000" b="1" i="1">
                <a:solidFill>
                  <a:srgbClr val="6A0000"/>
                </a:solidFill>
                <a:latin typeface="Arial" pitchFamily="34" charset="0"/>
              </a:rPr>
              <a:t>Materias </a:t>
            </a:r>
            <a:r>
              <a:rPr lang="es-ES" altLang="es-ES" sz="2000" b="1">
                <a:solidFill>
                  <a:srgbClr val="6A0000"/>
                </a:solidFill>
                <a:latin typeface="Arial" pitchFamily="34" charset="0"/>
              </a:rPr>
              <a:t>en</a:t>
            </a:r>
            <a:r>
              <a:rPr lang="es-ES" altLang="es-ES" sz="2000" b="1" i="1">
                <a:solidFill>
                  <a:srgbClr val="6A0000"/>
                </a:solidFill>
                <a:latin typeface="Arial" pitchFamily="34" charset="0"/>
              </a:rPr>
              <a:t>  FAMA: </a:t>
            </a:r>
            <a:r>
              <a:rPr lang="es-ES" altLang="es-ES" sz="2000">
                <a:solidFill>
                  <a:srgbClr val="6A0000"/>
                </a:solidFill>
                <a:latin typeface="Arial" pitchFamily="34" charset="0"/>
              </a:rPr>
              <a:t>busco </a:t>
            </a:r>
            <a:r>
              <a:rPr lang="es-ES_tradnl" altLang="es-ES" sz="2000" b="1">
                <a:solidFill>
                  <a:srgbClr val="6A0000"/>
                </a:solidFill>
                <a:latin typeface="Arial" pitchFamily="34" charset="0"/>
              </a:rPr>
              <a:t>“bioingeniería”</a:t>
            </a:r>
            <a:r>
              <a:rPr lang="es-ES" altLang="es-ES" sz="2000">
                <a:solidFill>
                  <a:srgbClr val="6A0000"/>
                </a:solidFill>
                <a:latin typeface="Arial" pitchFamily="34" charset="0"/>
              </a:rPr>
              <a:t>. El catálogo dice que el término aceptado en él es</a:t>
            </a:r>
            <a:r>
              <a:rPr lang="es-ES" altLang="es-ES" sz="2000" b="1">
                <a:solidFill>
                  <a:srgbClr val="6A0000"/>
                </a:solidFill>
                <a:latin typeface="Arial" pitchFamily="34" charset="0"/>
              </a:rPr>
              <a:t> “ingeniería biomédica”</a:t>
            </a:r>
          </a:p>
        </p:txBody>
      </p:sp>
      <p:sp>
        <p:nvSpPr>
          <p:cNvPr id="52237" name="Text Box 15"/>
          <p:cNvSpPr txBox="1">
            <a:spLocks noChangeArrowheads="1"/>
          </p:cNvSpPr>
          <p:nvPr/>
        </p:nvSpPr>
        <p:spPr bwMode="auto">
          <a:xfrm>
            <a:off x="1403350" y="188913"/>
            <a:ext cx="7740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 altLang="es-ES" sz="2800">
                <a:latin typeface="The Sans Bold-"/>
              </a:rPr>
              <a:t>     </a:t>
            </a:r>
            <a:r>
              <a:rPr lang="es-ES" altLang="es-ES" sz="2600">
                <a:latin typeface="Arial" pitchFamily="34" charset="0"/>
              </a:rPr>
              <a:t>Estrategias de búsqueda. Elegir los términos</a:t>
            </a:r>
          </a:p>
        </p:txBody>
      </p:sp>
    </p:spTree>
    <p:extLst>
      <p:ext uri="{BB962C8B-B14F-4D97-AF65-F5344CB8AC3E}">
        <p14:creationId xmlns:p14="http://schemas.microsoft.com/office/powerpoint/2010/main" val="10794203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pitchFamily="34" charset="0"/>
            </a:endParaRPr>
          </a:p>
        </p:txBody>
      </p:sp>
      <p:pic>
        <p:nvPicPr>
          <p:cNvPr id="53251"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8243888" y="188913"/>
            <a:ext cx="900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s-ES" altLang="es-ES" sz="2400">
              <a:latin typeface="Arial" pitchFamily="34" charset="0"/>
              <a:sym typeface="Wingdings 2" pitchFamily="18" charset="2"/>
            </a:endParaRPr>
          </a:p>
        </p:txBody>
      </p:sp>
      <p:pic>
        <p:nvPicPr>
          <p:cNvPr id="53253" name="Picture 6"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8"/>
          <p:cNvSpPr>
            <a:spLocks noChangeArrowheads="1"/>
          </p:cNvSpPr>
          <p:nvPr/>
        </p:nvSpPr>
        <p:spPr bwMode="auto">
          <a:xfrm>
            <a:off x="762000" y="1341438"/>
            <a:ext cx="525463"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ES_tradnl" altLang="es-ES" sz="2000" b="1">
                <a:solidFill>
                  <a:srgbClr val="660000"/>
                </a:solidFill>
                <a:latin typeface="Arial" pitchFamily="34" charset="0"/>
                <a:sym typeface="Wingdings" pitchFamily="2" charset="2"/>
              </a:rPr>
              <a:t></a:t>
            </a: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r>
              <a:rPr lang="es-ES_tradnl" altLang="es-ES" sz="2000" b="1">
                <a:solidFill>
                  <a:srgbClr val="660000"/>
                </a:solidFill>
                <a:latin typeface="Arial" pitchFamily="34" charset="0"/>
                <a:sym typeface="Wingdings" pitchFamily="2" charset="2"/>
              </a:rPr>
              <a:t></a:t>
            </a: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r>
              <a:rPr lang="es-ES_tradnl" altLang="es-ES" sz="1800" b="1">
                <a:solidFill>
                  <a:srgbClr val="660000"/>
                </a:solidFill>
                <a:latin typeface="Arial" pitchFamily="34" charset="0"/>
                <a:sym typeface="Wingdings" pitchFamily="2" charset="2"/>
              </a:rPr>
              <a:t></a:t>
            </a: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 altLang="es-ES" sz="2000" b="1">
              <a:solidFill>
                <a:srgbClr val="660000"/>
              </a:solidFill>
              <a:latin typeface="Arial" pitchFamily="34" charset="0"/>
              <a:sym typeface="Wingdings" pitchFamily="2" charset="2"/>
            </a:endParaRPr>
          </a:p>
        </p:txBody>
      </p:sp>
      <p:sp>
        <p:nvSpPr>
          <p:cNvPr id="53255" name="Text Box 9"/>
          <p:cNvSpPr txBox="1">
            <a:spLocks noChangeArrowheads="1"/>
          </p:cNvSpPr>
          <p:nvPr/>
        </p:nvSpPr>
        <p:spPr bwMode="auto">
          <a:xfrm>
            <a:off x="1431925" y="1335088"/>
            <a:ext cx="547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ES_tradnl" altLang="es-ES" sz="2400">
                <a:solidFill>
                  <a:srgbClr val="6A0000"/>
                </a:solidFill>
                <a:latin typeface="Arial" pitchFamily="34" charset="0"/>
              </a:rPr>
              <a:t>Utiliza </a:t>
            </a:r>
            <a:r>
              <a:rPr lang="es-ES_tradnl" altLang="es-ES" sz="2400" b="1">
                <a:solidFill>
                  <a:srgbClr val="6A0000"/>
                </a:solidFill>
                <a:latin typeface="Arial" pitchFamily="34" charset="0"/>
              </a:rPr>
              <a:t>operadores booleanos</a:t>
            </a:r>
            <a:r>
              <a:rPr lang="es-ES_tradnl" altLang="es-ES" sz="2400">
                <a:solidFill>
                  <a:srgbClr val="6A0000"/>
                </a:solidFill>
                <a:latin typeface="Arial" pitchFamily="34" charset="0"/>
              </a:rPr>
              <a:t>:</a:t>
            </a:r>
            <a:endParaRPr lang="es-ES" altLang="es-ES" sz="2400">
              <a:solidFill>
                <a:srgbClr val="6A0000"/>
              </a:solidFill>
              <a:latin typeface="Arial" pitchFamily="34" charset="0"/>
            </a:endParaRPr>
          </a:p>
        </p:txBody>
      </p:sp>
      <p:sp>
        <p:nvSpPr>
          <p:cNvPr id="53256" name="Rectangle 10"/>
          <p:cNvSpPr>
            <a:spLocks noChangeArrowheads="1"/>
          </p:cNvSpPr>
          <p:nvPr/>
        </p:nvSpPr>
        <p:spPr bwMode="auto">
          <a:xfrm>
            <a:off x="914400" y="2286000"/>
            <a:ext cx="18415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 altLang="es-ES" sz="2000" b="1">
              <a:solidFill>
                <a:srgbClr val="660000"/>
              </a:solidFill>
              <a:latin typeface="Arial" pitchFamily="34" charset="0"/>
              <a:sym typeface="Wingdings" pitchFamily="2" charset="2"/>
            </a:endParaRPr>
          </a:p>
        </p:txBody>
      </p:sp>
      <p:sp>
        <p:nvSpPr>
          <p:cNvPr id="53257" name="Text Box 11"/>
          <p:cNvSpPr txBox="1">
            <a:spLocks noChangeArrowheads="1"/>
          </p:cNvSpPr>
          <p:nvPr/>
        </p:nvSpPr>
        <p:spPr bwMode="auto">
          <a:xfrm>
            <a:off x="1476375" y="1773238"/>
            <a:ext cx="64865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 typeface="Wingdings" pitchFamily="2" charset="2"/>
              <a:buChar char="q"/>
            </a:pPr>
            <a:r>
              <a:rPr lang="es-ES_tradnl" altLang="es-ES" sz="2400">
                <a:latin typeface="Arial" pitchFamily="34" charset="0"/>
              </a:rPr>
              <a:t> </a:t>
            </a:r>
            <a:r>
              <a:rPr lang="es-ES_tradnl" altLang="es-ES" sz="2400" b="1">
                <a:solidFill>
                  <a:srgbClr val="6A0000"/>
                </a:solidFill>
                <a:latin typeface="Arial" pitchFamily="34" charset="0"/>
              </a:rPr>
              <a:t>AND</a:t>
            </a:r>
            <a:r>
              <a:rPr lang="es-ES_tradnl" altLang="es-ES" sz="2400">
                <a:latin typeface="Arial" pitchFamily="34" charset="0"/>
              </a:rPr>
              <a:t>    imágenes </a:t>
            </a:r>
            <a:r>
              <a:rPr lang="es-ES_tradnl" altLang="es-ES" sz="2400" b="1">
                <a:latin typeface="Arial" pitchFamily="34" charset="0"/>
              </a:rPr>
              <a:t>AND</a:t>
            </a:r>
            <a:r>
              <a:rPr lang="es-ES_tradnl" altLang="es-ES" sz="2400">
                <a:latin typeface="Arial" pitchFamily="34" charset="0"/>
              </a:rPr>
              <a:t> técnicas digitales</a:t>
            </a:r>
          </a:p>
          <a:p>
            <a:pPr>
              <a:spcBef>
                <a:spcPct val="0"/>
              </a:spcBef>
              <a:buFont typeface="Wingdings" pitchFamily="2" charset="2"/>
              <a:buChar char="q"/>
            </a:pPr>
            <a:r>
              <a:rPr lang="es-ES_tradnl" altLang="es-ES" sz="2400">
                <a:latin typeface="Arial" pitchFamily="34" charset="0"/>
              </a:rPr>
              <a:t> </a:t>
            </a:r>
            <a:r>
              <a:rPr lang="es-ES_tradnl" altLang="es-ES" sz="2400" b="1">
                <a:solidFill>
                  <a:srgbClr val="6A0000"/>
                </a:solidFill>
                <a:latin typeface="Arial" pitchFamily="34" charset="0"/>
              </a:rPr>
              <a:t>OR</a:t>
            </a:r>
            <a:r>
              <a:rPr lang="es-ES_tradnl" altLang="es-ES" sz="2400">
                <a:latin typeface="Arial" pitchFamily="34" charset="0"/>
              </a:rPr>
              <a:t>      fotogrametría </a:t>
            </a:r>
            <a:r>
              <a:rPr lang="es-ES_tradnl" altLang="es-ES" sz="2400" b="1">
                <a:latin typeface="Arial" pitchFamily="34" charset="0"/>
              </a:rPr>
              <a:t>OR</a:t>
            </a:r>
            <a:r>
              <a:rPr lang="es-ES_tradnl" altLang="es-ES" sz="2400">
                <a:latin typeface="Arial" pitchFamily="34" charset="0"/>
              </a:rPr>
              <a:t> fototopografía</a:t>
            </a:r>
          </a:p>
          <a:p>
            <a:pPr>
              <a:spcBef>
                <a:spcPct val="0"/>
              </a:spcBef>
              <a:buClr>
                <a:schemeClr val="tx1"/>
              </a:buClr>
              <a:buFont typeface="Wingdings" pitchFamily="2" charset="2"/>
              <a:buChar char="q"/>
            </a:pPr>
            <a:r>
              <a:rPr lang="es-ES_tradnl" altLang="es-ES" sz="2400">
                <a:solidFill>
                  <a:srgbClr val="6A0000"/>
                </a:solidFill>
                <a:latin typeface="Arial" pitchFamily="34" charset="0"/>
              </a:rPr>
              <a:t> </a:t>
            </a:r>
            <a:r>
              <a:rPr lang="es-ES_tradnl" altLang="es-ES" sz="2400" b="1">
                <a:solidFill>
                  <a:srgbClr val="6A0000"/>
                </a:solidFill>
                <a:latin typeface="Arial" pitchFamily="34" charset="0"/>
              </a:rPr>
              <a:t>NOT</a:t>
            </a:r>
            <a:r>
              <a:rPr lang="es-ES_tradnl" altLang="es-ES" sz="2400" b="1">
                <a:latin typeface="Arial" pitchFamily="34" charset="0"/>
              </a:rPr>
              <a:t> </a:t>
            </a:r>
            <a:r>
              <a:rPr lang="es-ES_tradnl" altLang="es-ES" sz="2400">
                <a:latin typeface="Arial" pitchFamily="34" charset="0"/>
              </a:rPr>
              <a:t>   imágenes médicas </a:t>
            </a:r>
            <a:r>
              <a:rPr lang="es-ES_tradnl" altLang="es-ES" sz="2400" b="1">
                <a:latin typeface="Arial" pitchFamily="34" charset="0"/>
              </a:rPr>
              <a:t>NOT</a:t>
            </a:r>
            <a:r>
              <a:rPr lang="es-ES_tradnl" altLang="es-ES" sz="2400">
                <a:latin typeface="Arial" pitchFamily="34" charset="0"/>
              </a:rPr>
              <a:t> radiografías</a:t>
            </a:r>
            <a:endParaRPr lang="es-ES" altLang="es-ES" sz="2400">
              <a:latin typeface="Arial" pitchFamily="34" charset="0"/>
            </a:endParaRPr>
          </a:p>
        </p:txBody>
      </p:sp>
      <p:sp>
        <p:nvSpPr>
          <p:cNvPr id="53258" name="Text Box 12"/>
          <p:cNvSpPr txBox="1">
            <a:spLocks noChangeArrowheads="1"/>
          </p:cNvSpPr>
          <p:nvPr/>
        </p:nvSpPr>
        <p:spPr bwMode="auto">
          <a:xfrm>
            <a:off x="1524000" y="2554288"/>
            <a:ext cx="5375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_tradnl" altLang="es-ES" sz="2400">
              <a:latin typeface="Arial" pitchFamily="34" charset="0"/>
            </a:endParaRPr>
          </a:p>
          <a:p>
            <a:pPr>
              <a:spcBef>
                <a:spcPct val="0"/>
              </a:spcBef>
              <a:buFontTx/>
              <a:buNone/>
            </a:pPr>
            <a:endParaRPr lang="es-ES" altLang="es-ES" sz="2400">
              <a:latin typeface="Arial" pitchFamily="34" charset="0"/>
            </a:endParaRPr>
          </a:p>
        </p:txBody>
      </p:sp>
      <p:sp>
        <p:nvSpPr>
          <p:cNvPr id="53259" name="Rectangle 13"/>
          <p:cNvSpPr>
            <a:spLocks noChangeArrowheads="1"/>
          </p:cNvSpPr>
          <p:nvPr/>
        </p:nvSpPr>
        <p:spPr bwMode="auto">
          <a:xfrm>
            <a:off x="838200" y="3581400"/>
            <a:ext cx="18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_tradnl" altLang="es-ES" sz="2000" b="1">
              <a:solidFill>
                <a:srgbClr val="660000"/>
              </a:solidFill>
              <a:latin typeface="Arial" pitchFamily="34" charset="0"/>
              <a:sym typeface="Wingdings" pitchFamily="2" charset="2"/>
            </a:endParaRPr>
          </a:p>
          <a:p>
            <a:pPr>
              <a:spcBef>
                <a:spcPct val="0"/>
              </a:spcBef>
              <a:buFontTx/>
              <a:buNone/>
            </a:pPr>
            <a:endParaRPr lang="es-ES" altLang="es-ES" sz="2000" b="1">
              <a:solidFill>
                <a:srgbClr val="660000"/>
              </a:solidFill>
              <a:latin typeface="Arial" pitchFamily="34" charset="0"/>
              <a:sym typeface="Wingdings" pitchFamily="2" charset="2"/>
            </a:endParaRPr>
          </a:p>
        </p:txBody>
      </p:sp>
      <p:sp>
        <p:nvSpPr>
          <p:cNvPr id="53260" name="Text Box 14"/>
          <p:cNvSpPr txBox="1">
            <a:spLocks noChangeArrowheads="1"/>
          </p:cNvSpPr>
          <p:nvPr/>
        </p:nvSpPr>
        <p:spPr bwMode="auto">
          <a:xfrm>
            <a:off x="1547813" y="2997200"/>
            <a:ext cx="69818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ES" altLang="es-ES" sz="2400" b="1">
                <a:solidFill>
                  <a:srgbClr val="6A0000"/>
                </a:solidFill>
                <a:latin typeface="Arial" pitchFamily="34" charset="0"/>
              </a:rPr>
              <a:t>Truncamientos:</a:t>
            </a:r>
          </a:p>
          <a:p>
            <a:pPr>
              <a:spcBef>
                <a:spcPct val="0"/>
              </a:spcBef>
              <a:buClr>
                <a:schemeClr val="tx1"/>
              </a:buClr>
              <a:buFont typeface="Wingdings" pitchFamily="2" charset="2"/>
              <a:buChar char="q"/>
            </a:pPr>
            <a:r>
              <a:rPr lang="es-ES" altLang="es-ES" sz="2400">
                <a:solidFill>
                  <a:srgbClr val="6A0000"/>
                </a:solidFill>
                <a:latin typeface="Arial" pitchFamily="34" charset="0"/>
              </a:rPr>
              <a:t> </a:t>
            </a:r>
            <a:r>
              <a:rPr lang="es-ES" altLang="es-ES" sz="2400" b="1">
                <a:solidFill>
                  <a:srgbClr val="6A0000"/>
                </a:solidFill>
                <a:latin typeface="Arial" pitchFamily="34" charset="0"/>
              </a:rPr>
              <a:t>*</a:t>
            </a:r>
            <a:r>
              <a:rPr lang="es-ES" altLang="es-ES" sz="2400">
                <a:solidFill>
                  <a:srgbClr val="6A0000"/>
                </a:solidFill>
                <a:latin typeface="Arial" pitchFamily="34" charset="0"/>
              </a:rPr>
              <a:t> </a:t>
            </a:r>
            <a:r>
              <a:rPr lang="es-ES" altLang="es-ES" sz="2400">
                <a:latin typeface="Arial" pitchFamily="34" charset="0"/>
              </a:rPr>
              <a:t>Recupera todos los derivados de una raíz</a:t>
            </a:r>
          </a:p>
          <a:p>
            <a:pPr lvl="1">
              <a:spcBef>
                <a:spcPct val="0"/>
              </a:spcBef>
              <a:buClr>
                <a:schemeClr val="tx1"/>
              </a:buClr>
              <a:buFont typeface="Wingdings" pitchFamily="2" charset="2"/>
              <a:buChar char="q"/>
            </a:pPr>
            <a:r>
              <a:rPr lang="es-ES" altLang="es-ES" sz="2400">
                <a:latin typeface="Arial" pitchFamily="34" charset="0"/>
              </a:rPr>
              <a:t> Ejemplo: holograph* recupera holograph,</a:t>
            </a:r>
            <a:r>
              <a:rPr lang="es-ES" altLang="es-ES" sz="2400" i="1">
                <a:latin typeface="Arial" pitchFamily="34" charset="0"/>
              </a:rPr>
              <a:t> </a:t>
            </a:r>
          </a:p>
          <a:p>
            <a:pPr lvl="1">
              <a:spcBef>
                <a:spcPct val="0"/>
              </a:spcBef>
              <a:buClr>
                <a:schemeClr val="tx1"/>
              </a:buClr>
              <a:buFont typeface="Wingdings" pitchFamily="2" charset="2"/>
              <a:buNone/>
            </a:pPr>
            <a:r>
              <a:rPr lang="es-ES" altLang="es-ES" sz="2400">
                <a:latin typeface="Arial" pitchFamily="34" charset="0"/>
              </a:rPr>
              <a:t>Holographic, holography…</a:t>
            </a:r>
          </a:p>
          <a:p>
            <a:pPr>
              <a:spcBef>
                <a:spcPct val="0"/>
              </a:spcBef>
              <a:buClr>
                <a:schemeClr val="tx1"/>
              </a:buClr>
              <a:buFont typeface="Wingdings" pitchFamily="2" charset="2"/>
              <a:buChar char="q"/>
            </a:pPr>
            <a:r>
              <a:rPr lang="es-ES" altLang="es-ES" sz="2400" b="1">
                <a:solidFill>
                  <a:srgbClr val="6A0000"/>
                </a:solidFill>
                <a:latin typeface="Arial" pitchFamily="34" charset="0"/>
              </a:rPr>
              <a:t>? </a:t>
            </a:r>
            <a:r>
              <a:rPr lang="es-ES" altLang="es-ES" sz="2400">
                <a:latin typeface="Arial" pitchFamily="34" charset="0"/>
              </a:rPr>
              <a:t>Permite sustituir letras</a:t>
            </a:r>
          </a:p>
          <a:p>
            <a:pPr lvl="1">
              <a:spcBef>
                <a:spcPct val="0"/>
              </a:spcBef>
              <a:buClr>
                <a:schemeClr val="tx1"/>
              </a:buClr>
              <a:buFont typeface="Wingdings" pitchFamily="2" charset="2"/>
              <a:buChar char="q"/>
            </a:pPr>
            <a:r>
              <a:rPr lang="es-ES" altLang="es-ES" sz="2400">
                <a:solidFill>
                  <a:srgbClr val="6A0000"/>
                </a:solidFill>
                <a:latin typeface="Arial" pitchFamily="34" charset="0"/>
              </a:rPr>
              <a:t> </a:t>
            </a:r>
            <a:r>
              <a:rPr lang="es-ES" altLang="es-ES" sz="2400">
                <a:latin typeface="Arial" pitchFamily="34" charset="0"/>
              </a:rPr>
              <a:t>Ejemplo: Wom?n recupera woman y women</a:t>
            </a:r>
          </a:p>
        </p:txBody>
      </p:sp>
      <p:sp>
        <p:nvSpPr>
          <p:cNvPr id="53261" name="Text Box 15"/>
          <p:cNvSpPr txBox="1">
            <a:spLocks noChangeArrowheads="1"/>
          </p:cNvSpPr>
          <p:nvPr/>
        </p:nvSpPr>
        <p:spPr bwMode="auto">
          <a:xfrm>
            <a:off x="1835150" y="404813"/>
            <a:ext cx="828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 altLang="es-ES" sz="2800">
                <a:latin typeface="The Sans Bold-"/>
              </a:rPr>
              <a:t>    </a:t>
            </a:r>
            <a:r>
              <a:rPr lang="es-ES" altLang="es-ES" sz="2600">
                <a:latin typeface="Arial" pitchFamily="34" charset="0"/>
              </a:rPr>
              <a:t>Estrategias de búsqueda. Relacionar términos</a:t>
            </a:r>
          </a:p>
        </p:txBody>
      </p:sp>
      <p:sp>
        <p:nvSpPr>
          <p:cNvPr id="53262" name="Rectangle 15"/>
          <p:cNvSpPr>
            <a:spLocks noChangeArrowheads="1"/>
          </p:cNvSpPr>
          <p:nvPr/>
        </p:nvSpPr>
        <p:spPr bwMode="auto">
          <a:xfrm>
            <a:off x="1258888" y="5300663"/>
            <a:ext cx="7343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2400" b="1">
                <a:solidFill>
                  <a:srgbClr val="6A0000"/>
                </a:solidFill>
                <a:latin typeface="Arial" pitchFamily="34" charset="0"/>
              </a:rPr>
              <a:t>Comillas</a:t>
            </a:r>
            <a:r>
              <a:rPr lang="es-ES" altLang="es-ES" sz="2400">
                <a:solidFill>
                  <a:srgbClr val="6A0000"/>
                </a:solidFill>
                <a:latin typeface="Arial" pitchFamily="34" charset="0"/>
              </a:rPr>
              <a:t>“ “: </a:t>
            </a:r>
            <a:r>
              <a:rPr lang="es-ES" altLang="es-ES" sz="2400">
                <a:latin typeface="Arial" pitchFamily="34" charset="0"/>
              </a:rPr>
              <a:t>busca la frase exacta escrita entre las comillas. Ejemplo: </a:t>
            </a:r>
            <a:r>
              <a:rPr lang="es-ES" altLang="es-ES" sz="2400" b="1">
                <a:latin typeface="Arial" pitchFamily="34" charset="0"/>
              </a:rPr>
              <a:t>“</a:t>
            </a:r>
            <a:r>
              <a:rPr lang="es-ES_tradnl" altLang="es-ES" sz="2400" b="1">
                <a:latin typeface="Arial" pitchFamily="34" charset="0"/>
              </a:rPr>
              <a:t>sensores de fibra óptica”</a:t>
            </a:r>
            <a:endParaRPr lang="es-ES" altLang="es-ES" sz="2400" b="1">
              <a:latin typeface="Arial" pitchFamily="34" charset="0"/>
            </a:endParaRPr>
          </a:p>
        </p:txBody>
      </p:sp>
    </p:spTree>
    <p:extLst>
      <p:ext uri="{BB962C8B-B14F-4D97-AF65-F5344CB8AC3E}">
        <p14:creationId xmlns:p14="http://schemas.microsoft.com/office/powerpoint/2010/main" val="10422155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54275"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2195513" y="333375"/>
            <a:ext cx="66595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b="1" dirty="0">
                <a:latin typeface="Arial" pitchFamily="34" charset="0"/>
              </a:rPr>
              <a:t>  </a:t>
            </a:r>
            <a:r>
              <a:rPr lang="es-ES_tradnl" altLang="es-ES" b="1" dirty="0" smtClean="0">
                <a:latin typeface="Arial" pitchFamily="34" charset="0"/>
              </a:rPr>
              <a:t>Automatiza el proceso …</a:t>
            </a:r>
            <a:endParaRPr lang="es-ES" altLang="es-ES" b="1" dirty="0">
              <a:latin typeface="Arial" pitchFamily="34" charset="0"/>
            </a:endParaRPr>
          </a:p>
        </p:txBody>
      </p:sp>
      <p:sp>
        <p:nvSpPr>
          <p:cNvPr id="54277" name="Rectangle 6"/>
          <p:cNvSpPr>
            <a:spLocks noGrp="1" noChangeArrowheads="1"/>
          </p:cNvSpPr>
          <p:nvPr>
            <p:ph type="body" sz="half" idx="1"/>
          </p:nvPr>
        </p:nvSpPr>
        <p:spPr>
          <a:xfrm>
            <a:off x="166688" y="1301750"/>
            <a:ext cx="8569325" cy="4283075"/>
          </a:xfrm>
          <a:noFill/>
        </p:spPr>
        <p:txBody>
          <a:bodyPr>
            <a:normAutofit/>
          </a:bodyPr>
          <a:lstStyle/>
          <a:p>
            <a:pPr>
              <a:buFontTx/>
              <a:buNone/>
            </a:pPr>
            <a:r>
              <a:rPr lang="es-ES_tradnl" altLang="es-ES" sz="2800" b="1" dirty="0" smtClean="0">
                <a:latin typeface="Arial" pitchFamily="34" charset="0"/>
              </a:rPr>
              <a:t>Mantenerse al día</a:t>
            </a:r>
            <a:r>
              <a:rPr lang="es-ES_tradnl" altLang="es-ES" sz="2800" dirty="0" smtClean="0">
                <a:latin typeface="Arial" pitchFamily="34" charset="0"/>
              </a:rPr>
              <a:t> </a:t>
            </a:r>
          </a:p>
          <a:p>
            <a:pPr lvl="1">
              <a:buClr>
                <a:srgbClr val="A50021"/>
              </a:buClr>
              <a:buFont typeface="Wingdings" pitchFamily="2" charset="2"/>
              <a:buChar char="q"/>
            </a:pPr>
            <a:r>
              <a:rPr lang="es-ES_tradnl" altLang="es-ES" sz="2400" dirty="0" smtClean="0">
                <a:latin typeface="Arial" pitchFamily="34" charset="0"/>
              </a:rPr>
              <a:t> </a:t>
            </a:r>
            <a:r>
              <a:rPr lang="es-ES_tradnl" altLang="es-ES" sz="2600" dirty="0" smtClean="0">
                <a:latin typeface="Arial" pitchFamily="34" charset="0"/>
              </a:rPr>
              <a:t>Servicios de alerta de revistas y de bases de datos</a:t>
            </a:r>
          </a:p>
          <a:p>
            <a:pPr>
              <a:buClr>
                <a:srgbClr val="660000"/>
              </a:buClr>
              <a:buFontTx/>
              <a:buNone/>
            </a:pPr>
            <a:endParaRPr lang="es-ES" altLang="es-ES" sz="2600" dirty="0" smtClean="0">
              <a:latin typeface="Arial" pitchFamily="34" charset="0"/>
            </a:endParaRPr>
          </a:p>
          <a:p>
            <a:pPr>
              <a:buClr>
                <a:srgbClr val="660000"/>
              </a:buClr>
              <a:buFontTx/>
              <a:buNone/>
            </a:pPr>
            <a:r>
              <a:rPr lang="es-ES" altLang="es-ES" sz="2600" dirty="0" smtClean="0">
                <a:latin typeface="Arial" pitchFamily="34" charset="0"/>
              </a:rPr>
              <a:t>Hoy en día la mayoría de las bases de datos ofrecen estos servicios y además Canales RSS.</a:t>
            </a:r>
          </a:p>
          <a:p>
            <a:pPr>
              <a:buClr>
                <a:srgbClr val="660000"/>
              </a:buClr>
              <a:buFontTx/>
              <a:buNone/>
            </a:pPr>
            <a:endParaRPr lang="es-ES" altLang="es-ES" sz="2600" dirty="0" smtClean="0">
              <a:latin typeface="Arial" pitchFamily="34" charset="0"/>
            </a:endParaRPr>
          </a:p>
          <a:p>
            <a:pPr>
              <a:buClr>
                <a:srgbClr val="660000"/>
              </a:buClr>
              <a:buFontTx/>
              <a:buNone/>
            </a:pPr>
            <a:r>
              <a:rPr lang="es-ES" altLang="es-ES" sz="2600" b="1" dirty="0" smtClean="0">
                <a:latin typeface="Arial" pitchFamily="34" charset="0"/>
              </a:rPr>
              <a:t>Práctica: CÓMO ESTABLECER UNA ALERTA EN DIALNET </a:t>
            </a:r>
          </a:p>
          <a:p>
            <a:pPr>
              <a:buClr>
                <a:srgbClr val="660000"/>
              </a:buClr>
              <a:buFontTx/>
              <a:buNone/>
            </a:pPr>
            <a:r>
              <a:rPr lang="es-ES" altLang="es-ES" sz="2600" b="1" dirty="0" smtClean="0">
                <a:latin typeface="Arial" pitchFamily="34" charset="0"/>
              </a:rPr>
              <a:t>     </a:t>
            </a:r>
          </a:p>
          <a:p>
            <a:pPr>
              <a:buClr>
                <a:srgbClr val="660000"/>
              </a:buClr>
              <a:buFontTx/>
              <a:buNone/>
            </a:pPr>
            <a:endParaRPr lang="es-ES" altLang="es-ES" sz="2600" dirty="0" smtClean="0">
              <a:latin typeface="Arial" pitchFamily="34" charset="0"/>
            </a:endParaRPr>
          </a:p>
          <a:p>
            <a:pPr>
              <a:buClr>
                <a:srgbClr val="660000"/>
              </a:buClr>
              <a:buFontTx/>
              <a:buNone/>
            </a:pPr>
            <a:endParaRPr lang="es-ES" altLang="es-ES" sz="2600" dirty="0" smtClean="0">
              <a:latin typeface="Arial" pitchFamily="34" charset="0"/>
            </a:endParaRPr>
          </a:p>
        </p:txBody>
      </p:sp>
      <p:pic>
        <p:nvPicPr>
          <p:cNvPr id="54278" name="Picture 7"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5320010"/>
            <a:ext cx="12319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851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s-ES" altLang="es-ES" sz="1800"/>
          </a:p>
        </p:txBody>
      </p:sp>
      <p:pic>
        <p:nvPicPr>
          <p:cNvPr id="37891" name="Picture 3" descr="logoALAS"/>
          <p:cNvPicPr>
            <a:picLocks noChangeAspect="1" noChangeArrowheads="1"/>
          </p:cNvPicPr>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4"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5"/>
          <p:cNvSpPr txBox="1">
            <a:spLocks noChangeArrowheads="1"/>
          </p:cNvSpPr>
          <p:nvPr/>
        </p:nvSpPr>
        <p:spPr bwMode="auto">
          <a:xfrm>
            <a:off x="2232025" y="476250"/>
            <a:ext cx="6911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s-ES" altLang="es-ES" b="1">
                <a:latin typeface="Verdana" pitchFamily="34" charset="0"/>
              </a:rPr>
              <a:t>Algunos consejos para …</a:t>
            </a:r>
          </a:p>
        </p:txBody>
      </p:sp>
      <p:sp>
        <p:nvSpPr>
          <p:cNvPr id="117768" name="Rectangle 8"/>
          <p:cNvSpPr>
            <a:spLocks noChangeArrowheads="1"/>
          </p:cNvSpPr>
          <p:nvPr/>
        </p:nvSpPr>
        <p:spPr bwMode="auto">
          <a:xfrm>
            <a:off x="1116013" y="2132856"/>
            <a:ext cx="7273925"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pitchFamily="34" charset="0"/>
              </a:defRPr>
            </a:lvl1pPr>
            <a:lvl2pPr marL="830263" indent="-285750" eaLnBrk="0" hangingPunct="0">
              <a:spcBef>
                <a:spcPct val="20000"/>
              </a:spcBef>
              <a:buChar char="–"/>
              <a:defRPr sz="2800">
                <a:solidFill>
                  <a:schemeClr val="tx1"/>
                </a:solidFill>
                <a:latin typeface="Arial" pitchFamily="34" charset="0"/>
              </a:defRPr>
            </a:lvl2pPr>
            <a:lvl3pPr marL="1238250" indent="-228600" eaLnBrk="0" hangingPunct="0">
              <a:spcBef>
                <a:spcPct val="20000"/>
              </a:spcBef>
              <a:buChar char="•"/>
              <a:defRPr sz="2400">
                <a:solidFill>
                  <a:schemeClr val="tx1"/>
                </a:solidFill>
                <a:latin typeface="Arial" pitchFamily="34" charset="0"/>
              </a:defRPr>
            </a:lvl3pPr>
            <a:lvl4pPr marL="1646238"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Tx/>
              <a:buNone/>
            </a:pPr>
            <a:endParaRPr lang="en-US" altLang="es-ES" sz="2400" dirty="0"/>
          </a:p>
          <a:p>
            <a:pPr eaLnBrk="1" hangingPunct="1"/>
            <a:r>
              <a:rPr lang="en-US" altLang="es-ES" sz="2000" dirty="0"/>
              <a:t> </a:t>
            </a:r>
            <a:r>
              <a:rPr lang="en-US" altLang="es-ES" sz="2000" dirty="0" err="1"/>
              <a:t>Explorar</a:t>
            </a:r>
            <a:r>
              <a:rPr lang="en-US" altLang="es-ES" sz="2000" dirty="0"/>
              <a:t> </a:t>
            </a:r>
            <a:r>
              <a:rPr lang="en-US" altLang="es-ES" sz="2000" dirty="0" err="1"/>
              <a:t>diferentes</a:t>
            </a:r>
            <a:r>
              <a:rPr lang="en-US" altLang="es-ES" sz="2000" dirty="0"/>
              <a:t> </a:t>
            </a:r>
            <a:r>
              <a:rPr lang="en-US" altLang="es-ES" sz="2000" dirty="0" err="1"/>
              <a:t>tipos</a:t>
            </a:r>
            <a:r>
              <a:rPr lang="en-US" altLang="es-ES" sz="2000" dirty="0"/>
              <a:t> de </a:t>
            </a:r>
            <a:r>
              <a:rPr lang="en-US" altLang="es-ES" sz="2000" dirty="0" err="1"/>
              <a:t>recursos</a:t>
            </a:r>
            <a:r>
              <a:rPr lang="en-US" altLang="es-ES" sz="2000" dirty="0"/>
              <a:t> </a:t>
            </a:r>
            <a:r>
              <a:rPr lang="en-US" altLang="es-ES" sz="2000" dirty="0" err="1"/>
              <a:t>bibliotecarios</a:t>
            </a:r>
            <a:r>
              <a:rPr lang="en-US" altLang="es-ES" sz="2000" dirty="0"/>
              <a:t> </a:t>
            </a:r>
            <a:r>
              <a:rPr lang="en-US" altLang="es-ES" sz="2000" dirty="0" err="1"/>
              <a:t>usando</a:t>
            </a:r>
            <a:r>
              <a:rPr lang="en-US" altLang="es-ES" sz="2000" dirty="0"/>
              <a:t> la </a:t>
            </a:r>
            <a:r>
              <a:rPr lang="en-US" altLang="es-ES" sz="2000" dirty="0" err="1"/>
              <a:t>estrategias</a:t>
            </a:r>
            <a:r>
              <a:rPr lang="en-US" altLang="es-ES" sz="2000" dirty="0"/>
              <a:t> </a:t>
            </a:r>
            <a:r>
              <a:rPr lang="en-US" altLang="es-ES" sz="2000" dirty="0" err="1"/>
              <a:t>escogidas</a:t>
            </a:r>
            <a:r>
              <a:rPr lang="en-US" altLang="es-ES" sz="2000" dirty="0"/>
              <a:t>. </a:t>
            </a:r>
            <a:r>
              <a:rPr lang="en-US" altLang="es-ES" sz="2000" dirty="0" err="1"/>
              <a:t>Establece</a:t>
            </a:r>
            <a:r>
              <a:rPr lang="en-US" altLang="es-ES" sz="2000" dirty="0"/>
              <a:t> </a:t>
            </a:r>
            <a:r>
              <a:rPr lang="en-US" altLang="es-ES" sz="2000" dirty="0" err="1"/>
              <a:t>alertas</a:t>
            </a:r>
            <a:r>
              <a:rPr lang="en-US" altLang="es-ES" sz="2000" dirty="0"/>
              <a:t> </a:t>
            </a:r>
            <a:r>
              <a:rPr lang="en-US" altLang="es-ES" sz="2000" dirty="0" err="1"/>
              <a:t>si</a:t>
            </a:r>
            <a:r>
              <a:rPr lang="en-US" altLang="es-ES" sz="2000" dirty="0"/>
              <a:t> la </a:t>
            </a:r>
            <a:r>
              <a:rPr lang="en-US" altLang="es-ES" sz="2000" dirty="0" err="1"/>
              <a:t>búsqueda</a:t>
            </a:r>
            <a:r>
              <a:rPr lang="en-US" altLang="es-ES" sz="2000" dirty="0"/>
              <a:t> </a:t>
            </a:r>
            <a:r>
              <a:rPr lang="en-US" altLang="es-ES" sz="2000" dirty="0" err="1"/>
              <a:t>satisface</a:t>
            </a:r>
            <a:r>
              <a:rPr lang="en-US" altLang="es-ES" sz="2000" dirty="0"/>
              <a:t> </a:t>
            </a:r>
            <a:r>
              <a:rPr lang="en-US" altLang="es-ES" sz="2000" dirty="0" err="1"/>
              <a:t>tus</a:t>
            </a:r>
            <a:r>
              <a:rPr lang="en-US" altLang="es-ES" sz="2000" dirty="0"/>
              <a:t> </a:t>
            </a:r>
            <a:r>
              <a:rPr lang="en-US" altLang="es-ES" sz="2000" dirty="0" err="1"/>
              <a:t>necesidades</a:t>
            </a:r>
            <a:r>
              <a:rPr lang="en-US" altLang="es-ES" sz="2000" dirty="0"/>
              <a:t> de </a:t>
            </a:r>
            <a:r>
              <a:rPr lang="en-US" altLang="es-ES" sz="2000" dirty="0" err="1"/>
              <a:t>información</a:t>
            </a:r>
            <a:r>
              <a:rPr lang="en-US" altLang="es-ES" sz="2000" dirty="0"/>
              <a:t>.</a:t>
            </a:r>
          </a:p>
          <a:p>
            <a:pPr eaLnBrk="1" hangingPunct="1">
              <a:buFontTx/>
              <a:buNone/>
            </a:pPr>
            <a:endParaRPr lang="en-US" altLang="es-ES" sz="2000" dirty="0"/>
          </a:p>
          <a:p>
            <a:pPr eaLnBrk="1" hangingPunct="1"/>
            <a:r>
              <a:rPr lang="en-US" altLang="es-ES" sz="2000" dirty="0"/>
              <a:t> </a:t>
            </a:r>
            <a:r>
              <a:rPr lang="en-US" altLang="es-ES" sz="2000" dirty="0" err="1"/>
              <a:t>Modificar</a:t>
            </a:r>
            <a:r>
              <a:rPr lang="en-US" altLang="es-ES" sz="2000" dirty="0"/>
              <a:t> las </a:t>
            </a:r>
            <a:r>
              <a:rPr lang="en-US" altLang="es-ES" sz="2000" dirty="0" err="1"/>
              <a:t>estrategias</a:t>
            </a:r>
            <a:r>
              <a:rPr lang="en-US" altLang="es-ES" sz="2000" dirty="0"/>
              <a:t> de </a:t>
            </a:r>
            <a:r>
              <a:rPr lang="en-US" altLang="es-ES" sz="2000" dirty="0" err="1"/>
              <a:t>búsqueda</a:t>
            </a:r>
            <a:r>
              <a:rPr lang="en-US" altLang="es-ES" sz="2000" dirty="0"/>
              <a:t> para </a:t>
            </a:r>
            <a:r>
              <a:rPr lang="en-US" altLang="es-ES" sz="2000" dirty="0" err="1"/>
              <a:t>obtener</a:t>
            </a:r>
            <a:r>
              <a:rPr lang="en-US" altLang="es-ES" sz="2000" dirty="0"/>
              <a:t> </a:t>
            </a:r>
            <a:r>
              <a:rPr lang="en-US" altLang="es-ES" sz="2000" dirty="0" err="1"/>
              <a:t>mejores</a:t>
            </a:r>
            <a:r>
              <a:rPr lang="en-US" altLang="es-ES" sz="2000" dirty="0"/>
              <a:t> </a:t>
            </a:r>
            <a:r>
              <a:rPr lang="en-US" altLang="es-ES" sz="2000" dirty="0" err="1"/>
              <a:t>resultados</a:t>
            </a:r>
            <a:r>
              <a:rPr lang="en-US" altLang="es-ES" sz="2000" dirty="0"/>
              <a:t>. Redefine </a:t>
            </a:r>
            <a:r>
              <a:rPr lang="en-US" altLang="es-ES" sz="2000" dirty="0" err="1"/>
              <a:t>tu</a:t>
            </a:r>
            <a:r>
              <a:rPr lang="en-US" altLang="es-ES" sz="2000" dirty="0"/>
              <a:t> </a:t>
            </a:r>
            <a:r>
              <a:rPr lang="en-US" altLang="es-ES" sz="2000" dirty="0" err="1"/>
              <a:t>búsqueda</a:t>
            </a:r>
            <a:r>
              <a:rPr lang="en-US" altLang="es-ES" sz="2000" dirty="0"/>
              <a:t> </a:t>
            </a:r>
            <a:r>
              <a:rPr lang="en-US" altLang="es-ES" sz="2000" dirty="0" err="1"/>
              <a:t>cuando</a:t>
            </a:r>
            <a:r>
              <a:rPr lang="en-US" altLang="es-ES" sz="2000" dirty="0"/>
              <a:t> sea </a:t>
            </a:r>
            <a:r>
              <a:rPr lang="en-US" altLang="es-ES" sz="2000" dirty="0" err="1"/>
              <a:t>necesario</a:t>
            </a:r>
            <a:r>
              <a:rPr lang="en-US" altLang="es-ES" sz="2000" dirty="0"/>
              <a:t>.</a:t>
            </a:r>
          </a:p>
          <a:p>
            <a:pPr eaLnBrk="1" hangingPunct="1">
              <a:buFontTx/>
              <a:buNone/>
            </a:pPr>
            <a:endParaRPr lang="en-US" altLang="es-ES" sz="2000" dirty="0"/>
          </a:p>
          <a:p>
            <a:pPr eaLnBrk="1" hangingPunct="1"/>
            <a:r>
              <a:rPr lang="en-US" altLang="es-ES" sz="2000" dirty="0"/>
              <a:t> </a:t>
            </a:r>
            <a:r>
              <a:rPr lang="en-US" altLang="es-ES" sz="2000" dirty="0" err="1"/>
              <a:t>Almacenar</a:t>
            </a:r>
            <a:r>
              <a:rPr lang="en-US" altLang="es-ES" sz="2000" dirty="0"/>
              <a:t> la </a:t>
            </a:r>
            <a:r>
              <a:rPr lang="en-US" altLang="es-ES" sz="2000" dirty="0" err="1"/>
              <a:t>información</a:t>
            </a:r>
            <a:r>
              <a:rPr lang="en-US" altLang="es-ES" sz="2000" dirty="0"/>
              <a:t> </a:t>
            </a:r>
            <a:r>
              <a:rPr lang="en-US" altLang="es-ES" sz="2000" dirty="0" err="1"/>
              <a:t>obtenida</a:t>
            </a:r>
            <a:r>
              <a:rPr lang="en-US" altLang="es-ES" sz="2000" dirty="0"/>
              <a:t> – </a:t>
            </a:r>
            <a:r>
              <a:rPr lang="en-US" altLang="es-ES" sz="2000" dirty="0" err="1"/>
              <a:t>organiza</a:t>
            </a:r>
            <a:r>
              <a:rPr lang="en-US" altLang="es-ES" sz="2000" dirty="0"/>
              <a:t> el </a:t>
            </a:r>
            <a:r>
              <a:rPr lang="en-US" altLang="es-ES" sz="2000" dirty="0" err="1"/>
              <a:t>trabajo</a:t>
            </a:r>
            <a:r>
              <a:rPr lang="en-US" altLang="es-ES" sz="2000" dirty="0"/>
              <a:t> </a:t>
            </a:r>
            <a:r>
              <a:rPr lang="en-US" altLang="es-ES" sz="2000" dirty="0" err="1"/>
              <a:t>usando</a:t>
            </a:r>
            <a:r>
              <a:rPr lang="en-US" altLang="es-ES" sz="2000" dirty="0"/>
              <a:t> </a:t>
            </a:r>
            <a:r>
              <a:rPr lang="en-US" altLang="es-ES" sz="2000" dirty="0" err="1"/>
              <a:t>gestores</a:t>
            </a:r>
            <a:r>
              <a:rPr lang="en-US" altLang="es-ES" sz="2000" dirty="0"/>
              <a:t> de </a:t>
            </a:r>
            <a:r>
              <a:rPr lang="en-US" altLang="es-ES" sz="2000" dirty="0" err="1"/>
              <a:t>referencias</a:t>
            </a:r>
            <a:r>
              <a:rPr lang="en-US" altLang="es-ES" sz="2000" dirty="0"/>
              <a:t>.</a:t>
            </a:r>
          </a:p>
        </p:txBody>
      </p:sp>
      <p:sp>
        <p:nvSpPr>
          <p:cNvPr id="37895" name="Text Box 9"/>
          <p:cNvSpPr txBox="1">
            <a:spLocks noChangeArrowheads="1"/>
          </p:cNvSpPr>
          <p:nvPr/>
        </p:nvSpPr>
        <p:spPr bwMode="auto">
          <a:xfrm>
            <a:off x="611188" y="1484313"/>
            <a:ext cx="698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s-ES_tradnl" altLang="es-ES" sz="2000" b="1">
                <a:solidFill>
                  <a:srgbClr val="7A0000"/>
                </a:solidFill>
              </a:rPr>
              <a:t>Acceder a la información de manera eficaz y eficiente</a:t>
            </a:r>
            <a:endParaRPr lang="es-ES" altLang="es-ES" sz="2000" b="1">
              <a:solidFill>
                <a:srgbClr val="7A0000"/>
              </a:solidFill>
            </a:endParaRPr>
          </a:p>
        </p:txBody>
      </p:sp>
    </p:spTree>
    <p:extLst>
      <p:ext uri="{BB962C8B-B14F-4D97-AF65-F5344CB8AC3E}">
        <p14:creationId xmlns:p14="http://schemas.microsoft.com/office/powerpoint/2010/main" val="2910919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768"/>
                                        </p:tgtEl>
                                        <p:attrNameLst>
                                          <p:attrName>style.visibility</p:attrName>
                                        </p:attrNameLst>
                                      </p:cBhvr>
                                      <p:to>
                                        <p:strVal val="visible"/>
                                      </p:to>
                                    </p:set>
                                    <p:animEffect transition="in" filter="wipe(up)">
                                      <p:cBhvr>
                                        <p:cTn id="7" dur="500"/>
                                        <p:tgtEl>
                                          <p:spTgt spid="117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s-ES" altLang="es-ES" sz="1800"/>
          </a:p>
        </p:txBody>
      </p:sp>
      <p:pic>
        <p:nvPicPr>
          <p:cNvPr id="38915"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logo-HC"/>
          <p:cNvPicPr>
            <a:picLocks noChangeAspect="1" noChangeArrowheads="1"/>
          </p:cNvPicPr>
          <p:nvPr/>
        </p:nvPicPr>
        <p:blipFill>
          <a:blip r:embed="rId4">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6"/>
          <p:cNvSpPr>
            <a:spLocks noChangeArrowheads="1"/>
          </p:cNvSpPr>
          <p:nvPr/>
        </p:nvSpPr>
        <p:spPr bwMode="auto">
          <a:xfrm>
            <a:off x="395288" y="1916113"/>
            <a:ext cx="4537075"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Tx/>
              <a:buNone/>
            </a:pPr>
            <a:r>
              <a:rPr lang="es-ES_tradnl" altLang="es-ES" sz="2000">
                <a:solidFill>
                  <a:srgbClr val="4D4D4D"/>
                </a:solidFill>
                <a:latin typeface="Verdana" pitchFamily="34" charset="0"/>
              </a:rPr>
              <a:t>Si obtenemos </a:t>
            </a:r>
            <a:r>
              <a:rPr lang="es-ES_tradnl" altLang="es-ES" sz="2000" b="1">
                <a:solidFill>
                  <a:srgbClr val="7A0000"/>
                </a:solidFill>
                <a:latin typeface="Verdana" pitchFamily="34" charset="0"/>
              </a:rPr>
              <a:t>MUCHOS</a:t>
            </a:r>
            <a:r>
              <a:rPr lang="es-ES_tradnl" altLang="es-ES" sz="2000">
                <a:solidFill>
                  <a:srgbClr val="7A0000"/>
                </a:solidFill>
                <a:latin typeface="Verdana" pitchFamily="34" charset="0"/>
              </a:rPr>
              <a:t> </a:t>
            </a:r>
            <a:r>
              <a:rPr lang="es-ES_tradnl" altLang="es-ES" sz="2000">
                <a:solidFill>
                  <a:srgbClr val="4D4D4D"/>
                </a:solidFill>
                <a:latin typeface="Verdana" pitchFamily="34" charset="0"/>
              </a:rPr>
              <a:t>resultados...</a:t>
            </a:r>
          </a:p>
          <a:p>
            <a:pPr eaLnBrk="1" hangingPunct="1">
              <a:buFontTx/>
              <a:buNone/>
            </a:pPr>
            <a:endParaRPr lang="es-ES_tradnl" altLang="es-ES" sz="2000">
              <a:solidFill>
                <a:srgbClr val="4D4D4D"/>
              </a:solidFill>
              <a:latin typeface="Verdana" pitchFamily="34" charset="0"/>
            </a:endParaRPr>
          </a:p>
          <a:p>
            <a:pPr lvl="1" eaLnBrk="1" hangingPunct="1"/>
            <a:r>
              <a:rPr lang="es-ES_tradnl" altLang="es-ES" sz="1800" b="1">
                <a:solidFill>
                  <a:srgbClr val="4D4D4D"/>
                </a:solidFill>
                <a:latin typeface="Verdana" pitchFamily="34" charset="0"/>
              </a:rPr>
              <a:t>añade conceptos</a:t>
            </a:r>
            <a:r>
              <a:rPr lang="es-ES_tradnl" altLang="es-ES" sz="1800">
                <a:solidFill>
                  <a:srgbClr val="4D4D4D"/>
                </a:solidFill>
                <a:latin typeface="Verdana" pitchFamily="34" charset="0"/>
              </a:rPr>
              <a:t> usando AND para concretar la búsqueda</a:t>
            </a:r>
          </a:p>
          <a:p>
            <a:pPr lvl="1" eaLnBrk="1" hangingPunct="1"/>
            <a:r>
              <a:rPr lang="es-ES_tradnl" altLang="es-ES" sz="1800" b="1">
                <a:solidFill>
                  <a:srgbClr val="4D4D4D"/>
                </a:solidFill>
                <a:latin typeface="Verdana" pitchFamily="34" charset="0"/>
              </a:rPr>
              <a:t>elimina palabras clave</a:t>
            </a:r>
            <a:r>
              <a:rPr lang="es-ES_tradnl" altLang="es-ES" sz="1800">
                <a:solidFill>
                  <a:srgbClr val="4D4D4D"/>
                </a:solidFill>
                <a:latin typeface="Verdana" pitchFamily="34" charset="0"/>
              </a:rPr>
              <a:t> que aporten muchos resultados</a:t>
            </a:r>
          </a:p>
          <a:p>
            <a:pPr lvl="1" eaLnBrk="1" hangingPunct="1"/>
            <a:r>
              <a:rPr lang="es-ES_tradnl" altLang="es-ES" sz="1800" b="1">
                <a:solidFill>
                  <a:srgbClr val="4D4D4D"/>
                </a:solidFill>
                <a:latin typeface="Verdana" pitchFamily="34" charset="0"/>
              </a:rPr>
              <a:t>elimina truncados</a:t>
            </a:r>
            <a:endParaRPr lang="es-ES_tradnl" altLang="es-ES" sz="1800">
              <a:solidFill>
                <a:srgbClr val="4D4D4D"/>
              </a:solidFill>
              <a:latin typeface="Verdana" pitchFamily="34" charset="0"/>
            </a:endParaRPr>
          </a:p>
          <a:p>
            <a:pPr lvl="1" eaLnBrk="1" hangingPunct="1"/>
            <a:r>
              <a:rPr lang="es-ES_tradnl" altLang="es-ES" sz="1800" b="1">
                <a:solidFill>
                  <a:srgbClr val="4D4D4D"/>
                </a:solidFill>
                <a:latin typeface="Verdana" pitchFamily="34" charset="0"/>
              </a:rPr>
              <a:t>usa descriptores</a:t>
            </a:r>
            <a:endParaRPr lang="es-ES_tradnl" altLang="es-ES" sz="1800">
              <a:solidFill>
                <a:srgbClr val="4D4D4D"/>
              </a:solidFill>
              <a:latin typeface="Verdana" pitchFamily="34" charset="0"/>
            </a:endParaRPr>
          </a:p>
          <a:p>
            <a:pPr lvl="1" eaLnBrk="1" hangingPunct="1"/>
            <a:r>
              <a:rPr lang="es-ES_tradnl" altLang="es-ES" sz="1800">
                <a:solidFill>
                  <a:srgbClr val="4D4D4D"/>
                </a:solidFill>
                <a:latin typeface="Verdana" pitchFamily="34" charset="0"/>
              </a:rPr>
              <a:t>busca en </a:t>
            </a:r>
            <a:r>
              <a:rPr lang="es-ES_tradnl" altLang="es-ES" sz="1800" b="1">
                <a:solidFill>
                  <a:srgbClr val="4D4D4D"/>
                </a:solidFill>
                <a:latin typeface="Verdana" pitchFamily="34" charset="0"/>
              </a:rPr>
              <a:t>campos específicos</a:t>
            </a:r>
          </a:p>
        </p:txBody>
      </p:sp>
      <p:sp>
        <p:nvSpPr>
          <p:cNvPr id="38918" name="Rectangle 7"/>
          <p:cNvSpPr>
            <a:spLocks noChangeArrowheads="1"/>
          </p:cNvSpPr>
          <p:nvPr/>
        </p:nvSpPr>
        <p:spPr bwMode="auto">
          <a:xfrm>
            <a:off x="4500563" y="1916113"/>
            <a:ext cx="4427537"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pitchFamily="34" charset="0"/>
              </a:defRPr>
            </a:lvl1pPr>
            <a:lvl2pPr marL="8191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Tx/>
              <a:buNone/>
            </a:pPr>
            <a:r>
              <a:rPr lang="es-ES_tradnl" altLang="es-ES" sz="2000">
                <a:solidFill>
                  <a:srgbClr val="4D4D4D"/>
                </a:solidFill>
                <a:latin typeface="Verdana" pitchFamily="34" charset="0"/>
              </a:rPr>
              <a:t>Si  obtenemos </a:t>
            </a:r>
            <a:r>
              <a:rPr lang="es-ES_tradnl" altLang="es-ES" sz="2000" b="1">
                <a:solidFill>
                  <a:srgbClr val="7A0000"/>
                </a:solidFill>
                <a:latin typeface="Verdana" pitchFamily="34" charset="0"/>
              </a:rPr>
              <a:t>POCOS </a:t>
            </a:r>
            <a:r>
              <a:rPr lang="es-ES_tradnl" altLang="es-ES" sz="2000">
                <a:solidFill>
                  <a:srgbClr val="4D4D4D"/>
                </a:solidFill>
                <a:latin typeface="Verdana" pitchFamily="34" charset="0"/>
              </a:rPr>
              <a:t>resultados...</a:t>
            </a:r>
          </a:p>
          <a:p>
            <a:pPr eaLnBrk="1" hangingPunct="1">
              <a:buFontTx/>
              <a:buNone/>
            </a:pPr>
            <a:endParaRPr lang="es-ES_tradnl" altLang="es-ES" sz="2000">
              <a:solidFill>
                <a:srgbClr val="4D4D4D"/>
              </a:solidFill>
              <a:latin typeface="Verdana" pitchFamily="34" charset="0"/>
            </a:endParaRPr>
          </a:p>
          <a:p>
            <a:pPr lvl="1" eaLnBrk="1" hangingPunct="1"/>
            <a:r>
              <a:rPr lang="es-ES_tradnl" altLang="es-ES" sz="1800" b="1">
                <a:solidFill>
                  <a:srgbClr val="4D4D4D"/>
                </a:solidFill>
                <a:latin typeface="Verdana" pitchFamily="34" charset="0"/>
              </a:rPr>
              <a:t>elimina conceptos</a:t>
            </a:r>
            <a:r>
              <a:rPr lang="es-ES_tradnl" altLang="es-ES" sz="1800">
                <a:solidFill>
                  <a:srgbClr val="4D4D4D"/>
                </a:solidFill>
                <a:latin typeface="Verdana" pitchFamily="34" charset="0"/>
              </a:rPr>
              <a:t> y mantén aquéllos  más importantes</a:t>
            </a:r>
            <a:endParaRPr lang="es-ES_tradnl" altLang="es-ES" sz="1800" b="1">
              <a:solidFill>
                <a:srgbClr val="4D4D4D"/>
              </a:solidFill>
              <a:latin typeface="Verdana" pitchFamily="34" charset="0"/>
            </a:endParaRPr>
          </a:p>
          <a:p>
            <a:pPr lvl="1" eaLnBrk="1" hangingPunct="1"/>
            <a:r>
              <a:rPr lang="es-ES_tradnl" altLang="es-ES" sz="1800" b="1">
                <a:solidFill>
                  <a:srgbClr val="4D4D4D"/>
                </a:solidFill>
                <a:latin typeface="Verdana" pitchFamily="34" charset="0"/>
              </a:rPr>
              <a:t>añade palabras clave</a:t>
            </a:r>
            <a:r>
              <a:rPr lang="es-ES_tradnl" altLang="es-ES" sz="1800">
                <a:solidFill>
                  <a:srgbClr val="4D4D4D"/>
                </a:solidFill>
                <a:latin typeface="Verdana" pitchFamily="34" charset="0"/>
              </a:rPr>
              <a:t> utilizando el operador OR</a:t>
            </a:r>
          </a:p>
          <a:p>
            <a:pPr lvl="1" eaLnBrk="1" hangingPunct="1"/>
            <a:r>
              <a:rPr lang="es-ES_tradnl" altLang="es-ES" sz="1800" b="1">
                <a:solidFill>
                  <a:srgbClr val="4D4D4D"/>
                </a:solidFill>
                <a:latin typeface="Verdana" pitchFamily="34" charset="0"/>
              </a:rPr>
              <a:t>usa truncados</a:t>
            </a:r>
            <a:endParaRPr lang="es-ES_tradnl" altLang="es-ES" sz="1800">
              <a:solidFill>
                <a:srgbClr val="4D4D4D"/>
              </a:solidFill>
              <a:latin typeface="Verdana" pitchFamily="34" charset="0"/>
            </a:endParaRPr>
          </a:p>
          <a:p>
            <a:pPr lvl="1" eaLnBrk="1" hangingPunct="1"/>
            <a:r>
              <a:rPr lang="es-ES_tradnl" altLang="es-ES" sz="1800" b="1">
                <a:solidFill>
                  <a:srgbClr val="4D4D4D"/>
                </a:solidFill>
                <a:latin typeface="Verdana" pitchFamily="34" charset="0"/>
              </a:rPr>
              <a:t>sustituye descriptores</a:t>
            </a:r>
            <a:r>
              <a:rPr lang="es-ES_tradnl" altLang="es-ES" sz="1800">
                <a:solidFill>
                  <a:srgbClr val="4D4D4D"/>
                </a:solidFill>
                <a:latin typeface="Verdana" pitchFamily="34" charset="0"/>
              </a:rPr>
              <a:t> por palabras clave</a:t>
            </a:r>
          </a:p>
          <a:p>
            <a:pPr lvl="1" eaLnBrk="1" hangingPunct="1"/>
            <a:r>
              <a:rPr lang="es-ES_tradnl" altLang="es-ES" sz="1800">
                <a:solidFill>
                  <a:srgbClr val="4D4D4D"/>
                </a:solidFill>
                <a:latin typeface="Verdana" pitchFamily="34" charset="0"/>
              </a:rPr>
              <a:t>busca en </a:t>
            </a:r>
            <a:r>
              <a:rPr lang="es-ES_tradnl" altLang="es-ES" sz="1800" b="1">
                <a:solidFill>
                  <a:srgbClr val="4D4D4D"/>
                </a:solidFill>
                <a:latin typeface="Verdana" pitchFamily="34" charset="0"/>
              </a:rPr>
              <a:t>todos los campos</a:t>
            </a:r>
            <a:r>
              <a:rPr lang="es-ES_tradnl" altLang="es-ES" sz="1800">
                <a:solidFill>
                  <a:srgbClr val="4D4D4D"/>
                </a:solidFill>
                <a:latin typeface="Verdana" pitchFamily="34" charset="0"/>
              </a:rPr>
              <a:t> </a:t>
            </a:r>
          </a:p>
        </p:txBody>
      </p:sp>
      <p:sp>
        <p:nvSpPr>
          <p:cNvPr id="38919" name="Text Box 8"/>
          <p:cNvSpPr txBox="1">
            <a:spLocks noChangeArrowheads="1"/>
          </p:cNvSpPr>
          <p:nvPr/>
        </p:nvSpPr>
        <p:spPr bwMode="auto">
          <a:xfrm>
            <a:off x="2232025" y="476250"/>
            <a:ext cx="69119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s-ES" altLang="es-ES" b="1">
                <a:latin typeface="Verdana" pitchFamily="34" charset="0"/>
              </a:rPr>
              <a:t>  </a:t>
            </a:r>
          </a:p>
        </p:txBody>
      </p:sp>
      <p:sp>
        <p:nvSpPr>
          <p:cNvPr id="38920" name="1 CuadroTexto"/>
          <p:cNvSpPr txBox="1">
            <a:spLocks noChangeArrowheads="1"/>
          </p:cNvSpPr>
          <p:nvPr/>
        </p:nvSpPr>
        <p:spPr bwMode="auto">
          <a:xfrm>
            <a:off x="1692275" y="1412875"/>
            <a:ext cx="5832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s-ES_tradnl" altLang="es-ES" sz="2000" b="1">
                <a:solidFill>
                  <a:srgbClr val="7A0000"/>
                </a:solidFill>
              </a:rPr>
              <a:t>Mejorar las estrategias de búsqueda …</a:t>
            </a:r>
            <a:endParaRPr lang="es-ES" altLang="es-ES" sz="2000" b="1">
              <a:solidFill>
                <a:srgbClr val="7A0000"/>
              </a:solidFill>
            </a:endParaRPr>
          </a:p>
        </p:txBody>
      </p:sp>
    </p:spTree>
    <p:extLst>
      <p:ext uri="{BB962C8B-B14F-4D97-AF65-F5344CB8AC3E}">
        <p14:creationId xmlns:p14="http://schemas.microsoft.com/office/powerpoint/2010/main" val="7778511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s-ES" altLang="es-ES" sz="1800"/>
          </a:p>
        </p:txBody>
      </p:sp>
      <p:pic>
        <p:nvPicPr>
          <p:cNvPr id="38915"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logo-HC"/>
          <p:cNvPicPr>
            <a:picLocks noChangeAspect="1" noChangeArrowheads="1"/>
          </p:cNvPicPr>
          <p:nvPr/>
        </p:nvPicPr>
        <p:blipFill>
          <a:blip r:embed="rId4">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6"/>
          <p:cNvSpPr>
            <a:spLocks noChangeArrowheads="1"/>
          </p:cNvSpPr>
          <p:nvPr/>
        </p:nvSpPr>
        <p:spPr bwMode="auto">
          <a:xfrm>
            <a:off x="395288" y="1916113"/>
            <a:ext cx="7489080"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Tx/>
              <a:buNone/>
            </a:pPr>
            <a:r>
              <a:rPr lang="es-ES_tradnl" altLang="es-ES" sz="1800" dirty="0" smtClean="0">
                <a:solidFill>
                  <a:srgbClr val="4D4D4D"/>
                </a:solidFill>
                <a:latin typeface="Verdana" pitchFamily="34" charset="0"/>
              </a:rPr>
              <a:t>Esto puede ser debido a … (Somoza, M. Búsqueda y recuperación de información en bases de datos de bibliografía científica. P. 87):</a:t>
            </a:r>
          </a:p>
          <a:p>
            <a:pPr eaLnBrk="1" hangingPunct="1">
              <a:buFontTx/>
              <a:buChar char="-"/>
            </a:pPr>
            <a:r>
              <a:rPr lang="es-ES_tradnl" altLang="es-ES" sz="1800" dirty="0" smtClean="0">
                <a:solidFill>
                  <a:srgbClr val="4D4D4D"/>
                </a:solidFill>
                <a:latin typeface="Verdana" pitchFamily="34" charset="0"/>
              </a:rPr>
              <a:t>No hemos buscado los términos correctamente.</a:t>
            </a:r>
          </a:p>
          <a:p>
            <a:pPr eaLnBrk="1" hangingPunct="1">
              <a:buFontTx/>
              <a:buChar char="-"/>
            </a:pPr>
            <a:r>
              <a:rPr lang="es-ES_tradnl" altLang="es-ES" sz="1800" dirty="0" smtClean="0">
                <a:solidFill>
                  <a:srgbClr val="4D4D4D"/>
                </a:solidFill>
                <a:latin typeface="Verdana" pitchFamily="34" charset="0"/>
              </a:rPr>
              <a:t>Idioma de la ecuación de búsqueda.</a:t>
            </a:r>
          </a:p>
          <a:p>
            <a:pPr eaLnBrk="1" hangingPunct="1">
              <a:buFontTx/>
              <a:buChar char="-"/>
            </a:pPr>
            <a:r>
              <a:rPr lang="es-ES_tradnl" altLang="es-ES" sz="1800" dirty="0" smtClean="0">
                <a:solidFill>
                  <a:srgbClr val="4D4D4D"/>
                </a:solidFill>
                <a:latin typeface="Verdana" pitchFamily="34" charset="0"/>
              </a:rPr>
              <a:t>No existe nada realmente sobre le tema. Ampliar usando palabra clave. Tema novedoso.</a:t>
            </a:r>
          </a:p>
          <a:p>
            <a:pPr eaLnBrk="1" hangingPunct="1">
              <a:buFontTx/>
              <a:buChar char="-"/>
            </a:pPr>
            <a:r>
              <a:rPr lang="es-ES_tradnl" altLang="es-ES" sz="1800" dirty="0" smtClean="0">
                <a:solidFill>
                  <a:srgbClr val="4D4D4D"/>
                </a:solidFill>
                <a:latin typeface="Verdana" pitchFamily="34" charset="0"/>
              </a:rPr>
              <a:t>No hemos elegido la base de datos apropiada (importancia de la Selección de </a:t>
            </a:r>
            <a:r>
              <a:rPr lang="es-ES_tradnl" altLang="es-ES" sz="1800" smtClean="0">
                <a:solidFill>
                  <a:srgbClr val="4D4D4D"/>
                </a:solidFill>
                <a:latin typeface="Verdana" pitchFamily="34" charset="0"/>
              </a:rPr>
              <a:t>las Fuentes).</a:t>
            </a:r>
            <a:endParaRPr lang="es-ES_tradnl" altLang="es-ES" sz="1800" dirty="0" smtClean="0">
              <a:solidFill>
                <a:srgbClr val="4D4D4D"/>
              </a:solidFill>
              <a:latin typeface="Verdana" pitchFamily="34" charset="0"/>
            </a:endParaRPr>
          </a:p>
          <a:p>
            <a:pPr eaLnBrk="1" hangingPunct="1">
              <a:buFontTx/>
              <a:buChar char="-"/>
            </a:pPr>
            <a:r>
              <a:rPr lang="es-ES_tradnl" altLang="es-ES" sz="1800" dirty="0" smtClean="0">
                <a:solidFill>
                  <a:srgbClr val="4D4D4D"/>
                </a:solidFill>
                <a:latin typeface="Verdana" pitchFamily="34" charset="0"/>
              </a:rPr>
              <a:t>Partir de una publicación que ya conocemos sobre el tema para ver sinónimos, por ejemplo. </a:t>
            </a:r>
          </a:p>
          <a:p>
            <a:pPr eaLnBrk="1" hangingPunct="1">
              <a:buFontTx/>
              <a:buChar char="-"/>
            </a:pPr>
            <a:r>
              <a:rPr lang="es-ES_tradnl" altLang="es-ES" sz="1800" dirty="0" smtClean="0">
                <a:solidFill>
                  <a:srgbClr val="4D4D4D"/>
                </a:solidFill>
                <a:latin typeface="Verdana" pitchFamily="34" charset="0"/>
              </a:rPr>
              <a:t>Buscar la información por frases, si lo incorpora la </a:t>
            </a:r>
            <a:r>
              <a:rPr lang="es-ES_tradnl" altLang="es-ES" sz="1800" dirty="0" err="1" smtClean="0">
                <a:solidFill>
                  <a:srgbClr val="4D4D4D"/>
                </a:solidFill>
                <a:latin typeface="Verdana" pitchFamily="34" charset="0"/>
              </a:rPr>
              <a:t>bbdd</a:t>
            </a:r>
            <a:r>
              <a:rPr lang="es-ES_tradnl" altLang="es-ES" sz="1800" dirty="0" smtClean="0">
                <a:solidFill>
                  <a:srgbClr val="4D4D4D"/>
                </a:solidFill>
                <a:latin typeface="Verdana" pitchFamily="34" charset="0"/>
              </a:rPr>
              <a:t>. </a:t>
            </a:r>
          </a:p>
          <a:p>
            <a:pPr eaLnBrk="1" hangingPunct="1">
              <a:buFontTx/>
              <a:buChar char="-"/>
            </a:pPr>
            <a:endParaRPr lang="es-ES_tradnl" altLang="es-ES" sz="1800" dirty="0">
              <a:solidFill>
                <a:srgbClr val="4D4D4D"/>
              </a:solidFill>
              <a:latin typeface="Verdana" pitchFamily="34" charset="0"/>
            </a:endParaRPr>
          </a:p>
          <a:p>
            <a:pPr marL="0" indent="0" eaLnBrk="1" hangingPunct="1">
              <a:buNone/>
            </a:pPr>
            <a:r>
              <a:rPr lang="es-ES_tradnl" altLang="es-ES" sz="1800" dirty="0" smtClean="0">
                <a:solidFill>
                  <a:srgbClr val="4D4D4D"/>
                </a:solidFill>
                <a:latin typeface="Verdana" pitchFamily="34" charset="0"/>
              </a:rPr>
              <a:t>Ejemplo: PubMed – cuando buscamos en lenguaje libre añade la búsqueda por descriptor</a:t>
            </a:r>
            <a:endParaRPr lang="es-ES_tradnl" altLang="es-ES" sz="1800" dirty="0">
              <a:solidFill>
                <a:srgbClr val="4D4D4D"/>
              </a:solidFill>
              <a:latin typeface="Verdana" pitchFamily="34" charset="0"/>
            </a:endParaRPr>
          </a:p>
        </p:txBody>
      </p:sp>
      <p:sp>
        <p:nvSpPr>
          <p:cNvPr id="38918" name="Rectangle 7"/>
          <p:cNvSpPr>
            <a:spLocks noChangeArrowheads="1"/>
          </p:cNvSpPr>
          <p:nvPr/>
        </p:nvSpPr>
        <p:spPr bwMode="auto">
          <a:xfrm>
            <a:off x="4500563" y="1916113"/>
            <a:ext cx="4427537"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pitchFamily="34" charset="0"/>
              </a:defRPr>
            </a:lvl1pPr>
            <a:lvl2pPr marL="8191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Tx/>
              <a:buNone/>
            </a:pPr>
            <a:endParaRPr lang="es-ES_tradnl" altLang="es-ES" sz="1800" dirty="0">
              <a:solidFill>
                <a:srgbClr val="4D4D4D"/>
              </a:solidFill>
              <a:latin typeface="Verdana" pitchFamily="34" charset="0"/>
            </a:endParaRPr>
          </a:p>
        </p:txBody>
      </p:sp>
      <p:sp>
        <p:nvSpPr>
          <p:cNvPr id="38919" name="Text Box 8"/>
          <p:cNvSpPr txBox="1">
            <a:spLocks noChangeArrowheads="1"/>
          </p:cNvSpPr>
          <p:nvPr/>
        </p:nvSpPr>
        <p:spPr bwMode="auto">
          <a:xfrm>
            <a:off x="2232025" y="476250"/>
            <a:ext cx="69119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s-ES" altLang="es-ES" b="1">
                <a:latin typeface="Verdana" pitchFamily="34" charset="0"/>
              </a:rPr>
              <a:t>  </a:t>
            </a:r>
          </a:p>
        </p:txBody>
      </p:sp>
      <p:sp>
        <p:nvSpPr>
          <p:cNvPr id="38920" name="1 CuadroTexto"/>
          <p:cNvSpPr txBox="1">
            <a:spLocks noChangeArrowheads="1"/>
          </p:cNvSpPr>
          <p:nvPr/>
        </p:nvSpPr>
        <p:spPr bwMode="auto">
          <a:xfrm>
            <a:off x="1692275" y="1412875"/>
            <a:ext cx="5832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s-ES_tradnl" altLang="es-ES" sz="2000" b="1" dirty="0" smtClean="0">
                <a:solidFill>
                  <a:srgbClr val="7A0000"/>
                </a:solidFill>
              </a:rPr>
              <a:t>y SI NO RECUPERO NINGÚN REGISTRO </a:t>
            </a:r>
            <a:r>
              <a:rPr lang="es-ES_tradnl" altLang="es-ES" sz="2000" b="1" dirty="0">
                <a:solidFill>
                  <a:srgbClr val="7A0000"/>
                </a:solidFill>
              </a:rPr>
              <a:t>…</a:t>
            </a:r>
            <a:endParaRPr lang="es-ES" altLang="es-ES" sz="2000" b="1" dirty="0">
              <a:solidFill>
                <a:srgbClr val="7A0000"/>
              </a:solidFill>
            </a:endParaRPr>
          </a:p>
        </p:txBody>
      </p:sp>
    </p:spTree>
    <p:extLst>
      <p:ext uri="{BB962C8B-B14F-4D97-AF65-F5344CB8AC3E}">
        <p14:creationId xmlns:p14="http://schemas.microsoft.com/office/powerpoint/2010/main" val="339637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s-ES" altLang="es-ES" sz="1800"/>
          </a:p>
        </p:txBody>
      </p:sp>
      <p:pic>
        <p:nvPicPr>
          <p:cNvPr id="39939" name="Picture 3" descr="logoALAS"/>
          <p:cNvPicPr>
            <a:picLocks noChangeAspect="1" noChangeArrowheads="1"/>
          </p:cNvPicPr>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4" descr="logo-HC"/>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7524750" y="6237288"/>
            <a:ext cx="14033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 Box 5"/>
          <p:cNvSpPr txBox="1">
            <a:spLocks noChangeArrowheads="1"/>
          </p:cNvSpPr>
          <p:nvPr/>
        </p:nvSpPr>
        <p:spPr bwMode="auto">
          <a:xfrm>
            <a:off x="2232025" y="476250"/>
            <a:ext cx="6911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s-ES_tradnl" altLang="es-ES" b="1">
                <a:solidFill>
                  <a:srgbClr val="993333"/>
                </a:solidFill>
                <a:latin typeface="Times New Roman" pitchFamily="18" charset="0"/>
              </a:rPr>
              <a:t>    </a:t>
            </a:r>
            <a:r>
              <a:rPr lang="es-ES_tradnl" altLang="es-ES"/>
              <a:t> Algunas conclusiones</a:t>
            </a:r>
            <a:endParaRPr lang="es-ES" altLang="es-ES" b="1">
              <a:latin typeface="Verdana" pitchFamily="34" charset="0"/>
            </a:endParaRPr>
          </a:p>
        </p:txBody>
      </p:sp>
      <p:sp>
        <p:nvSpPr>
          <p:cNvPr id="45062" name="Rectangle 6"/>
          <p:cNvSpPr>
            <a:spLocks noChangeArrowheads="1"/>
          </p:cNvSpPr>
          <p:nvPr/>
        </p:nvSpPr>
        <p:spPr bwMode="auto">
          <a:xfrm>
            <a:off x="900113" y="2276475"/>
            <a:ext cx="770413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s-ES" sz="2400" b="1">
                <a:solidFill>
                  <a:srgbClr val="7A0000"/>
                </a:solidFill>
              </a:rPr>
              <a:t>1º</a:t>
            </a:r>
            <a:r>
              <a:rPr lang="en-US" altLang="es-ES" sz="2000" b="1">
                <a:solidFill>
                  <a:srgbClr val="7A0000"/>
                </a:solidFill>
              </a:rPr>
              <a:t> </a:t>
            </a:r>
            <a:r>
              <a:rPr lang="en-US" altLang="es-ES" sz="2000"/>
              <a:t>Buscar información no es un proceso lineal. En la mayoría de los casos hay que volver atrás para </a:t>
            </a:r>
            <a:r>
              <a:rPr lang="en-US" altLang="es-ES" sz="2000" b="1"/>
              <a:t>redefinir las búsquedas</a:t>
            </a:r>
            <a:r>
              <a:rPr lang="en-US" altLang="es-ES" sz="2000"/>
              <a:t> según los resultados obtenidos</a:t>
            </a:r>
          </a:p>
          <a:p>
            <a:pPr eaLnBrk="1" hangingPunct="1">
              <a:spcBef>
                <a:spcPct val="0"/>
              </a:spcBef>
              <a:buFontTx/>
              <a:buNone/>
            </a:pPr>
            <a:endParaRPr lang="en-US" altLang="es-ES" sz="2000"/>
          </a:p>
          <a:p>
            <a:pPr eaLnBrk="1" hangingPunct="1">
              <a:spcBef>
                <a:spcPct val="0"/>
              </a:spcBef>
              <a:buFontTx/>
              <a:buNone/>
            </a:pPr>
            <a:endParaRPr lang="en-US" altLang="es-ES" sz="2000"/>
          </a:p>
        </p:txBody>
      </p:sp>
      <p:sp>
        <p:nvSpPr>
          <p:cNvPr id="45063" name="Text Box 7"/>
          <p:cNvSpPr txBox="1">
            <a:spLocks noChangeArrowheads="1"/>
          </p:cNvSpPr>
          <p:nvPr/>
        </p:nvSpPr>
        <p:spPr bwMode="auto">
          <a:xfrm>
            <a:off x="611188" y="1484313"/>
            <a:ext cx="475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s-ES_tradnl" altLang="es-ES" sz="2400" b="1">
                <a:solidFill>
                  <a:srgbClr val="7A0000"/>
                </a:solidFill>
              </a:rPr>
              <a:t>Recuerda....</a:t>
            </a:r>
            <a:endParaRPr lang="es-ES" altLang="es-ES" sz="2400" b="1">
              <a:solidFill>
                <a:srgbClr val="7A0000"/>
              </a:solidFill>
            </a:endParaRPr>
          </a:p>
        </p:txBody>
      </p:sp>
      <p:pic>
        <p:nvPicPr>
          <p:cNvPr id="39944" name="Picture 8" descr="camise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1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4568" t="35797" r="60335" b="27643"/>
          <a:stretch>
            <a:fillRect/>
          </a:stretch>
        </p:blipFill>
        <p:spPr bwMode="auto">
          <a:xfrm>
            <a:off x="4903788" y="3068638"/>
            <a:ext cx="3579812" cy="378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7" name="Text Box 11"/>
          <p:cNvSpPr txBox="1">
            <a:spLocks noChangeArrowheads="1"/>
          </p:cNvSpPr>
          <p:nvPr/>
        </p:nvSpPr>
        <p:spPr bwMode="auto">
          <a:xfrm>
            <a:off x="900113" y="4221163"/>
            <a:ext cx="439261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s-ES" sz="2400" b="1">
                <a:solidFill>
                  <a:srgbClr val="7A0000"/>
                </a:solidFill>
              </a:rPr>
              <a:t>2º</a:t>
            </a:r>
            <a:r>
              <a:rPr lang="en-US" altLang="es-ES" sz="2000"/>
              <a:t> Ante dudas y problemas siempre nos quedará pedir ayuda a los </a:t>
            </a:r>
            <a:r>
              <a:rPr lang="en-US" altLang="es-ES" sz="2000" b="1"/>
              <a:t>bibliotecarios especializados</a:t>
            </a:r>
          </a:p>
          <a:p>
            <a:pPr eaLnBrk="1" hangingPunct="1">
              <a:spcBef>
                <a:spcPct val="50000"/>
              </a:spcBef>
              <a:buFontTx/>
              <a:buNone/>
            </a:pPr>
            <a:endParaRPr lang="es-ES" altLang="es-ES" sz="2000"/>
          </a:p>
        </p:txBody>
      </p:sp>
    </p:spTree>
    <p:extLst>
      <p:ext uri="{BB962C8B-B14F-4D97-AF65-F5344CB8AC3E}">
        <p14:creationId xmlns:p14="http://schemas.microsoft.com/office/powerpoint/2010/main" val="1116908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wipe(left)">
                                      <p:cBhvr>
                                        <p:cTn id="7" dur="500"/>
                                        <p:tgtEl>
                                          <p:spTgt spid="45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062"/>
                                        </p:tgtEl>
                                        <p:attrNameLst>
                                          <p:attrName>style.visibility</p:attrName>
                                        </p:attrNameLst>
                                      </p:cBhvr>
                                      <p:to>
                                        <p:strVal val="visible"/>
                                      </p:to>
                                    </p:set>
                                    <p:animEffect transition="in" filter="wipe(up)">
                                      <p:cBhvr>
                                        <p:cTn id="12" dur="500"/>
                                        <p:tgtEl>
                                          <p:spTgt spid="450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067"/>
                                        </p:tgtEl>
                                        <p:attrNameLst>
                                          <p:attrName>style.visibility</p:attrName>
                                        </p:attrNameLst>
                                      </p:cBhvr>
                                      <p:to>
                                        <p:strVal val="visible"/>
                                      </p:to>
                                    </p:set>
                                    <p:animEffect transition="in" filter="wipe(up)">
                                      <p:cBhvr>
                                        <p:cTn id="17" dur="500"/>
                                        <p:tgtEl>
                                          <p:spTgt spid="45067"/>
                                        </p:tgtEl>
                                      </p:cBhvr>
                                    </p:animEffect>
                                  </p:childTnLst>
                                </p:cTn>
                              </p:par>
                              <p:par>
                                <p:cTn id="18" presetID="22" presetClass="entr" presetSubtype="1" fill="hold" nodeType="withEffect">
                                  <p:stCondLst>
                                    <p:cond delay="0"/>
                                  </p:stCondLst>
                                  <p:childTnLst>
                                    <p:set>
                                      <p:cBhvr>
                                        <p:cTn id="19" dur="1" fill="hold">
                                          <p:stCondLst>
                                            <p:cond delay="0"/>
                                          </p:stCondLst>
                                        </p:cTn>
                                        <p:tgtEl>
                                          <p:spTgt spid="45066"/>
                                        </p:tgtEl>
                                        <p:attrNameLst>
                                          <p:attrName>style.visibility</p:attrName>
                                        </p:attrNameLst>
                                      </p:cBhvr>
                                      <p:to>
                                        <p:strVal val="visible"/>
                                      </p:to>
                                    </p:set>
                                    <p:animEffect transition="in" filter="wipe(up)">
                                      <p:cBhvr>
                                        <p:cTn id="20" dur="5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p:bldP spid="45063" grpId="0"/>
      <p:bldP spid="45067"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5298" name="Picture 2" descr="marca-tinta-roja_100x89"/>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23850" y="6092825"/>
            <a:ext cx="571500" cy="508000"/>
          </a:xfrm>
        </p:spPr>
      </p:pic>
      <p:sp>
        <p:nvSpPr>
          <p:cNvPr id="55299" name="Rectangle 4"/>
          <p:cNvSpPr>
            <a:spLocks noChangeArrowheads="1"/>
          </p:cNvSpPr>
          <p:nvPr/>
        </p:nvSpPr>
        <p:spPr bwMode="auto">
          <a:xfrm>
            <a:off x="0" y="908050"/>
            <a:ext cx="8101013" cy="142875"/>
          </a:xfrm>
          <a:prstGeom prst="rect">
            <a:avLst/>
          </a:prstGeom>
          <a:gradFill rotWithShape="1">
            <a:gsLst>
              <a:gs pos="0">
                <a:srgbClr val="EBD6D6"/>
              </a:gs>
              <a:gs pos="100000">
                <a:srgbClr val="993333"/>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1800">
              <a:latin typeface="Arial" pitchFamily="34" charset="0"/>
            </a:endParaRPr>
          </a:p>
        </p:txBody>
      </p:sp>
      <p:pic>
        <p:nvPicPr>
          <p:cNvPr id="55300" name="Picture 5" descr="logoALAS"/>
          <p:cNvPicPr>
            <a:picLocks noGrp="1" noChangeAspect="1" noChangeArrowheads="1"/>
          </p:cNvPicPr>
          <p:nvPr>
            <p:ph type="title" idx="4294967295"/>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a:xfrm>
            <a:off x="0" y="0"/>
            <a:ext cx="1965325" cy="1143000"/>
          </a:xfrm>
        </p:spPr>
      </p:pic>
      <p:sp>
        <p:nvSpPr>
          <p:cNvPr id="55301" name="Text Box 7"/>
          <p:cNvSpPr txBox="1">
            <a:spLocks noChangeArrowheads="1"/>
          </p:cNvSpPr>
          <p:nvPr/>
        </p:nvSpPr>
        <p:spPr bwMode="auto">
          <a:xfrm>
            <a:off x="3946525" y="26019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000">
              <a:latin typeface="Arial" pitchFamily="34" charset="0"/>
            </a:endParaRPr>
          </a:p>
        </p:txBody>
      </p:sp>
      <p:sp>
        <p:nvSpPr>
          <p:cNvPr id="106506" name="Text Box 10"/>
          <p:cNvSpPr txBox="1">
            <a:spLocks noChangeArrowheads="1"/>
          </p:cNvSpPr>
          <p:nvPr/>
        </p:nvSpPr>
        <p:spPr bwMode="auto">
          <a:xfrm>
            <a:off x="506413" y="1700213"/>
            <a:ext cx="8280400"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spcBef>
                <a:spcPct val="0"/>
              </a:spcBef>
              <a:buFontTx/>
              <a:buNone/>
              <a:defRPr/>
            </a:pPr>
            <a:r>
              <a:rPr lang="es-ES" altLang="es-ES" sz="2000" dirty="0" smtClean="0">
                <a:latin typeface="Arial" pitchFamily="34" charset="0"/>
                <a:cs typeface="Arial" panose="020B0604020202020204" pitchFamily="34" charset="0"/>
              </a:rPr>
              <a:t>Teniendo en cuenta todo lo anterior, vamos a hacer búsquedas en:</a:t>
            </a:r>
          </a:p>
          <a:p>
            <a:pPr algn="just">
              <a:spcBef>
                <a:spcPct val="0"/>
              </a:spcBef>
              <a:buFontTx/>
              <a:buNone/>
              <a:defRPr/>
            </a:pPr>
            <a:endParaRPr lang="es-ES" altLang="es-ES" sz="2000" dirty="0" smtClean="0">
              <a:latin typeface="Arial" pitchFamily="34" charset="0"/>
              <a:cs typeface="Arial" panose="020B0604020202020204" pitchFamily="34" charset="0"/>
            </a:endParaRPr>
          </a:p>
          <a:p>
            <a:r>
              <a:rPr lang="es-ES" sz="2000" dirty="0" smtClean="0">
                <a:latin typeface="Arial" panose="020B0604020202020204" pitchFamily="34" charset="0"/>
                <a:cs typeface="Arial" panose="020B0604020202020204" pitchFamily="34" charset="0"/>
              </a:rPr>
              <a:t> Las </a:t>
            </a:r>
            <a:r>
              <a:rPr lang="es-ES" sz="2000" dirty="0">
                <a:latin typeface="Arial" panose="020B0604020202020204" pitchFamily="34" charset="0"/>
                <a:cs typeface="Arial" panose="020B0604020202020204" pitchFamily="34" charset="0"/>
              </a:rPr>
              <a:t>bases de datos de </a:t>
            </a:r>
            <a:r>
              <a:rPr lang="es-ES" sz="2000" dirty="0" err="1" smtClean="0">
                <a:latin typeface="Arial" panose="020B0604020202020204" pitchFamily="34" charset="0"/>
                <a:cs typeface="Arial" panose="020B0604020202020204" pitchFamily="34" charset="0"/>
              </a:rPr>
              <a:t>Scopus</a:t>
            </a:r>
            <a:r>
              <a:rPr lang="es-ES" sz="2000" dirty="0">
                <a:latin typeface="Arial" panose="020B0604020202020204" pitchFamily="34" charset="0"/>
                <a:cs typeface="Arial" panose="020B0604020202020204" pitchFamily="34" charset="0"/>
              </a:rPr>
              <a:t>, </a:t>
            </a:r>
            <a:r>
              <a:rPr lang="es-ES" sz="2000" dirty="0" err="1" smtClean="0">
                <a:latin typeface="Arial" panose="020B0604020202020204" pitchFamily="34" charset="0"/>
                <a:cs typeface="Arial" panose="020B0604020202020204" pitchFamily="34" charset="0"/>
              </a:rPr>
              <a:t>Science</a:t>
            </a:r>
            <a:r>
              <a:rPr lang="es-ES" sz="2000" dirty="0" smtClean="0">
                <a:latin typeface="Arial" panose="020B0604020202020204" pitchFamily="34" charset="0"/>
                <a:cs typeface="Arial" panose="020B0604020202020204" pitchFamily="34" charset="0"/>
              </a:rPr>
              <a:t> </a:t>
            </a:r>
            <a:r>
              <a:rPr lang="es-ES" sz="2000" dirty="0" err="1" smtClean="0">
                <a:latin typeface="Arial" panose="020B0604020202020204" pitchFamily="34" charset="0"/>
                <a:cs typeface="Arial" panose="020B0604020202020204" pitchFamily="34" charset="0"/>
              </a:rPr>
              <a:t>Direct</a:t>
            </a:r>
            <a:r>
              <a:rPr lang="es-ES" sz="2000" dirty="0" smtClean="0">
                <a:latin typeface="Arial" panose="020B0604020202020204" pitchFamily="34" charset="0"/>
                <a:cs typeface="Arial" panose="020B0604020202020204" pitchFamily="34" charset="0"/>
              </a:rPr>
              <a:t>, </a:t>
            </a:r>
            <a:r>
              <a:rPr lang="es-ES" sz="2000" dirty="0" err="1" smtClean="0">
                <a:latin typeface="Arial" panose="020B0604020202020204" pitchFamily="34" charset="0"/>
                <a:cs typeface="Arial" panose="020B0604020202020204" pitchFamily="34" charset="0"/>
              </a:rPr>
              <a:t>SpringerLink</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Wiley</a:t>
            </a:r>
            <a:r>
              <a:rPr lang="es-ES" sz="2000" dirty="0">
                <a:latin typeface="Arial" panose="020B0604020202020204" pitchFamily="34" charset="0"/>
                <a:cs typeface="Arial" panose="020B0604020202020204" pitchFamily="34" charset="0"/>
              </a:rPr>
              <a:t> creo que serán los más utilizados en Física y Materiales. </a:t>
            </a:r>
            <a:endParaRPr lang="es-ES" sz="2000" dirty="0" smtClean="0">
              <a:latin typeface="Arial" panose="020B0604020202020204" pitchFamily="34" charset="0"/>
              <a:cs typeface="Arial" panose="020B0604020202020204" pitchFamily="34" charset="0"/>
            </a:endParaRPr>
          </a:p>
          <a:p>
            <a:r>
              <a:rPr lang="es-ES" sz="2000" dirty="0" smtClean="0">
                <a:latin typeface="Arial" panose="020B0604020202020204" pitchFamily="34" charset="0"/>
                <a:cs typeface="Arial" panose="020B0604020202020204" pitchFamily="34" charset="0"/>
              </a:rPr>
              <a:t> Perfil </a:t>
            </a:r>
            <a:r>
              <a:rPr lang="es-ES" sz="2000" dirty="0">
                <a:latin typeface="Arial" panose="020B0604020202020204" pitchFamily="34" charset="0"/>
                <a:cs typeface="Arial" panose="020B0604020202020204" pitchFamily="34" charset="0"/>
              </a:rPr>
              <a:t>más de Ingeniería Electrónica y utilizo mayoritariamente IEEE </a:t>
            </a:r>
            <a:r>
              <a:rPr lang="es-ES" sz="2000" dirty="0" err="1">
                <a:latin typeface="Arial" panose="020B0604020202020204" pitchFamily="34" charset="0"/>
                <a:cs typeface="Arial" panose="020B0604020202020204" pitchFamily="34" charset="0"/>
              </a:rPr>
              <a:t>Xplore</a:t>
            </a:r>
            <a:r>
              <a:rPr lang="es-ES" sz="2000" dirty="0">
                <a:latin typeface="Arial" panose="020B0604020202020204" pitchFamily="34" charset="0"/>
                <a:cs typeface="Arial" panose="020B0604020202020204" pitchFamily="34" charset="0"/>
              </a:rPr>
              <a:t>.</a:t>
            </a:r>
          </a:p>
          <a:p>
            <a:r>
              <a:rPr lang="es-ES" sz="2000" dirty="0" smtClean="0">
                <a:latin typeface="Arial" panose="020B0604020202020204" pitchFamily="34" charset="0"/>
                <a:cs typeface="Arial" panose="020B0604020202020204" pitchFamily="34" charset="0"/>
              </a:rPr>
              <a:t> Google Académico. </a:t>
            </a:r>
            <a:endParaRPr lang="es-ES" sz="2000" dirty="0">
              <a:latin typeface="Arial" panose="020B0604020202020204" pitchFamily="34" charset="0"/>
              <a:cs typeface="Arial" panose="020B0604020202020204" pitchFamily="34" charset="0"/>
            </a:endParaRPr>
          </a:p>
          <a:p>
            <a:pPr>
              <a:buNone/>
            </a:pPr>
            <a:r>
              <a:rPr lang="es-ES" sz="2000" dirty="0"/>
              <a:t/>
            </a:r>
            <a:br>
              <a:rPr lang="es-ES" sz="2000" dirty="0"/>
            </a:br>
            <a:endParaRPr lang="es-ES" sz="2000" dirty="0"/>
          </a:p>
          <a:p>
            <a:pPr algn="just">
              <a:spcBef>
                <a:spcPct val="0"/>
              </a:spcBef>
              <a:buFontTx/>
              <a:buNone/>
              <a:defRPr/>
            </a:pPr>
            <a:endParaRPr lang="es-ES" altLang="es-ES" sz="2000" dirty="0" smtClean="0">
              <a:latin typeface="Arial" pitchFamily="34" charset="0"/>
            </a:endParaRPr>
          </a:p>
          <a:p>
            <a:pPr algn="just">
              <a:spcBef>
                <a:spcPct val="0"/>
              </a:spcBef>
              <a:buFontTx/>
              <a:buNone/>
              <a:defRPr/>
            </a:pPr>
            <a:endParaRPr lang="es-ES" altLang="es-ES" sz="2000" dirty="0" smtClean="0">
              <a:latin typeface="Arial" pitchFamily="34" charset="0"/>
            </a:endParaRPr>
          </a:p>
        </p:txBody>
      </p:sp>
      <p:sp>
        <p:nvSpPr>
          <p:cNvPr id="16393" name="Text Box 11"/>
          <p:cNvSpPr txBox="1">
            <a:spLocks noChangeArrowheads="1"/>
          </p:cNvSpPr>
          <p:nvPr/>
        </p:nvSpPr>
        <p:spPr bwMode="auto">
          <a:xfrm>
            <a:off x="1979613" y="322263"/>
            <a:ext cx="7327900" cy="554037"/>
          </a:xfrm>
          <a:prstGeom prst="rect">
            <a:avLst/>
          </a:prstGeom>
          <a:noFill/>
          <a:ln w="9525">
            <a:noFill/>
            <a:miter lim="800000"/>
            <a:headEnd/>
            <a:tailEnd/>
          </a:ln>
        </p:spPr>
        <p:txBody>
          <a:bodyPr>
            <a:spAutoFit/>
          </a:bodyPr>
          <a:lstStyle/>
          <a:p>
            <a:pPr>
              <a:defRPr/>
            </a:pPr>
            <a:r>
              <a:rPr lang="es-ES" sz="3000" dirty="0">
                <a:latin typeface="+mj-lt"/>
              </a:rPr>
              <a:t>	</a:t>
            </a:r>
            <a:r>
              <a:rPr lang="es-ES" sz="3000" b="1" dirty="0" smtClean="0">
                <a:latin typeface="+mj-lt"/>
              </a:rPr>
              <a:t>Prácticas</a:t>
            </a:r>
            <a:endParaRPr lang="es-ES" sz="3000" b="1" dirty="0">
              <a:latin typeface="+mj-lt"/>
            </a:endParaRPr>
          </a:p>
        </p:txBody>
      </p:sp>
    </p:spTree>
    <p:extLst>
      <p:ext uri="{BB962C8B-B14F-4D97-AF65-F5344CB8AC3E}">
        <p14:creationId xmlns:p14="http://schemas.microsoft.com/office/powerpoint/2010/main" val="2036284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6506"/>
                                        </p:tgtEl>
                                        <p:attrNameLst>
                                          <p:attrName>style.visibility</p:attrName>
                                        </p:attrNameLst>
                                      </p:cBhvr>
                                      <p:to>
                                        <p:strVal val="visible"/>
                                      </p:to>
                                    </p:set>
                                    <p:animEffect transition="in" filter="box(in)">
                                      <p:cBhvr>
                                        <p:cTn id="7" dur="500"/>
                                        <p:tgtEl>
                                          <p:spTgt spid="106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28675"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4"/>
          <p:cNvSpPr txBox="1">
            <a:spLocks noChangeArrowheads="1"/>
          </p:cNvSpPr>
          <p:nvPr/>
        </p:nvSpPr>
        <p:spPr bwMode="auto">
          <a:xfrm>
            <a:off x="8243888" y="188913"/>
            <a:ext cx="90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s-ES" altLang="es-ES" sz="2400">
              <a:latin typeface="Arial" pitchFamily="34" charset="0"/>
              <a:sym typeface="Wingdings 2" pitchFamily="18" charset="2"/>
            </a:endParaRPr>
          </a:p>
        </p:txBody>
      </p:sp>
      <p:sp>
        <p:nvSpPr>
          <p:cNvPr id="28677" name="Text Box 5"/>
          <p:cNvSpPr txBox="1">
            <a:spLocks noChangeArrowheads="1"/>
          </p:cNvSpPr>
          <p:nvPr/>
        </p:nvSpPr>
        <p:spPr bwMode="auto">
          <a:xfrm>
            <a:off x="2339975" y="260350"/>
            <a:ext cx="680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a:latin typeface="The Sans Bold-"/>
              </a:rPr>
              <a:t>Presentarla con rigor</a:t>
            </a:r>
            <a:endParaRPr lang="es-ES" altLang="es-ES">
              <a:latin typeface="The Sans Bold-"/>
            </a:endParaRPr>
          </a:p>
        </p:txBody>
      </p:sp>
      <p:pic>
        <p:nvPicPr>
          <p:cNvPr id="28678" name="Picture 6"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7"/>
          <p:cNvSpPr>
            <a:spLocks noChangeArrowheads="1"/>
          </p:cNvSpPr>
          <p:nvPr/>
        </p:nvSpPr>
        <p:spPr bwMode="auto">
          <a:xfrm>
            <a:off x="1763713" y="2565400"/>
            <a:ext cx="6481762" cy="4132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120000"/>
              </a:lnSpc>
              <a:spcBef>
                <a:spcPct val="0"/>
              </a:spcBef>
              <a:buFontTx/>
              <a:buNone/>
            </a:pPr>
            <a:r>
              <a:rPr lang="es-ES_tradnl" altLang="es-ES" sz="2400">
                <a:latin typeface="Arial" pitchFamily="34" charset="0"/>
              </a:rPr>
              <a:t> </a:t>
            </a:r>
          </a:p>
        </p:txBody>
      </p:sp>
      <p:sp>
        <p:nvSpPr>
          <p:cNvPr id="28680" name="Rectangle 9"/>
          <p:cNvSpPr>
            <a:spLocks noChangeArrowheads="1"/>
          </p:cNvSpPr>
          <p:nvPr/>
        </p:nvSpPr>
        <p:spPr bwMode="auto">
          <a:xfrm>
            <a:off x="395288" y="1484313"/>
            <a:ext cx="849788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5000"/>
              </a:lnSpc>
              <a:spcBef>
                <a:spcPct val="0"/>
              </a:spcBef>
              <a:buFontTx/>
              <a:buNone/>
            </a:pPr>
            <a:endParaRPr lang="es-ES" altLang="es-ES" sz="2400">
              <a:latin typeface="Arial" pitchFamily="34" charset="0"/>
            </a:endParaRPr>
          </a:p>
        </p:txBody>
      </p:sp>
      <p:sp>
        <p:nvSpPr>
          <p:cNvPr id="28681" name="Rectangle 10"/>
          <p:cNvSpPr>
            <a:spLocks noChangeArrowheads="1"/>
          </p:cNvSpPr>
          <p:nvPr/>
        </p:nvSpPr>
        <p:spPr bwMode="auto">
          <a:xfrm>
            <a:off x="539750" y="1341438"/>
            <a:ext cx="770413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s-ES" altLang="es-ES" sz="2000" b="1" dirty="0">
                <a:solidFill>
                  <a:srgbClr val="000000"/>
                </a:solidFill>
                <a:latin typeface="Arial" pitchFamily="34" charset="0"/>
              </a:rPr>
              <a:t>Catálogo Fama</a:t>
            </a:r>
            <a:r>
              <a:rPr lang="es-ES" altLang="es-ES" sz="2000" dirty="0">
                <a:solidFill>
                  <a:srgbClr val="000000"/>
                </a:solidFill>
                <a:latin typeface="Arial" pitchFamily="34" charset="0"/>
              </a:rPr>
              <a:t> (Búsqueda por materias) </a:t>
            </a:r>
          </a:p>
          <a:p>
            <a:pPr eaLnBrk="1" hangingPunct="1">
              <a:spcBef>
                <a:spcPct val="0"/>
              </a:spcBef>
              <a:buFontTx/>
              <a:buNone/>
            </a:pPr>
            <a:endParaRPr lang="es-ES" altLang="es-ES" sz="2000" dirty="0">
              <a:solidFill>
                <a:srgbClr val="000000"/>
              </a:solidFill>
              <a:latin typeface="Arial" pitchFamily="34" charset="0"/>
            </a:endParaRPr>
          </a:p>
          <a:p>
            <a:pPr eaLnBrk="1" hangingPunct="1">
              <a:spcBef>
                <a:spcPct val="0"/>
              </a:spcBef>
              <a:buFontTx/>
              <a:buNone/>
            </a:pPr>
            <a:r>
              <a:rPr lang="es-ES" altLang="es-ES" sz="2000" dirty="0">
                <a:solidFill>
                  <a:srgbClr val="000000"/>
                </a:solidFill>
                <a:latin typeface="Arial" pitchFamily="34" charset="0"/>
              </a:rPr>
              <a:t> 	</a:t>
            </a:r>
            <a:r>
              <a:rPr lang="es-ES" altLang="es-ES" sz="2000" i="1" dirty="0">
                <a:solidFill>
                  <a:srgbClr val="000000"/>
                </a:solidFill>
                <a:latin typeface="Arial" pitchFamily="34" charset="0"/>
                <a:hlinkClick r:id="rId5"/>
              </a:rPr>
              <a:t>Investigación – </a:t>
            </a:r>
            <a:r>
              <a:rPr lang="es-ES" altLang="es-ES" sz="2000" i="1" dirty="0" err="1">
                <a:solidFill>
                  <a:srgbClr val="000000"/>
                </a:solidFill>
                <a:latin typeface="Arial" pitchFamily="34" charset="0"/>
                <a:hlinkClick r:id="rId5"/>
              </a:rPr>
              <a:t>Metodologia</a:t>
            </a:r>
            <a:r>
              <a:rPr lang="es-ES" altLang="es-ES" sz="2000" i="1" dirty="0">
                <a:solidFill>
                  <a:srgbClr val="000000"/>
                </a:solidFill>
                <a:latin typeface="Arial" pitchFamily="34" charset="0"/>
                <a:hlinkClick r:id="rId5"/>
              </a:rPr>
              <a:t> </a:t>
            </a:r>
            <a:r>
              <a:rPr lang="es-ES" altLang="es-ES" sz="2000" i="1" dirty="0">
                <a:solidFill>
                  <a:srgbClr val="000000"/>
                </a:solidFill>
                <a:latin typeface="Arial" pitchFamily="34" charset="0"/>
              </a:rPr>
              <a:t>			</a:t>
            </a:r>
          </a:p>
          <a:p>
            <a:pPr eaLnBrk="1" hangingPunct="1">
              <a:spcBef>
                <a:spcPct val="0"/>
              </a:spcBef>
              <a:buFontTx/>
              <a:buNone/>
            </a:pPr>
            <a:r>
              <a:rPr lang="es-ES" altLang="es-ES" sz="2000" i="1" dirty="0">
                <a:solidFill>
                  <a:srgbClr val="000000"/>
                </a:solidFill>
                <a:latin typeface="Arial" pitchFamily="34" charset="0"/>
              </a:rPr>
              <a:t>             </a:t>
            </a:r>
            <a:r>
              <a:rPr lang="es-ES" altLang="es-ES" sz="2000" i="1" dirty="0" smtClean="0">
                <a:solidFill>
                  <a:srgbClr val="000000"/>
                </a:solidFill>
                <a:latin typeface="Arial" pitchFamily="34" charset="0"/>
                <a:hlinkClick r:id="rId6"/>
              </a:rPr>
              <a:t>Redacción técnica  </a:t>
            </a:r>
            <a:endParaRPr lang="es-ES" altLang="es-ES" sz="2000" i="1" dirty="0">
              <a:solidFill>
                <a:srgbClr val="000000"/>
              </a:solidFill>
              <a:latin typeface="Arial" pitchFamily="34" charset="0"/>
            </a:endParaRPr>
          </a:p>
          <a:p>
            <a:pPr eaLnBrk="1" hangingPunct="1">
              <a:spcBef>
                <a:spcPct val="0"/>
              </a:spcBef>
              <a:buFontTx/>
              <a:buNone/>
            </a:pPr>
            <a:endParaRPr lang="es-ES" altLang="es-ES" sz="2000" dirty="0" smtClean="0">
              <a:solidFill>
                <a:srgbClr val="000000"/>
              </a:solidFill>
              <a:latin typeface="Arial" pitchFamily="34" charset="0"/>
            </a:endParaRPr>
          </a:p>
          <a:p>
            <a:pPr eaLnBrk="1" hangingPunct="1">
              <a:spcBef>
                <a:spcPct val="0"/>
              </a:spcBef>
              <a:buFontTx/>
              <a:buNone/>
            </a:pPr>
            <a:r>
              <a:rPr lang="es-ES" altLang="es-ES" sz="2000" dirty="0">
                <a:solidFill>
                  <a:srgbClr val="000000"/>
                </a:solidFill>
                <a:latin typeface="Arial" pitchFamily="34" charset="0"/>
              </a:rPr>
              <a:t>	Ubicación: Signatura </a:t>
            </a:r>
            <a:r>
              <a:rPr lang="es-ES" altLang="es-ES" sz="2000" b="1" dirty="0">
                <a:solidFill>
                  <a:srgbClr val="000000"/>
                </a:solidFill>
                <a:latin typeface="Arial" pitchFamily="34" charset="0"/>
              </a:rPr>
              <a:t>U 001.8 (Planta 1ª)</a:t>
            </a:r>
          </a:p>
          <a:p>
            <a:pPr eaLnBrk="1" hangingPunct="1">
              <a:spcBef>
                <a:spcPct val="0"/>
              </a:spcBef>
              <a:buFontTx/>
              <a:buNone/>
            </a:pPr>
            <a:endParaRPr lang="es-ES" altLang="es-ES" sz="2000" b="1" dirty="0">
              <a:solidFill>
                <a:srgbClr val="000000"/>
              </a:solidFill>
              <a:latin typeface="Arial" pitchFamily="34" charset="0"/>
            </a:endParaRPr>
          </a:p>
          <a:p>
            <a:pPr eaLnBrk="1" hangingPunct="1">
              <a:spcBef>
                <a:spcPct val="0"/>
              </a:spcBef>
              <a:buFontTx/>
              <a:buNone/>
            </a:pPr>
            <a:r>
              <a:rPr lang="es-ES" altLang="es-ES" sz="2000" b="1" dirty="0">
                <a:solidFill>
                  <a:srgbClr val="000000"/>
                </a:solidFill>
                <a:latin typeface="Arial" pitchFamily="34" charset="0"/>
              </a:rPr>
              <a:t>Normas *</a:t>
            </a:r>
          </a:p>
          <a:p>
            <a:pPr eaLnBrk="1" hangingPunct="1">
              <a:spcBef>
                <a:spcPct val="0"/>
              </a:spcBef>
              <a:buFontTx/>
              <a:buNone/>
            </a:pPr>
            <a:endParaRPr lang="es-ES" altLang="es-ES" sz="2000" b="1" dirty="0">
              <a:solidFill>
                <a:srgbClr val="000000"/>
              </a:solidFill>
              <a:latin typeface="Arial" pitchFamily="34" charset="0"/>
            </a:endParaRPr>
          </a:p>
          <a:p>
            <a:pPr eaLnBrk="1" hangingPunct="1">
              <a:spcBef>
                <a:spcPct val="0"/>
              </a:spcBef>
            </a:pPr>
            <a:r>
              <a:rPr lang="es-ES" altLang="es-ES" sz="2000" dirty="0">
                <a:solidFill>
                  <a:srgbClr val="000000"/>
                </a:solidFill>
                <a:latin typeface="Arial" pitchFamily="34" charset="0"/>
              </a:rPr>
              <a:t>  UNE 50135:1996  Documentación. Presentación de informes científicos y técnicos.</a:t>
            </a:r>
          </a:p>
          <a:p>
            <a:pPr eaLnBrk="1" hangingPunct="1">
              <a:spcBef>
                <a:spcPct val="0"/>
              </a:spcBef>
            </a:pPr>
            <a:r>
              <a:rPr lang="es-ES" altLang="es-ES" sz="2000" dirty="0">
                <a:solidFill>
                  <a:srgbClr val="000000"/>
                </a:solidFill>
                <a:latin typeface="Arial" pitchFamily="34" charset="0"/>
              </a:rPr>
              <a:t>  UNE 50136:1997 Documentación. Presentación de tesis y documentos similares.</a:t>
            </a:r>
          </a:p>
          <a:p>
            <a:pPr eaLnBrk="1" hangingPunct="1">
              <a:spcBef>
                <a:spcPct val="0"/>
              </a:spcBef>
              <a:buFontTx/>
              <a:buNone/>
            </a:pPr>
            <a:endParaRPr lang="es-ES" altLang="es-ES" sz="2000" dirty="0">
              <a:solidFill>
                <a:srgbClr val="000000"/>
              </a:solidFill>
              <a:latin typeface="Arial" pitchFamily="34" charset="0"/>
            </a:endParaRPr>
          </a:p>
          <a:p>
            <a:pPr eaLnBrk="1" hangingPunct="1">
              <a:spcBef>
                <a:spcPct val="0"/>
              </a:spcBef>
              <a:buFontTx/>
              <a:buNone/>
            </a:pPr>
            <a:r>
              <a:rPr lang="es-ES" altLang="es-ES" sz="1200" dirty="0">
                <a:solidFill>
                  <a:srgbClr val="000000"/>
                </a:solidFill>
                <a:latin typeface="Arial" pitchFamily="34" charset="0"/>
              </a:rPr>
              <a:t>*Fuente: Asociación Española de Normalización y Certificación. Documentación. 3ª ed. Madrid: AENOR, 1999</a:t>
            </a:r>
          </a:p>
          <a:p>
            <a:pPr eaLnBrk="1" hangingPunct="1">
              <a:spcBef>
                <a:spcPct val="0"/>
              </a:spcBef>
              <a:buFontTx/>
              <a:buNone/>
            </a:pPr>
            <a:r>
              <a:rPr lang="es-ES" altLang="es-ES" sz="1200" dirty="0">
                <a:solidFill>
                  <a:srgbClr val="000000"/>
                </a:solidFill>
                <a:latin typeface="Arial" pitchFamily="34" charset="0"/>
              </a:rPr>
              <a:t>	</a:t>
            </a:r>
            <a:endParaRPr lang="es-ES" altLang="es-ES" sz="1200" dirty="0">
              <a:latin typeface="Arial" pitchFamily="34" charset="0"/>
            </a:endParaRPr>
          </a:p>
        </p:txBody>
      </p:sp>
    </p:spTree>
    <p:extLst>
      <p:ext uri="{BB962C8B-B14F-4D97-AF65-F5344CB8AC3E}">
        <p14:creationId xmlns:p14="http://schemas.microsoft.com/office/powerpoint/2010/main" val="95955457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5"/>
          <p:cNvSpPr txBox="1">
            <a:spLocks noChangeArrowheads="1"/>
          </p:cNvSpPr>
          <p:nvPr/>
        </p:nvSpPr>
        <p:spPr bwMode="auto">
          <a:xfrm>
            <a:off x="808038" y="258763"/>
            <a:ext cx="77565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itchFamily="34" charset="0"/>
              <a:buChar char="•"/>
              <a:defRPr sz="2800">
                <a:solidFill>
                  <a:schemeClr val="tx1"/>
                </a:solidFill>
                <a:latin typeface="Calibri" pitchFamily="34" charset="0"/>
              </a:defRPr>
            </a:lvl1pPr>
            <a:lvl2pPr marL="742950" indent="-285750">
              <a:lnSpc>
                <a:spcPct val="90000"/>
              </a:lnSpc>
              <a:spcBef>
                <a:spcPts val="500"/>
              </a:spcBef>
              <a:buFont typeface="Arial" pitchFamily="34" charset="0"/>
              <a:buChar char="•"/>
              <a:defRPr sz="2400">
                <a:solidFill>
                  <a:schemeClr val="tx1"/>
                </a:solidFill>
                <a:latin typeface="Calibri" pitchFamily="34" charset="0"/>
              </a:defRPr>
            </a:lvl2pPr>
            <a:lvl3pPr marL="1143000" indent="-228600">
              <a:lnSpc>
                <a:spcPct val="90000"/>
              </a:lnSpc>
              <a:spcBef>
                <a:spcPts val="500"/>
              </a:spcBef>
              <a:buFont typeface="Arial" pitchFamily="34" charset="0"/>
              <a:buChar char="•"/>
              <a:defRPr sz="2000">
                <a:solidFill>
                  <a:schemeClr val="tx1"/>
                </a:solidFill>
                <a:latin typeface="Calibri" pitchFamily="34" charset="0"/>
              </a:defRPr>
            </a:lvl3pPr>
            <a:lvl4pPr marL="1600200" indent="-228600">
              <a:lnSpc>
                <a:spcPct val="90000"/>
              </a:lnSpc>
              <a:spcBef>
                <a:spcPts val="500"/>
              </a:spcBef>
              <a:buFont typeface="Arial" pitchFamily="34" charset="0"/>
              <a:buChar char="•"/>
              <a:defRPr>
                <a:solidFill>
                  <a:schemeClr val="tx1"/>
                </a:solidFill>
                <a:latin typeface="Calibri" pitchFamily="34" charset="0"/>
              </a:defRPr>
            </a:lvl4pPr>
            <a:lvl5pPr marL="2057400" indent="-228600">
              <a:lnSpc>
                <a:spcPct val="90000"/>
              </a:lnSpc>
              <a:spcBef>
                <a:spcPts val="500"/>
              </a:spcBef>
              <a:buFont typeface="Arial" pitchFamily="34"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defRPr>
            </a:lvl9pPr>
          </a:lstStyle>
          <a:p>
            <a:pPr algn="ctr" eaLnBrk="1" hangingPunct="1">
              <a:lnSpc>
                <a:spcPct val="100000"/>
              </a:lnSpc>
              <a:spcBef>
                <a:spcPct val="50000"/>
              </a:spcBef>
              <a:buFontTx/>
              <a:buNone/>
            </a:pPr>
            <a:r>
              <a:rPr lang="es-ES" altLang="es-ES" sz="2400" b="1" dirty="0" smtClean="0">
                <a:solidFill>
                  <a:schemeClr val="accent6"/>
                </a:solidFill>
                <a:latin typeface="Arial" pitchFamily="34" charset="0"/>
              </a:rPr>
              <a:t>3. ¿QUÉ </a:t>
            </a:r>
            <a:r>
              <a:rPr lang="es-ES" altLang="es-ES" sz="2400" b="1" dirty="0">
                <a:solidFill>
                  <a:schemeClr val="accent6"/>
                </a:solidFill>
                <a:latin typeface="Arial" pitchFamily="34" charset="0"/>
              </a:rPr>
              <a:t>SON Y COMO OS AYUDAN LOS GESTORES DE REFERENCIAS? </a:t>
            </a:r>
          </a:p>
        </p:txBody>
      </p:sp>
      <p:sp>
        <p:nvSpPr>
          <p:cNvPr id="2" name="1 CuadroTexto"/>
          <p:cNvSpPr txBox="1"/>
          <p:nvPr/>
        </p:nvSpPr>
        <p:spPr>
          <a:xfrm>
            <a:off x="468313" y="1412875"/>
            <a:ext cx="8096250" cy="5848350"/>
          </a:xfrm>
          <a:prstGeom prst="rect">
            <a:avLst/>
          </a:prstGeom>
          <a:noFill/>
        </p:spPr>
        <p:txBody>
          <a:bodyPr>
            <a:spAutoFit/>
          </a:bodyPr>
          <a:lstStyle/>
          <a:p>
            <a:pPr marL="285750" indent="-285750" algn="just" eaLnBrk="1" hangingPunct="1">
              <a:buFontTx/>
              <a:buChar char="-"/>
              <a:defRPr/>
            </a:pPr>
            <a:r>
              <a:rPr lang="es-ES" sz="2000" b="1" dirty="0">
                <a:solidFill>
                  <a:prstClr val="black"/>
                </a:solidFill>
                <a:latin typeface="Arial" pitchFamily="34" charset="0"/>
              </a:rPr>
              <a:t>Ventajas: organizar el trabajo intelectual, evitar el plagio…</a:t>
            </a:r>
          </a:p>
          <a:p>
            <a:pPr algn="just" eaLnBrk="1" hangingPunct="1">
              <a:defRPr/>
            </a:pPr>
            <a:endParaRPr lang="es-ES" sz="2000" b="1" dirty="0">
              <a:solidFill>
                <a:prstClr val="black"/>
              </a:solidFill>
              <a:latin typeface="Arial" pitchFamily="34" charset="0"/>
            </a:endParaRPr>
          </a:p>
          <a:p>
            <a:pPr marL="285750" indent="-285750" algn="just" eaLnBrk="1" hangingPunct="1">
              <a:buFontTx/>
              <a:buChar char="-"/>
              <a:defRPr/>
            </a:pPr>
            <a:r>
              <a:rPr lang="es-ES" sz="2000" b="1" dirty="0">
                <a:solidFill>
                  <a:prstClr val="black"/>
                </a:solidFill>
                <a:latin typeface="Arial" pitchFamily="34" charset="0"/>
              </a:rPr>
              <a:t>Automatizan el trabajo intelectual: citar y elaborar la </a:t>
            </a:r>
            <a:r>
              <a:rPr lang="es-ES" sz="2000" b="1" dirty="0" smtClean="0">
                <a:solidFill>
                  <a:prstClr val="black"/>
                </a:solidFill>
                <a:latin typeface="Arial" pitchFamily="34" charset="0"/>
              </a:rPr>
              <a:t>bibliografía, pero permiten más cosas …</a:t>
            </a:r>
            <a:endParaRPr lang="es-ES" sz="2000" b="1" dirty="0">
              <a:solidFill>
                <a:prstClr val="black"/>
              </a:solidFill>
              <a:latin typeface="Arial" pitchFamily="34" charset="0"/>
            </a:endParaRPr>
          </a:p>
          <a:p>
            <a:pPr algn="just" eaLnBrk="1" hangingPunct="1">
              <a:defRPr/>
            </a:pPr>
            <a:endParaRPr lang="es-ES" sz="2000" b="1" dirty="0">
              <a:solidFill>
                <a:prstClr val="black"/>
              </a:solidFill>
              <a:latin typeface="Arial" pitchFamily="34" charset="0"/>
            </a:endParaRPr>
          </a:p>
          <a:p>
            <a:pPr marL="285750" indent="-285750" algn="just" eaLnBrk="1" hangingPunct="1">
              <a:buFontTx/>
              <a:buChar char="-"/>
              <a:defRPr/>
            </a:pPr>
            <a:r>
              <a:rPr lang="es-ES" sz="2000" b="1" dirty="0">
                <a:solidFill>
                  <a:prstClr val="black"/>
                </a:solidFill>
                <a:latin typeface="Arial" pitchFamily="34" charset="0"/>
              </a:rPr>
              <a:t>Desde herramientas rudimentarias a la posibilidad de construir vuestra propia base de datos personal.</a:t>
            </a:r>
          </a:p>
          <a:p>
            <a:pPr marL="742950" lvl="1" indent="-285750" algn="just" eaLnBrk="1" hangingPunct="1">
              <a:buFont typeface="Arial" panose="020B0604020202020204" pitchFamily="34" charset="0"/>
              <a:buChar char="•"/>
              <a:defRPr/>
            </a:pPr>
            <a:r>
              <a:rPr lang="es-ES" sz="2000" b="1" dirty="0">
                <a:solidFill>
                  <a:prstClr val="black"/>
                </a:solidFill>
                <a:latin typeface="Arial" pitchFamily="34" charset="0"/>
              </a:rPr>
              <a:t>Por ejemplo: utilizar Word u otras herramientas en línea como </a:t>
            </a:r>
            <a:r>
              <a:rPr lang="es-ES" sz="2000" b="1" dirty="0">
                <a:solidFill>
                  <a:prstClr val="black"/>
                </a:solidFill>
                <a:latin typeface="Arial" pitchFamily="34" charset="0"/>
                <a:hlinkClick r:id="rId2"/>
              </a:rPr>
              <a:t>http://www.citethisforme.com/es</a:t>
            </a:r>
            <a:endParaRPr lang="es-ES" sz="2000" b="1" dirty="0">
              <a:solidFill>
                <a:prstClr val="black"/>
              </a:solidFill>
              <a:latin typeface="Arial" pitchFamily="34" charset="0"/>
            </a:endParaRPr>
          </a:p>
          <a:p>
            <a:pPr marL="742950" lvl="1" indent="-285750" algn="just" eaLnBrk="1" hangingPunct="1">
              <a:buFont typeface="Arial" panose="020B0604020202020204" pitchFamily="34" charset="0"/>
              <a:buChar char="•"/>
              <a:defRPr/>
            </a:pPr>
            <a:r>
              <a:rPr lang="es-ES" sz="2000" b="1" dirty="0">
                <a:solidFill>
                  <a:prstClr val="black"/>
                </a:solidFill>
                <a:latin typeface="Arial" pitchFamily="34" charset="0"/>
              </a:rPr>
              <a:t>Desde Google Scholar podemos también citar. </a:t>
            </a:r>
            <a:r>
              <a:rPr lang="es-ES" sz="2000" b="1" dirty="0">
                <a:solidFill>
                  <a:prstClr val="black"/>
                </a:solidFill>
                <a:latin typeface="Arial" pitchFamily="34" charset="0"/>
                <a:hlinkClick r:id="rId3"/>
              </a:rPr>
              <a:t>https://scholar.google.es/</a:t>
            </a:r>
            <a:endParaRPr lang="es-ES" sz="2000" b="1" dirty="0">
              <a:solidFill>
                <a:prstClr val="black"/>
              </a:solidFill>
              <a:latin typeface="Arial" pitchFamily="34" charset="0"/>
            </a:endParaRPr>
          </a:p>
          <a:p>
            <a:pPr marL="285750" indent="-285750" algn="just" eaLnBrk="1" hangingPunct="1">
              <a:buFont typeface="Arial" panose="020B0604020202020204" pitchFamily="34" charset="0"/>
              <a:buChar char="•"/>
              <a:defRPr/>
            </a:pPr>
            <a:endParaRPr lang="es-ES" sz="2000" b="1" dirty="0">
              <a:solidFill>
                <a:prstClr val="black"/>
              </a:solidFill>
              <a:latin typeface="Arial" pitchFamily="34" charset="0"/>
            </a:endParaRPr>
          </a:p>
          <a:p>
            <a:pPr marL="342900" indent="-342900" algn="just" eaLnBrk="1" hangingPunct="1">
              <a:buFontTx/>
              <a:buChar char="-"/>
              <a:defRPr/>
            </a:pPr>
            <a:r>
              <a:rPr lang="es-ES" sz="2000" b="1" dirty="0">
                <a:solidFill>
                  <a:prstClr val="black"/>
                </a:solidFill>
                <a:latin typeface="Arial" pitchFamily="34" charset="0"/>
              </a:rPr>
              <a:t>Herramientas más completas</a:t>
            </a:r>
            <a:r>
              <a:rPr lang="es-ES" sz="2000" b="1" dirty="0" smtClean="0">
                <a:solidFill>
                  <a:prstClr val="black"/>
                </a:solidFill>
                <a:latin typeface="Arial" pitchFamily="34" charset="0"/>
              </a:rPr>
              <a:t>: Oferta variada. EndNote </a:t>
            </a:r>
            <a:r>
              <a:rPr lang="es-ES" sz="2000" b="1" dirty="0">
                <a:solidFill>
                  <a:prstClr val="black"/>
                </a:solidFill>
                <a:latin typeface="Arial" pitchFamily="34" charset="0"/>
              </a:rPr>
              <a:t>Basic y Mendeley (gestor suscrito por la US).</a:t>
            </a:r>
          </a:p>
          <a:p>
            <a:pPr algn="just" eaLnBrk="1" hangingPunct="1">
              <a:defRPr/>
            </a:pPr>
            <a:endParaRPr lang="es-ES" sz="2000" b="1" dirty="0">
              <a:solidFill>
                <a:prstClr val="black"/>
              </a:solidFill>
              <a:latin typeface="Arial" pitchFamily="34" charset="0"/>
            </a:endParaRPr>
          </a:p>
          <a:p>
            <a:pPr algn="just" eaLnBrk="1" hangingPunct="1">
              <a:defRPr/>
            </a:pPr>
            <a:endParaRPr lang="es-ES" sz="2000" b="1" dirty="0">
              <a:solidFill>
                <a:prstClr val="black"/>
              </a:solidFill>
              <a:latin typeface="Arial" pitchFamily="34" charset="0"/>
            </a:endParaRPr>
          </a:p>
          <a:p>
            <a:pPr lvl="2" eaLnBrk="1" hangingPunct="1">
              <a:defRPr/>
            </a:pPr>
            <a:endParaRPr lang="es-ES" sz="1800" dirty="0">
              <a:solidFill>
                <a:prstClr val="black"/>
              </a:solidFill>
              <a:latin typeface="Arial" pitchFamily="34" charset="0"/>
            </a:endParaRPr>
          </a:p>
          <a:p>
            <a:pPr lvl="2" eaLnBrk="1" hangingPunct="1">
              <a:defRPr/>
            </a:pPr>
            <a:r>
              <a:rPr lang="es-ES" sz="1800" dirty="0">
                <a:solidFill>
                  <a:prstClr val="black"/>
                </a:solidFill>
                <a:latin typeface="Arial" pitchFamily="34" charset="0"/>
              </a:rPr>
              <a:t>							</a:t>
            </a:r>
          </a:p>
          <a:p>
            <a:pPr marL="285750" indent="-285750" eaLnBrk="1" hangingPunct="1">
              <a:buFontTx/>
              <a:buChar char="-"/>
              <a:defRPr/>
            </a:pPr>
            <a:endParaRPr lang="es-ES" sz="1800" dirty="0">
              <a:solidFill>
                <a:prstClr val="black"/>
              </a:solidFill>
              <a:latin typeface="Arial" pitchFamily="34" charset="0"/>
            </a:endParaRPr>
          </a:p>
        </p:txBody>
      </p:sp>
    </p:spTree>
    <p:extLst>
      <p:ext uri="{BB962C8B-B14F-4D97-AF65-F5344CB8AC3E}">
        <p14:creationId xmlns:p14="http://schemas.microsoft.com/office/powerpoint/2010/main" val="41864233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p:cNvSpPr>
            <a:spLocks noGrp="1"/>
          </p:cNvSpPr>
          <p:nvPr>
            <p:ph type="title"/>
          </p:nvPr>
        </p:nvSpPr>
        <p:spPr/>
        <p:txBody>
          <a:bodyPr/>
          <a:lstStyle/>
          <a:p>
            <a:r>
              <a:rPr lang="es-ES" altLang="es-ES" sz="3600" b="1" dirty="0" smtClean="0">
                <a:solidFill>
                  <a:srgbClr val="FF9900"/>
                </a:solidFill>
              </a:rPr>
              <a:t>3.1. MENDELEY : ayudas</a:t>
            </a:r>
          </a:p>
        </p:txBody>
      </p:sp>
      <p:sp>
        <p:nvSpPr>
          <p:cNvPr id="51203" name="2 Marcador de contenido"/>
          <p:cNvSpPr>
            <a:spLocks noGrp="1"/>
          </p:cNvSpPr>
          <p:nvPr>
            <p:ph idx="1"/>
          </p:nvPr>
        </p:nvSpPr>
        <p:spPr/>
        <p:txBody>
          <a:bodyPr/>
          <a:lstStyle/>
          <a:p>
            <a:pPr marL="0" indent="0">
              <a:buFontTx/>
              <a:buNone/>
            </a:pPr>
            <a:r>
              <a:rPr lang="es-ES" altLang="es-ES" sz="2400" b="1" dirty="0" smtClean="0"/>
              <a:t>Canal de YouTube del CRAI. Lista de Reproducción de Mendeley</a:t>
            </a:r>
          </a:p>
          <a:p>
            <a:pPr marL="0" indent="0">
              <a:buFontTx/>
              <a:buNone/>
            </a:pPr>
            <a:r>
              <a:rPr lang="es-ES" altLang="es-ES" sz="2400" dirty="0" smtClean="0">
                <a:hlinkClick r:id="rId2"/>
              </a:rPr>
              <a:t>https://www.youtube.com/playlist?list=PL-nGR3dgPXExCiBuifCmApHo0WpTMQgM1</a:t>
            </a:r>
            <a:endParaRPr lang="es-ES" altLang="es-ES" sz="2400" dirty="0" smtClean="0"/>
          </a:p>
          <a:p>
            <a:pPr marL="0" indent="0">
              <a:buFontTx/>
              <a:buNone/>
            </a:pPr>
            <a:r>
              <a:rPr lang="es-ES" altLang="es-ES" sz="2400" b="1" dirty="0" smtClean="0"/>
              <a:t>Guía de Mendeley BUS</a:t>
            </a:r>
          </a:p>
          <a:p>
            <a:pPr marL="0" indent="0">
              <a:buFontTx/>
              <a:buNone/>
            </a:pPr>
            <a:r>
              <a:rPr lang="es-ES" altLang="es-ES" sz="2400" dirty="0" smtClean="0">
                <a:hlinkClick r:id="rId3"/>
              </a:rPr>
              <a:t>http://guiasbus.us.es/mendeley</a:t>
            </a:r>
            <a:endParaRPr lang="es-ES" altLang="es-ES" sz="2400" dirty="0" smtClean="0"/>
          </a:p>
          <a:p>
            <a:pPr marL="0" indent="0">
              <a:buFontTx/>
              <a:buNone/>
            </a:pPr>
            <a:r>
              <a:rPr lang="es-ES" altLang="es-ES" sz="2400" b="1" dirty="0" smtClean="0"/>
              <a:t>Manual de Mendeley CRAI</a:t>
            </a:r>
          </a:p>
          <a:p>
            <a:pPr marL="0" indent="0">
              <a:buFontTx/>
              <a:buNone/>
            </a:pPr>
            <a:r>
              <a:rPr lang="es-ES" altLang="es-ES" sz="2400" dirty="0" smtClean="0">
                <a:hlinkClick r:id="rId4"/>
              </a:rPr>
              <a:t>https://es.scribd.com/doc/301891538/Manual-de-Mendeley-Gestor-de-Referencias-Bibliograficas</a:t>
            </a:r>
            <a:endParaRPr lang="es-ES" altLang="es-ES" sz="2400" dirty="0" smtClean="0"/>
          </a:p>
          <a:p>
            <a:pPr marL="0" indent="0">
              <a:buFontTx/>
              <a:buNone/>
            </a:pPr>
            <a:endParaRPr lang="es-ES" altLang="es-ES" sz="2400" dirty="0" smtClean="0"/>
          </a:p>
          <a:p>
            <a:pPr marL="0" indent="0">
              <a:buFontTx/>
              <a:buNone/>
            </a:pPr>
            <a:r>
              <a:rPr lang="es-ES" altLang="es-ES" sz="2400" b="1" u="sng" dirty="0" smtClean="0"/>
              <a:t>Para resolver dudas</a:t>
            </a:r>
            <a:r>
              <a:rPr lang="es-ES" altLang="es-ES" sz="2400" dirty="0" smtClean="0"/>
              <a:t>:   </a:t>
            </a:r>
            <a:r>
              <a:rPr lang="es-ES" altLang="es-ES" sz="2400" dirty="0" smtClean="0">
                <a:hlinkClick r:id="rId5"/>
              </a:rPr>
              <a:t>martas@us.es</a:t>
            </a:r>
            <a:r>
              <a:rPr lang="es-ES" altLang="es-ES" sz="2400" dirty="0" smtClean="0"/>
              <a:t>    teléfono: 20802</a:t>
            </a:r>
          </a:p>
          <a:p>
            <a:pPr marL="0" indent="0">
              <a:buFontTx/>
              <a:buNone/>
            </a:pPr>
            <a:endParaRPr lang="es-ES" altLang="es-ES" dirty="0" smtClean="0"/>
          </a:p>
          <a:p>
            <a:pPr marL="0" indent="0">
              <a:buFontTx/>
              <a:buNone/>
            </a:pPr>
            <a:endParaRPr lang="es-ES" altLang="es-ES" dirty="0" smtClean="0"/>
          </a:p>
          <a:p>
            <a:pPr marL="0" indent="0">
              <a:buFontTx/>
              <a:buNone/>
            </a:pPr>
            <a:endParaRPr lang="es-ES" altLang="es-ES" dirty="0" smtClean="0"/>
          </a:p>
          <a:p>
            <a:pPr marL="0" indent="0">
              <a:buFontTx/>
              <a:buNone/>
            </a:pPr>
            <a:endParaRPr lang="es-ES" altLang="es-ES" dirty="0" smtClean="0"/>
          </a:p>
        </p:txBody>
      </p:sp>
    </p:spTree>
    <p:extLst>
      <p:ext uri="{BB962C8B-B14F-4D97-AF65-F5344CB8AC3E}">
        <p14:creationId xmlns:p14="http://schemas.microsoft.com/office/powerpoint/2010/main" val="12762780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p:cNvSpPr>
            <a:spLocks noGrp="1"/>
          </p:cNvSpPr>
          <p:nvPr>
            <p:ph type="title"/>
          </p:nvPr>
        </p:nvSpPr>
        <p:spPr/>
        <p:txBody>
          <a:bodyPr/>
          <a:lstStyle/>
          <a:p>
            <a:r>
              <a:rPr lang="es-ES" altLang="es-ES" sz="3600" b="1" dirty="0" smtClean="0">
                <a:solidFill>
                  <a:srgbClr val="FF9900"/>
                </a:solidFill>
              </a:rPr>
              <a:t>3.2. MENDELEY : prácticas</a:t>
            </a:r>
          </a:p>
        </p:txBody>
      </p:sp>
      <p:sp>
        <p:nvSpPr>
          <p:cNvPr id="51203" name="2 Marcador de contenido"/>
          <p:cNvSpPr>
            <a:spLocks noGrp="1"/>
          </p:cNvSpPr>
          <p:nvPr>
            <p:ph idx="1"/>
          </p:nvPr>
        </p:nvSpPr>
        <p:spPr/>
        <p:txBody>
          <a:bodyPr/>
          <a:lstStyle/>
          <a:p>
            <a:pPr marL="0" indent="0">
              <a:buFontTx/>
              <a:buNone/>
            </a:pPr>
            <a:endParaRPr lang="es-ES" altLang="es-ES" dirty="0" smtClean="0"/>
          </a:p>
          <a:p>
            <a:r>
              <a:rPr lang="es-ES" altLang="es-ES" dirty="0" smtClean="0"/>
              <a:t>Crearemos la cuenta. Características del gestor. Instalación y </a:t>
            </a:r>
            <a:r>
              <a:rPr lang="es-ES" altLang="es-ES" dirty="0" err="1" smtClean="0"/>
              <a:t>plugins</a:t>
            </a:r>
            <a:r>
              <a:rPr lang="es-ES" altLang="es-ES" dirty="0" smtClean="0"/>
              <a:t>.</a:t>
            </a:r>
          </a:p>
          <a:p>
            <a:r>
              <a:rPr lang="es-ES" altLang="es-ES" dirty="0" smtClean="0"/>
              <a:t>Carpetas y subcarpetas.</a:t>
            </a:r>
          </a:p>
          <a:p>
            <a:r>
              <a:rPr lang="es-ES" altLang="es-ES" dirty="0" smtClean="0"/>
              <a:t>Importar la información.</a:t>
            </a:r>
          </a:p>
          <a:p>
            <a:r>
              <a:rPr lang="es-ES" altLang="es-ES" dirty="0" smtClean="0"/>
              <a:t>Formatear un manuscrito : citas y bibliografía. Estilos bibliográficos. </a:t>
            </a:r>
          </a:p>
          <a:p>
            <a:endParaRPr lang="es-ES" altLang="es-ES" dirty="0" smtClean="0"/>
          </a:p>
          <a:p>
            <a:pPr marL="0" indent="0">
              <a:buFontTx/>
              <a:buNone/>
            </a:pPr>
            <a:endParaRPr lang="es-ES" altLang="es-ES" dirty="0" smtClean="0"/>
          </a:p>
          <a:p>
            <a:pPr marL="0" indent="0">
              <a:buFontTx/>
              <a:buNone/>
            </a:pPr>
            <a:endParaRPr lang="es-ES" altLang="es-ES" dirty="0" smtClean="0"/>
          </a:p>
        </p:txBody>
      </p:sp>
    </p:spTree>
    <p:extLst>
      <p:ext uri="{BB962C8B-B14F-4D97-AF65-F5344CB8AC3E}">
        <p14:creationId xmlns:p14="http://schemas.microsoft.com/office/powerpoint/2010/main" val="42410437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p:cNvPicPr>
          <p:nvPr/>
        </p:nvPicPr>
        <p:blipFill>
          <a:blip r:embed="rId3">
            <a:lum/>
            <a:alphaModFix/>
          </a:blip>
          <a:srcRect/>
          <a:stretch>
            <a:fillRect/>
          </a:stretch>
        </p:blipFill>
        <p:spPr>
          <a:xfrm>
            <a:off x="2195736" y="1196752"/>
            <a:ext cx="4680520" cy="3218200"/>
          </a:xfrm>
          <a:prstGeom prst="rect">
            <a:avLst/>
          </a:prstGeom>
          <a:noFill/>
          <a:ln>
            <a:noFill/>
          </a:ln>
        </p:spPr>
      </p:pic>
      <p:sp>
        <p:nvSpPr>
          <p:cNvPr id="8" name="7 CuadroTexto"/>
          <p:cNvSpPr txBox="1"/>
          <p:nvPr/>
        </p:nvSpPr>
        <p:spPr>
          <a:xfrm>
            <a:off x="1619672" y="5013176"/>
            <a:ext cx="5976664" cy="1477328"/>
          </a:xfrm>
          <a:prstGeom prst="rect">
            <a:avLst/>
          </a:prstGeom>
          <a:noFill/>
        </p:spPr>
        <p:txBody>
          <a:bodyPr wrap="square" rtlCol="0">
            <a:spAutoFit/>
          </a:bodyPr>
          <a:lstStyle/>
          <a:p>
            <a:endParaRPr lang="es-ES" b="1" dirty="0" smtClean="0"/>
          </a:p>
          <a:p>
            <a:r>
              <a:rPr lang="es-ES" b="1"/>
              <a:t>Encuesta: </a:t>
            </a:r>
            <a:r>
              <a:rPr lang="es-ES" b="1">
                <a:hlinkClick r:id="rId4"/>
              </a:rPr>
              <a:t>https://bib2.us.es/formabus/cursos/encuesta-de-satisfaccion6560?id=6101&amp;path</a:t>
            </a:r>
            <a:r>
              <a:rPr lang="es-ES" b="1">
                <a:hlinkClick r:id="rId4"/>
              </a:rPr>
              <a:t>=/</a:t>
            </a:r>
            <a:r>
              <a:rPr lang="es-ES" b="1" smtClean="0">
                <a:hlinkClick r:id="rId4"/>
              </a:rPr>
              <a:t>formabus/cursos/c-citas-con-mendeley-antiplagio-y-recursos%20</a:t>
            </a:r>
            <a:endParaRPr lang="es-ES" b="1" smtClean="0"/>
          </a:p>
          <a:p>
            <a:endParaRPr lang="es-ES" b="1" dirty="0"/>
          </a:p>
        </p:txBody>
      </p:sp>
      <p:pic>
        <p:nvPicPr>
          <p:cNvPr id="2" name="1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0826"/>
            <a:ext cx="3282112" cy="1022797"/>
          </a:xfrm>
          <a:prstGeom prst="rect">
            <a:avLst/>
          </a:prstGeom>
        </p:spPr>
      </p:pic>
    </p:spTree>
    <p:extLst>
      <p:ext uri="{BB962C8B-B14F-4D97-AF65-F5344CB8AC3E}">
        <p14:creationId xmlns:p14="http://schemas.microsoft.com/office/powerpoint/2010/main" val="4031099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29699"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4"/>
          <p:cNvSpPr txBox="1">
            <a:spLocks noChangeArrowheads="1"/>
          </p:cNvSpPr>
          <p:nvPr/>
        </p:nvSpPr>
        <p:spPr bwMode="auto">
          <a:xfrm>
            <a:off x="8243888" y="188913"/>
            <a:ext cx="90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s-ES" altLang="es-ES" sz="2400">
              <a:latin typeface="Arial" pitchFamily="34" charset="0"/>
              <a:sym typeface="Wingdings 2" pitchFamily="18" charset="2"/>
            </a:endParaRPr>
          </a:p>
        </p:txBody>
      </p:sp>
      <p:sp>
        <p:nvSpPr>
          <p:cNvPr id="29701" name="Text Box 5"/>
          <p:cNvSpPr txBox="1">
            <a:spLocks noChangeArrowheads="1"/>
          </p:cNvSpPr>
          <p:nvPr/>
        </p:nvSpPr>
        <p:spPr bwMode="auto">
          <a:xfrm>
            <a:off x="2339975" y="260350"/>
            <a:ext cx="680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_tradnl" altLang="es-ES">
                <a:latin typeface="The Sans Bold-"/>
              </a:rPr>
              <a:t>La elaboración de Informes</a:t>
            </a:r>
            <a:endParaRPr lang="es-ES" altLang="es-ES">
              <a:latin typeface="The Sans Bold-"/>
            </a:endParaRPr>
          </a:p>
        </p:txBody>
      </p:sp>
      <p:pic>
        <p:nvPicPr>
          <p:cNvPr id="29702" name="Picture 6" descr="marca-tinta-roja_100x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308725"/>
            <a:ext cx="4048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Rectangle 7"/>
          <p:cNvSpPr>
            <a:spLocks noChangeArrowheads="1"/>
          </p:cNvSpPr>
          <p:nvPr/>
        </p:nvSpPr>
        <p:spPr bwMode="auto">
          <a:xfrm>
            <a:off x="1763713" y="2565400"/>
            <a:ext cx="6481762" cy="4132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120000"/>
              </a:lnSpc>
              <a:spcBef>
                <a:spcPct val="0"/>
              </a:spcBef>
              <a:buFontTx/>
              <a:buNone/>
            </a:pPr>
            <a:r>
              <a:rPr lang="es-ES_tradnl" altLang="es-ES" sz="2400">
                <a:latin typeface="Arial" pitchFamily="34" charset="0"/>
              </a:rPr>
              <a:t> </a:t>
            </a:r>
          </a:p>
        </p:txBody>
      </p:sp>
      <p:sp>
        <p:nvSpPr>
          <p:cNvPr id="29704" name="Rectangle 9"/>
          <p:cNvSpPr>
            <a:spLocks noChangeArrowheads="1"/>
          </p:cNvSpPr>
          <p:nvPr/>
        </p:nvSpPr>
        <p:spPr bwMode="auto">
          <a:xfrm>
            <a:off x="395288" y="1484313"/>
            <a:ext cx="849788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5000"/>
              </a:lnSpc>
              <a:spcBef>
                <a:spcPct val="0"/>
              </a:spcBef>
              <a:buFontTx/>
              <a:buNone/>
            </a:pPr>
            <a:endParaRPr lang="es-ES" altLang="es-ES" sz="2400">
              <a:latin typeface="Arial" pitchFamily="34" charset="0"/>
            </a:endParaRPr>
          </a:p>
        </p:txBody>
      </p:sp>
      <p:sp>
        <p:nvSpPr>
          <p:cNvPr id="29705" name="Rectangle 10"/>
          <p:cNvSpPr>
            <a:spLocks noChangeArrowheads="1"/>
          </p:cNvSpPr>
          <p:nvPr/>
        </p:nvSpPr>
        <p:spPr bwMode="auto">
          <a:xfrm>
            <a:off x="684213" y="1628775"/>
            <a:ext cx="7704137"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2000" b="1" dirty="0">
              <a:solidFill>
                <a:srgbClr val="000000"/>
              </a:solidFill>
              <a:latin typeface="Arial" pitchFamily="34" charset="0"/>
            </a:endParaRPr>
          </a:p>
          <a:p>
            <a:pPr eaLnBrk="1" hangingPunct="1">
              <a:spcBef>
                <a:spcPct val="0"/>
              </a:spcBef>
              <a:buFontTx/>
              <a:buNone/>
            </a:pPr>
            <a:r>
              <a:rPr lang="es-ES" altLang="es-ES" sz="2400" b="1" dirty="0">
                <a:solidFill>
                  <a:srgbClr val="000000"/>
                </a:solidFill>
                <a:latin typeface="Arial" pitchFamily="34" charset="0"/>
              </a:rPr>
              <a:t>“Un buen informe es eficaz, no solo cuando está bien escrito, ni cuando se lee con gusto, sino cuando provoca conocimientos o decisiones eficaces”</a:t>
            </a:r>
          </a:p>
          <a:p>
            <a:pPr eaLnBrk="1" hangingPunct="1">
              <a:spcBef>
                <a:spcPct val="0"/>
              </a:spcBef>
              <a:buFontTx/>
              <a:buNone/>
            </a:pPr>
            <a:endParaRPr lang="es-ES" altLang="es-ES" sz="2400" b="1" dirty="0">
              <a:solidFill>
                <a:srgbClr val="000000"/>
              </a:solidFill>
              <a:latin typeface="Arial" pitchFamily="34" charset="0"/>
            </a:endParaRPr>
          </a:p>
          <a:p>
            <a:pPr eaLnBrk="1" hangingPunct="1">
              <a:spcBef>
                <a:spcPct val="0"/>
              </a:spcBef>
              <a:buFontTx/>
              <a:buNone/>
            </a:pPr>
            <a:endParaRPr lang="es-ES" altLang="es-ES" sz="2400" b="1" dirty="0">
              <a:solidFill>
                <a:srgbClr val="000000"/>
              </a:solidFill>
              <a:latin typeface="Arial" pitchFamily="34" charset="0"/>
            </a:endParaRPr>
          </a:p>
          <a:p>
            <a:pPr eaLnBrk="1" hangingPunct="1">
              <a:spcBef>
                <a:spcPct val="0"/>
              </a:spcBef>
              <a:buFontTx/>
              <a:buNone/>
            </a:pPr>
            <a:r>
              <a:rPr lang="es-ES" altLang="es-ES" sz="1800" b="1" dirty="0">
                <a:solidFill>
                  <a:srgbClr val="000000"/>
                </a:solidFill>
                <a:latin typeface="Arial" pitchFamily="34" charset="0"/>
              </a:rPr>
              <a:t>Fuente: Velilla, R. Guía práctica para la redacción de Informes. Barcelona: EDUNSA, 1995. p. 17</a:t>
            </a:r>
          </a:p>
          <a:p>
            <a:pPr eaLnBrk="1" hangingPunct="1">
              <a:spcBef>
                <a:spcPct val="0"/>
              </a:spcBef>
              <a:buFontTx/>
              <a:buNone/>
            </a:pPr>
            <a:r>
              <a:rPr lang="es-ES" altLang="es-ES" sz="1800" b="1" dirty="0">
                <a:solidFill>
                  <a:srgbClr val="000000"/>
                </a:solidFill>
                <a:latin typeface="Arial" pitchFamily="34" charset="0"/>
              </a:rPr>
              <a:t>Ed. De 1996 en fama: </a:t>
            </a:r>
            <a:r>
              <a:rPr lang="es-ES" altLang="es-ES" sz="1800" b="1" dirty="0">
                <a:solidFill>
                  <a:srgbClr val="000000"/>
                </a:solidFill>
                <a:latin typeface="Arial" pitchFamily="34" charset="0"/>
                <a:hlinkClick r:id="rId5"/>
              </a:rPr>
              <a:t>http://encore.fama.us.es/iii/encore/record/C__Rb1419774?lang=spi</a:t>
            </a:r>
            <a:endParaRPr lang="es-ES" altLang="es-ES" sz="1800" b="1" dirty="0">
              <a:solidFill>
                <a:srgbClr val="000000"/>
              </a:solidFill>
              <a:latin typeface="Arial" pitchFamily="34" charset="0"/>
            </a:endParaRPr>
          </a:p>
          <a:p>
            <a:pPr eaLnBrk="1" hangingPunct="1">
              <a:spcBef>
                <a:spcPct val="0"/>
              </a:spcBef>
              <a:buFontTx/>
              <a:buNone/>
            </a:pPr>
            <a:endParaRPr lang="es-ES" altLang="es-ES" sz="1800" b="1" dirty="0">
              <a:solidFill>
                <a:srgbClr val="000000"/>
              </a:solidFill>
              <a:latin typeface="Arial" pitchFamily="34" charset="0"/>
            </a:endParaRPr>
          </a:p>
          <a:p>
            <a:pPr eaLnBrk="1" hangingPunct="1">
              <a:spcBef>
                <a:spcPct val="0"/>
              </a:spcBef>
              <a:buFontTx/>
              <a:buNone/>
            </a:pPr>
            <a:endParaRPr lang="es-ES" altLang="es-ES" sz="1800" b="1" dirty="0">
              <a:solidFill>
                <a:srgbClr val="000000"/>
              </a:solidFill>
              <a:latin typeface="Arial" pitchFamily="34" charset="0"/>
            </a:endParaRPr>
          </a:p>
          <a:p>
            <a:pPr eaLnBrk="1" hangingPunct="1">
              <a:spcBef>
                <a:spcPct val="0"/>
              </a:spcBef>
              <a:buFontTx/>
              <a:buNone/>
            </a:pPr>
            <a:endParaRPr lang="es-ES" altLang="es-ES" sz="2400" b="1" dirty="0">
              <a:solidFill>
                <a:srgbClr val="000000"/>
              </a:solidFill>
              <a:latin typeface="Arial" pitchFamily="34" charset="0"/>
            </a:endParaRPr>
          </a:p>
          <a:p>
            <a:pPr eaLnBrk="1" hangingPunct="1">
              <a:spcBef>
                <a:spcPct val="0"/>
              </a:spcBef>
              <a:buFontTx/>
              <a:buNone/>
            </a:pPr>
            <a:endParaRPr lang="es-ES" altLang="es-ES" sz="1200" dirty="0">
              <a:latin typeface="Arial" pitchFamily="34" charset="0"/>
            </a:endParaRPr>
          </a:p>
        </p:txBody>
      </p:sp>
    </p:spTree>
    <p:extLst>
      <p:ext uri="{BB962C8B-B14F-4D97-AF65-F5344CB8AC3E}">
        <p14:creationId xmlns:p14="http://schemas.microsoft.com/office/powerpoint/2010/main" val="322973690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30723"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4"/>
          <p:cNvSpPr txBox="1">
            <a:spLocks noChangeArrowheads="1"/>
          </p:cNvSpPr>
          <p:nvPr/>
        </p:nvSpPr>
        <p:spPr bwMode="auto">
          <a:xfrm>
            <a:off x="8243888" y="188913"/>
            <a:ext cx="90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s-ES" altLang="es-ES" sz="2400">
              <a:latin typeface="Arial" pitchFamily="34" charset="0"/>
              <a:sym typeface="Wingdings 2" pitchFamily="18" charset="2"/>
            </a:endParaRPr>
          </a:p>
        </p:txBody>
      </p:sp>
      <p:sp>
        <p:nvSpPr>
          <p:cNvPr id="30725" name="Text Box 5"/>
          <p:cNvSpPr txBox="1">
            <a:spLocks noChangeArrowheads="1"/>
          </p:cNvSpPr>
          <p:nvPr/>
        </p:nvSpPr>
        <p:spPr bwMode="auto">
          <a:xfrm>
            <a:off x="2339975" y="260350"/>
            <a:ext cx="680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 altLang="es-ES">
                <a:latin typeface="The Sans Bold-"/>
              </a:rPr>
              <a:t>Ética de la Información</a:t>
            </a:r>
          </a:p>
        </p:txBody>
      </p:sp>
      <p:sp>
        <p:nvSpPr>
          <p:cNvPr id="30726" name="Rectangle 7"/>
          <p:cNvSpPr>
            <a:spLocks noChangeArrowheads="1"/>
          </p:cNvSpPr>
          <p:nvPr/>
        </p:nvSpPr>
        <p:spPr bwMode="auto">
          <a:xfrm>
            <a:off x="1763713" y="2565400"/>
            <a:ext cx="6481762" cy="4132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120000"/>
              </a:lnSpc>
              <a:spcBef>
                <a:spcPct val="0"/>
              </a:spcBef>
              <a:buFontTx/>
              <a:buNone/>
            </a:pPr>
            <a:r>
              <a:rPr lang="es-ES_tradnl" altLang="es-ES" sz="2400">
                <a:latin typeface="Arial" pitchFamily="34" charset="0"/>
              </a:rPr>
              <a:t> </a:t>
            </a:r>
          </a:p>
        </p:txBody>
      </p:sp>
      <p:sp>
        <p:nvSpPr>
          <p:cNvPr id="30727" name="Rectangle 9"/>
          <p:cNvSpPr>
            <a:spLocks noChangeArrowheads="1"/>
          </p:cNvSpPr>
          <p:nvPr/>
        </p:nvSpPr>
        <p:spPr bwMode="auto">
          <a:xfrm>
            <a:off x="395288" y="1412875"/>
            <a:ext cx="849788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5000"/>
              </a:lnSpc>
              <a:spcBef>
                <a:spcPct val="0"/>
              </a:spcBef>
              <a:buFontTx/>
              <a:buNone/>
            </a:pPr>
            <a:endParaRPr lang="es-ES" altLang="es-ES" sz="2400">
              <a:latin typeface="Arial" pitchFamily="34" charset="0"/>
            </a:endParaRPr>
          </a:p>
        </p:txBody>
      </p:sp>
      <p:sp>
        <p:nvSpPr>
          <p:cNvPr id="30728" name="Rectangle 10"/>
          <p:cNvSpPr>
            <a:spLocks noChangeArrowheads="1"/>
          </p:cNvSpPr>
          <p:nvPr/>
        </p:nvSpPr>
        <p:spPr bwMode="auto">
          <a:xfrm>
            <a:off x="684213" y="1628775"/>
            <a:ext cx="770413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2000" b="1">
              <a:solidFill>
                <a:srgbClr val="000000"/>
              </a:solidFill>
              <a:latin typeface="Arial" pitchFamily="34" charset="0"/>
            </a:endParaRPr>
          </a:p>
          <a:p>
            <a:pPr eaLnBrk="1" hangingPunct="1">
              <a:spcBef>
                <a:spcPct val="0"/>
              </a:spcBef>
              <a:buFontTx/>
              <a:buNone/>
            </a:pPr>
            <a:endParaRPr lang="es-ES" altLang="es-ES" sz="1800" b="1">
              <a:solidFill>
                <a:srgbClr val="000000"/>
              </a:solidFill>
              <a:latin typeface="Arial" pitchFamily="34" charset="0"/>
            </a:endParaRPr>
          </a:p>
          <a:p>
            <a:pPr eaLnBrk="1" hangingPunct="1">
              <a:spcBef>
                <a:spcPct val="0"/>
              </a:spcBef>
              <a:buFontTx/>
              <a:buNone/>
            </a:pPr>
            <a:endParaRPr lang="es-ES" altLang="es-ES" sz="2400" b="1">
              <a:solidFill>
                <a:srgbClr val="000000"/>
              </a:solidFill>
              <a:latin typeface="Arial" pitchFamily="34" charset="0"/>
            </a:endParaRPr>
          </a:p>
          <a:p>
            <a:pPr eaLnBrk="1" hangingPunct="1">
              <a:spcBef>
                <a:spcPct val="0"/>
              </a:spcBef>
              <a:buFontTx/>
              <a:buNone/>
            </a:pPr>
            <a:endParaRPr lang="es-ES" altLang="es-ES" sz="1200">
              <a:latin typeface="Arial" pitchFamily="34" charset="0"/>
            </a:endParaRPr>
          </a:p>
        </p:txBody>
      </p:sp>
      <p:sp>
        <p:nvSpPr>
          <p:cNvPr id="30729" name="Text Box 11"/>
          <p:cNvSpPr txBox="1">
            <a:spLocks noChangeArrowheads="1"/>
          </p:cNvSpPr>
          <p:nvPr/>
        </p:nvSpPr>
        <p:spPr bwMode="auto">
          <a:xfrm>
            <a:off x="395288" y="1125538"/>
            <a:ext cx="8137525"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s-ES" altLang="es-ES" sz="2000" b="1">
                <a:latin typeface="Arial" pitchFamily="34" charset="0"/>
              </a:rPr>
              <a:t>Tener un comportamiento ético en el uso de la información en cualquier trabajo académico que emprendamos – buena práctica.</a:t>
            </a:r>
          </a:p>
          <a:p>
            <a:pPr>
              <a:spcBef>
                <a:spcPct val="0"/>
              </a:spcBef>
              <a:buFontTx/>
              <a:buNone/>
            </a:pPr>
            <a:endParaRPr lang="es-ES" altLang="es-ES" sz="2000" b="1">
              <a:latin typeface="Arial" pitchFamily="34" charset="0"/>
            </a:endParaRPr>
          </a:p>
          <a:p>
            <a:pPr>
              <a:spcBef>
                <a:spcPct val="0"/>
              </a:spcBef>
              <a:buFontTx/>
              <a:buNone/>
            </a:pPr>
            <a:r>
              <a:rPr lang="es-ES" altLang="es-ES" sz="2000" b="1">
                <a:latin typeface="Arial" pitchFamily="34" charset="0"/>
              </a:rPr>
              <a:t>¿Cuando cometemos </a:t>
            </a:r>
            <a:r>
              <a:rPr lang="es-ES" altLang="es-ES" sz="2000" b="1" i="1">
                <a:latin typeface="Arial" pitchFamily="34" charset="0"/>
              </a:rPr>
              <a:t>plagio</a:t>
            </a:r>
            <a:r>
              <a:rPr lang="es-ES" altLang="es-ES" sz="2000" b="1">
                <a:latin typeface="Arial" pitchFamily="34" charset="0"/>
              </a:rPr>
              <a:t>?</a:t>
            </a:r>
            <a:r>
              <a:rPr lang="es-ES" altLang="es-ES" sz="2000">
                <a:latin typeface="Arial" pitchFamily="34" charset="0"/>
              </a:rPr>
              <a:t> </a:t>
            </a:r>
          </a:p>
          <a:p>
            <a:pPr>
              <a:spcBef>
                <a:spcPct val="0"/>
              </a:spcBef>
            </a:pPr>
            <a:r>
              <a:rPr lang="es-ES" altLang="es-ES" sz="2000">
                <a:latin typeface="Arial" pitchFamily="34" charset="0"/>
              </a:rPr>
              <a:t>Cuando entregamos un trabajo ajeno a un profesor como si fuera propio </a:t>
            </a:r>
          </a:p>
          <a:p>
            <a:pPr>
              <a:spcBef>
                <a:spcPct val="0"/>
              </a:spcBef>
            </a:pPr>
            <a:r>
              <a:rPr lang="es-ES" altLang="es-ES" sz="2000">
                <a:latin typeface="Arial" pitchFamily="34" charset="0"/>
              </a:rPr>
              <a:t>Al comprar un trabajo por Internet u otro procedimiento </a:t>
            </a:r>
          </a:p>
          <a:p>
            <a:pPr>
              <a:spcBef>
                <a:spcPct val="0"/>
              </a:spcBef>
            </a:pPr>
            <a:r>
              <a:rPr lang="es-ES" altLang="es-ES" sz="2000">
                <a:latin typeface="Arial" pitchFamily="34" charset="0"/>
              </a:rPr>
              <a:t>Cuando se copian sentencias, frases, párrafos o ideas de un trabajo ajeno, publicado o no, sin dar crédito al autor original </a:t>
            </a:r>
          </a:p>
          <a:p>
            <a:pPr>
              <a:spcBef>
                <a:spcPct val="0"/>
              </a:spcBef>
            </a:pPr>
            <a:r>
              <a:rPr lang="es-ES" altLang="es-ES" sz="2000">
                <a:latin typeface="Arial" pitchFamily="34" charset="0"/>
              </a:rPr>
              <a:t>Al sustituir palabras de un texto sin dar crédito al autor original </a:t>
            </a:r>
          </a:p>
          <a:p>
            <a:pPr>
              <a:spcBef>
                <a:spcPct val="0"/>
              </a:spcBef>
            </a:pPr>
            <a:r>
              <a:rPr lang="es-ES" altLang="es-ES" sz="2000">
                <a:latin typeface="Arial" pitchFamily="34" charset="0"/>
              </a:rPr>
              <a:t>Cuando se copia cualquier tipo de multimedia (gráficos, audio, vídeo, página de internet...) programa de ordenador, música, gráficos... sin dar crédito al autor original. </a:t>
            </a:r>
          </a:p>
          <a:p>
            <a:pPr>
              <a:spcBef>
                <a:spcPct val="0"/>
              </a:spcBef>
            </a:pPr>
            <a:r>
              <a:rPr lang="es-ES" altLang="es-ES" sz="2000">
                <a:latin typeface="Arial" pitchFamily="34" charset="0"/>
              </a:rPr>
              <a:t>Si utilizamos frases, ideas y sentencias tomadas de múltiples fuentes para construir un trabajo nuevo </a:t>
            </a:r>
          </a:p>
          <a:p>
            <a:pPr>
              <a:spcBef>
                <a:spcPct val="0"/>
              </a:spcBef>
            </a:pPr>
            <a:r>
              <a:rPr lang="es-ES" altLang="es-ES" sz="2000">
                <a:latin typeface="Arial" pitchFamily="34" charset="0"/>
              </a:rPr>
              <a:t>Cuando nos basamos en una idea o frase de otro para escribir un trabajo nuevo y no damos crédito al autor de la idea </a:t>
            </a:r>
          </a:p>
          <a:p>
            <a:pPr algn="ctr">
              <a:spcBef>
                <a:spcPct val="0"/>
              </a:spcBef>
              <a:buFontTx/>
              <a:buNone/>
            </a:pPr>
            <a:r>
              <a:rPr lang="es-ES" altLang="es-ES" sz="1600" b="1">
                <a:latin typeface="Arial" pitchFamily="34" charset="0"/>
              </a:rPr>
              <a:t>Fuente: </a:t>
            </a:r>
            <a:r>
              <a:rPr lang="es-ES" altLang="es-ES" sz="1600" b="1">
                <a:latin typeface="Arial" pitchFamily="34" charset="0"/>
                <a:hlinkClick r:id="rId4"/>
              </a:rPr>
              <a:t>http://guiasbus.us.es/bibliografiaycitas/comoevitarplagio</a:t>
            </a:r>
            <a:endParaRPr lang="es-ES" altLang="es-ES" sz="1600" b="1">
              <a:latin typeface="Arial" pitchFamily="34" charset="0"/>
            </a:endParaRPr>
          </a:p>
          <a:p>
            <a:pPr algn="ctr">
              <a:spcBef>
                <a:spcPct val="0"/>
              </a:spcBef>
              <a:buFontTx/>
              <a:buNone/>
            </a:pPr>
            <a:endParaRPr lang="es-ES" altLang="es-ES" sz="1600" b="1">
              <a:latin typeface="Arial" pitchFamily="34" charset="0"/>
            </a:endParaRPr>
          </a:p>
          <a:p>
            <a:pPr algn="ctr">
              <a:spcBef>
                <a:spcPct val="0"/>
              </a:spcBef>
              <a:buFontTx/>
              <a:buNone/>
            </a:pPr>
            <a:endParaRPr lang="es-ES" altLang="es-ES" sz="1600" b="1">
              <a:latin typeface="Arial" pitchFamily="34" charset="0"/>
            </a:endParaRPr>
          </a:p>
          <a:p>
            <a:pPr>
              <a:spcBef>
                <a:spcPct val="0"/>
              </a:spcBef>
              <a:buFontTx/>
              <a:buNone/>
            </a:pPr>
            <a:endParaRPr lang="es-ES" altLang="es-ES" sz="1600" b="1">
              <a:latin typeface="Arial" pitchFamily="34" charset="0"/>
            </a:endParaRPr>
          </a:p>
        </p:txBody>
      </p:sp>
    </p:spTree>
    <p:extLst>
      <p:ext uri="{BB962C8B-B14F-4D97-AF65-F5344CB8AC3E}">
        <p14:creationId xmlns:p14="http://schemas.microsoft.com/office/powerpoint/2010/main" val="6170477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31747"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4"/>
          <p:cNvSpPr txBox="1">
            <a:spLocks noChangeArrowheads="1"/>
          </p:cNvSpPr>
          <p:nvPr/>
        </p:nvSpPr>
        <p:spPr bwMode="auto">
          <a:xfrm>
            <a:off x="8243888" y="188913"/>
            <a:ext cx="90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s-ES" altLang="es-ES" sz="2400">
              <a:latin typeface="Arial" pitchFamily="34" charset="0"/>
              <a:sym typeface="Wingdings 2" pitchFamily="18" charset="2"/>
            </a:endParaRPr>
          </a:p>
        </p:txBody>
      </p:sp>
      <p:sp>
        <p:nvSpPr>
          <p:cNvPr id="31749" name="Text Box 5"/>
          <p:cNvSpPr txBox="1">
            <a:spLocks noChangeArrowheads="1"/>
          </p:cNvSpPr>
          <p:nvPr/>
        </p:nvSpPr>
        <p:spPr bwMode="auto">
          <a:xfrm>
            <a:off x="2339975" y="260350"/>
            <a:ext cx="680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 altLang="es-ES">
                <a:latin typeface="The Sans Bold-"/>
              </a:rPr>
              <a:t>Ética de la Información</a:t>
            </a:r>
          </a:p>
        </p:txBody>
      </p:sp>
      <p:sp>
        <p:nvSpPr>
          <p:cNvPr id="31750" name="Rectangle 6"/>
          <p:cNvSpPr>
            <a:spLocks noChangeArrowheads="1"/>
          </p:cNvSpPr>
          <p:nvPr/>
        </p:nvSpPr>
        <p:spPr bwMode="auto">
          <a:xfrm>
            <a:off x="1763713" y="2565400"/>
            <a:ext cx="6481762" cy="4132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120000"/>
              </a:lnSpc>
              <a:spcBef>
                <a:spcPct val="0"/>
              </a:spcBef>
              <a:buFontTx/>
              <a:buNone/>
            </a:pPr>
            <a:r>
              <a:rPr lang="es-ES_tradnl" altLang="es-ES" sz="2400">
                <a:latin typeface="Arial" pitchFamily="34" charset="0"/>
              </a:rPr>
              <a:t> </a:t>
            </a:r>
          </a:p>
        </p:txBody>
      </p:sp>
      <p:sp>
        <p:nvSpPr>
          <p:cNvPr id="31751" name="Rectangle 7"/>
          <p:cNvSpPr>
            <a:spLocks noChangeArrowheads="1"/>
          </p:cNvSpPr>
          <p:nvPr/>
        </p:nvSpPr>
        <p:spPr bwMode="auto">
          <a:xfrm>
            <a:off x="395288" y="1412875"/>
            <a:ext cx="849788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5000"/>
              </a:lnSpc>
              <a:spcBef>
                <a:spcPct val="0"/>
              </a:spcBef>
              <a:buFontTx/>
              <a:buNone/>
            </a:pPr>
            <a:endParaRPr lang="es-ES" altLang="es-ES" sz="2400">
              <a:latin typeface="Arial" pitchFamily="34" charset="0"/>
            </a:endParaRPr>
          </a:p>
        </p:txBody>
      </p:sp>
      <p:sp>
        <p:nvSpPr>
          <p:cNvPr id="31752" name="Rectangle 8"/>
          <p:cNvSpPr>
            <a:spLocks noChangeArrowheads="1"/>
          </p:cNvSpPr>
          <p:nvPr/>
        </p:nvSpPr>
        <p:spPr bwMode="auto">
          <a:xfrm>
            <a:off x="684213" y="1628775"/>
            <a:ext cx="770413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2000" b="1">
              <a:solidFill>
                <a:srgbClr val="000000"/>
              </a:solidFill>
              <a:latin typeface="Arial" pitchFamily="34" charset="0"/>
            </a:endParaRPr>
          </a:p>
          <a:p>
            <a:pPr eaLnBrk="1" hangingPunct="1">
              <a:spcBef>
                <a:spcPct val="0"/>
              </a:spcBef>
              <a:buFontTx/>
              <a:buNone/>
            </a:pPr>
            <a:endParaRPr lang="es-ES" altLang="es-ES" sz="1800" b="1">
              <a:solidFill>
                <a:srgbClr val="000000"/>
              </a:solidFill>
              <a:latin typeface="Arial" pitchFamily="34" charset="0"/>
            </a:endParaRPr>
          </a:p>
          <a:p>
            <a:pPr eaLnBrk="1" hangingPunct="1">
              <a:spcBef>
                <a:spcPct val="0"/>
              </a:spcBef>
              <a:buFontTx/>
              <a:buNone/>
            </a:pPr>
            <a:endParaRPr lang="es-ES" altLang="es-ES" sz="2400" b="1">
              <a:solidFill>
                <a:srgbClr val="000000"/>
              </a:solidFill>
              <a:latin typeface="Arial" pitchFamily="34" charset="0"/>
            </a:endParaRPr>
          </a:p>
          <a:p>
            <a:pPr eaLnBrk="1" hangingPunct="1">
              <a:spcBef>
                <a:spcPct val="0"/>
              </a:spcBef>
              <a:buFontTx/>
              <a:buNone/>
            </a:pPr>
            <a:endParaRPr lang="es-ES" altLang="es-ES" sz="1200">
              <a:latin typeface="Arial" pitchFamily="34" charset="0"/>
            </a:endParaRPr>
          </a:p>
        </p:txBody>
      </p:sp>
      <p:sp>
        <p:nvSpPr>
          <p:cNvPr id="31753" name="Text Box 9"/>
          <p:cNvSpPr txBox="1">
            <a:spLocks noChangeArrowheads="1"/>
          </p:cNvSpPr>
          <p:nvPr/>
        </p:nvSpPr>
        <p:spPr bwMode="auto">
          <a:xfrm>
            <a:off x="395288" y="1125538"/>
            <a:ext cx="8137525"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ES" altLang="es-ES" sz="1600" b="1">
                <a:latin typeface="Arial" pitchFamily="34" charset="0"/>
              </a:rPr>
              <a:t>PLAGIO CONSCIENTE E INCONSCIENTE.</a:t>
            </a:r>
          </a:p>
          <a:p>
            <a:pPr>
              <a:spcBef>
                <a:spcPct val="0"/>
              </a:spcBef>
              <a:buFontTx/>
              <a:buNone/>
            </a:pPr>
            <a:endParaRPr lang="es-ES" altLang="es-ES" sz="1600" b="1">
              <a:latin typeface="Arial" pitchFamily="34" charset="0"/>
            </a:endParaRPr>
          </a:p>
          <a:p>
            <a:pPr>
              <a:spcBef>
                <a:spcPct val="0"/>
              </a:spcBef>
              <a:buFontTx/>
              <a:buNone/>
            </a:pPr>
            <a:endParaRPr lang="es-ES" altLang="es-ES" sz="1600" b="1">
              <a:latin typeface="Arial" pitchFamily="34" charset="0"/>
            </a:endParaRPr>
          </a:p>
          <a:p>
            <a:pPr>
              <a:spcBef>
                <a:spcPct val="0"/>
              </a:spcBef>
              <a:buFontTx/>
              <a:buNone/>
            </a:pPr>
            <a:r>
              <a:rPr lang="es-ES" altLang="es-ES" sz="1600" b="1">
                <a:latin typeface="Arial" pitchFamily="34" charset="0"/>
              </a:rPr>
              <a:t>¿CÓMO EVITARLO?</a:t>
            </a:r>
          </a:p>
          <a:p>
            <a:pPr>
              <a:spcBef>
                <a:spcPct val="0"/>
              </a:spcBef>
              <a:buFontTx/>
              <a:buNone/>
            </a:pPr>
            <a:endParaRPr lang="es-ES" altLang="es-ES" sz="1600" b="1">
              <a:latin typeface="Arial" pitchFamily="34" charset="0"/>
            </a:endParaRPr>
          </a:p>
          <a:p>
            <a:pPr>
              <a:spcBef>
                <a:spcPct val="0"/>
              </a:spcBef>
              <a:buFontTx/>
              <a:buNone/>
            </a:pPr>
            <a:r>
              <a:rPr lang="es-ES" altLang="es-ES" sz="2000" b="1">
                <a:latin typeface="Arial" pitchFamily="34" charset="0"/>
                <a:hlinkClick r:id="rId4"/>
              </a:rPr>
              <a:t>http://guiasbus.us.es/bibliografiaycitas</a:t>
            </a:r>
            <a:endParaRPr lang="es-ES" altLang="es-ES" sz="2000" b="1">
              <a:latin typeface="Arial" pitchFamily="34" charset="0"/>
            </a:endParaRPr>
          </a:p>
          <a:p>
            <a:pPr>
              <a:spcBef>
                <a:spcPct val="0"/>
              </a:spcBef>
              <a:buFontTx/>
              <a:buNone/>
            </a:pPr>
            <a:endParaRPr lang="es-ES" altLang="es-ES" sz="2000" b="1">
              <a:latin typeface="Arial" pitchFamily="34" charset="0"/>
            </a:endParaRPr>
          </a:p>
          <a:p>
            <a:pPr>
              <a:spcBef>
                <a:spcPct val="0"/>
              </a:spcBef>
              <a:buFontTx/>
              <a:buNone/>
            </a:pPr>
            <a:r>
              <a:rPr lang="es-ES" altLang="es-ES" sz="2000" b="1">
                <a:latin typeface="Arial" pitchFamily="34" charset="0"/>
              </a:rPr>
              <a:t>    - Citas literales “….”.</a:t>
            </a:r>
          </a:p>
          <a:p>
            <a:pPr>
              <a:spcBef>
                <a:spcPct val="0"/>
              </a:spcBef>
              <a:buFontTx/>
              <a:buNone/>
            </a:pPr>
            <a:r>
              <a:rPr lang="es-ES" altLang="es-ES" sz="2000" b="1">
                <a:latin typeface="Arial" pitchFamily="34" charset="0"/>
              </a:rPr>
              <a:t>    - Parafrasear a un autor.</a:t>
            </a:r>
          </a:p>
          <a:p>
            <a:pPr>
              <a:spcBef>
                <a:spcPct val="0"/>
              </a:spcBef>
              <a:buFontTx/>
              <a:buNone/>
            </a:pPr>
            <a:r>
              <a:rPr lang="es-ES" altLang="es-ES" sz="2000" b="1">
                <a:latin typeface="Arial" pitchFamily="34" charset="0"/>
              </a:rPr>
              <a:t>    - Cita y referencia correctamente tus fuentes y cualquier otro documento que utilices, incluso las imágenes o la entrada a una Enciclopedia.</a:t>
            </a:r>
          </a:p>
          <a:p>
            <a:pPr>
              <a:spcBef>
                <a:spcPct val="0"/>
              </a:spcBef>
              <a:buFontTx/>
              <a:buNone/>
            </a:pPr>
            <a:r>
              <a:rPr lang="es-ES" altLang="es-ES" sz="2000" b="1">
                <a:latin typeface="Arial" pitchFamily="34" charset="0"/>
              </a:rPr>
              <a:t>    - Organiza bien tu trabajo, toma notas, usa un gestor de referencias, etc.</a:t>
            </a:r>
          </a:p>
          <a:p>
            <a:pPr>
              <a:spcBef>
                <a:spcPct val="0"/>
              </a:spcBef>
              <a:buFontTx/>
              <a:buNone/>
            </a:pPr>
            <a:endParaRPr lang="es-ES" altLang="es-ES" sz="2400" b="1">
              <a:latin typeface="Arial" pitchFamily="34" charset="0"/>
            </a:endParaRPr>
          </a:p>
        </p:txBody>
      </p:sp>
    </p:spTree>
    <p:extLst>
      <p:ext uri="{BB962C8B-B14F-4D97-AF65-F5344CB8AC3E}">
        <p14:creationId xmlns:p14="http://schemas.microsoft.com/office/powerpoint/2010/main" val="13054069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981075"/>
            <a:ext cx="8101013" cy="142875"/>
          </a:xfrm>
          <a:prstGeom prst="rect">
            <a:avLst/>
          </a:prstGeom>
          <a:gradFill rotWithShape="1">
            <a:gsLst>
              <a:gs pos="0">
                <a:srgbClr val="EBD6D6"/>
              </a:gs>
              <a:gs pos="100000">
                <a:srgbClr val="9933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31747" name="Picture 3" descr="logoALAS"/>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l="7031"/>
          <a:stretch>
            <a:fillRect/>
          </a:stretch>
        </p:blipFill>
        <p:spPr bwMode="auto">
          <a:xfrm>
            <a:off x="0" y="333375"/>
            <a:ext cx="22685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4"/>
          <p:cNvSpPr txBox="1">
            <a:spLocks noChangeArrowheads="1"/>
          </p:cNvSpPr>
          <p:nvPr/>
        </p:nvSpPr>
        <p:spPr bwMode="auto">
          <a:xfrm>
            <a:off x="8243888" y="188913"/>
            <a:ext cx="90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s-ES" altLang="es-ES" sz="2400">
              <a:latin typeface="Arial" pitchFamily="34" charset="0"/>
              <a:sym typeface="Wingdings 2" pitchFamily="18" charset="2"/>
            </a:endParaRPr>
          </a:p>
        </p:txBody>
      </p:sp>
      <p:sp>
        <p:nvSpPr>
          <p:cNvPr id="31749" name="Text Box 5"/>
          <p:cNvSpPr txBox="1">
            <a:spLocks noChangeArrowheads="1"/>
          </p:cNvSpPr>
          <p:nvPr/>
        </p:nvSpPr>
        <p:spPr bwMode="auto">
          <a:xfrm>
            <a:off x="2339975" y="260350"/>
            <a:ext cx="680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s-ES" altLang="es-ES" b="1" dirty="0" smtClean="0">
                <a:latin typeface="The Sans Bold-"/>
              </a:rPr>
              <a:t>Manos a la obra o sea, al TFG</a:t>
            </a:r>
            <a:endParaRPr lang="es-ES" altLang="es-ES" b="1" dirty="0">
              <a:latin typeface="The Sans Bold-"/>
            </a:endParaRPr>
          </a:p>
        </p:txBody>
      </p:sp>
      <p:sp>
        <p:nvSpPr>
          <p:cNvPr id="31750" name="Rectangle 6"/>
          <p:cNvSpPr>
            <a:spLocks noChangeArrowheads="1"/>
          </p:cNvSpPr>
          <p:nvPr/>
        </p:nvSpPr>
        <p:spPr bwMode="auto">
          <a:xfrm>
            <a:off x="1763713" y="2565400"/>
            <a:ext cx="6481762" cy="4132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120000"/>
              </a:lnSpc>
              <a:spcBef>
                <a:spcPct val="0"/>
              </a:spcBef>
              <a:buFontTx/>
              <a:buNone/>
            </a:pPr>
            <a:r>
              <a:rPr lang="es-ES_tradnl" altLang="es-ES" sz="2400">
                <a:latin typeface="Arial" pitchFamily="34" charset="0"/>
              </a:rPr>
              <a:t> </a:t>
            </a:r>
          </a:p>
        </p:txBody>
      </p:sp>
      <p:sp>
        <p:nvSpPr>
          <p:cNvPr id="31751" name="Rectangle 7"/>
          <p:cNvSpPr>
            <a:spLocks noChangeArrowheads="1"/>
          </p:cNvSpPr>
          <p:nvPr/>
        </p:nvSpPr>
        <p:spPr bwMode="auto">
          <a:xfrm>
            <a:off x="395288" y="1412875"/>
            <a:ext cx="849788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5000"/>
              </a:lnSpc>
              <a:spcBef>
                <a:spcPct val="0"/>
              </a:spcBef>
              <a:buFontTx/>
              <a:buNone/>
            </a:pPr>
            <a:endParaRPr lang="es-ES" altLang="es-ES" sz="2400">
              <a:latin typeface="Arial" pitchFamily="34" charset="0"/>
            </a:endParaRPr>
          </a:p>
        </p:txBody>
      </p:sp>
      <p:sp>
        <p:nvSpPr>
          <p:cNvPr id="31752" name="Rectangle 8"/>
          <p:cNvSpPr>
            <a:spLocks noChangeArrowheads="1"/>
          </p:cNvSpPr>
          <p:nvPr/>
        </p:nvSpPr>
        <p:spPr bwMode="auto">
          <a:xfrm>
            <a:off x="684213" y="1628775"/>
            <a:ext cx="770413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s-ES" altLang="es-ES" sz="2000" b="1">
              <a:solidFill>
                <a:srgbClr val="000000"/>
              </a:solidFill>
              <a:latin typeface="Arial" pitchFamily="34" charset="0"/>
            </a:endParaRPr>
          </a:p>
          <a:p>
            <a:pPr eaLnBrk="1" hangingPunct="1">
              <a:spcBef>
                <a:spcPct val="0"/>
              </a:spcBef>
              <a:buFontTx/>
              <a:buNone/>
            </a:pPr>
            <a:endParaRPr lang="es-ES" altLang="es-ES" sz="1800" b="1">
              <a:solidFill>
                <a:srgbClr val="000000"/>
              </a:solidFill>
              <a:latin typeface="Arial" pitchFamily="34" charset="0"/>
            </a:endParaRPr>
          </a:p>
          <a:p>
            <a:pPr eaLnBrk="1" hangingPunct="1">
              <a:spcBef>
                <a:spcPct val="0"/>
              </a:spcBef>
              <a:buFontTx/>
              <a:buNone/>
            </a:pPr>
            <a:endParaRPr lang="es-ES" altLang="es-ES" sz="2400" b="1">
              <a:solidFill>
                <a:srgbClr val="000000"/>
              </a:solidFill>
              <a:latin typeface="Arial" pitchFamily="34" charset="0"/>
            </a:endParaRPr>
          </a:p>
          <a:p>
            <a:pPr eaLnBrk="1" hangingPunct="1">
              <a:spcBef>
                <a:spcPct val="0"/>
              </a:spcBef>
              <a:buFontTx/>
              <a:buNone/>
            </a:pPr>
            <a:endParaRPr lang="es-ES" altLang="es-ES" sz="1200">
              <a:latin typeface="Arial" pitchFamily="34" charset="0"/>
            </a:endParaRPr>
          </a:p>
        </p:txBody>
      </p:sp>
      <p:sp>
        <p:nvSpPr>
          <p:cNvPr id="2" name="1 CuadroTexto"/>
          <p:cNvSpPr txBox="1"/>
          <p:nvPr/>
        </p:nvSpPr>
        <p:spPr>
          <a:xfrm>
            <a:off x="1134269" y="1916832"/>
            <a:ext cx="5453955" cy="1754326"/>
          </a:xfrm>
          <a:prstGeom prst="rect">
            <a:avLst/>
          </a:prstGeom>
          <a:noFill/>
        </p:spPr>
        <p:txBody>
          <a:bodyPr wrap="square" rtlCol="0">
            <a:spAutoFit/>
          </a:bodyPr>
          <a:lstStyle/>
          <a:p>
            <a:r>
              <a:rPr lang="es-ES" dirty="0" smtClean="0"/>
              <a:t>Podemos ver algunos modelos de TFG en Idus</a:t>
            </a:r>
          </a:p>
          <a:p>
            <a:r>
              <a:rPr lang="es-ES" dirty="0">
                <a:hlinkClick r:id="rId4"/>
              </a:rPr>
              <a:t>https://idus.us.es/xmlui</a:t>
            </a:r>
            <a:r>
              <a:rPr lang="es-ES" dirty="0" smtClean="0">
                <a:hlinkClick r:id="rId4"/>
              </a:rPr>
              <a:t>/</a:t>
            </a:r>
            <a:endParaRPr lang="es-ES" dirty="0" smtClean="0"/>
          </a:p>
          <a:p>
            <a:endParaRPr lang="es-ES" dirty="0"/>
          </a:p>
          <a:p>
            <a:endParaRPr lang="es-ES" dirty="0" smtClean="0"/>
          </a:p>
          <a:p>
            <a:endParaRPr lang="es-ES" dirty="0"/>
          </a:p>
          <a:p>
            <a:endParaRPr lang="es-E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6792" y="2996952"/>
            <a:ext cx="3458977" cy="2936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3312083" y="3126387"/>
            <a:ext cx="2664296" cy="2677656"/>
          </a:xfrm>
          <a:prstGeom prst="rect">
            <a:avLst/>
          </a:prstGeom>
          <a:noFill/>
        </p:spPr>
        <p:txBody>
          <a:bodyPr wrap="square" rtlCol="0">
            <a:spAutoFit/>
          </a:bodyPr>
          <a:lstStyle/>
          <a:p>
            <a:r>
              <a:rPr lang="es-ES" sz="2400" b="1" dirty="0" smtClean="0">
                <a:latin typeface="Bradley Hand ITC" panose="03070402050302030203" pitchFamily="66" charset="0"/>
              </a:rPr>
              <a:t>  Mamá,</a:t>
            </a:r>
          </a:p>
          <a:p>
            <a:r>
              <a:rPr lang="es-ES" sz="2400" b="1" dirty="0" smtClean="0">
                <a:latin typeface="Bradley Hand ITC" panose="03070402050302030203" pitchFamily="66" charset="0"/>
              </a:rPr>
              <a:t>Me voy a escribir el TFG.</a:t>
            </a:r>
          </a:p>
          <a:p>
            <a:r>
              <a:rPr lang="es-ES" sz="2400" b="1" dirty="0" smtClean="0">
                <a:latin typeface="Bradley Hand ITC" panose="03070402050302030203" pitchFamily="66" charset="0"/>
              </a:rPr>
              <a:t>No sé cuando volveré.</a:t>
            </a:r>
          </a:p>
          <a:p>
            <a:endParaRPr lang="es-ES" sz="2400" b="1" dirty="0">
              <a:latin typeface="Bradley Hand ITC" panose="03070402050302030203" pitchFamily="66" charset="0"/>
            </a:endParaRPr>
          </a:p>
          <a:p>
            <a:r>
              <a:rPr lang="es-ES" sz="2400" b="1" dirty="0" smtClean="0">
                <a:latin typeface="Bradley Hand ITC" panose="03070402050302030203" pitchFamily="66" charset="0"/>
              </a:rPr>
              <a:t>      Marta</a:t>
            </a:r>
          </a:p>
        </p:txBody>
      </p:sp>
    </p:spTree>
    <p:extLst>
      <p:ext uri="{BB962C8B-B14F-4D97-AF65-F5344CB8AC3E}">
        <p14:creationId xmlns:p14="http://schemas.microsoft.com/office/powerpoint/2010/main" val="102107560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2582</Words>
  <Application>Microsoft Office PowerPoint</Application>
  <PresentationFormat>Presentación en pantalla (4:3)</PresentationFormat>
  <Paragraphs>606</Paragraphs>
  <Slides>53</Slides>
  <Notes>43</Notes>
  <HiddenSlides>0</HiddenSlides>
  <MMClips>0</MMClips>
  <ScaleCrop>false</ScaleCrop>
  <HeadingPairs>
    <vt:vector size="4" baseType="variant">
      <vt:variant>
        <vt:lpstr>Tema</vt:lpstr>
      </vt:variant>
      <vt:variant>
        <vt:i4>2</vt:i4>
      </vt:variant>
      <vt:variant>
        <vt:lpstr>Títulos de diapositiva</vt:lpstr>
      </vt:variant>
      <vt:variant>
        <vt:i4>53</vt:i4>
      </vt:variant>
    </vt:vector>
  </HeadingPairs>
  <TitlesOfParts>
    <vt:vector size="55" baseType="lpstr">
      <vt:lpstr>Tema de Office</vt:lpstr>
      <vt:lpstr>Diseño predeterminado</vt:lpstr>
      <vt:lpstr>Cómo Citar con Mendeley, evitar el Plagio y usar recursos de la BUS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LAS ESTRATEGIAS DE BÚSQUEDA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3.1. MENDELEY : ayudas</vt:lpstr>
      <vt:lpstr>3.2. MENDELEY : prácticas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Doctorandos 2017</dc:title>
  <dc:creator>Marta Suarez</dc:creator>
  <cp:lastModifiedBy>Usuario admin</cp:lastModifiedBy>
  <cp:revision>62</cp:revision>
  <cp:lastPrinted>2018-04-05T07:26:20Z</cp:lastPrinted>
  <dcterms:created xsi:type="dcterms:W3CDTF">2017-05-18T08:48:42Z</dcterms:created>
  <dcterms:modified xsi:type="dcterms:W3CDTF">2018-04-11T07:12:28Z</dcterms:modified>
</cp:coreProperties>
</file>