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256" r:id="rId2"/>
    <p:sldId id="307" r:id="rId3"/>
    <p:sldId id="308" r:id="rId4"/>
    <p:sldId id="296" r:id="rId5"/>
    <p:sldId id="297" r:id="rId6"/>
    <p:sldId id="298" r:id="rId7"/>
    <p:sldId id="291" r:id="rId8"/>
    <p:sldId id="300" r:id="rId9"/>
    <p:sldId id="301" r:id="rId10"/>
    <p:sldId id="292" r:id="rId11"/>
    <p:sldId id="294" r:id="rId12"/>
    <p:sldId id="302" r:id="rId13"/>
    <p:sldId id="293" r:id="rId14"/>
    <p:sldId id="295" r:id="rId15"/>
    <p:sldId id="303" r:id="rId16"/>
    <p:sldId id="304" r:id="rId17"/>
    <p:sldId id="305" r:id="rId18"/>
    <p:sldId id="30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6666FF"/>
    <a:srgbClr val="92A8DE"/>
    <a:srgbClr val="00FFFF"/>
    <a:srgbClr val="80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728" autoAdjust="0"/>
  </p:normalViewPr>
  <p:slideViewPr>
    <p:cSldViewPr snapToGrid="0">
      <p:cViewPr varScale="1">
        <p:scale>
          <a:sx n="67" d="100"/>
          <a:sy n="67" d="100"/>
        </p:scale>
        <p:origin x="-1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2A4D711-A2BF-4483-B72F-B56AE766F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8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7B6A6-301E-4895-86F5-5662B6DA9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BA821-4598-435D-9AF4-7A0B103F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C7B2B-72E3-404C-BD6F-6CF5A8E46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5FE27-FF25-49E6-8C0E-8B4DF5DF04D5}" type="datetimeFigureOut">
              <a:rPr lang="en-US"/>
              <a:pPr>
                <a:defRPr/>
              </a:pPr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7BD2-0F84-46F5-A7D8-14385F2E2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226CA-B382-4C82-9F0A-5294D274E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95C9-D053-4953-97B2-FFDBCCE27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B75A7-3F2D-49A6-AAB8-D0671F7E8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CEA9C-7088-4150-9091-FB9A45389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AEA0A-F57A-43C6-AF2B-55B116BA5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C0316-CB5E-46A2-BC7F-D264B68A7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25423-8F71-4D40-849A-F665535C7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Nyhoff, ADTs, Data Structures and Problem Solving with C++, Second Edition, © 2005 Pearson Education, Inc. All rights reserved. 0-13-140909-3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58FAF37-F232-4316-894E-B789F3777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450" y="2149475"/>
            <a:ext cx="5497513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Memory Manager Project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168441" y="-25400"/>
            <a:ext cx="2222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MemoryManager</a:t>
            </a:r>
            <a:endParaRPr lang="en-US" sz="2000" b="1" dirty="0"/>
          </a:p>
        </p:txBody>
      </p:sp>
      <p:graphicFrame>
        <p:nvGraphicFramePr>
          <p:cNvPr id="717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97469"/>
              </p:ext>
            </p:extLst>
          </p:nvPr>
        </p:nvGraphicFramePr>
        <p:xfrm>
          <a:off x="87313" y="1463675"/>
          <a:ext cx="8926512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DGE Diagram" r:id="rId3" imgW="6357960" imgH="1753920" progId="Pacestar.Diagram">
                  <p:embed/>
                </p:oleObj>
              </mc:Choice>
              <mc:Fallback>
                <p:oleObj name="EDGE Diagram" r:id="rId3" imgW="6357960" imgH="1753920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1463675"/>
                        <a:ext cx="8926512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0363" y="861237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unsigned char *p1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M.malloc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168441" y="-25400"/>
            <a:ext cx="2222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MemoryManager</a:t>
            </a:r>
            <a:endParaRPr lang="en-US" sz="2000" b="1" dirty="0"/>
          </a:p>
        </p:txBody>
      </p:sp>
      <p:graphicFrame>
        <p:nvGraphicFramePr>
          <p:cNvPr id="717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25695"/>
              </p:ext>
            </p:extLst>
          </p:nvPr>
        </p:nvGraphicFramePr>
        <p:xfrm>
          <a:off x="87313" y="1476375"/>
          <a:ext cx="872984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DGE Diagram" r:id="rId3" imgW="6357960" imgH="1753920" progId="Pacestar.Diagram">
                  <p:embed/>
                </p:oleObj>
              </mc:Choice>
              <mc:Fallback>
                <p:oleObj name="EDGE Diagram" r:id="rId3" imgW="6357960" imgH="1753920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1476375"/>
                        <a:ext cx="8729845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762" y="873937"/>
            <a:ext cx="49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unsigned char 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p2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M.malloc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394692"/>
            <a:ext cx="797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/>
              <a:t>MemoryManager</a:t>
            </a:r>
            <a:r>
              <a:rPr lang="en-US" dirty="0"/>
              <a:t>::free(unsigned char *</a:t>
            </a:r>
            <a:r>
              <a:rPr lang="en-US" dirty="0" err="1"/>
              <a:t>blockptr</a:t>
            </a:r>
            <a:r>
              <a:rPr lang="en-US" dirty="0"/>
              <a:t>)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makes the block represented by the </a:t>
            </a:r>
            <a:r>
              <a:rPr lang="en-US" b="1" i="1" dirty="0" err="1">
                <a:solidFill>
                  <a:srgbClr val="7030A0"/>
                </a:solidFill>
              </a:rPr>
              <a:t>blocknode</a:t>
            </a:r>
            <a:r>
              <a:rPr lang="en-US" b="1" i="1" dirty="0">
                <a:solidFill>
                  <a:srgbClr val="7030A0"/>
                </a:solidFill>
              </a:rPr>
              <a:t> free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and merges with successor, if it is free; also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merges with the predecessor, it </a:t>
            </a:r>
            <a:r>
              <a:rPr lang="en-US" b="1" i="1" dirty="0" err="1">
                <a:solidFill>
                  <a:srgbClr val="7030A0"/>
                </a:solidFill>
              </a:rPr>
              <a:t>it</a:t>
            </a:r>
            <a:r>
              <a:rPr lang="en-US" b="1" i="1" dirty="0">
                <a:solidFill>
                  <a:srgbClr val="7030A0"/>
                </a:solidFill>
              </a:rPr>
              <a:t> is free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MemoryManager</a:t>
            </a:r>
            <a:r>
              <a:rPr lang="en-US" dirty="0"/>
              <a:t>::</a:t>
            </a:r>
            <a:r>
              <a:rPr lang="en-US" dirty="0" err="1"/>
              <a:t>mergeForward</a:t>
            </a:r>
            <a:r>
              <a:rPr lang="en-US" dirty="0"/>
              <a:t>(</a:t>
            </a:r>
            <a:r>
              <a:rPr lang="en-US" dirty="0" err="1"/>
              <a:t>blocknode</a:t>
            </a:r>
            <a:r>
              <a:rPr lang="en-US" dirty="0"/>
              <a:t> *p)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merges two consecutive free blocks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using a pointer to the first </a:t>
            </a:r>
            <a:r>
              <a:rPr lang="en-US" b="1" i="1" dirty="0" err="1">
                <a:solidFill>
                  <a:srgbClr val="7030A0"/>
                </a:solidFill>
              </a:rPr>
              <a:t>blocknode</a:t>
            </a:r>
            <a:r>
              <a:rPr lang="en-US" b="1" i="1" dirty="0">
                <a:solidFill>
                  <a:srgbClr val="7030A0"/>
                </a:solidFill>
              </a:rPr>
              <a:t>;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following </a:t>
            </a:r>
            <a:r>
              <a:rPr lang="en-US" b="1" i="1" dirty="0" err="1">
                <a:solidFill>
                  <a:srgbClr val="7030A0"/>
                </a:solidFill>
              </a:rPr>
              <a:t>blocknode</a:t>
            </a:r>
            <a:r>
              <a:rPr lang="en-US" b="1" i="1" dirty="0">
                <a:solidFill>
                  <a:srgbClr val="7030A0"/>
                </a:solidFill>
              </a:rPr>
              <a:t> is deleted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168441" y="-25400"/>
            <a:ext cx="2222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MemoryManager</a:t>
            </a:r>
            <a:endParaRPr lang="en-US" sz="2000" b="1" dirty="0"/>
          </a:p>
        </p:txBody>
      </p:sp>
      <p:graphicFrame>
        <p:nvGraphicFramePr>
          <p:cNvPr id="717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912699"/>
              </p:ext>
            </p:extLst>
          </p:nvPr>
        </p:nvGraphicFramePr>
        <p:xfrm>
          <a:off x="87313" y="1476375"/>
          <a:ext cx="872984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DGE Diagram" r:id="rId3" imgW="6357960" imgH="1753920" progId="Pacestar.Diagram">
                  <p:embed/>
                </p:oleObj>
              </mc:Choice>
              <mc:Fallback>
                <p:oleObj name="EDGE Diagram" r:id="rId3" imgW="6357960" imgH="1753920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1476375"/>
                        <a:ext cx="8729845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362" y="721537"/>
            <a:ext cx="40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M.free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(p1);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168441" y="-25400"/>
            <a:ext cx="2222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MemoryManager</a:t>
            </a:r>
            <a:endParaRPr lang="en-US" sz="2000" b="1" dirty="0"/>
          </a:p>
        </p:txBody>
      </p:sp>
      <p:graphicFrame>
        <p:nvGraphicFramePr>
          <p:cNvPr id="717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760928"/>
              </p:ext>
            </p:extLst>
          </p:nvPr>
        </p:nvGraphicFramePr>
        <p:xfrm>
          <a:off x="87313" y="1476375"/>
          <a:ext cx="872984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DGE Diagram" r:id="rId3" imgW="6357960" imgH="1753920" progId="Pacestar.Diagram">
                  <p:embed/>
                </p:oleObj>
              </mc:Choice>
              <mc:Fallback>
                <p:oleObj name="EDGE Diagram" r:id="rId3" imgW="6357960" imgH="1753920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1476375"/>
                        <a:ext cx="8729845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362" y="721537"/>
            <a:ext cx="40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p1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M.malloc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(15);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394692"/>
            <a:ext cx="797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cassert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MemoryManager.h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MemoryManager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heaper(2048);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"heap initialized\n";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"Here is the block list\n";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"\n-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start-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heaper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"-----------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end-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"Doing first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unsigned char * p1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heaper.malloc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done\n";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"Here is the block list\n";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"\n-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start-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heaper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"------------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end-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n\n";</a:t>
            </a:r>
          </a:p>
        </p:txBody>
      </p:sp>
    </p:spTree>
    <p:extLst>
      <p:ext uri="{BB962C8B-B14F-4D97-AF65-F5344CB8AC3E}">
        <p14:creationId xmlns:p14="http://schemas.microsoft.com/office/powerpoint/2010/main" val="110009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7" y="394692"/>
            <a:ext cx="8565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"On to the second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unsigned char *p2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heaper.malloc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done\n";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"Here is the block list\n";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"\n-------------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start-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heaper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"-------------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end-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n\n";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"Next free the first pointer\n";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heaper.free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(p1);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"Here is the block list\n";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"\n-------------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start-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heaper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"-------------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end-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n\n";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"Now do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for a block too big for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&lt;&lt; "initial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open block\n";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p1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heaper.malloc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(15);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done\n";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"Here is the block list\n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"\n-------------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start---------------\n";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heaper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n\n";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6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394692"/>
            <a:ext cx="873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&lt;&lt; "Next free the most recently allocated pointer\n";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heaper.free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(p1);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"Here is the block list\n";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"\n-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start-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heaper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"------------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end-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n\n";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"Next free the middle pointer\n";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heaper.free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(p2);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"Here is the block list\n";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"------------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start-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heaper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"\n-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end-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------------\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n\n";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8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168441" y="-25400"/>
            <a:ext cx="2222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MemoryManager</a:t>
            </a:r>
            <a:endParaRPr lang="en-US" sz="2000" b="1" dirty="0"/>
          </a:p>
        </p:txBody>
      </p:sp>
      <p:graphicFrame>
        <p:nvGraphicFramePr>
          <p:cNvPr id="717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39989"/>
              </p:ext>
            </p:extLst>
          </p:nvPr>
        </p:nvGraphicFramePr>
        <p:xfrm>
          <a:off x="87313" y="1476375"/>
          <a:ext cx="872984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DGE Diagram" r:id="rId3" imgW="6357960" imgH="1753920" progId="Pacestar.Diagram">
                  <p:embed/>
                </p:oleObj>
              </mc:Choice>
              <mc:Fallback>
                <p:oleObj name="EDGE Diagram" r:id="rId3" imgW="6357960" imgH="1753920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1476375"/>
                        <a:ext cx="8729845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362" y="721537"/>
            <a:ext cx="40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M.free</a:t>
            </a:r>
            <a:r>
              <a:rPr lang="en-US" dirty="0" smtClean="0"/>
              <a:t>(p1);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4094" y="645459"/>
            <a:ext cx="865990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goal of your next project is to simulate the C heap manager which is used to allocate and </a:t>
            </a:r>
            <a:r>
              <a:rPr lang="en-US" dirty="0" err="1" smtClean="0"/>
              <a:t>deallocate</a:t>
            </a:r>
            <a:r>
              <a:rPr lang="en-US" dirty="0" smtClean="0"/>
              <a:t> dynamic memory.</a:t>
            </a:r>
          </a:p>
          <a:p>
            <a:endParaRPr lang="en-US" dirty="0"/>
          </a:p>
          <a:p>
            <a:r>
              <a:rPr lang="en-US" dirty="0" smtClean="0"/>
              <a:t>The heap is a large "pool" of memory set aside by the runtime system for a program.</a:t>
            </a:r>
          </a:p>
          <a:p>
            <a:endParaRPr lang="en-US" dirty="0"/>
          </a:p>
          <a:p>
            <a:r>
              <a:rPr lang="en-US" dirty="0" smtClean="0"/>
              <a:t>The two main functions are </a:t>
            </a:r>
            <a:br>
              <a:rPr lang="en-US" dirty="0" smtClean="0"/>
            </a:br>
            <a:endParaRPr lang="en-US" sz="800" dirty="0" smtClean="0"/>
          </a:p>
          <a:p>
            <a:pPr marL="285750" indent="-285750">
              <a:buFont typeface="Wingdings"/>
              <a:buChar char="Ø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/>
              <a:t>, used to satisfy a request for a specific number of consecutive blocks;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dirty="0" smtClean="0"/>
              <a:t>, used to make allocated blocks available for future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/>
              <a:t> requests (i.e., return them to the pool of available memory).</a:t>
            </a:r>
          </a:p>
          <a:p>
            <a:endParaRPr lang="en-US" dirty="0"/>
          </a:p>
          <a:p>
            <a:r>
              <a:rPr lang="en-US" dirty="0" smtClean="0"/>
              <a:t>Our simulation uses a large, initially allocated block of unsigned chars as our memory pool; and a doubly-linked list of </a:t>
            </a:r>
            <a:r>
              <a:rPr lang="en-US" dirty="0" err="1" smtClean="0"/>
              <a:t>blocknodes</a:t>
            </a:r>
            <a:r>
              <a:rPr lang="en-US" dirty="0" smtClean="0"/>
              <a:t> to keep track of allocated and available (free) blocks of unsigned char.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 err="1" smtClean="0"/>
              <a:t>blocknode</a:t>
            </a:r>
            <a:r>
              <a:rPr lang="en-US" dirty="0" smtClean="0"/>
              <a:t> contains the size (number of bytes) of the block, whether it is free, and a pointer to the beginning of the allocated block within our memory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4094" y="645459"/>
            <a:ext cx="80144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/>
              <a:t> algorithm scans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blocknode</a:t>
            </a:r>
            <a:r>
              <a:rPr lang="en-US" dirty="0" smtClean="0"/>
              <a:t> list until it finds the first free block whose size is at least the number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dirty="0" smtClean="0"/>
              <a:t> of bytes specified by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r>
              <a:rPr lang="en-US" dirty="0" smtClean="0"/>
              <a:t>If the block size is the same 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dirty="0" smtClean="0"/>
              <a:t>, it merely changes the status of the block to "in use" and returns the pointer field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blocknode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r>
              <a:rPr lang="en-US" dirty="0" smtClean="0"/>
              <a:t>If the block is larger than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dirty="0" smtClean="0"/>
              <a:t>, the block is broken up into two blocks.</a:t>
            </a:r>
          </a:p>
          <a:p>
            <a:r>
              <a:rPr lang="en-US" sz="800" dirty="0" smtClean="0"/>
              <a:t> 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The first will consist of the first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dirty="0" smtClean="0"/>
              <a:t> bytes of the free block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dirty="0" smtClean="0"/>
              <a:t> will be set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sz="800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The second will be a free block of the remaining bytes of the original block.</a:t>
            </a:r>
          </a:p>
          <a:p>
            <a:endParaRPr lang="en-US" dirty="0"/>
          </a:p>
          <a:p>
            <a:r>
              <a:rPr lang="en-US" dirty="0" smtClean="0"/>
              <a:t>It should be clear that you want to maximize the size of the free blocks.</a:t>
            </a:r>
          </a:p>
          <a:p>
            <a:endParaRPr lang="en-US" dirty="0"/>
          </a:p>
          <a:p>
            <a:r>
              <a:rPr lang="en-US" dirty="0" smtClean="0"/>
              <a:t>Thus, anytime a freed block has a free predecessor or successor, the newly free block should be merged with any adjacent free blocks.</a:t>
            </a:r>
          </a:p>
          <a:p>
            <a:endParaRPr lang="en-US" dirty="0"/>
          </a:p>
          <a:p>
            <a:r>
              <a:rPr lang="en-US" dirty="0" smtClean="0"/>
              <a:t>We next look at the main files of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2900" y="533399"/>
            <a:ext cx="797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// </a:t>
            </a:r>
            <a:r>
              <a:rPr lang="en-US" b="1" i="1" dirty="0" err="1" smtClean="0">
                <a:solidFill>
                  <a:srgbClr val="7030A0"/>
                </a:solidFill>
              </a:rPr>
              <a:t>blocknode.h</a:t>
            </a:r>
            <a:endParaRPr lang="en-US" b="1" i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blocknode</a:t>
            </a:r>
            <a:endParaRPr lang="en-US" b="1" dirty="0"/>
          </a:p>
          <a:p>
            <a:r>
              <a:rPr lang="en-US" dirty="0"/>
              <a:t>{</a:t>
            </a:r>
          </a:p>
          <a:p>
            <a:r>
              <a:rPr lang="en-US" dirty="0"/>
              <a:t>     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bsize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bool</a:t>
            </a:r>
            <a:r>
              <a:rPr lang="en-US" dirty="0"/>
              <a:t> free;</a:t>
            </a:r>
          </a:p>
          <a:p>
            <a:r>
              <a:rPr lang="en-US" dirty="0"/>
              <a:t>      unsigned char *</a:t>
            </a:r>
            <a:r>
              <a:rPr lang="en-US" dirty="0" err="1"/>
              <a:t>bptr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blocknode</a:t>
            </a:r>
            <a:r>
              <a:rPr lang="en-US" dirty="0"/>
              <a:t> *next;</a:t>
            </a:r>
          </a:p>
          <a:p>
            <a:r>
              <a:rPr lang="en-US" dirty="0"/>
              <a:t>      </a:t>
            </a:r>
            <a:r>
              <a:rPr lang="en-US" dirty="0" err="1"/>
              <a:t>blocknode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blocknode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sz,unsigned</a:t>
            </a:r>
            <a:r>
              <a:rPr lang="en-US" dirty="0"/>
              <a:t> char *</a:t>
            </a:r>
            <a:r>
              <a:rPr lang="en-US" dirty="0" err="1"/>
              <a:t>b,bool</a:t>
            </a:r>
            <a:r>
              <a:rPr lang="en-US" dirty="0"/>
              <a:t> f=true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err="1" smtClean="0"/>
              <a:t>blocknode</a:t>
            </a:r>
            <a:r>
              <a:rPr lang="en-US" dirty="0" smtClean="0"/>
              <a:t> </a:t>
            </a:r>
            <a:r>
              <a:rPr lang="en-US" dirty="0"/>
              <a:t>*p=0,blocknode *n=0):</a:t>
            </a:r>
          </a:p>
          <a:p>
            <a:r>
              <a:rPr lang="en-US" dirty="0"/>
              <a:t>	 </a:t>
            </a:r>
            <a:r>
              <a:rPr lang="en-US" dirty="0" err="1"/>
              <a:t>bsize</a:t>
            </a:r>
            <a:r>
              <a:rPr lang="en-US" dirty="0"/>
              <a:t>(</a:t>
            </a:r>
            <a:r>
              <a:rPr lang="en-US" dirty="0" err="1"/>
              <a:t>sz</a:t>
            </a:r>
            <a:r>
              <a:rPr lang="en-US" dirty="0"/>
              <a:t>),free(f),</a:t>
            </a:r>
            <a:r>
              <a:rPr lang="en-US" dirty="0" err="1"/>
              <a:t>bptr</a:t>
            </a:r>
            <a:r>
              <a:rPr lang="en-US" dirty="0"/>
              <a:t>(b),</a:t>
            </a:r>
            <a:r>
              <a:rPr lang="en-US" dirty="0" err="1"/>
              <a:t>prev</a:t>
            </a:r>
            <a:r>
              <a:rPr lang="en-US" dirty="0"/>
              <a:t>(p),next(n) {}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16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394692"/>
            <a:ext cx="7975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// </a:t>
            </a:r>
            <a:r>
              <a:rPr lang="en-US" b="1" i="1" dirty="0" err="1" smtClean="0">
                <a:solidFill>
                  <a:srgbClr val="7030A0"/>
                </a:solidFill>
              </a:rPr>
              <a:t>MemoryManager.h</a:t>
            </a:r>
            <a:r>
              <a:rPr lang="en-US" b="1" i="1" dirty="0" smtClean="0">
                <a:solidFill>
                  <a:srgbClr val="7030A0"/>
                </a:solidFill>
              </a:rPr>
              <a:t/>
            </a:r>
            <a:br>
              <a:rPr lang="en-US" b="1" i="1" dirty="0" smtClean="0">
                <a:solidFill>
                  <a:srgbClr val="7030A0"/>
                </a:solidFill>
              </a:rPr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r>
              <a:rPr lang="en-US" dirty="0"/>
              <a:t>#include "</a:t>
            </a:r>
            <a:r>
              <a:rPr lang="en-US" dirty="0" err="1"/>
              <a:t>blocknode.h</a:t>
            </a:r>
            <a:r>
              <a:rPr lang="en-US" dirty="0" smtClean="0"/>
              <a:t>"</a:t>
            </a:r>
            <a:br>
              <a:rPr lang="en-US" dirty="0" smtClean="0"/>
            </a:br>
            <a:endParaRPr lang="en-US" sz="800" dirty="0"/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sz="800" dirty="0"/>
          </a:p>
          <a:p>
            <a:r>
              <a:rPr lang="en-US" b="1" dirty="0"/>
              <a:t>class </a:t>
            </a:r>
            <a:r>
              <a:rPr lang="en-US" b="1" dirty="0" err="1"/>
              <a:t>MemoryManager</a:t>
            </a:r>
            <a:endParaRPr lang="en-US" b="1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 err="1"/>
              <a:t>MemoryManager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memsize</a:t>
            </a:r>
            <a:r>
              <a:rPr lang="en-US" dirty="0"/>
              <a:t>);</a:t>
            </a:r>
          </a:p>
          <a:p>
            <a:r>
              <a:rPr lang="en-US" dirty="0"/>
              <a:t>   unsigned char * </a:t>
            </a:r>
            <a:r>
              <a:rPr lang="en-US" dirty="0" err="1"/>
              <a:t>malloc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request);</a:t>
            </a:r>
          </a:p>
          <a:p>
            <a:r>
              <a:rPr lang="en-US" dirty="0"/>
              <a:t>   void free(unsigned char * </a:t>
            </a:r>
            <a:r>
              <a:rPr lang="en-US" dirty="0" err="1"/>
              <a:t>blockptr</a:t>
            </a:r>
            <a:r>
              <a:rPr lang="en-US" dirty="0"/>
              <a:t>);</a:t>
            </a:r>
          </a:p>
          <a:p>
            <a:r>
              <a:rPr lang="en-US" dirty="0" smtClean="0"/>
              <a:t>   friend </a:t>
            </a:r>
            <a:r>
              <a:rPr lang="en-US" dirty="0" err="1"/>
              <a:t>ostream</a:t>
            </a:r>
            <a:r>
              <a:rPr lang="en-US" dirty="0"/>
              <a:t> &amp; operator&lt;&lt;(</a:t>
            </a:r>
            <a:r>
              <a:rPr lang="en-US" dirty="0" err="1"/>
              <a:t>ostream</a:t>
            </a:r>
            <a:r>
              <a:rPr lang="en-US" dirty="0"/>
              <a:t> &amp; </a:t>
            </a:r>
            <a:r>
              <a:rPr lang="en-US" dirty="0" err="1"/>
              <a:t>out,const</a:t>
            </a:r>
            <a:r>
              <a:rPr lang="en-US" dirty="0"/>
              <a:t> </a:t>
            </a:r>
            <a:r>
              <a:rPr lang="en-US" dirty="0" err="1"/>
              <a:t>MemoryManager</a:t>
            </a:r>
            <a:r>
              <a:rPr lang="en-US" dirty="0"/>
              <a:t> &amp;M);</a:t>
            </a:r>
          </a:p>
          <a:p>
            <a:endParaRPr lang="en-US" sz="800" dirty="0"/>
          </a:p>
          <a:p>
            <a:r>
              <a:rPr lang="en-US" dirty="0"/>
              <a:t>  </a:t>
            </a:r>
            <a:r>
              <a:rPr lang="en-US" b="1" dirty="0"/>
              <a:t>private</a:t>
            </a:r>
            <a:r>
              <a:rPr lang="en-US" dirty="0"/>
              <a:t>:</a:t>
            </a:r>
          </a:p>
          <a:p>
            <a:r>
              <a:rPr lang="en-US" dirty="0"/>
              <a:t>  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memsize</a:t>
            </a:r>
            <a:r>
              <a:rPr lang="en-US" dirty="0"/>
              <a:t>;</a:t>
            </a:r>
          </a:p>
          <a:p>
            <a:r>
              <a:rPr lang="en-US" dirty="0"/>
              <a:t>   unsigned char *</a:t>
            </a:r>
            <a:r>
              <a:rPr lang="en-US" dirty="0" err="1"/>
              <a:t>baseptr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blocknode</a:t>
            </a:r>
            <a:r>
              <a:rPr lang="en-US" dirty="0"/>
              <a:t> * </a:t>
            </a:r>
            <a:r>
              <a:rPr lang="en-US" dirty="0" err="1"/>
              <a:t>firstBlock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void </a:t>
            </a:r>
            <a:r>
              <a:rPr lang="en-US" dirty="0" err="1"/>
              <a:t>mergeForward</a:t>
            </a:r>
            <a:r>
              <a:rPr lang="en-US" dirty="0"/>
              <a:t>(</a:t>
            </a:r>
            <a:r>
              <a:rPr lang="en-US" dirty="0" err="1"/>
              <a:t>blocknode</a:t>
            </a:r>
            <a:r>
              <a:rPr lang="en-US" dirty="0"/>
              <a:t> *p);</a:t>
            </a:r>
          </a:p>
          <a:p>
            <a:r>
              <a:rPr lang="en-US" dirty="0"/>
              <a:t>   void </a:t>
            </a:r>
            <a:r>
              <a:rPr lang="en-US" dirty="0" err="1"/>
              <a:t>splitBlock</a:t>
            </a:r>
            <a:r>
              <a:rPr lang="en-US" dirty="0"/>
              <a:t>(</a:t>
            </a:r>
            <a:r>
              <a:rPr lang="en-US" dirty="0" err="1"/>
              <a:t>blocknode</a:t>
            </a:r>
            <a:r>
              <a:rPr lang="en-US" dirty="0"/>
              <a:t> *</a:t>
            </a:r>
            <a:r>
              <a:rPr lang="en-US" dirty="0" err="1"/>
              <a:t>p,unsigned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chunksize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776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206433"/>
            <a:ext cx="79756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// MemoryManager.cpp</a:t>
            </a:r>
          </a:p>
          <a:p>
            <a:r>
              <a:rPr lang="en-US" dirty="0" smtClean="0"/>
              <a:t>#include </a:t>
            </a:r>
            <a:r>
              <a:rPr lang="en-US" dirty="0"/>
              <a:t>&lt;</a:t>
            </a:r>
            <a:r>
              <a:rPr lang="en-US" dirty="0" err="1"/>
              <a:t>cassert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"</a:t>
            </a:r>
            <a:r>
              <a:rPr lang="en-US" dirty="0" err="1"/>
              <a:t>MemoryManager.h</a:t>
            </a:r>
            <a:r>
              <a:rPr lang="en-US" dirty="0"/>
              <a:t>"</a:t>
            </a:r>
          </a:p>
          <a:p>
            <a:endParaRPr lang="en-US" sz="800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sz="800" dirty="0"/>
          </a:p>
          <a:p>
            <a:r>
              <a:rPr lang="en-US" dirty="0" err="1"/>
              <a:t>ostream</a:t>
            </a:r>
            <a:r>
              <a:rPr lang="en-US" dirty="0"/>
              <a:t> &amp; operator&lt;&lt;(</a:t>
            </a:r>
            <a:r>
              <a:rPr lang="en-US" dirty="0" err="1"/>
              <a:t>ostream</a:t>
            </a:r>
            <a:r>
              <a:rPr lang="en-US" dirty="0"/>
              <a:t> &amp; </a:t>
            </a:r>
            <a:r>
              <a:rPr lang="en-US" dirty="0" err="1"/>
              <a:t>out,const</a:t>
            </a:r>
            <a:r>
              <a:rPr lang="en-US" dirty="0"/>
              <a:t> </a:t>
            </a:r>
            <a:r>
              <a:rPr lang="en-US" dirty="0" err="1"/>
              <a:t>MemoryManager</a:t>
            </a:r>
            <a:r>
              <a:rPr lang="en-US" dirty="0"/>
              <a:t> &amp;M)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blocknode</a:t>
            </a:r>
            <a:r>
              <a:rPr lang="en-US" dirty="0"/>
              <a:t> *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M.firstBlock</a:t>
            </a:r>
            <a:r>
              <a:rPr lang="en-US" dirty="0"/>
              <a:t>;</a:t>
            </a:r>
          </a:p>
          <a:p>
            <a:r>
              <a:rPr lang="en-US" dirty="0"/>
              <a:t>   assert(</a:t>
            </a:r>
            <a:r>
              <a:rPr lang="en-US" dirty="0" err="1"/>
              <a:t>tmp</a:t>
            </a:r>
            <a:r>
              <a:rPr lang="en-US" dirty="0"/>
              <a:t>);</a:t>
            </a:r>
          </a:p>
          <a:p>
            <a:r>
              <a:rPr lang="en-US" dirty="0"/>
              <a:t>   while(</a:t>
            </a:r>
            <a:r>
              <a:rPr lang="en-US" dirty="0" err="1"/>
              <a:t>tmp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out &lt;&lt; "[" &lt;&lt; </a:t>
            </a:r>
            <a:r>
              <a:rPr lang="en-US" dirty="0" err="1"/>
              <a:t>tmp</a:t>
            </a:r>
            <a:r>
              <a:rPr lang="en-US" dirty="0"/>
              <a:t>-&gt;</a:t>
            </a:r>
            <a:r>
              <a:rPr lang="en-US" dirty="0" err="1"/>
              <a:t>bsize</a:t>
            </a:r>
            <a:r>
              <a:rPr lang="en-US" dirty="0"/>
              <a:t> &lt;&lt; ",";</a:t>
            </a:r>
          </a:p>
          <a:p>
            <a:r>
              <a:rPr lang="en-US" dirty="0"/>
              <a:t>      if (</a:t>
            </a:r>
            <a:r>
              <a:rPr lang="en-US" dirty="0" err="1"/>
              <a:t>tmp</a:t>
            </a:r>
            <a:r>
              <a:rPr lang="en-US" dirty="0"/>
              <a:t>-&gt;free)</a:t>
            </a:r>
          </a:p>
          <a:p>
            <a:r>
              <a:rPr lang="en-US" dirty="0"/>
              <a:t>	 out &lt;&lt; "free] ";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	 out &lt;&lt; "allocated] ";</a:t>
            </a:r>
          </a:p>
          <a:p>
            <a:r>
              <a:rPr lang="en-US" dirty="0"/>
              <a:t>      if (</a:t>
            </a:r>
            <a:r>
              <a:rPr lang="en-US" dirty="0" err="1"/>
              <a:t>tmp</a:t>
            </a:r>
            <a:r>
              <a:rPr lang="en-US" dirty="0"/>
              <a:t>-&gt;next)</a:t>
            </a:r>
          </a:p>
          <a:p>
            <a:r>
              <a:rPr lang="en-US" dirty="0"/>
              <a:t>	 out &lt;&lt; " -&gt; "; </a:t>
            </a:r>
          </a:p>
          <a:p>
            <a:r>
              <a:rPr lang="en-US" dirty="0"/>
              <a:t>     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tmp</a:t>
            </a:r>
            <a:r>
              <a:rPr lang="en-US" dirty="0"/>
              <a:t>-&gt;next;</a:t>
            </a:r>
          </a:p>
          <a:p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']';</a:t>
            </a:r>
            <a:endParaRPr lang="en-US" dirty="0"/>
          </a:p>
          <a:p>
            <a:r>
              <a:rPr lang="en-US" dirty="0"/>
              <a:t>   return out;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5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168441" y="-25400"/>
            <a:ext cx="22220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 err="1" smtClean="0"/>
              <a:t>MemoryManager</a:t>
            </a:r>
            <a:endParaRPr lang="en-US" sz="2000" b="1" dirty="0"/>
          </a:p>
        </p:txBody>
      </p:sp>
      <p:graphicFrame>
        <p:nvGraphicFramePr>
          <p:cNvPr id="717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245821"/>
              </p:ext>
            </p:extLst>
          </p:nvPr>
        </p:nvGraphicFramePr>
        <p:xfrm>
          <a:off x="87313" y="3373149"/>
          <a:ext cx="8926512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DGE Diagram" r:id="rId3" imgW="6357960" imgH="1753920" progId="Pacestar.Diagram">
                  <p:embed/>
                </p:oleObj>
              </mc:Choice>
              <mc:Fallback>
                <p:oleObj name="EDGE Diagram" r:id="rId3" imgW="6357960" imgH="1753920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3373149"/>
                        <a:ext cx="8926512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0363" y="277071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MemoryManager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M(2048);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152" y="556056"/>
            <a:ext cx="8780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MemoryManager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MemoryManager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memtotal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memtotal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baseptr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unsigned char[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memsize,baseptr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7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400" y="394692"/>
            <a:ext cx="797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MemoryManager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MemoryManager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(unsigned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memtotal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memtotal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baseptr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unsigned char[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memsize,baseptr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787C3-CAA8-4F66-9FE7-F7B92EA1F54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6399" y="394692"/>
            <a:ext cx="85493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unsigned char * </a:t>
            </a:r>
            <a:r>
              <a:rPr lang="en-US" dirty="0" err="1"/>
              <a:t>MemoryManager</a:t>
            </a:r>
            <a:r>
              <a:rPr lang="en-US" dirty="0"/>
              <a:t>::</a:t>
            </a:r>
            <a:r>
              <a:rPr lang="en-US" dirty="0" err="1"/>
              <a:t>malloc</a:t>
            </a:r>
            <a:r>
              <a:rPr lang="en-US" dirty="0"/>
              <a:t>(unsigned </a:t>
            </a:r>
            <a:r>
              <a:rPr lang="en-US" dirty="0" err="1"/>
              <a:t>int</a:t>
            </a:r>
            <a:r>
              <a:rPr lang="en-US" dirty="0"/>
              <a:t> request)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Finds the first block in the list whose size is &gt;= request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If the block's size is strictly greater than request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the block is split, with the newly create block being free.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It then changes the original block's free status to false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MemoryManager</a:t>
            </a:r>
            <a:r>
              <a:rPr lang="en-US" dirty="0"/>
              <a:t>::</a:t>
            </a:r>
            <a:r>
              <a:rPr lang="en-US" dirty="0" err="1"/>
              <a:t>splitBlock</a:t>
            </a:r>
            <a:r>
              <a:rPr lang="en-US" dirty="0"/>
              <a:t>(</a:t>
            </a:r>
            <a:r>
              <a:rPr lang="en-US" dirty="0" err="1"/>
              <a:t>blocknode</a:t>
            </a:r>
            <a:r>
              <a:rPr lang="en-US" dirty="0"/>
              <a:t> *p,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chunksize</a:t>
            </a:r>
            <a:r>
              <a:rPr lang="en-US" dirty="0"/>
              <a:t>)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Utility function. Inserts a block after that represented by p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changing p's </a:t>
            </a:r>
            <a:r>
              <a:rPr lang="en-US" b="1" i="1" dirty="0" err="1">
                <a:solidFill>
                  <a:srgbClr val="7030A0"/>
                </a:solidFill>
              </a:rPr>
              <a:t>blocksize</a:t>
            </a:r>
            <a:r>
              <a:rPr lang="en-US" b="1" i="1" dirty="0">
                <a:solidFill>
                  <a:srgbClr val="7030A0"/>
                </a:solidFill>
              </a:rPr>
              <a:t> to </a:t>
            </a:r>
            <a:r>
              <a:rPr lang="en-US" b="1" i="1" dirty="0" err="1">
                <a:solidFill>
                  <a:srgbClr val="7030A0"/>
                </a:solidFill>
              </a:rPr>
              <a:t>chunksize</a:t>
            </a:r>
            <a:r>
              <a:rPr lang="en-US" b="1" i="1" dirty="0">
                <a:solidFill>
                  <a:srgbClr val="7030A0"/>
                </a:solidFill>
              </a:rPr>
              <a:t>; the new successor node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will have </a:t>
            </a:r>
            <a:r>
              <a:rPr lang="en-US" b="1" i="1" dirty="0" err="1">
                <a:solidFill>
                  <a:srgbClr val="7030A0"/>
                </a:solidFill>
              </a:rPr>
              <a:t>blocksize</a:t>
            </a:r>
            <a:r>
              <a:rPr lang="en-US" b="1" i="1" dirty="0">
                <a:solidFill>
                  <a:srgbClr val="7030A0"/>
                </a:solidFill>
              </a:rPr>
              <a:t> the original </a:t>
            </a:r>
            <a:r>
              <a:rPr lang="en-US" b="1" i="1" dirty="0" err="1">
                <a:solidFill>
                  <a:srgbClr val="7030A0"/>
                </a:solidFill>
              </a:rPr>
              <a:t>blocksize</a:t>
            </a:r>
            <a:r>
              <a:rPr lang="en-US" b="1" i="1" dirty="0">
                <a:solidFill>
                  <a:srgbClr val="7030A0"/>
                </a:solidFill>
              </a:rPr>
              <a:t> of p minus </a:t>
            </a:r>
            <a:r>
              <a:rPr lang="en-US" b="1" i="1" dirty="0" err="1">
                <a:solidFill>
                  <a:srgbClr val="7030A0"/>
                </a:solidFill>
              </a:rPr>
              <a:t>chunksize</a:t>
            </a:r>
            <a:r>
              <a:rPr lang="en-US" b="1" i="1" dirty="0">
                <a:solidFill>
                  <a:srgbClr val="7030A0"/>
                </a:solidFill>
              </a:rPr>
              <a:t> and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will represent a free block. 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// Preconditions: p represents a free block with block size &gt; </a:t>
            </a:r>
            <a:r>
              <a:rPr lang="en-US" b="1" i="1" dirty="0" err="1">
                <a:solidFill>
                  <a:srgbClr val="7030A0"/>
                </a:solidFill>
              </a:rPr>
              <a:t>chunksize</a:t>
            </a:r>
            <a:endParaRPr lang="en-US" b="1" i="1" dirty="0">
              <a:solidFill>
                <a:srgbClr val="7030A0"/>
              </a:solidFill>
            </a:endParaRPr>
          </a:p>
          <a:p>
            <a:r>
              <a:rPr lang="en-US" b="1" i="1" dirty="0">
                <a:solidFill>
                  <a:srgbClr val="7030A0"/>
                </a:solidFill>
              </a:rPr>
              <a:t>// and the modified target of p will still be free.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911</Words>
  <Application>Microsoft Office PowerPoint</Application>
  <PresentationFormat>On-screen Show (4:3)</PresentationFormat>
  <Paragraphs>214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EDGE Diagram</vt:lpstr>
      <vt:lpstr>Memory Manager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and Digraphs</dc:title>
  <dc:creator>Steve Armstrong</dc:creator>
  <cp:lastModifiedBy>Tindell, Ralph</cp:lastModifiedBy>
  <cp:revision>73</cp:revision>
  <dcterms:created xsi:type="dcterms:W3CDTF">2004-06-03T14:22:30Z</dcterms:created>
  <dcterms:modified xsi:type="dcterms:W3CDTF">2013-03-18T21:00:13Z</dcterms:modified>
</cp:coreProperties>
</file>