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5/9/2015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5/9/2015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5/9/2015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953037"/>
            <a:ext cx="8825658" cy="3824344"/>
          </a:xfrm>
        </p:spPr>
        <p:txBody>
          <a:bodyPr/>
          <a:lstStyle/>
          <a:p>
            <a:pPr algn="ctr"/>
            <a:r>
              <a:rPr lang="es-ES" sz="2800" b="1" dirty="0">
                <a:latin typeface="Arial"/>
                <a:cs typeface="Arial"/>
              </a:rPr>
              <a:t>UNIV</a:t>
            </a:r>
            <a:r>
              <a:rPr lang="es-ES" sz="2800" b="1" spc="-9" dirty="0">
                <a:latin typeface="Arial"/>
                <a:cs typeface="Arial"/>
              </a:rPr>
              <a:t>E</a:t>
            </a:r>
            <a:r>
              <a:rPr lang="es-ES" sz="2800" b="1" dirty="0">
                <a:latin typeface="Arial"/>
                <a:cs typeface="Arial"/>
              </a:rPr>
              <a:t>RSID</a:t>
            </a:r>
            <a:r>
              <a:rPr lang="es-ES" sz="2800" b="1" spc="-9" dirty="0">
                <a:latin typeface="Arial"/>
                <a:cs typeface="Arial"/>
              </a:rPr>
              <a:t>A</a:t>
            </a:r>
            <a:r>
              <a:rPr lang="es-ES" sz="2800" b="1" dirty="0">
                <a:latin typeface="Arial"/>
                <a:cs typeface="Arial"/>
              </a:rPr>
              <a:t>D</a:t>
            </a:r>
            <a:r>
              <a:rPr lang="es-ES" sz="2800" b="1" spc="-147" dirty="0">
                <a:latin typeface="Arial"/>
                <a:cs typeface="Arial"/>
              </a:rPr>
              <a:t> </a:t>
            </a:r>
            <a:r>
              <a:rPr lang="es-ES" sz="2800" b="1" dirty="0">
                <a:latin typeface="Arial"/>
                <a:cs typeface="Arial"/>
              </a:rPr>
              <a:t>MA</a:t>
            </a:r>
            <a:r>
              <a:rPr lang="es-ES" sz="2800" b="1" spc="-9" dirty="0">
                <a:latin typeface="Arial"/>
                <a:cs typeface="Arial"/>
              </a:rPr>
              <a:t>Y</a:t>
            </a:r>
            <a:r>
              <a:rPr lang="es-ES" sz="2800" b="1" dirty="0">
                <a:latin typeface="Arial"/>
                <a:cs typeface="Arial"/>
              </a:rPr>
              <a:t>OR</a:t>
            </a:r>
            <a:r>
              <a:rPr lang="es-ES" sz="2800" b="1" spc="-84" dirty="0">
                <a:latin typeface="Arial"/>
                <a:cs typeface="Arial"/>
              </a:rPr>
              <a:t> </a:t>
            </a:r>
            <a:r>
              <a:rPr lang="es-ES" sz="2800" b="1" dirty="0">
                <a:latin typeface="Arial"/>
                <a:cs typeface="Arial"/>
              </a:rPr>
              <a:t>RE</a:t>
            </a:r>
            <a:r>
              <a:rPr lang="es-ES" sz="2800" b="1" spc="-9" dirty="0">
                <a:latin typeface="Arial"/>
                <a:cs typeface="Arial"/>
              </a:rPr>
              <a:t>A</a:t>
            </a:r>
            <a:r>
              <a:rPr lang="es-ES" sz="2800" b="1" dirty="0">
                <a:latin typeface="Arial"/>
                <a:cs typeface="Arial"/>
              </a:rPr>
              <a:t>L</a:t>
            </a:r>
            <a:r>
              <a:rPr lang="es-ES" sz="2800" b="1" spc="-39" dirty="0">
                <a:latin typeface="Arial"/>
                <a:cs typeface="Arial"/>
              </a:rPr>
              <a:t> </a:t>
            </a:r>
            <a:r>
              <a:rPr lang="es-ES" sz="2800" b="1" dirty="0">
                <a:latin typeface="Arial"/>
                <a:cs typeface="Arial"/>
              </a:rPr>
              <a:t>Y P</a:t>
            </a:r>
            <a:r>
              <a:rPr lang="es-ES" sz="2800" b="1" spc="-9" dirty="0">
                <a:latin typeface="Arial"/>
                <a:cs typeface="Arial"/>
              </a:rPr>
              <a:t>O</a:t>
            </a:r>
            <a:r>
              <a:rPr lang="es-ES" sz="2800" b="1" dirty="0">
                <a:latin typeface="Arial"/>
                <a:cs typeface="Arial"/>
              </a:rPr>
              <a:t>NTI</a:t>
            </a:r>
            <a:r>
              <a:rPr lang="es-ES" sz="2800" b="1" spc="-9" dirty="0">
                <a:latin typeface="Arial"/>
                <a:cs typeface="Arial"/>
              </a:rPr>
              <a:t>F</a:t>
            </a:r>
            <a:r>
              <a:rPr lang="es-ES" sz="2800" b="1" dirty="0">
                <a:latin typeface="Arial"/>
                <a:cs typeface="Arial"/>
              </a:rPr>
              <a:t>ICIA</a:t>
            </a:r>
            <a:r>
              <a:rPr lang="es-ES" sz="2800" b="1" spc="-133" dirty="0">
                <a:latin typeface="Arial"/>
                <a:cs typeface="Arial"/>
              </a:rPr>
              <a:t> </a:t>
            </a:r>
            <a:r>
              <a:rPr lang="es-ES" sz="2800" b="1" dirty="0" smtClean="0">
                <a:latin typeface="Arial"/>
                <a:cs typeface="Arial"/>
              </a:rPr>
              <a:t>DE</a:t>
            </a:r>
            <a:br>
              <a:rPr lang="es-ES" sz="2800" b="1" dirty="0" smtClean="0">
                <a:latin typeface="Arial"/>
                <a:cs typeface="Arial"/>
              </a:rPr>
            </a:br>
            <a:r>
              <a:rPr lang="es-ES" sz="2800" b="1" dirty="0" smtClean="0">
                <a:latin typeface="Arial"/>
                <a:cs typeface="Arial"/>
              </a:rPr>
              <a:t>SAN F</a:t>
            </a:r>
            <a:r>
              <a:rPr lang="es-ES" sz="2800" b="1" spc="-9" dirty="0" smtClean="0">
                <a:latin typeface="Arial"/>
                <a:cs typeface="Arial"/>
              </a:rPr>
              <a:t>R</a:t>
            </a:r>
            <a:r>
              <a:rPr lang="es-ES" sz="2800" b="1" dirty="0" smtClean="0">
                <a:latin typeface="Arial"/>
                <a:cs typeface="Arial"/>
              </a:rPr>
              <a:t>A</a:t>
            </a:r>
            <a:r>
              <a:rPr lang="es-ES" sz="2800" b="1" spc="-9" dirty="0" smtClean="0">
                <a:latin typeface="Arial"/>
                <a:cs typeface="Arial"/>
              </a:rPr>
              <a:t>N</a:t>
            </a:r>
            <a:r>
              <a:rPr lang="es-ES" sz="2800" b="1" dirty="0" smtClean="0">
                <a:latin typeface="Arial"/>
                <a:cs typeface="Arial"/>
              </a:rPr>
              <a:t>CI</a:t>
            </a:r>
            <a:r>
              <a:rPr lang="es-ES" sz="2800" b="1" spc="-9" dirty="0" smtClean="0">
                <a:latin typeface="Arial"/>
                <a:cs typeface="Arial"/>
              </a:rPr>
              <a:t>S</a:t>
            </a:r>
            <a:r>
              <a:rPr lang="es-ES" sz="2800" b="1" dirty="0" smtClean="0">
                <a:latin typeface="Arial"/>
                <a:cs typeface="Arial"/>
              </a:rPr>
              <a:t>CO </a:t>
            </a:r>
            <a:r>
              <a:rPr lang="es-ES" sz="2800" b="1" dirty="0">
                <a:latin typeface="Arial"/>
                <a:cs typeface="Arial"/>
              </a:rPr>
              <a:t>X</a:t>
            </a:r>
            <a:r>
              <a:rPr lang="es-ES" sz="2800" b="1" spc="-9" dirty="0">
                <a:latin typeface="Arial"/>
                <a:cs typeface="Arial"/>
              </a:rPr>
              <a:t>A</a:t>
            </a:r>
            <a:r>
              <a:rPr lang="es-ES" sz="2800" b="1" dirty="0">
                <a:latin typeface="Arial"/>
                <a:cs typeface="Arial"/>
              </a:rPr>
              <a:t>VI</a:t>
            </a:r>
            <a:r>
              <a:rPr lang="es-ES" sz="2800" b="1" spc="-9" dirty="0">
                <a:latin typeface="Arial"/>
                <a:cs typeface="Arial"/>
              </a:rPr>
              <a:t>E</a:t>
            </a:r>
            <a:r>
              <a:rPr lang="es-ES" sz="2800" b="1" dirty="0">
                <a:latin typeface="Arial"/>
                <a:cs typeface="Arial"/>
              </a:rPr>
              <a:t>R DE</a:t>
            </a:r>
            <a:r>
              <a:rPr lang="es-ES" sz="2800" b="1" spc="-9" dirty="0">
                <a:latin typeface="Arial"/>
                <a:cs typeface="Arial"/>
              </a:rPr>
              <a:t> </a:t>
            </a:r>
            <a:r>
              <a:rPr lang="es-ES" sz="2800" b="1" dirty="0" smtClean="0">
                <a:latin typeface="Arial"/>
                <a:cs typeface="Arial"/>
              </a:rPr>
              <a:t>CH</a:t>
            </a:r>
            <a:r>
              <a:rPr lang="es-ES" sz="2800" b="1" spc="-9" dirty="0" smtClean="0">
                <a:latin typeface="Arial"/>
                <a:cs typeface="Arial"/>
              </a:rPr>
              <a:t>U</a:t>
            </a:r>
            <a:r>
              <a:rPr lang="es-ES" sz="2800" b="1" dirty="0" smtClean="0">
                <a:latin typeface="Arial"/>
                <a:cs typeface="Arial"/>
              </a:rPr>
              <a:t>Q</a:t>
            </a:r>
            <a:r>
              <a:rPr lang="es-ES" sz="2800" b="1" spc="-9" dirty="0" smtClean="0">
                <a:latin typeface="Arial"/>
                <a:cs typeface="Arial"/>
              </a:rPr>
              <a:t>U</a:t>
            </a:r>
            <a:r>
              <a:rPr lang="es-ES" sz="2800" b="1" dirty="0" smtClean="0">
                <a:latin typeface="Arial"/>
                <a:cs typeface="Arial"/>
              </a:rPr>
              <a:t>IS</a:t>
            </a:r>
            <a:r>
              <a:rPr lang="es-ES" sz="2800" b="1" spc="-9" dirty="0" smtClean="0">
                <a:latin typeface="Arial"/>
                <a:cs typeface="Arial"/>
              </a:rPr>
              <a:t>A</a:t>
            </a:r>
            <a:r>
              <a:rPr lang="es-ES" sz="2800" b="1" dirty="0" smtClean="0">
                <a:latin typeface="Arial"/>
                <a:cs typeface="Arial"/>
              </a:rPr>
              <a:t>CA</a:t>
            </a:r>
            <a:br>
              <a:rPr lang="es-ES" sz="2800" b="1" dirty="0" smtClean="0">
                <a:latin typeface="Arial"/>
                <a:cs typeface="Arial"/>
              </a:rPr>
            </a:br>
            <a:r>
              <a:rPr lang="es-ES" sz="2000" b="1" dirty="0" smtClean="0">
                <a:latin typeface="Arial"/>
                <a:cs typeface="Arial"/>
              </a:rPr>
              <a:t>FACULTAD DE TECNOLOGIA</a:t>
            </a:r>
            <a:r>
              <a:rPr lang="es-ES" sz="2800" b="1" dirty="0" smtClean="0">
                <a:latin typeface="Arial"/>
                <a:cs typeface="Arial"/>
              </a:rPr>
              <a:t/>
            </a:r>
            <a:br>
              <a:rPr lang="es-ES" sz="2800" b="1" dirty="0" smtClean="0">
                <a:latin typeface="Arial"/>
                <a:cs typeface="Arial"/>
              </a:rPr>
            </a:br>
            <a:r>
              <a:rPr lang="es-ES" dirty="0">
                <a:latin typeface="Arial"/>
                <a:cs typeface="Arial"/>
              </a:rPr>
              <a:t/>
            </a:r>
            <a:br>
              <a:rPr lang="es-ES" dirty="0">
                <a:latin typeface="Arial"/>
                <a:cs typeface="Arial"/>
              </a:rPr>
            </a:br>
            <a:r>
              <a:rPr lang="es-ES" dirty="0">
                <a:latin typeface="Arial"/>
                <a:cs typeface="Arial"/>
              </a:rPr>
              <a:t/>
            </a:r>
            <a:br>
              <a:rPr lang="es-ES" dirty="0">
                <a:latin typeface="Arial"/>
                <a:cs typeface="Arial"/>
              </a:rPr>
            </a:br>
            <a:endParaRPr lang="es-ES" dirty="0"/>
          </a:p>
        </p:txBody>
      </p:sp>
      <p:sp>
        <p:nvSpPr>
          <p:cNvPr id="3" name="Subtítulo 2"/>
          <p:cNvSpPr>
            <a:spLocks noGrp="1"/>
          </p:cNvSpPr>
          <p:nvPr>
            <p:ph type="subTitle" idx="1"/>
          </p:nvPr>
        </p:nvSpPr>
        <p:spPr/>
        <p:txBody>
          <a:bodyPr>
            <a:normAutofit/>
          </a:bodyPr>
          <a:lstStyle/>
          <a:p>
            <a:pPr algn="ctr"/>
            <a:r>
              <a:rPr lang="es-ES" sz="2000" b="1" dirty="0" smtClean="0"/>
              <a:t>CARRERA DE Ingeniería de sistemas</a:t>
            </a:r>
            <a:endParaRPr lang="es-ES" sz="2000" b="1" dirty="0"/>
          </a:p>
        </p:txBody>
      </p:sp>
      <p:sp>
        <p:nvSpPr>
          <p:cNvPr id="4" name="object 10"/>
          <p:cNvSpPr/>
          <p:nvPr/>
        </p:nvSpPr>
        <p:spPr>
          <a:xfrm>
            <a:off x="4390760" y="2355916"/>
            <a:ext cx="1933575" cy="2105024"/>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746439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811369"/>
            <a:ext cx="9379963" cy="4056845"/>
          </a:xfrm>
        </p:spPr>
        <p:txBody>
          <a:bodyPr/>
          <a:lstStyle/>
          <a:p>
            <a:pPr marL="12700">
              <a:lnSpc>
                <a:spcPts val="2555"/>
              </a:lnSpc>
              <a:spcBef>
                <a:spcPts val="127"/>
              </a:spcBef>
            </a:pPr>
            <a:r>
              <a:rPr lang="es-ES" sz="2000" b="1" dirty="0">
                <a:latin typeface="Arial"/>
                <a:cs typeface="Arial"/>
              </a:rPr>
              <a:t>Ejemplo</a:t>
            </a:r>
            <a:r>
              <a:rPr lang="es-ES" sz="2000" b="1" spc="-98" dirty="0">
                <a:latin typeface="Arial"/>
                <a:cs typeface="Arial"/>
              </a:rPr>
              <a:t> </a:t>
            </a:r>
            <a:r>
              <a:rPr lang="es-ES" sz="2000" b="1" dirty="0">
                <a:latin typeface="Arial"/>
                <a:cs typeface="Arial"/>
              </a:rPr>
              <a:t>"</a:t>
            </a:r>
            <a:r>
              <a:rPr lang="es-ES" sz="2000" b="1" dirty="0" err="1">
                <a:latin typeface="Arial"/>
                <a:cs typeface="Arial"/>
              </a:rPr>
              <a:t>Hello</a:t>
            </a:r>
            <a:r>
              <a:rPr lang="es-ES" sz="2000" b="1" spc="-56" dirty="0">
                <a:latin typeface="Arial"/>
                <a:cs typeface="Arial"/>
              </a:rPr>
              <a:t> </a:t>
            </a:r>
            <a:r>
              <a:rPr lang="es-ES" sz="2000" b="1" dirty="0" err="1">
                <a:latin typeface="Arial"/>
                <a:cs typeface="Arial"/>
              </a:rPr>
              <a:t>worl</a:t>
            </a:r>
            <a:r>
              <a:rPr lang="es-ES" sz="2000" b="1" spc="-4" dirty="0" err="1">
                <a:latin typeface="Arial"/>
                <a:cs typeface="Arial"/>
              </a:rPr>
              <a:t>d</a:t>
            </a:r>
            <a:r>
              <a:rPr lang="es-ES" sz="2000" b="1" dirty="0">
                <a:latin typeface="Arial"/>
                <a:cs typeface="Arial"/>
              </a:rPr>
              <a:t>"</a:t>
            </a:r>
            <a:r>
              <a:rPr lang="es-ES" sz="2000" b="1" spc="-13" dirty="0">
                <a:latin typeface="Arial"/>
                <a:cs typeface="Arial"/>
              </a:rPr>
              <a:t> </a:t>
            </a:r>
            <a:r>
              <a:rPr lang="es-ES" sz="2000" b="1" dirty="0">
                <a:latin typeface="Arial"/>
                <a:cs typeface="Arial"/>
              </a:rPr>
              <a:t>en</a:t>
            </a:r>
            <a:r>
              <a:rPr lang="es-ES" sz="2000" b="1" spc="-32" dirty="0">
                <a:latin typeface="Arial"/>
                <a:cs typeface="Arial"/>
              </a:rPr>
              <a:t> </a:t>
            </a:r>
            <a:r>
              <a:rPr lang="es-ES" sz="2000" b="1" dirty="0" smtClean="0">
                <a:latin typeface="Arial"/>
                <a:cs typeface="Arial"/>
              </a:rPr>
              <a:t>Cli</a:t>
            </a:r>
            <a:r>
              <a:rPr lang="es-ES" sz="2000" b="1" spc="9" dirty="0" smtClean="0">
                <a:latin typeface="Arial"/>
                <a:cs typeface="Arial"/>
              </a:rPr>
              <a:t>e</a:t>
            </a:r>
            <a:r>
              <a:rPr lang="es-ES" sz="2000" b="1" dirty="0" smtClean="0">
                <a:latin typeface="Arial"/>
                <a:cs typeface="Arial"/>
              </a:rPr>
              <a:t>nte</a:t>
            </a:r>
            <a:r>
              <a:rPr lang="es-ES" sz="2000" b="1" spc="4" dirty="0" smtClean="0">
                <a:latin typeface="Arial"/>
                <a:cs typeface="Arial"/>
              </a:rPr>
              <a:t>/</a:t>
            </a:r>
            <a:r>
              <a:rPr lang="es-ES" sz="2000" b="1" dirty="0" smtClean="0">
                <a:latin typeface="Arial"/>
                <a:cs typeface="Arial"/>
              </a:rPr>
              <a:t>Ser</a:t>
            </a:r>
            <a:r>
              <a:rPr lang="es-ES" sz="2000" b="1" spc="9" dirty="0" smtClean="0">
                <a:latin typeface="Arial"/>
                <a:cs typeface="Arial"/>
              </a:rPr>
              <a:t>v</a:t>
            </a:r>
            <a:r>
              <a:rPr lang="es-ES" sz="2000" b="1" dirty="0" smtClean="0">
                <a:latin typeface="Arial"/>
                <a:cs typeface="Arial"/>
              </a:rPr>
              <a:t>idor</a:t>
            </a:r>
            <a:br>
              <a:rPr lang="es-ES" sz="2000" b="1" dirty="0" smtClean="0">
                <a:latin typeface="Arial"/>
                <a:cs typeface="Arial"/>
              </a:rPr>
            </a:br>
            <a:r>
              <a:rPr lang="es-ES" sz="2000" dirty="0">
                <a:latin typeface="Arial"/>
                <a:cs typeface="Arial"/>
              </a:rPr>
              <a:t/>
            </a:r>
            <a:br>
              <a:rPr lang="es-ES" sz="2000" dirty="0">
                <a:latin typeface="Arial"/>
                <a:cs typeface="Arial"/>
              </a:rPr>
            </a:br>
            <a:r>
              <a:rPr lang="es-ES" sz="2000" dirty="0">
                <a:latin typeface="Arial"/>
                <a:cs typeface="Arial"/>
              </a:rPr>
              <a:t>C</a:t>
            </a:r>
            <a:r>
              <a:rPr lang="es-ES" sz="2000" spc="-4" dirty="0">
                <a:latin typeface="Arial"/>
                <a:cs typeface="Arial"/>
              </a:rPr>
              <a:t>o</a:t>
            </a:r>
            <a:r>
              <a:rPr lang="es-ES" sz="2000" dirty="0">
                <a:latin typeface="Arial"/>
                <a:cs typeface="Arial"/>
              </a:rPr>
              <a:t>nst</a:t>
            </a:r>
            <a:r>
              <a:rPr lang="es-ES" sz="2000" spc="4" dirty="0">
                <a:latin typeface="Arial"/>
                <a:cs typeface="Arial"/>
              </a:rPr>
              <a:t>r</a:t>
            </a:r>
            <a:r>
              <a:rPr lang="es-ES" sz="2000" dirty="0">
                <a:latin typeface="Arial"/>
                <a:cs typeface="Arial"/>
              </a:rPr>
              <a:t>uiremos</a:t>
            </a:r>
            <a:r>
              <a:rPr lang="es-ES" sz="2000" spc="14" dirty="0">
                <a:latin typeface="Arial"/>
                <a:cs typeface="Arial"/>
              </a:rPr>
              <a:t> </a:t>
            </a:r>
            <a:r>
              <a:rPr lang="es-ES" sz="2000" dirty="0">
                <a:latin typeface="Arial"/>
                <a:cs typeface="Arial"/>
              </a:rPr>
              <a:t>el</a:t>
            </a:r>
            <a:r>
              <a:rPr lang="es-ES" sz="2000" spc="9" dirty="0">
                <a:latin typeface="Arial"/>
                <a:cs typeface="Arial"/>
              </a:rPr>
              <a:t> </a:t>
            </a:r>
            <a:r>
              <a:rPr lang="es-ES" sz="2000" dirty="0">
                <a:latin typeface="Arial"/>
                <a:cs typeface="Arial"/>
              </a:rPr>
              <a:t>t</a:t>
            </a:r>
            <a:r>
              <a:rPr lang="es-ES" sz="2000" spc="4" dirty="0">
                <a:latin typeface="Arial"/>
                <a:cs typeface="Arial"/>
              </a:rPr>
              <a:t>í</a:t>
            </a:r>
            <a:r>
              <a:rPr lang="es-ES" sz="2000" dirty="0">
                <a:latin typeface="Arial"/>
                <a:cs typeface="Arial"/>
              </a:rPr>
              <a:t>pico</a:t>
            </a:r>
            <a:r>
              <a:rPr lang="es-ES" sz="2000" spc="-4" dirty="0">
                <a:latin typeface="Arial"/>
                <a:cs typeface="Arial"/>
              </a:rPr>
              <a:t> </a:t>
            </a:r>
            <a:r>
              <a:rPr lang="es-ES" sz="2000" spc="-9" dirty="0">
                <a:latin typeface="Arial"/>
                <a:cs typeface="Arial"/>
              </a:rPr>
              <a:t>p</a:t>
            </a:r>
            <a:r>
              <a:rPr lang="es-ES" sz="2000" dirty="0">
                <a:latin typeface="Arial"/>
                <a:cs typeface="Arial"/>
              </a:rPr>
              <a:t>rogra</a:t>
            </a:r>
            <a:r>
              <a:rPr lang="es-ES" sz="2000" spc="4" dirty="0">
                <a:latin typeface="Arial"/>
                <a:cs typeface="Arial"/>
              </a:rPr>
              <a:t>m</a:t>
            </a:r>
            <a:r>
              <a:rPr lang="es-ES" sz="2000" dirty="0">
                <a:latin typeface="Arial"/>
                <a:cs typeface="Arial"/>
              </a:rPr>
              <a:t>a</a:t>
            </a:r>
            <a:r>
              <a:rPr lang="es-ES" sz="2000" spc="14" dirty="0">
                <a:latin typeface="Arial"/>
                <a:cs typeface="Arial"/>
              </a:rPr>
              <a:t> </a:t>
            </a:r>
            <a:r>
              <a:rPr lang="es-ES" sz="2000" dirty="0">
                <a:latin typeface="Arial"/>
                <a:cs typeface="Arial"/>
              </a:rPr>
              <a:t>de eje</a:t>
            </a:r>
            <a:r>
              <a:rPr lang="es-ES" sz="2000" spc="4" dirty="0">
                <a:latin typeface="Arial"/>
                <a:cs typeface="Arial"/>
              </a:rPr>
              <a:t>m</a:t>
            </a:r>
            <a:r>
              <a:rPr lang="es-ES" sz="2000" dirty="0">
                <a:latin typeface="Arial"/>
                <a:cs typeface="Arial"/>
              </a:rPr>
              <a:t>plo</a:t>
            </a:r>
            <a:r>
              <a:rPr lang="es-ES" sz="2000" spc="4" dirty="0">
                <a:latin typeface="Arial"/>
                <a:cs typeface="Arial"/>
              </a:rPr>
              <a:t> </a:t>
            </a:r>
            <a:r>
              <a:rPr lang="es-ES" sz="2000" dirty="0">
                <a:latin typeface="Arial"/>
                <a:cs typeface="Arial"/>
              </a:rPr>
              <a:t>que</a:t>
            </a:r>
            <a:r>
              <a:rPr lang="es-ES" sz="2000" spc="9" dirty="0">
                <a:latin typeface="Arial"/>
                <a:cs typeface="Arial"/>
              </a:rPr>
              <a:t> </a:t>
            </a:r>
            <a:r>
              <a:rPr lang="es-ES" sz="2000" dirty="0">
                <a:latin typeface="Arial"/>
                <a:cs typeface="Arial"/>
              </a:rPr>
              <a:t>imprime</a:t>
            </a:r>
            <a:br>
              <a:rPr lang="es-ES" sz="2000" dirty="0">
                <a:latin typeface="Arial"/>
                <a:cs typeface="Arial"/>
              </a:rPr>
            </a:br>
            <a:r>
              <a:rPr lang="es-ES" sz="2000" dirty="0">
                <a:latin typeface="Arial"/>
                <a:cs typeface="Arial"/>
              </a:rPr>
              <a:t>la cadena</a:t>
            </a:r>
            <a:r>
              <a:rPr lang="es-ES" sz="2000" spc="19" dirty="0">
                <a:latin typeface="Arial"/>
                <a:cs typeface="Arial"/>
              </a:rPr>
              <a:t> </a:t>
            </a:r>
            <a:r>
              <a:rPr lang="es-ES" sz="2000" spc="4" dirty="0">
                <a:latin typeface="Arial"/>
                <a:cs typeface="Arial"/>
              </a:rPr>
              <a:t>"</a:t>
            </a:r>
            <a:r>
              <a:rPr lang="es-ES" sz="2000" dirty="0" err="1">
                <a:latin typeface="Arial"/>
                <a:cs typeface="Arial"/>
              </a:rPr>
              <a:t>H</a:t>
            </a:r>
            <a:r>
              <a:rPr lang="es-ES" sz="2000" spc="-4" dirty="0" err="1">
                <a:latin typeface="Arial"/>
                <a:cs typeface="Arial"/>
              </a:rPr>
              <a:t>e</a:t>
            </a:r>
            <a:r>
              <a:rPr lang="es-ES" sz="2000" dirty="0" err="1">
                <a:latin typeface="Arial"/>
                <a:cs typeface="Arial"/>
              </a:rPr>
              <a:t>l</a:t>
            </a:r>
            <a:r>
              <a:rPr lang="es-ES" sz="2000" spc="-9" dirty="0" err="1">
                <a:latin typeface="Arial"/>
                <a:cs typeface="Arial"/>
              </a:rPr>
              <a:t>l</a:t>
            </a:r>
            <a:r>
              <a:rPr lang="es-ES" sz="2000" dirty="0" err="1">
                <a:latin typeface="Arial"/>
                <a:cs typeface="Arial"/>
              </a:rPr>
              <a:t>o</a:t>
            </a:r>
            <a:r>
              <a:rPr lang="es-ES" sz="2000" spc="29" dirty="0">
                <a:latin typeface="Arial"/>
                <a:cs typeface="Arial"/>
              </a:rPr>
              <a:t> </a:t>
            </a:r>
            <a:r>
              <a:rPr lang="es-ES" sz="2000" dirty="0" err="1">
                <a:latin typeface="Arial"/>
                <a:cs typeface="Arial"/>
              </a:rPr>
              <a:t>w</a:t>
            </a:r>
            <a:r>
              <a:rPr lang="es-ES" sz="2000" spc="-4" dirty="0" err="1">
                <a:latin typeface="Arial"/>
                <a:cs typeface="Arial"/>
              </a:rPr>
              <a:t>o</a:t>
            </a:r>
            <a:r>
              <a:rPr lang="es-ES" sz="2000" dirty="0" err="1">
                <a:latin typeface="Arial"/>
                <a:cs typeface="Arial"/>
              </a:rPr>
              <a:t>rld</a:t>
            </a:r>
            <a:r>
              <a:rPr lang="es-ES" sz="2000" dirty="0">
                <a:latin typeface="Arial"/>
                <a:cs typeface="Arial"/>
              </a:rPr>
              <a:t>!</a:t>
            </a:r>
            <a:r>
              <a:rPr lang="es-ES" sz="2000" spc="4" dirty="0">
                <a:latin typeface="Arial"/>
                <a:cs typeface="Arial"/>
              </a:rPr>
              <a:t>!</a:t>
            </a:r>
            <a:r>
              <a:rPr lang="es-ES" sz="2000" dirty="0">
                <a:latin typeface="Arial"/>
                <a:cs typeface="Arial"/>
              </a:rPr>
              <a:t>", p</a:t>
            </a:r>
            <a:r>
              <a:rPr lang="es-ES" sz="2000" spc="-4" dirty="0">
                <a:latin typeface="Arial"/>
                <a:cs typeface="Arial"/>
              </a:rPr>
              <a:t>e</a:t>
            </a:r>
            <a:r>
              <a:rPr lang="es-ES" sz="2000" dirty="0">
                <a:latin typeface="Arial"/>
                <a:cs typeface="Arial"/>
              </a:rPr>
              <a:t>ro en</a:t>
            </a:r>
            <a:r>
              <a:rPr lang="es-ES" sz="2000" spc="19" dirty="0">
                <a:latin typeface="Arial"/>
                <a:cs typeface="Arial"/>
              </a:rPr>
              <a:t> </a:t>
            </a:r>
            <a:r>
              <a:rPr lang="es-ES" sz="2000" dirty="0">
                <a:latin typeface="Arial"/>
                <a:cs typeface="Arial"/>
              </a:rPr>
              <a:t>versión</a:t>
            </a:r>
            <a:r>
              <a:rPr lang="es-ES" sz="2000" spc="9" dirty="0">
                <a:latin typeface="Arial"/>
                <a:cs typeface="Arial"/>
              </a:rPr>
              <a:t> </a:t>
            </a:r>
            <a:r>
              <a:rPr lang="es-ES" sz="2000" dirty="0">
                <a:latin typeface="Arial"/>
                <a:cs typeface="Arial"/>
              </a:rPr>
              <a:t>cl</a:t>
            </a:r>
            <a:r>
              <a:rPr lang="es-ES" sz="2000" spc="-9" dirty="0">
                <a:latin typeface="Arial"/>
                <a:cs typeface="Arial"/>
              </a:rPr>
              <a:t>i</a:t>
            </a:r>
            <a:r>
              <a:rPr lang="es-ES" sz="2000" dirty="0">
                <a:latin typeface="Arial"/>
                <a:cs typeface="Arial"/>
              </a:rPr>
              <a:t>ente/servidor con COR</a:t>
            </a:r>
            <a:r>
              <a:rPr lang="es-ES" sz="2000" spc="-9" dirty="0">
                <a:latin typeface="Arial"/>
                <a:cs typeface="Arial"/>
              </a:rPr>
              <a:t>B</a:t>
            </a:r>
            <a:r>
              <a:rPr lang="es-ES" sz="2000" dirty="0">
                <a:latin typeface="Arial"/>
                <a:cs typeface="Arial"/>
              </a:rPr>
              <a:t>A.</a:t>
            </a:r>
            <a:r>
              <a:rPr lang="es-ES" sz="2000" spc="9" dirty="0">
                <a:latin typeface="Arial"/>
                <a:cs typeface="Arial"/>
              </a:rPr>
              <a:t> </a:t>
            </a:r>
            <a:r>
              <a:rPr lang="es-ES" sz="2000" dirty="0">
                <a:latin typeface="Arial"/>
                <a:cs typeface="Arial"/>
              </a:rPr>
              <a:t>Se </a:t>
            </a:r>
            <a:r>
              <a:rPr lang="es-ES" sz="2000" spc="4" dirty="0">
                <a:latin typeface="Arial"/>
                <a:cs typeface="Arial"/>
              </a:rPr>
              <a:t>t</a:t>
            </a:r>
            <a:r>
              <a:rPr lang="es-ES" sz="2000" dirty="0">
                <a:latin typeface="Arial"/>
                <a:cs typeface="Arial"/>
              </a:rPr>
              <a:t>rata</a:t>
            </a:r>
            <a:r>
              <a:rPr lang="es-ES" sz="2000" spc="4" dirty="0">
                <a:latin typeface="Arial"/>
                <a:cs typeface="Arial"/>
              </a:rPr>
              <a:t>r</a:t>
            </a:r>
            <a:r>
              <a:rPr lang="es-ES" sz="2000" dirty="0">
                <a:latin typeface="Arial"/>
                <a:cs typeface="Arial"/>
              </a:rPr>
              <a:t>á</a:t>
            </a:r>
            <a:r>
              <a:rPr lang="es-ES" sz="2000" spc="-19" dirty="0">
                <a:latin typeface="Arial"/>
                <a:cs typeface="Arial"/>
              </a:rPr>
              <a:t> </a:t>
            </a:r>
            <a:r>
              <a:rPr lang="es-ES" sz="2000" dirty="0">
                <a:latin typeface="Arial"/>
                <a:cs typeface="Arial"/>
              </a:rPr>
              <a:t>de una</a:t>
            </a:r>
            <a:r>
              <a:rPr lang="es-ES" sz="2000" spc="9" dirty="0">
                <a:latin typeface="Arial"/>
                <a:cs typeface="Arial"/>
              </a:rPr>
              <a:t> </a:t>
            </a:r>
            <a:r>
              <a:rPr lang="es-ES" sz="2000" dirty="0">
                <a:latin typeface="Arial"/>
                <a:cs typeface="Arial"/>
              </a:rPr>
              <a:t>ap</a:t>
            </a:r>
            <a:r>
              <a:rPr lang="es-ES" sz="2000" spc="-9" dirty="0">
                <a:latin typeface="Arial"/>
                <a:cs typeface="Arial"/>
              </a:rPr>
              <a:t>l</a:t>
            </a:r>
            <a:r>
              <a:rPr lang="es-ES" sz="2000" dirty="0">
                <a:latin typeface="Arial"/>
                <a:cs typeface="Arial"/>
              </a:rPr>
              <a:t>ic</a:t>
            </a:r>
            <a:r>
              <a:rPr lang="es-ES" sz="2000" spc="-4" dirty="0">
                <a:latin typeface="Arial"/>
                <a:cs typeface="Arial"/>
              </a:rPr>
              <a:t>a</a:t>
            </a:r>
            <a:r>
              <a:rPr lang="es-ES" sz="2000" dirty="0">
                <a:latin typeface="Arial"/>
                <a:cs typeface="Arial"/>
              </a:rPr>
              <a:t>ci</a:t>
            </a:r>
            <a:r>
              <a:rPr lang="es-ES" sz="2000" spc="-4" dirty="0">
                <a:latin typeface="Arial"/>
                <a:cs typeface="Arial"/>
              </a:rPr>
              <a:t>ó</a:t>
            </a:r>
            <a:r>
              <a:rPr lang="es-ES" sz="2000" dirty="0">
                <a:latin typeface="Arial"/>
                <a:cs typeface="Arial"/>
              </a:rPr>
              <a:t>n</a:t>
            </a:r>
            <a:r>
              <a:rPr lang="es-ES" sz="2000" spc="50" dirty="0">
                <a:latin typeface="Arial"/>
                <a:cs typeface="Arial"/>
              </a:rPr>
              <a:t> </a:t>
            </a:r>
            <a:r>
              <a:rPr lang="es-ES" sz="2000" dirty="0">
                <a:latin typeface="Arial"/>
                <a:cs typeface="Arial"/>
              </a:rPr>
              <a:t>distribu</a:t>
            </a:r>
            <a:r>
              <a:rPr lang="es-ES" sz="2000" spc="-9" dirty="0">
                <a:latin typeface="Arial"/>
                <a:cs typeface="Arial"/>
              </a:rPr>
              <a:t>i</a:t>
            </a:r>
            <a:r>
              <a:rPr lang="es-ES" sz="2000" dirty="0">
                <a:latin typeface="Arial"/>
                <a:cs typeface="Arial"/>
              </a:rPr>
              <a:t>da usa</a:t>
            </a:r>
            <a:r>
              <a:rPr lang="es-ES" sz="2000" spc="-4" dirty="0">
                <a:latin typeface="Arial"/>
                <a:cs typeface="Arial"/>
              </a:rPr>
              <a:t>n</a:t>
            </a:r>
            <a:r>
              <a:rPr lang="es-ES" sz="2000" dirty="0">
                <a:latin typeface="Arial"/>
                <a:cs typeface="Arial"/>
              </a:rPr>
              <a:t>do</a:t>
            </a:r>
            <a:r>
              <a:rPr lang="es-ES" sz="2000" spc="9" dirty="0">
                <a:latin typeface="Arial"/>
                <a:cs typeface="Arial"/>
              </a:rPr>
              <a:t> </a:t>
            </a:r>
            <a:r>
              <a:rPr lang="es-ES" sz="2000" dirty="0">
                <a:latin typeface="Arial"/>
                <a:cs typeface="Arial"/>
              </a:rPr>
              <a:t>el</a:t>
            </a:r>
            <a:r>
              <a:rPr lang="es-ES" sz="2000" spc="9" dirty="0">
                <a:latin typeface="Arial"/>
                <a:cs typeface="Arial"/>
              </a:rPr>
              <a:t> </a:t>
            </a:r>
            <a:r>
              <a:rPr lang="es-ES" sz="2000" dirty="0">
                <a:latin typeface="Arial"/>
                <a:cs typeface="Arial"/>
              </a:rPr>
              <a:t>Java IDL. </a:t>
            </a:r>
            <a:r>
              <a:rPr lang="es-ES" sz="2000" spc="-9" dirty="0">
                <a:latin typeface="Arial"/>
                <a:cs typeface="Arial"/>
              </a:rPr>
              <a:t>E</a:t>
            </a:r>
            <a:r>
              <a:rPr lang="es-ES" sz="2000" dirty="0">
                <a:latin typeface="Arial"/>
                <a:cs typeface="Arial"/>
              </a:rPr>
              <a:t>l programa</a:t>
            </a:r>
            <a:r>
              <a:rPr lang="es-ES" sz="2000" spc="19" dirty="0">
                <a:latin typeface="Arial"/>
                <a:cs typeface="Arial"/>
              </a:rPr>
              <a:t> </a:t>
            </a:r>
            <a:r>
              <a:rPr lang="es-ES" sz="2000" dirty="0">
                <a:latin typeface="Arial"/>
                <a:cs typeface="Arial"/>
              </a:rPr>
              <a:t>tiene una</a:t>
            </a:r>
            <a:r>
              <a:rPr lang="es-ES" sz="2000" spc="14" dirty="0">
                <a:latin typeface="Arial"/>
                <a:cs typeface="Arial"/>
              </a:rPr>
              <a:t> </a:t>
            </a:r>
            <a:r>
              <a:rPr lang="es-ES" sz="2000" dirty="0">
                <a:latin typeface="Arial"/>
                <a:cs typeface="Arial"/>
              </a:rPr>
              <a:t>só</a:t>
            </a:r>
            <a:r>
              <a:rPr lang="es-ES" sz="2000" spc="-4" dirty="0">
                <a:latin typeface="Arial"/>
                <a:cs typeface="Arial"/>
              </a:rPr>
              <a:t>l</a:t>
            </a:r>
            <a:r>
              <a:rPr lang="es-ES" sz="2000" dirty="0">
                <a:latin typeface="Arial"/>
                <a:cs typeface="Arial"/>
              </a:rPr>
              <a:t>o</a:t>
            </a:r>
            <a:r>
              <a:rPr lang="es-ES" sz="2000" spc="14" dirty="0">
                <a:latin typeface="Arial"/>
                <a:cs typeface="Arial"/>
              </a:rPr>
              <a:t> </a:t>
            </a:r>
            <a:r>
              <a:rPr lang="es-ES" sz="2000" dirty="0">
                <a:latin typeface="Arial"/>
                <a:cs typeface="Arial"/>
              </a:rPr>
              <a:t>op</a:t>
            </a:r>
            <a:r>
              <a:rPr lang="es-ES" sz="2000" spc="-4" dirty="0">
                <a:latin typeface="Arial"/>
                <a:cs typeface="Arial"/>
              </a:rPr>
              <a:t>e</a:t>
            </a:r>
            <a:r>
              <a:rPr lang="es-ES" sz="2000" dirty="0">
                <a:latin typeface="Arial"/>
                <a:cs typeface="Arial"/>
              </a:rPr>
              <a:t>ración que</a:t>
            </a:r>
            <a:r>
              <a:rPr lang="es-ES" sz="2000" spc="9" dirty="0">
                <a:latin typeface="Arial"/>
                <a:cs typeface="Arial"/>
              </a:rPr>
              <a:t> </a:t>
            </a:r>
            <a:r>
              <a:rPr lang="es-ES" sz="2000" dirty="0">
                <a:latin typeface="Arial"/>
                <a:cs typeface="Arial"/>
              </a:rPr>
              <a:t>dev</a:t>
            </a:r>
            <a:r>
              <a:rPr lang="es-ES" sz="2000" spc="-4" dirty="0">
                <a:latin typeface="Arial"/>
                <a:cs typeface="Arial"/>
              </a:rPr>
              <a:t>u</a:t>
            </a:r>
            <a:r>
              <a:rPr lang="es-ES" sz="2000" dirty="0">
                <a:latin typeface="Arial"/>
                <a:cs typeface="Arial"/>
              </a:rPr>
              <a:t>elve</a:t>
            </a:r>
            <a:r>
              <a:rPr lang="es-ES" sz="2000" spc="24" dirty="0">
                <a:latin typeface="Arial"/>
                <a:cs typeface="Arial"/>
              </a:rPr>
              <a:t> </a:t>
            </a:r>
            <a:r>
              <a:rPr lang="es-ES" sz="2000" dirty="0">
                <a:latin typeface="Arial"/>
                <a:cs typeface="Arial"/>
              </a:rPr>
              <a:t>una caden</a:t>
            </a:r>
            <a:r>
              <a:rPr lang="es-ES" sz="2000" spc="-4" dirty="0">
                <a:latin typeface="Arial"/>
                <a:cs typeface="Arial"/>
              </a:rPr>
              <a:t>a</a:t>
            </a:r>
            <a:r>
              <a:rPr lang="es-ES" sz="2000" dirty="0">
                <a:latin typeface="Arial"/>
                <a:cs typeface="Arial"/>
              </a:rPr>
              <a:t>,</a:t>
            </a:r>
            <a:r>
              <a:rPr lang="es-ES" sz="2000" spc="19" dirty="0">
                <a:latin typeface="Arial"/>
                <a:cs typeface="Arial"/>
              </a:rPr>
              <a:t> </a:t>
            </a:r>
            <a:r>
              <a:rPr lang="es-ES" sz="2000" dirty="0">
                <a:latin typeface="Arial"/>
                <a:cs typeface="Arial"/>
              </a:rPr>
              <a:t>la</a:t>
            </a:r>
            <a:r>
              <a:rPr lang="es-ES" sz="2000" spc="9" dirty="0">
                <a:latin typeface="Arial"/>
                <a:cs typeface="Arial"/>
              </a:rPr>
              <a:t> </a:t>
            </a:r>
            <a:r>
              <a:rPr lang="es-ES" sz="2000" dirty="0">
                <a:latin typeface="Arial"/>
                <a:cs typeface="Arial"/>
              </a:rPr>
              <a:t>cual</a:t>
            </a:r>
            <a:r>
              <a:rPr lang="es-ES" sz="2000" spc="4" dirty="0">
                <a:latin typeface="Arial"/>
                <a:cs typeface="Arial"/>
              </a:rPr>
              <a:t> </a:t>
            </a:r>
            <a:r>
              <a:rPr lang="es-ES" sz="2000" dirty="0">
                <a:latin typeface="Arial"/>
                <a:cs typeface="Arial"/>
              </a:rPr>
              <a:t>imprimirá.</a:t>
            </a:r>
            <a:br>
              <a:rPr lang="es-ES" sz="2000" dirty="0">
                <a:latin typeface="Arial"/>
                <a:cs typeface="Arial"/>
              </a:rPr>
            </a:br>
            <a:r>
              <a:rPr lang="es-ES" sz="2000" dirty="0">
                <a:latin typeface="Arial"/>
                <a:cs typeface="Arial"/>
              </a:rPr>
              <a:t>To</a:t>
            </a:r>
            <a:r>
              <a:rPr lang="es-ES" sz="2000" spc="-4" dirty="0">
                <a:latin typeface="Arial"/>
                <a:cs typeface="Arial"/>
              </a:rPr>
              <a:t>d</a:t>
            </a:r>
            <a:r>
              <a:rPr lang="es-ES" sz="2000" dirty="0">
                <a:latin typeface="Arial"/>
                <a:cs typeface="Arial"/>
              </a:rPr>
              <a:t>os</a:t>
            </a:r>
            <a:r>
              <a:rPr lang="es-ES" sz="2000" spc="4" dirty="0">
                <a:latin typeface="Arial"/>
                <a:cs typeface="Arial"/>
              </a:rPr>
              <a:t> </a:t>
            </a:r>
            <a:r>
              <a:rPr lang="es-ES" sz="2000" dirty="0">
                <a:latin typeface="Arial"/>
                <a:cs typeface="Arial"/>
              </a:rPr>
              <a:t>l</a:t>
            </a:r>
            <a:r>
              <a:rPr lang="es-ES" sz="2000" spc="-4" dirty="0">
                <a:latin typeface="Arial"/>
                <a:cs typeface="Arial"/>
              </a:rPr>
              <a:t>o</a:t>
            </a:r>
            <a:r>
              <a:rPr lang="es-ES" sz="2000" dirty="0">
                <a:latin typeface="Arial"/>
                <a:cs typeface="Arial"/>
              </a:rPr>
              <a:t>s</a:t>
            </a:r>
            <a:r>
              <a:rPr lang="es-ES" sz="2000" spc="14" dirty="0">
                <a:latin typeface="Arial"/>
                <a:cs typeface="Arial"/>
              </a:rPr>
              <a:t> </a:t>
            </a:r>
            <a:r>
              <a:rPr lang="es-ES" sz="2000" dirty="0">
                <a:latin typeface="Arial"/>
                <a:cs typeface="Arial"/>
              </a:rPr>
              <a:t>fundamentos </a:t>
            </a:r>
            <a:r>
              <a:rPr lang="es-ES" sz="2000" spc="4" dirty="0">
                <a:latin typeface="Arial"/>
                <a:cs typeface="Arial"/>
              </a:rPr>
              <a:t>t</a:t>
            </a:r>
            <a:r>
              <a:rPr lang="es-ES" sz="2000" dirty="0">
                <a:latin typeface="Arial"/>
                <a:cs typeface="Arial"/>
              </a:rPr>
              <a:t>eóricos</a:t>
            </a:r>
            <a:r>
              <a:rPr lang="es-ES" sz="2000" spc="9" dirty="0">
                <a:latin typeface="Arial"/>
                <a:cs typeface="Arial"/>
              </a:rPr>
              <a:t> </a:t>
            </a:r>
            <a:r>
              <a:rPr lang="es-ES" sz="2000" dirty="0">
                <a:latin typeface="Arial"/>
                <a:cs typeface="Arial"/>
              </a:rPr>
              <a:t>que neces</a:t>
            </a:r>
            <a:r>
              <a:rPr lang="es-ES" sz="2000" spc="-4" dirty="0">
                <a:latin typeface="Arial"/>
                <a:cs typeface="Arial"/>
              </a:rPr>
              <a:t>i</a:t>
            </a:r>
            <a:r>
              <a:rPr lang="es-ES" sz="2000" dirty="0">
                <a:latin typeface="Arial"/>
                <a:cs typeface="Arial"/>
              </a:rPr>
              <a:t>ta</a:t>
            </a:r>
            <a:r>
              <a:rPr lang="es-ES" sz="2000" spc="4" dirty="0">
                <a:latin typeface="Arial"/>
                <a:cs typeface="Arial"/>
              </a:rPr>
              <a:t>m</a:t>
            </a:r>
            <a:r>
              <a:rPr lang="es-ES" sz="2000" dirty="0">
                <a:latin typeface="Arial"/>
                <a:cs typeface="Arial"/>
              </a:rPr>
              <a:t>os</a:t>
            </a:r>
            <a:r>
              <a:rPr lang="es-ES" sz="2000" spc="14" dirty="0">
                <a:latin typeface="Arial"/>
                <a:cs typeface="Arial"/>
              </a:rPr>
              <a:t> </a:t>
            </a:r>
            <a:r>
              <a:rPr lang="es-ES" sz="2000" dirty="0" smtClean="0">
                <a:latin typeface="Arial"/>
                <a:cs typeface="Arial"/>
              </a:rPr>
              <a:t>para comprender</a:t>
            </a:r>
            <a:r>
              <a:rPr lang="es-ES" sz="2000" spc="14" dirty="0" smtClean="0">
                <a:latin typeface="Arial"/>
                <a:cs typeface="Arial"/>
              </a:rPr>
              <a:t> </a:t>
            </a:r>
            <a:r>
              <a:rPr lang="es-ES" sz="2000" dirty="0">
                <a:latin typeface="Arial"/>
                <a:cs typeface="Arial"/>
              </a:rPr>
              <a:t>el ejemplo</a:t>
            </a:r>
            <a:r>
              <a:rPr lang="es-ES" sz="2000" spc="24" dirty="0">
                <a:latin typeface="Arial"/>
                <a:cs typeface="Arial"/>
              </a:rPr>
              <a:t> </a:t>
            </a:r>
            <a:r>
              <a:rPr lang="es-ES" sz="2000" dirty="0">
                <a:latin typeface="Arial"/>
                <a:cs typeface="Arial"/>
              </a:rPr>
              <a:t>ya</a:t>
            </a:r>
            <a:r>
              <a:rPr lang="es-ES" sz="2000" spc="-4" dirty="0">
                <a:latin typeface="Arial"/>
                <a:cs typeface="Arial"/>
              </a:rPr>
              <a:t> </a:t>
            </a:r>
            <a:r>
              <a:rPr lang="es-ES" sz="2000" dirty="0">
                <a:latin typeface="Arial"/>
                <a:cs typeface="Arial"/>
              </a:rPr>
              <a:t>han</a:t>
            </a:r>
            <a:r>
              <a:rPr lang="es-ES" sz="2000" spc="9" dirty="0">
                <a:latin typeface="Arial"/>
                <a:cs typeface="Arial"/>
              </a:rPr>
              <a:t> </a:t>
            </a:r>
            <a:r>
              <a:rPr lang="es-ES" sz="2000" dirty="0">
                <a:latin typeface="Arial"/>
                <a:cs typeface="Arial"/>
              </a:rPr>
              <a:t>si</a:t>
            </a:r>
            <a:r>
              <a:rPr lang="es-ES" sz="2000" spc="-4" dirty="0">
                <a:latin typeface="Arial"/>
                <a:cs typeface="Arial"/>
              </a:rPr>
              <a:t>d</a:t>
            </a:r>
            <a:r>
              <a:rPr lang="es-ES" sz="2000" dirty="0">
                <a:latin typeface="Arial"/>
                <a:cs typeface="Arial"/>
              </a:rPr>
              <a:t>o</a:t>
            </a:r>
            <a:r>
              <a:rPr lang="es-ES" sz="2000" spc="29" dirty="0">
                <a:latin typeface="Arial"/>
                <a:cs typeface="Arial"/>
              </a:rPr>
              <a:t> </a:t>
            </a:r>
            <a:r>
              <a:rPr lang="es-ES" sz="2000" dirty="0">
                <a:latin typeface="Arial"/>
                <a:cs typeface="Arial"/>
              </a:rPr>
              <a:t>e</a:t>
            </a:r>
            <a:r>
              <a:rPr lang="es-ES" sz="2000" spc="-14" dirty="0">
                <a:latin typeface="Arial"/>
                <a:cs typeface="Arial"/>
              </a:rPr>
              <a:t>x</a:t>
            </a:r>
            <a:r>
              <a:rPr lang="es-ES" sz="2000" dirty="0">
                <a:latin typeface="Arial"/>
                <a:cs typeface="Arial"/>
              </a:rPr>
              <a:t>pu</a:t>
            </a:r>
            <a:r>
              <a:rPr lang="es-ES" sz="2000" spc="-4" dirty="0">
                <a:latin typeface="Arial"/>
                <a:cs typeface="Arial"/>
              </a:rPr>
              <a:t>e</a:t>
            </a:r>
            <a:r>
              <a:rPr lang="es-ES" sz="2000" dirty="0">
                <a:latin typeface="Arial"/>
                <a:cs typeface="Arial"/>
              </a:rPr>
              <a:t>stos previamente.</a:t>
            </a:r>
            <a:r>
              <a:rPr lang="es-ES" sz="2000" spc="19" dirty="0">
                <a:latin typeface="Arial"/>
                <a:cs typeface="Arial"/>
              </a:rPr>
              <a:t> </a:t>
            </a:r>
            <a:r>
              <a:rPr lang="es-ES" sz="2000" dirty="0">
                <a:latin typeface="Arial"/>
                <a:cs typeface="Arial"/>
              </a:rPr>
              <a:t>Este</a:t>
            </a:r>
            <a:r>
              <a:rPr lang="es-ES" sz="2000" spc="-4" dirty="0">
                <a:latin typeface="Arial"/>
                <a:cs typeface="Arial"/>
              </a:rPr>
              <a:t> </a:t>
            </a:r>
            <a:r>
              <a:rPr lang="es-ES" sz="2000" dirty="0">
                <a:latin typeface="Arial"/>
                <a:cs typeface="Arial"/>
              </a:rPr>
              <a:t>di</a:t>
            </a:r>
            <a:r>
              <a:rPr lang="es-ES" sz="2000" spc="-9" dirty="0">
                <a:latin typeface="Arial"/>
                <a:cs typeface="Arial"/>
              </a:rPr>
              <a:t>a</a:t>
            </a:r>
            <a:r>
              <a:rPr lang="es-ES" sz="2000" dirty="0">
                <a:latin typeface="Arial"/>
                <a:cs typeface="Arial"/>
              </a:rPr>
              <a:t>grama</a:t>
            </a:r>
            <a:r>
              <a:rPr lang="es-ES" sz="2000" spc="19" dirty="0">
                <a:latin typeface="Arial"/>
                <a:cs typeface="Arial"/>
              </a:rPr>
              <a:t> </a:t>
            </a:r>
            <a:r>
              <a:rPr lang="es-ES" sz="2000" dirty="0">
                <a:latin typeface="Arial"/>
                <a:cs typeface="Arial"/>
              </a:rPr>
              <a:t>muest</a:t>
            </a:r>
            <a:r>
              <a:rPr lang="es-ES" sz="2000" spc="4" dirty="0">
                <a:latin typeface="Arial"/>
                <a:cs typeface="Arial"/>
              </a:rPr>
              <a:t>r</a:t>
            </a:r>
            <a:r>
              <a:rPr lang="es-ES" sz="2000" dirty="0">
                <a:latin typeface="Arial"/>
                <a:cs typeface="Arial"/>
              </a:rPr>
              <a:t>a</a:t>
            </a:r>
            <a:r>
              <a:rPr lang="es-ES" sz="2000" spc="-4" dirty="0">
                <a:latin typeface="Arial"/>
                <a:cs typeface="Arial"/>
              </a:rPr>
              <a:t> </a:t>
            </a:r>
            <a:r>
              <a:rPr lang="es-ES" sz="2000" dirty="0">
                <a:latin typeface="Arial"/>
                <a:cs typeface="Arial"/>
              </a:rPr>
              <a:t>el</a:t>
            </a:r>
            <a:r>
              <a:rPr lang="es-ES" sz="2000" spc="9" dirty="0">
                <a:latin typeface="Arial"/>
                <a:cs typeface="Arial"/>
              </a:rPr>
              <a:t> </a:t>
            </a:r>
            <a:r>
              <a:rPr lang="es-ES" sz="2000" dirty="0">
                <a:latin typeface="Arial"/>
                <a:cs typeface="Arial"/>
              </a:rPr>
              <a:t>proceso</a:t>
            </a:r>
            <a:r>
              <a:rPr lang="es-ES" sz="2000" spc="9" dirty="0">
                <a:latin typeface="Arial"/>
                <a:cs typeface="Arial"/>
              </a:rPr>
              <a:t> </a:t>
            </a:r>
            <a:r>
              <a:rPr lang="es-ES" sz="2000" dirty="0">
                <a:latin typeface="Arial"/>
                <a:cs typeface="Arial"/>
              </a:rPr>
              <a:t>de comun</a:t>
            </a:r>
            <a:r>
              <a:rPr lang="es-ES" sz="2000" spc="-4" dirty="0">
                <a:latin typeface="Arial"/>
                <a:cs typeface="Arial"/>
              </a:rPr>
              <a:t>i</a:t>
            </a:r>
            <a:r>
              <a:rPr lang="es-ES" sz="2000" dirty="0">
                <a:latin typeface="Arial"/>
                <a:cs typeface="Arial"/>
              </a:rPr>
              <a:t>cac</a:t>
            </a:r>
            <a:r>
              <a:rPr lang="es-ES" sz="2000" spc="-4" dirty="0">
                <a:latin typeface="Arial"/>
                <a:cs typeface="Arial"/>
              </a:rPr>
              <a:t>i</a:t>
            </a:r>
            <a:r>
              <a:rPr lang="es-ES" sz="2000" dirty="0">
                <a:latin typeface="Arial"/>
                <a:cs typeface="Arial"/>
              </a:rPr>
              <a:t>ón</a:t>
            </a:r>
            <a:r>
              <a:rPr lang="es-ES" sz="2000" spc="34" dirty="0">
                <a:latin typeface="Arial"/>
                <a:cs typeface="Arial"/>
              </a:rPr>
              <a:t> </a:t>
            </a:r>
            <a:r>
              <a:rPr lang="es-ES" sz="2000" dirty="0">
                <a:latin typeface="Arial"/>
                <a:cs typeface="Arial"/>
              </a:rPr>
              <a:t>entre el cli</a:t>
            </a:r>
            <a:r>
              <a:rPr lang="es-ES" sz="2000" spc="-4" dirty="0">
                <a:latin typeface="Arial"/>
                <a:cs typeface="Arial"/>
              </a:rPr>
              <a:t>e</a:t>
            </a:r>
            <a:r>
              <a:rPr lang="es-ES" sz="2000" dirty="0">
                <a:latin typeface="Arial"/>
                <a:cs typeface="Arial"/>
              </a:rPr>
              <a:t>nte</a:t>
            </a:r>
            <a:r>
              <a:rPr lang="es-ES" sz="2000" spc="29" dirty="0">
                <a:latin typeface="Arial"/>
                <a:cs typeface="Arial"/>
              </a:rPr>
              <a:t> </a:t>
            </a:r>
            <a:r>
              <a:rPr lang="es-ES" sz="2000" dirty="0">
                <a:latin typeface="Arial"/>
                <a:cs typeface="Arial"/>
              </a:rPr>
              <a:t>y el servid</a:t>
            </a:r>
            <a:r>
              <a:rPr lang="es-ES" sz="2000" spc="-9" dirty="0">
                <a:latin typeface="Arial"/>
                <a:cs typeface="Arial"/>
              </a:rPr>
              <a:t>o</a:t>
            </a:r>
            <a:r>
              <a:rPr lang="es-ES" sz="2000" dirty="0">
                <a:latin typeface="Arial"/>
                <a:cs typeface="Arial"/>
              </a:rPr>
              <a:t>r,</a:t>
            </a:r>
            <a:r>
              <a:rPr lang="es-ES" sz="2000" spc="9" dirty="0">
                <a:latin typeface="Arial"/>
                <a:cs typeface="Arial"/>
              </a:rPr>
              <a:t> </a:t>
            </a:r>
            <a:r>
              <a:rPr lang="es-ES" sz="2000" dirty="0">
                <a:latin typeface="Arial"/>
                <a:cs typeface="Arial"/>
              </a:rPr>
              <a:t>a</a:t>
            </a:r>
            <a:r>
              <a:rPr lang="es-ES" sz="2000" spc="4" dirty="0">
                <a:latin typeface="Arial"/>
                <a:cs typeface="Arial"/>
              </a:rPr>
              <a:t> </a:t>
            </a:r>
            <a:r>
              <a:rPr lang="es-ES" sz="2000" dirty="0">
                <a:latin typeface="Arial"/>
                <a:cs typeface="Arial"/>
              </a:rPr>
              <a:t>t</a:t>
            </a:r>
            <a:r>
              <a:rPr lang="es-ES" sz="2000" spc="4" dirty="0">
                <a:latin typeface="Arial"/>
                <a:cs typeface="Arial"/>
              </a:rPr>
              <a:t>r</a:t>
            </a:r>
            <a:r>
              <a:rPr lang="es-ES" sz="2000" dirty="0">
                <a:latin typeface="Arial"/>
                <a:cs typeface="Arial"/>
              </a:rPr>
              <a:t>avés</a:t>
            </a:r>
            <a:r>
              <a:rPr lang="es-ES" sz="2000" spc="-9" dirty="0">
                <a:latin typeface="Arial"/>
                <a:cs typeface="Arial"/>
              </a:rPr>
              <a:t> </a:t>
            </a:r>
            <a:r>
              <a:rPr lang="es-ES" sz="2000" dirty="0">
                <a:latin typeface="Arial"/>
                <a:cs typeface="Arial"/>
              </a:rPr>
              <a:t>del I</a:t>
            </a:r>
            <a:r>
              <a:rPr lang="es-ES" sz="2000" spc="4" dirty="0">
                <a:latin typeface="Arial"/>
                <a:cs typeface="Arial"/>
              </a:rPr>
              <a:t>I</a:t>
            </a:r>
            <a:r>
              <a:rPr lang="es-ES" sz="2000" dirty="0">
                <a:latin typeface="Arial"/>
                <a:cs typeface="Arial"/>
              </a:rPr>
              <a:t>OP:</a:t>
            </a:r>
            <a:br>
              <a:rPr lang="es-ES" sz="2000" dirty="0">
                <a:latin typeface="Arial"/>
                <a:cs typeface="Arial"/>
              </a:rPr>
            </a:br>
            <a:endParaRPr lang="es-ES" sz="2000" dirty="0"/>
          </a:p>
        </p:txBody>
      </p:sp>
      <p:sp>
        <p:nvSpPr>
          <p:cNvPr id="5" name="Subtítulo 4"/>
          <p:cNvSpPr>
            <a:spLocks noGrp="1"/>
          </p:cNvSpPr>
          <p:nvPr>
            <p:ph type="subTitle" idx="1"/>
          </p:nvPr>
        </p:nvSpPr>
        <p:spPr>
          <a:xfrm>
            <a:off x="1154955" y="5563672"/>
            <a:ext cx="8825658" cy="75127"/>
          </a:xfrm>
        </p:spPr>
        <p:txBody>
          <a:bodyPr>
            <a:normAutofit fontScale="25000" lnSpcReduction="20000"/>
          </a:bodyPr>
          <a:lstStyle/>
          <a:p>
            <a:endParaRPr lang="es-ES" dirty="0"/>
          </a:p>
        </p:txBody>
      </p:sp>
    </p:spTree>
    <p:extLst>
      <p:ext uri="{BB962C8B-B14F-4D97-AF65-F5344CB8AC3E}">
        <p14:creationId xmlns:p14="http://schemas.microsoft.com/office/powerpoint/2010/main" val="939762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772732"/>
            <a:ext cx="8825658" cy="3490175"/>
          </a:xfrm>
        </p:spPr>
        <p:txBody>
          <a:bodyPr/>
          <a:lstStyle/>
          <a:p>
            <a:pPr>
              <a:lnSpc>
                <a:spcPts val="800"/>
              </a:lnSpc>
              <a:spcBef>
                <a:spcPts val="0"/>
              </a:spcBef>
            </a:pPr>
            <a:r>
              <a:rPr lang="es-ES" sz="2400" b="1" dirty="0">
                <a:latin typeface="Arial"/>
                <a:cs typeface="Arial"/>
              </a:rPr>
              <a:t>Ejemplo</a:t>
            </a:r>
            <a:r>
              <a:rPr lang="es-ES" sz="2400" b="1" spc="-98" dirty="0">
                <a:latin typeface="Arial"/>
                <a:cs typeface="Arial"/>
              </a:rPr>
              <a:t> </a:t>
            </a:r>
            <a:r>
              <a:rPr lang="es-ES" sz="2400" b="1" dirty="0">
                <a:latin typeface="Arial"/>
                <a:cs typeface="Arial"/>
              </a:rPr>
              <a:t>"</a:t>
            </a:r>
            <a:r>
              <a:rPr lang="es-ES" sz="2400" b="1" dirty="0" err="1">
                <a:latin typeface="Arial"/>
                <a:cs typeface="Arial"/>
              </a:rPr>
              <a:t>Hello</a:t>
            </a:r>
            <a:r>
              <a:rPr lang="es-ES" sz="2400" b="1" spc="-56" dirty="0">
                <a:latin typeface="Arial"/>
                <a:cs typeface="Arial"/>
              </a:rPr>
              <a:t> </a:t>
            </a:r>
            <a:r>
              <a:rPr lang="es-ES" sz="2400" b="1" dirty="0" err="1">
                <a:latin typeface="Arial"/>
                <a:cs typeface="Arial"/>
              </a:rPr>
              <a:t>worl</a:t>
            </a:r>
            <a:r>
              <a:rPr lang="es-ES" sz="2400" b="1" spc="-4" dirty="0" err="1">
                <a:latin typeface="Arial"/>
                <a:cs typeface="Arial"/>
              </a:rPr>
              <a:t>d</a:t>
            </a:r>
            <a:r>
              <a:rPr lang="es-ES" sz="2400" b="1" dirty="0">
                <a:latin typeface="Arial"/>
                <a:cs typeface="Arial"/>
              </a:rPr>
              <a:t>"</a:t>
            </a:r>
            <a:r>
              <a:rPr lang="es-ES" sz="2400" b="1" spc="-13" dirty="0">
                <a:latin typeface="Arial"/>
                <a:cs typeface="Arial"/>
              </a:rPr>
              <a:t> </a:t>
            </a:r>
            <a:r>
              <a:rPr lang="es-ES" sz="2400" b="1" dirty="0">
                <a:latin typeface="Arial"/>
                <a:cs typeface="Arial"/>
              </a:rPr>
              <a:t>en</a:t>
            </a:r>
            <a:r>
              <a:rPr lang="es-ES" sz="2400" b="1" spc="-32" dirty="0">
                <a:latin typeface="Arial"/>
                <a:cs typeface="Arial"/>
              </a:rPr>
              <a:t> </a:t>
            </a:r>
            <a:r>
              <a:rPr lang="es-ES" sz="2400" b="1" dirty="0" smtClean="0">
                <a:latin typeface="Arial"/>
                <a:cs typeface="Arial"/>
              </a:rPr>
              <a:t>Cli</a:t>
            </a:r>
            <a:r>
              <a:rPr lang="es-ES" sz="2400" b="1" spc="9" dirty="0" smtClean="0">
                <a:latin typeface="Arial"/>
                <a:cs typeface="Arial"/>
              </a:rPr>
              <a:t>e</a:t>
            </a:r>
            <a:r>
              <a:rPr lang="es-ES" sz="2400" b="1" dirty="0" smtClean="0">
                <a:latin typeface="Arial"/>
                <a:cs typeface="Arial"/>
              </a:rPr>
              <a:t>nte</a:t>
            </a:r>
            <a:r>
              <a:rPr lang="es-ES" sz="2400" b="1" spc="4" dirty="0" smtClean="0">
                <a:latin typeface="Arial"/>
                <a:cs typeface="Arial"/>
              </a:rPr>
              <a:t>/</a:t>
            </a:r>
            <a:r>
              <a:rPr lang="es-ES" sz="2400" b="1" dirty="0" smtClean="0">
                <a:latin typeface="Arial"/>
                <a:cs typeface="Arial"/>
              </a:rPr>
              <a:t>Ser</a:t>
            </a:r>
            <a:r>
              <a:rPr lang="es-ES" sz="2400" b="1" spc="9" dirty="0" smtClean="0">
                <a:latin typeface="Arial"/>
                <a:cs typeface="Arial"/>
              </a:rPr>
              <a:t>v</a:t>
            </a:r>
            <a:r>
              <a:rPr lang="es-ES" sz="2400" b="1" dirty="0" smtClean="0">
                <a:latin typeface="Arial"/>
                <a:cs typeface="Arial"/>
              </a:rPr>
              <a:t>idor</a:t>
            </a:r>
            <a:r>
              <a:rPr lang="es-ES" sz="2000" b="1" dirty="0" smtClean="0">
                <a:latin typeface="Arial"/>
                <a:cs typeface="Arial"/>
              </a:rPr>
              <a:t/>
            </a:r>
            <a:br>
              <a:rPr lang="es-ES" sz="2000" b="1" dirty="0" smtClean="0">
                <a:latin typeface="Arial"/>
                <a:cs typeface="Arial"/>
              </a:rPr>
            </a:br>
            <a:r>
              <a:rPr lang="es-ES" sz="2000" b="1" dirty="0">
                <a:latin typeface="Arial"/>
                <a:cs typeface="Arial"/>
              </a:rPr>
              <a:t/>
            </a:r>
            <a:br>
              <a:rPr lang="es-ES" sz="2000" b="1" dirty="0">
                <a:latin typeface="Arial"/>
                <a:cs typeface="Arial"/>
              </a:rPr>
            </a:br>
            <a:r>
              <a:rPr lang="es-ES" sz="2000" b="1" dirty="0" smtClean="0">
                <a:latin typeface="Arial"/>
                <a:cs typeface="Arial"/>
              </a:rPr>
              <a:t/>
            </a:r>
            <a:br>
              <a:rPr lang="es-ES" sz="2000" b="1" dirty="0" smtClean="0">
                <a:latin typeface="Arial"/>
                <a:cs typeface="Arial"/>
              </a:rPr>
            </a:br>
            <a:r>
              <a:rPr lang="es-ES" sz="2000" b="1" dirty="0">
                <a:latin typeface="Arial"/>
                <a:cs typeface="Arial"/>
              </a:rPr>
              <a:t/>
            </a:r>
            <a:br>
              <a:rPr lang="es-ES" sz="2000" b="1" dirty="0">
                <a:latin typeface="Arial"/>
                <a:cs typeface="Arial"/>
              </a:rPr>
            </a:br>
            <a:r>
              <a:rPr lang="es-ES" sz="2000" b="1" dirty="0" smtClean="0">
                <a:latin typeface="Arial"/>
                <a:cs typeface="Arial"/>
              </a:rPr>
              <a:t/>
            </a:r>
            <a:br>
              <a:rPr lang="es-ES" sz="2000" b="1" dirty="0" smtClean="0">
                <a:latin typeface="Arial"/>
                <a:cs typeface="Arial"/>
              </a:rPr>
            </a:br>
            <a:r>
              <a:rPr lang="es-ES" sz="2000" b="1" dirty="0">
                <a:latin typeface="Arial"/>
                <a:cs typeface="Arial"/>
              </a:rPr>
              <a:t/>
            </a:r>
            <a:br>
              <a:rPr lang="es-ES" sz="2000" b="1" dirty="0">
                <a:latin typeface="Arial"/>
                <a:cs typeface="Arial"/>
              </a:rPr>
            </a:br>
            <a:r>
              <a:rPr lang="es-ES" sz="2000" b="1" dirty="0" smtClean="0">
                <a:latin typeface="Arial"/>
                <a:cs typeface="Arial"/>
              </a:rPr>
              <a:t/>
            </a:r>
            <a:br>
              <a:rPr lang="es-ES" sz="2000" b="1" dirty="0" smtClean="0">
                <a:latin typeface="Arial"/>
                <a:cs typeface="Arial"/>
              </a:rPr>
            </a:br>
            <a:r>
              <a:rPr lang="es-ES" sz="2000" b="1" dirty="0">
                <a:latin typeface="Arial"/>
                <a:cs typeface="Arial"/>
              </a:rPr>
              <a:t/>
            </a:r>
            <a:br>
              <a:rPr lang="es-ES" sz="2000" b="1" dirty="0">
                <a:latin typeface="Arial"/>
                <a:cs typeface="Arial"/>
              </a:rPr>
            </a:br>
            <a:r>
              <a:rPr lang="es-ES" sz="2000" dirty="0" smtClean="0">
                <a:latin typeface="Arial"/>
                <a:cs typeface="Arial"/>
              </a:rPr>
              <a:t>Estos</a:t>
            </a:r>
            <a:r>
              <a:rPr lang="es-ES" sz="2000" spc="-4" dirty="0" smtClean="0">
                <a:latin typeface="Arial"/>
                <a:cs typeface="Arial"/>
              </a:rPr>
              <a:t> </a:t>
            </a:r>
            <a:r>
              <a:rPr lang="es-ES" sz="2000" dirty="0">
                <a:latin typeface="Arial"/>
                <a:cs typeface="Arial"/>
              </a:rPr>
              <a:t>son l</a:t>
            </a:r>
            <a:r>
              <a:rPr lang="es-ES" sz="2000" spc="-4" dirty="0">
                <a:latin typeface="Arial"/>
                <a:cs typeface="Arial"/>
              </a:rPr>
              <a:t>o</a:t>
            </a:r>
            <a:r>
              <a:rPr lang="es-ES" sz="2000" dirty="0">
                <a:latin typeface="Arial"/>
                <a:cs typeface="Arial"/>
              </a:rPr>
              <a:t>s</a:t>
            </a:r>
            <a:r>
              <a:rPr lang="es-ES" sz="2000" spc="14" dirty="0">
                <a:latin typeface="Arial"/>
                <a:cs typeface="Arial"/>
              </a:rPr>
              <a:t> </a:t>
            </a:r>
            <a:r>
              <a:rPr lang="es-ES" sz="2000" dirty="0">
                <a:latin typeface="Arial"/>
                <a:cs typeface="Arial"/>
              </a:rPr>
              <a:t>pas</a:t>
            </a:r>
            <a:r>
              <a:rPr lang="es-ES" sz="2000" spc="-4" dirty="0">
                <a:latin typeface="Arial"/>
                <a:cs typeface="Arial"/>
              </a:rPr>
              <a:t>o</a:t>
            </a:r>
            <a:r>
              <a:rPr lang="es-ES" sz="2000" dirty="0">
                <a:latin typeface="Arial"/>
                <a:cs typeface="Arial"/>
              </a:rPr>
              <a:t>s que</a:t>
            </a:r>
            <a:r>
              <a:rPr lang="es-ES" sz="2000" spc="14" dirty="0">
                <a:latin typeface="Arial"/>
                <a:cs typeface="Arial"/>
              </a:rPr>
              <a:t> </a:t>
            </a:r>
            <a:r>
              <a:rPr lang="es-ES" sz="2000" dirty="0">
                <a:latin typeface="Arial"/>
                <a:cs typeface="Arial"/>
              </a:rPr>
              <a:t>se l</a:t>
            </a:r>
            <a:r>
              <a:rPr lang="es-ES" sz="2000" spc="-4" dirty="0">
                <a:latin typeface="Arial"/>
                <a:cs typeface="Arial"/>
              </a:rPr>
              <a:t>l</a:t>
            </a:r>
            <a:r>
              <a:rPr lang="es-ES" sz="2000" dirty="0">
                <a:latin typeface="Arial"/>
                <a:cs typeface="Arial"/>
              </a:rPr>
              <a:t>eva</a:t>
            </a:r>
            <a:r>
              <a:rPr lang="es-ES" sz="2000" spc="9" dirty="0">
                <a:latin typeface="Arial"/>
                <a:cs typeface="Arial"/>
              </a:rPr>
              <a:t> </a:t>
            </a:r>
            <a:r>
              <a:rPr lang="es-ES" sz="2000" dirty="0">
                <a:latin typeface="Arial"/>
                <a:cs typeface="Arial"/>
              </a:rPr>
              <a:t>a cabo</a:t>
            </a:r>
            <a:r>
              <a:rPr lang="es-ES" sz="2000" dirty="0" smtClean="0">
                <a:latin typeface="Arial"/>
                <a:cs typeface="Arial"/>
              </a:rPr>
              <a:t>:</a:t>
            </a:r>
            <a:br>
              <a:rPr lang="es-ES" sz="2000" dirty="0" smtClean="0">
                <a:latin typeface="Arial"/>
                <a:cs typeface="Arial"/>
              </a:rPr>
            </a:br>
            <a:r>
              <a:rPr lang="es-ES" sz="2000" dirty="0" smtClean="0">
                <a:latin typeface="Arial"/>
                <a:cs typeface="Arial"/>
              </a:rPr>
              <a:t/>
            </a:r>
            <a:br>
              <a:rPr lang="es-ES" sz="2000" dirty="0" smtClean="0">
                <a:latin typeface="Arial"/>
                <a:cs typeface="Arial"/>
              </a:rPr>
            </a:br>
            <a:r>
              <a:rPr lang="es-ES" sz="2000" dirty="0">
                <a:latin typeface="Arial"/>
                <a:cs typeface="Arial"/>
              </a:rPr>
              <a:t/>
            </a:r>
            <a:br>
              <a:rPr lang="es-ES" sz="2000" dirty="0">
                <a:latin typeface="Arial"/>
                <a:cs typeface="Arial"/>
              </a:rPr>
            </a:br>
            <a:r>
              <a:rPr lang="es-ES" sz="2000" dirty="0">
                <a:latin typeface="Arial"/>
                <a:cs typeface="Arial"/>
              </a:rPr>
              <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a:latin typeface="Arial"/>
                <a:cs typeface="Arial"/>
              </a:rPr>
              <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1</a:t>
            </a:r>
            <a:r>
              <a:rPr lang="es-ES" sz="2000" dirty="0">
                <a:latin typeface="Arial"/>
                <a:cs typeface="Arial"/>
              </a:rPr>
              <a:t>. </a:t>
            </a:r>
            <a:r>
              <a:rPr lang="es-ES" sz="2000" spc="-9" dirty="0">
                <a:latin typeface="Arial"/>
                <a:cs typeface="Arial"/>
              </a:rPr>
              <a:t>E</a:t>
            </a:r>
            <a:r>
              <a:rPr lang="es-ES" sz="2000" dirty="0">
                <a:latin typeface="Arial"/>
                <a:cs typeface="Arial"/>
              </a:rPr>
              <a:t>l cl</a:t>
            </a:r>
            <a:r>
              <a:rPr lang="es-ES" sz="2000" spc="-9" dirty="0">
                <a:latin typeface="Arial"/>
                <a:cs typeface="Arial"/>
              </a:rPr>
              <a:t>i</a:t>
            </a:r>
            <a:r>
              <a:rPr lang="es-ES" sz="2000" dirty="0">
                <a:latin typeface="Arial"/>
                <a:cs typeface="Arial"/>
              </a:rPr>
              <a:t>ente</a:t>
            </a:r>
            <a:r>
              <a:rPr lang="es-ES" sz="2000" spc="24" dirty="0">
                <a:latin typeface="Arial"/>
                <a:cs typeface="Arial"/>
              </a:rPr>
              <a:t> </a:t>
            </a:r>
            <a:r>
              <a:rPr lang="es-ES" sz="2000" dirty="0">
                <a:latin typeface="Arial"/>
                <a:cs typeface="Arial"/>
              </a:rPr>
              <a:t>i</a:t>
            </a:r>
            <a:r>
              <a:rPr lang="es-ES" sz="2000" spc="-4" dirty="0">
                <a:latin typeface="Arial"/>
                <a:cs typeface="Arial"/>
              </a:rPr>
              <a:t>n</a:t>
            </a:r>
            <a:r>
              <a:rPr lang="es-ES" sz="2000" dirty="0">
                <a:latin typeface="Arial"/>
                <a:cs typeface="Arial"/>
              </a:rPr>
              <a:t>voca</a:t>
            </a:r>
            <a:r>
              <a:rPr lang="es-ES" sz="2000" spc="9" dirty="0">
                <a:latin typeface="Arial"/>
                <a:cs typeface="Arial"/>
              </a:rPr>
              <a:t> </a:t>
            </a:r>
            <a:r>
              <a:rPr lang="es-ES" sz="2000" dirty="0">
                <a:latin typeface="Arial"/>
                <a:cs typeface="Arial"/>
              </a:rPr>
              <a:t>la operación</a:t>
            </a:r>
            <a:r>
              <a:rPr lang="es-ES" sz="2000" spc="44" dirty="0">
                <a:latin typeface="Arial"/>
                <a:cs typeface="Arial"/>
              </a:rPr>
              <a:t> </a:t>
            </a:r>
            <a:r>
              <a:rPr lang="es-ES" sz="2000" dirty="0" err="1">
                <a:latin typeface="Arial"/>
                <a:cs typeface="Arial"/>
              </a:rPr>
              <a:t>sayH</a:t>
            </a:r>
            <a:r>
              <a:rPr lang="es-ES" sz="2000" spc="-9" dirty="0" err="1">
                <a:latin typeface="Arial"/>
                <a:cs typeface="Arial"/>
              </a:rPr>
              <a:t>e</a:t>
            </a:r>
            <a:r>
              <a:rPr lang="es-ES" sz="2000" dirty="0" err="1">
                <a:latin typeface="Arial"/>
                <a:cs typeface="Arial"/>
              </a:rPr>
              <a:t>l</a:t>
            </a:r>
            <a:r>
              <a:rPr lang="es-ES" sz="2000" spc="-9" dirty="0" err="1">
                <a:latin typeface="Arial"/>
                <a:cs typeface="Arial"/>
              </a:rPr>
              <a:t>l</a:t>
            </a:r>
            <a:r>
              <a:rPr lang="es-ES" sz="2000" dirty="0" err="1">
                <a:latin typeface="Arial"/>
                <a:cs typeface="Arial"/>
              </a:rPr>
              <a:t>o</a:t>
            </a:r>
            <a:r>
              <a:rPr lang="es-ES" sz="2000" spc="44" dirty="0">
                <a:latin typeface="Arial"/>
                <a:cs typeface="Arial"/>
              </a:rPr>
              <a:t> </a:t>
            </a:r>
            <a:r>
              <a:rPr lang="es-ES" sz="2000" dirty="0">
                <a:latin typeface="Arial"/>
                <a:cs typeface="Arial"/>
              </a:rPr>
              <a:t>del</a:t>
            </a:r>
            <a:r>
              <a:rPr lang="es-ES" sz="2000" spc="4" dirty="0">
                <a:latin typeface="Arial"/>
                <a:cs typeface="Arial"/>
              </a:rPr>
              <a:t> </a:t>
            </a:r>
            <a:r>
              <a:rPr lang="es-ES" sz="2000" dirty="0">
                <a:latin typeface="Arial"/>
                <a:cs typeface="Arial"/>
              </a:rPr>
              <a:t>servid</a:t>
            </a:r>
            <a:r>
              <a:rPr lang="es-ES" sz="2000" spc="-4" dirty="0">
                <a:latin typeface="Arial"/>
                <a:cs typeface="Arial"/>
              </a:rPr>
              <a:t>o</a:t>
            </a:r>
            <a:r>
              <a:rPr lang="es-ES" sz="2000" dirty="0">
                <a:latin typeface="Arial"/>
                <a:cs typeface="Arial"/>
              </a:rPr>
              <a:t>r</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    </a:t>
            </a:r>
            <a:br>
              <a:rPr lang="es-ES" sz="2000" dirty="0" smtClean="0">
                <a:latin typeface="Arial"/>
                <a:cs typeface="Arial"/>
              </a:rPr>
            </a:br>
            <a:r>
              <a:rPr lang="es-ES" sz="2000" dirty="0" smtClean="0">
                <a:latin typeface="Arial"/>
                <a:cs typeface="Arial"/>
              </a:rPr>
              <a:t>    </a:t>
            </a:r>
            <a:r>
              <a:rPr lang="es-ES" sz="2000" dirty="0" err="1" smtClean="0">
                <a:latin typeface="Arial"/>
                <a:cs typeface="Arial"/>
              </a:rPr>
              <a:t>H</a:t>
            </a:r>
            <a:r>
              <a:rPr lang="es-ES" sz="2000" spc="-4" dirty="0" err="1" smtClean="0">
                <a:latin typeface="Arial"/>
                <a:cs typeface="Arial"/>
              </a:rPr>
              <a:t>e</a:t>
            </a:r>
            <a:r>
              <a:rPr lang="es-ES" sz="2000" dirty="0" err="1" smtClean="0">
                <a:latin typeface="Arial"/>
                <a:cs typeface="Arial"/>
              </a:rPr>
              <a:t>l</a:t>
            </a:r>
            <a:r>
              <a:rPr lang="es-ES" sz="2000" spc="-9" dirty="0" err="1" smtClean="0">
                <a:latin typeface="Arial"/>
                <a:cs typeface="Arial"/>
              </a:rPr>
              <a:t>l</a:t>
            </a:r>
            <a:r>
              <a:rPr lang="es-ES" sz="2000" dirty="0" err="1" smtClean="0">
                <a:latin typeface="Arial"/>
                <a:cs typeface="Arial"/>
              </a:rPr>
              <a:t>o</a:t>
            </a:r>
            <a:r>
              <a:rPr lang="es-ES" sz="2000" spc="-4" dirty="0" err="1" smtClean="0">
                <a:latin typeface="Arial"/>
                <a:cs typeface="Arial"/>
              </a:rPr>
              <a:t>S</a:t>
            </a:r>
            <a:r>
              <a:rPr lang="es-ES" sz="2000" dirty="0" err="1" smtClean="0">
                <a:latin typeface="Arial"/>
                <a:cs typeface="Arial"/>
              </a:rPr>
              <a:t>erve</a:t>
            </a:r>
            <a:r>
              <a:rPr lang="es-ES" sz="2000" spc="4" dirty="0" err="1" smtClean="0">
                <a:latin typeface="Arial"/>
                <a:cs typeface="Arial"/>
              </a:rPr>
              <a:t>r</a:t>
            </a:r>
            <a:r>
              <a:rPr lang="es-ES" sz="2000" dirty="0">
                <a:latin typeface="Arial"/>
                <a:cs typeface="Arial"/>
              </a:rPr>
              <a:t>.</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2</a:t>
            </a:r>
            <a:r>
              <a:rPr lang="es-ES" sz="2000" dirty="0">
                <a:latin typeface="Arial"/>
                <a:cs typeface="Arial"/>
              </a:rPr>
              <a:t>. </a:t>
            </a:r>
            <a:r>
              <a:rPr lang="es-ES" sz="2000" spc="-9" dirty="0">
                <a:latin typeface="Arial"/>
                <a:cs typeface="Arial"/>
              </a:rPr>
              <a:t>E</a:t>
            </a:r>
            <a:r>
              <a:rPr lang="es-ES" sz="2000" dirty="0">
                <a:latin typeface="Arial"/>
                <a:cs typeface="Arial"/>
              </a:rPr>
              <a:t>l ORB t</a:t>
            </a:r>
            <a:r>
              <a:rPr lang="es-ES" sz="2000" spc="4" dirty="0">
                <a:latin typeface="Arial"/>
                <a:cs typeface="Arial"/>
              </a:rPr>
              <a:t>r</a:t>
            </a:r>
            <a:r>
              <a:rPr lang="es-ES" sz="2000" dirty="0">
                <a:latin typeface="Arial"/>
                <a:cs typeface="Arial"/>
              </a:rPr>
              <a:t>ansfi</a:t>
            </a:r>
            <a:r>
              <a:rPr lang="es-ES" sz="2000" spc="-4" dirty="0">
                <a:latin typeface="Arial"/>
                <a:cs typeface="Arial"/>
              </a:rPr>
              <a:t>e</a:t>
            </a:r>
            <a:r>
              <a:rPr lang="es-ES" sz="2000" dirty="0">
                <a:latin typeface="Arial"/>
                <a:cs typeface="Arial"/>
              </a:rPr>
              <a:t>re </a:t>
            </a:r>
            <a:r>
              <a:rPr lang="es-ES" sz="2000" spc="-4" dirty="0">
                <a:latin typeface="Arial"/>
                <a:cs typeface="Arial"/>
              </a:rPr>
              <a:t>d</a:t>
            </a:r>
            <a:r>
              <a:rPr lang="es-ES" sz="2000" dirty="0">
                <a:latin typeface="Arial"/>
                <a:cs typeface="Arial"/>
              </a:rPr>
              <a:t>ic</a:t>
            </a:r>
            <a:r>
              <a:rPr lang="es-ES" sz="2000" spc="-4" dirty="0">
                <a:latin typeface="Arial"/>
                <a:cs typeface="Arial"/>
              </a:rPr>
              <a:t>h</a:t>
            </a:r>
            <a:r>
              <a:rPr lang="es-ES" sz="2000" dirty="0">
                <a:latin typeface="Arial"/>
                <a:cs typeface="Arial"/>
              </a:rPr>
              <a:t>a</a:t>
            </a:r>
            <a:r>
              <a:rPr lang="es-ES" sz="2000" spc="25" dirty="0">
                <a:latin typeface="Arial"/>
                <a:cs typeface="Arial"/>
              </a:rPr>
              <a:t> </a:t>
            </a:r>
            <a:r>
              <a:rPr lang="es-ES" sz="2000" dirty="0">
                <a:latin typeface="Arial"/>
                <a:cs typeface="Arial"/>
              </a:rPr>
              <a:t>i</a:t>
            </a:r>
            <a:r>
              <a:rPr lang="es-ES" sz="2000" spc="-4" dirty="0">
                <a:latin typeface="Arial"/>
                <a:cs typeface="Arial"/>
              </a:rPr>
              <a:t>n</a:t>
            </a:r>
            <a:r>
              <a:rPr lang="es-ES" sz="2000" dirty="0">
                <a:latin typeface="Arial"/>
                <a:cs typeface="Arial"/>
              </a:rPr>
              <a:t>vocac</a:t>
            </a:r>
            <a:r>
              <a:rPr lang="es-ES" sz="2000" spc="-9" dirty="0">
                <a:latin typeface="Arial"/>
                <a:cs typeface="Arial"/>
              </a:rPr>
              <a:t>i</a:t>
            </a:r>
            <a:r>
              <a:rPr lang="es-ES" sz="2000" dirty="0">
                <a:latin typeface="Arial"/>
                <a:cs typeface="Arial"/>
              </a:rPr>
              <a:t>ón</a:t>
            </a:r>
            <a:r>
              <a:rPr lang="es-ES" sz="2000" spc="34" dirty="0">
                <a:latin typeface="Arial"/>
                <a:cs typeface="Arial"/>
              </a:rPr>
              <a:t> </a:t>
            </a:r>
            <a:r>
              <a:rPr lang="es-ES" sz="2000" dirty="0">
                <a:latin typeface="Arial"/>
                <a:cs typeface="Arial"/>
              </a:rPr>
              <a:t>al o</a:t>
            </a:r>
            <a:r>
              <a:rPr lang="es-ES" sz="2000" spc="-4" dirty="0">
                <a:latin typeface="Arial"/>
                <a:cs typeface="Arial"/>
              </a:rPr>
              <a:t>b</a:t>
            </a:r>
            <a:r>
              <a:rPr lang="es-ES" sz="2000" spc="4" dirty="0">
                <a:latin typeface="Arial"/>
                <a:cs typeface="Arial"/>
              </a:rPr>
              <a:t>j</a:t>
            </a:r>
            <a:r>
              <a:rPr lang="es-ES" sz="2000" dirty="0">
                <a:latin typeface="Arial"/>
                <a:cs typeface="Arial"/>
              </a:rPr>
              <a:t>eto se</a:t>
            </a:r>
            <a:r>
              <a:rPr lang="es-ES" sz="2000" spc="4" dirty="0">
                <a:latin typeface="Arial"/>
                <a:cs typeface="Arial"/>
              </a:rPr>
              <a:t>r</a:t>
            </a:r>
            <a:r>
              <a:rPr lang="es-ES" sz="2000" dirty="0">
                <a:latin typeface="Arial"/>
                <a:cs typeface="Arial"/>
              </a:rPr>
              <a:t>vi</a:t>
            </a:r>
            <a:r>
              <a:rPr lang="es-ES" sz="2000" spc="-4" dirty="0">
                <a:latin typeface="Arial"/>
                <a:cs typeface="Arial"/>
              </a:rPr>
              <a:t>d</a:t>
            </a:r>
            <a:r>
              <a:rPr lang="es-ES" sz="2000" dirty="0">
                <a:latin typeface="Arial"/>
                <a:cs typeface="Arial"/>
              </a:rPr>
              <a:t>or</a:t>
            </a:r>
            <a:br>
              <a:rPr lang="es-ES" sz="2000" dirty="0">
                <a:latin typeface="Arial"/>
                <a:cs typeface="Arial"/>
              </a:rPr>
            </a:br>
            <a:r>
              <a:rPr lang="es-ES" sz="2000" dirty="0">
                <a:latin typeface="Arial"/>
                <a:cs typeface="Arial"/>
              </a:rPr>
              <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    reg</a:t>
            </a:r>
            <a:r>
              <a:rPr lang="es-ES" sz="2000" spc="-9" dirty="0" smtClean="0">
                <a:latin typeface="Arial"/>
                <a:cs typeface="Arial"/>
              </a:rPr>
              <a:t>i</a:t>
            </a:r>
            <a:r>
              <a:rPr lang="es-ES" sz="2000" dirty="0" smtClean="0">
                <a:latin typeface="Arial"/>
                <a:cs typeface="Arial"/>
              </a:rPr>
              <a:t>strado</a:t>
            </a:r>
            <a:r>
              <a:rPr lang="es-ES" sz="2000" spc="14" dirty="0" smtClean="0">
                <a:latin typeface="Arial"/>
                <a:cs typeface="Arial"/>
              </a:rPr>
              <a:t> </a:t>
            </a:r>
            <a:r>
              <a:rPr lang="es-ES" sz="2000" dirty="0">
                <a:latin typeface="Arial"/>
                <a:cs typeface="Arial"/>
              </a:rPr>
              <a:t>p</a:t>
            </a:r>
            <a:r>
              <a:rPr lang="es-ES" sz="2000" spc="-4" dirty="0">
                <a:latin typeface="Arial"/>
                <a:cs typeface="Arial"/>
              </a:rPr>
              <a:t>a</a:t>
            </a:r>
            <a:r>
              <a:rPr lang="es-ES" sz="2000" dirty="0">
                <a:latin typeface="Arial"/>
                <a:cs typeface="Arial"/>
              </a:rPr>
              <a:t>ra el</a:t>
            </a:r>
            <a:r>
              <a:rPr lang="es-ES" sz="2000" spc="14" dirty="0">
                <a:latin typeface="Arial"/>
                <a:cs typeface="Arial"/>
              </a:rPr>
              <a:t> </a:t>
            </a:r>
            <a:r>
              <a:rPr lang="es-ES" sz="2000" dirty="0">
                <a:latin typeface="Arial"/>
                <a:cs typeface="Arial"/>
              </a:rPr>
              <a:t>i</a:t>
            </a:r>
            <a:r>
              <a:rPr lang="es-ES" sz="2000" spc="-9" dirty="0">
                <a:latin typeface="Arial"/>
                <a:cs typeface="Arial"/>
              </a:rPr>
              <a:t>n</a:t>
            </a:r>
            <a:r>
              <a:rPr lang="es-ES" sz="2000" dirty="0">
                <a:latin typeface="Arial"/>
                <a:cs typeface="Arial"/>
              </a:rPr>
              <a:t>ter</a:t>
            </a:r>
            <a:r>
              <a:rPr lang="es-ES" sz="2000" spc="4" dirty="0">
                <a:latin typeface="Arial"/>
                <a:cs typeface="Arial"/>
              </a:rPr>
              <a:t>f</a:t>
            </a:r>
            <a:r>
              <a:rPr lang="es-ES" sz="2000" dirty="0">
                <a:latin typeface="Arial"/>
                <a:cs typeface="Arial"/>
              </a:rPr>
              <a:t>ace</a:t>
            </a:r>
            <a:r>
              <a:rPr lang="es-ES" sz="2000" spc="-14" dirty="0">
                <a:latin typeface="Arial"/>
                <a:cs typeface="Arial"/>
              </a:rPr>
              <a:t> </a:t>
            </a:r>
            <a:r>
              <a:rPr lang="es-ES" sz="2000" dirty="0">
                <a:latin typeface="Arial"/>
                <a:cs typeface="Arial"/>
              </a:rPr>
              <a:t>IDL.</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
            </a:r>
            <a:br>
              <a:rPr lang="es-ES" sz="2000" dirty="0" smtClean="0">
                <a:latin typeface="Arial"/>
                <a:cs typeface="Arial"/>
              </a:rPr>
            </a:br>
            <a:r>
              <a:rPr lang="es-ES" sz="2000" dirty="0">
                <a:latin typeface="Arial"/>
                <a:cs typeface="Arial"/>
              </a:rPr>
              <a:t/>
            </a:r>
            <a:br>
              <a:rPr lang="es-ES" sz="2000" dirty="0">
                <a:latin typeface="Arial"/>
                <a:cs typeface="Arial"/>
              </a:rPr>
            </a:br>
            <a:r>
              <a:rPr lang="es-ES" sz="2000" dirty="0" smtClean="0">
                <a:latin typeface="Arial"/>
                <a:cs typeface="Arial"/>
              </a:rPr>
              <a:t>3</a:t>
            </a:r>
            <a:r>
              <a:rPr lang="es-ES" sz="2000" dirty="0">
                <a:latin typeface="Arial"/>
                <a:cs typeface="Arial"/>
              </a:rPr>
              <a:t>. </a:t>
            </a:r>
            <a:r>
              <a:rPr lang="es-ES" sz="2000" spc="-9" dirty="0">
                <a:latin typeface="Arial"/>
                <a:cs typeface="Arial"/>
              </a:rPr>
              <a:t>E</a:t>
            </a:r>
            <a:r>
              <a:rPr lang="es-ES" sz="2000" dirty="0">
                <a:latin typeface="Arial"/>
                <a:cs typeface="Arial"/>
              </a:rPr>
              <a:t>l mé</a:t>
            </a:r>
            <a:r>
              <a:rPr lang="es-ES" sz="2000" spc="4" dirty="0">
                <a:latin typeface="Arial"/>
                <a:cs typeface="Arial"/>
              </a:rPr>
              <a:t>t</a:t>
            </a:r>
            <a:r>
              <a:rPr lang="es-ES" sz="2000" dirty="0">
                <a:latin typeface="Arial"/>
                <a:cs typeface="Arial"/>
              </a:rPr>
              <a:t>odo </a:t>
            </a:r>
            <a:r>
              <a:rPr lang="es-ES" sz="2000" dirty="0" err="1">
                <a:latin typeface="Arial"/>
                <a:cs typeface="Arial"/>
              </a:rPr>
              <a:t>sayH</a:t>
            </a:r>
            <a:r>
              <a:rPr lang="es-ES" sz="2000" spc="-9" dirty="0" err="1">
                <a:latin typeface="Arial"/>
                <a:cs typeface="Arial"/>
              </a:rPr>
              <a:t>e</a:t>
            </a:r>
            <a:r>
              <a:rPr lang="es-ES" sz="2000" dirty="0" err="1">
                <a:latin typeface="Arial"/>
                <a:cs typeface="Arial"/>
              </a:rPr>
              <a:t>l</a:t>
            </a:r>
            <a:r>
              <a:rPr lang="es-ES" sz="2000" spc="-9" dirty="0" err="1">
                <a:latin typeface="Arial"/>
                <a:cs typeface="Arial"/>
              </a:rPr>
              <a:t>l</a:t>
            </a:r>
            <a:r>
              <a:rPr lang="es-ES" sz="2000" dirty="0" err="1">
                <a:latin typeface="Arial"/>
                <a:cs typeface="Arial"/>
              </a:rPr>
              <a:t>o</a:t>
            </a:r>
            <a:r>
              <a:rPr lang="es-ES" sz="2000" spc="44" dirty="0">
                <a:latin typeface="Arial"/>
                <a:cs typeface="Arial"/>
              </a:rPr>
              <a:t> </a:t>
            </a:r>
            <a:r>
              <a:rPr lang="es-ES" sz="2000" dirty="0">
                <a:latin typeface="Arial"/>
                <a:cs typeface="Arial"/>
              </a:rPr>
              <a:t>del</a:t>
            </a:r>
            <a:r>
              <a:rPr lang="es-ES" sz="2000" spc="4" dirty="0">
                <a:latin typeface="Arial"/>
                <a:cs typeface="Arial"/>
              </a:rPr>
              <a:t> </a:t>
            </a:r>
            <a:r>
              <a:rPr lang="es-ES" sz="2000" dirty="0">
                <a:latin typeface="Arial"/>
                <a:cs typeface="Arial"/>
              </a:rPr>
              <a:t>servid</a:t>
            </a:r>
            <a:r>
              <a:rPr lang="es-ES" sz="2000" spc="-4" dirty="0">
                <a:latin typeface="Arial"/>
                <a:cs typeface="Arial"/>
              </a:rPr>
              <a:t>o</a:t>
            </a:r>
            <a:r>
              <a:rPr lang="es-ES" sz="2000" dirty="0">
                <a:latin typeface="Arial"/>
                <a:cs typeface="Arial"/>
              </a:rPr>
              <a:t>r</a:t>
            </a:r>
            <a:r>
              <a:rPr lang="es-ES" sz="2000" spc="19" dirty="0">
                <a:latin typeface="Arial"/>
                <a:cs typeface="Arial"/>
              </a:rPr>
              <a:t> </a:t>
            </a:r>
            <a:r>
              <a:rPr lang="es-ES" sz="2000" dirty="0">
                <a:latin typeface="Arial"/>
                <a:cs typeface="Arial"/>
              </a:rPr>
              <a:t>se</a:t>
            </a:r>
            <a:r>
              <a:rPr lang="es-ES" sz="2000" spc="-4" dirty="0">
                <a:latin typeface="Arial"/>
                <a:cs typeface="Arial"/>
              </a:rPr>
              <a:t> </a:t>
            </a:r>
            <a:r>
              <a:rPr lang="es-ES" sz="2000" dirty="0">
                <a:latin typeface="Arial"/>
                <a:cs typeface="Arial"/>
              </a:rPr>
              <a:t>ejecuta,</a:t>
            </a:r>
            <a:r>
              <a:rPr lang="es-ES" sz="2000" spc="4" dirty="0">
                <a:latin typeface="Arial"/>
                <a:cs typeface="Arial"/>
              </a:rPr>
              <a:t> </a:t>
            </a:r>
            <a:r>
              <a:rPr lang="es-ES" sz="2000" dirty="0">
                <a:latin typeface="Arial"/>
                <a:cs typeface="Arial"/>
              </a:rPr>
              <a:t>devo</a:t>
            </a:r>
            <a:r>
              <a:rPr lang="es-ES" sz="2000" spc="-4" dirty="0">
                <a:latin typeface="Arial"/>
                <a:cs typeface="Arial"/>
              </a:rPr>
              <a:t>l</a:t>
            </a:r>
            <a:r>
              <a:rPr lang="es-ES" sz="2000" dirty="0">
                <a:latin typeface="Arial"/>
                <a:cs typeface="Arial"/>
              </a:rPr>
              <a:t>vi</a:t>
            </a:r>
            <a:r>
              <a:rPr lang="es-ES" sz="2000" spc="-4" dirty="0">
                <a:latin typeface="Arial"/>
                <a:cs typeface="Arial"/>
              </a:rPr>
              <a:t>e</a:t>
            </a:r>
            <a:r>
              <a:rPr lang="es-ES" sz="2000" dirty="0">
                <a:latin typeface="Arial"/>
                <a:cs typeface="Arial"/>
              </a:rPr>
              <a:t>ndo un </a:t>
            </a:r>
            <a:r>
              <a:rPr lang="es-ES" sz="2000" dirty="0" err="1">
                <a:latin typeface="Arial"/>
                <a:cs typeface="Arial"/>
              </a:rPr>
              <a:t>String</a:t>
            </a:r>
            <a:r>
              <a:rPr lang="es-ES" sz="2000" dirty="0">
                <a:latin typeface="Arial"/>
                <a:cs typeface="Arial"/>
              </a:rPr>
              <a:t>.</a:t>
            </a:r>
            <a:br>
              <a:rPr lang="es-ES" sz="2000" dirty="0">
                <a:latin typeface="Arial"/>
                <a:cs typeface="Arial"/>
              </a:rPr>
            </a:br>
            <a:r>
              <a:rPr lang="es-ES" sz="2000" dirty="0" smtClean="0">
                <a:latin typeface="Arial"/>
                <a:cs typeface="Arial"/>
              </a:rPr>
              <a:t/>
            </a:r>
            <a:br>
              <a:rPr lang="es-ES" sz="2000" dirty="0" smtClean="0">
                <a:latin typeface="Arial"/>
                <a:cs typeface="Arial"/>
              </a:rPr>
            </a:br>
            <a:endParaRPr lang="es-ES" sz="2000" dirty="0"/>
          </a:p>
        </p:txBody>
      </p:sp>
      <p:sp>
        <p:nvSpPr>
          <p:cNvPr id="5" name="Subtítulo 4"/>
          <p:cNvSpPr>
            <a:spLocks noGrp="1"/>
          </p:cNvSpPr>
          <p:nvPr>
            <p:ph type="subTitle" idx="1"/>
          </p:nvPr>
        </p:nvSpPr>
        <p:spPr>
          <a:xfrm>
            <a:off x="1154955" y="4108361"/>
            <a:ext cx="8825658" cy="1530439"/>
          </a:xfrm>
        </p:spPr>
        <p:txBody>
          <a:bodyPr>
            <a:normAutofit/>
          </a:bodyPr>
          <a:lstStyle/>
          <a:p>
            <a:pPr>
              <a:lnSpc>
                <a:spcPts val="800"/>
              </a:lnSpc>
              <a:spcBef>
                <a:spcPts val="0"/>
              </a:spcBef>
            </a:pPr>
            <a:endParaRPr lang="es-ES" sz="600" dirty="0"/>
          </a:p>
          <a:p>
            <a:pPr marL="90030">
              <a:lnSpc>
                <a:spcPct val="95825"/>
              </a:lnSpc>
              <a:spcBef>
                <a:spcPts val="2282"/>
              </a:spcBef>
            </a:pPr>
            <a:r>
              <a:rPr lang="es-ES" sz="1900" b="1" dirty="0" smtClean="0">
                <a:solidFill>
                  <a:schemeClr val="tx1"/>
                </a:solidFill>
                <a:latin typeface="Arial"/>
                <a:cs typeface="Arial"/>
              </a:rPr>
              <a:t>4</a:t>
            </a:r>
            <a:r>
              <a:rPr lang="es-ES" sz="1900" b="1" dirty="0">
                <a:solidFill>
                  <a:schemeClr val="tx1"/>
                </a:solidFill>
                <a:latin typeface="Arial"/>
                <a:cs typeface="Arial"/>
              </a:rPr>
              <a:t>. </a:t>
            </a:r>
            <a:r>
              <a:rPr lang="es-ES" sz="1900" b="1" spc="-4" dirty="0">
                <a:solidFill>
                  <a:schemeClr val="tx1"/>
                </a:solidFill>
                <a:latin typeface="Arial"/>
                <a:cs typeface="Arial"/>
              </a:rPr>
              <a:t>E</a:t>
            </a:r>
            <a:r>
              <a:rPr lang="es-ES" sz="1900" b="1" dirty="0">
                <a:solidFill>
                  <a:schemeClr val="tx1"/>
                </a:solidFill>
                <a:latin typeface="Arial"/>
                <a:cs typeface="Arial"/>
              </a:rPr>
              <a:t>l ORB t</a:t>
            </a:r>
            <a:r>
              <a:rPr lang="es-ES" sz="1900" b="1" spc="4" dirty="0">
                <a:solidFill>
                  <a:schemeClr val="tx1"/>
                </a:solidFill>
                <a:latin typeface="Arial"/>
                <a:cs typeface="Arial"/>
              </a:rPr>
              <a:t>r</a:t>
            </a:r>
            <a:r>
              <a:rPr lang="es-ES" sz="1900" b="1" dirty="0">
                <a:solidFill>
                  <a:schemeClr val="tx1"/>
                </a:solidFill>
                <a:latin typeface="Arial"/>
                <a:cs typeface="Arial"/>
              </a:rPr>
              <a:t>ansfi</a:t>
            </a:r>
            <a:r>
              <a:rPr lang="es-ES" sz="1900" b="1" spc="-4" dirty="0">
                <a:solidFill>
                  <a:schemeClr val="tx1"/>
                </a:solidFill>
                <a:latin typeface="Arial"/>
                <a:cs typeface="Arial"/>
              </a:rPr>
              <a:t>e</a:t>
            </a:r>
            <a:r>
              <a:rPr lang="es-ES" sz="1900" b="1" dirty="0">
                <a:solidFill>
                  <a:schemeClr val="tx1"/>
                </a:solidFill>
                <a:latin typeface="Arial"/>
                <a:cs typeface="Arial"/>
              </a:rPr>
              <a:t>re </a:t>
            </a:r>
            <a:r>
              <a:rPr lang="es-ES" sz="1900" b="1" spc="-4" dirty="0">
                <a:solidFill>
                  <a:schemeClr val="tx1"/>
                </a:solidFill>
                <a:latin typeface="Arial"/>
                <a:cs typeface="Arial"/>
              </a:rPr>
              <a:t>e</a:t>
            </a:r>
            <a:r>
              <a:rPr lang="es-ES" sz="1900" b="1" dirty="0">
                <a:solidFill>
                  <a:schemeClr val="tx1"/>
                </a:solidFill>
                <a:latin typeface="Arial"/>
                <a:cs typeface="Arial"/>
              </a:rPr>
              <a:t>se</a:t>
            </a:r>
            <a:r>
              <a:rPr lang="es-ES" sz="1900" b="1" spc="9" dirty="0">
                <a:solidFill>
                  <a:schemeClr val="tx1"/>
                </a:solidFill>
                <a:latin typeface="Arial"/>
                <a:cs typeface="Arial"/>
              </a:rPr>
              <a:t> </a:t>
            </a:r>
            <a:r>
              <a:rPr lang="es-ES" sz="1900" b="1" dirty="0" err="1">
                <a:solidFill>
                  <a:schemeClr val="tx1"/>
                </a:solidFill>
                <a:latin typeface="Arial"/>
                <a:cs typeface="Arial"/>
              </a:rPr>
              <a:t>String</a:t>
            </a:r>
            <a:r>
              <a:rPr lang="es-ES" sz="1900" b="1" spc="14" dirty="0">
                <a:solidFill>
                  <a:schemeClr val="tx1"/>
                </a:solidFill>
                <a:latin typeface="Arial"/>
                <a:cs typeface="Arial"/>
              </a:rPr>
              <a:t> </a:t>
            </a:r>
            <a:r>
              <a:rPr lang="es-ES" sz="1900" b="1" dirty="0">
                <a:solidFill>
                  <a:schemeClr val="tx1"/>
                </a:solidFill>
                <a:latin typeface="Arial"/>
                <a:cs typeface="Arial"/>
              </a:rPr>
              <a:t>de vue</a:t>
            </a:r>
            <a:r>
              <a:rPr lang="es-ES" sz="1900" b="1" spc="-9" dirty="0">
                <a:solidFill>
                  <a:schemeClr val="tx1"/>
                </a:solidFill>
                <a:latin typeface="Arial"/>
                <a:cs typeface="Arial"/>
              </a:rPr>
              <a:t>l</a:t>
            </a:r>
            <a:r>
              <a:rPr lang="es-ES" sz="1900" b="1" dirty="0">
                <a:solidFill>
                  <a:schemeClr val="tx1"/>
                </a:solidFill>
                <a:latin typeface="Arial"/>
                <a:cs typeface="Arial"/>
              </a:rPr>
              <a:t>ta</a:t>
            </a:r>
            <a:r>
              <a:rPr lang="es-ES" sz="1900" b="1" spc="4" dirty="0">
                <a:solidFill>
                  <a:schemeClr val="tx1"/>
                </a:solidFill>
                <a:latin typeface="Arial"/>
                <a:cs typeface="Arial"/>
              </a:rPr>
              <a:t> </a:t>
            </a:r>
            <a:r>
              <a:rPr lang="es-ES" sz="1900" b="1" dirty="0">
                <a:solidFill>
                  <a:schemeClr val="tx1"/>
                </a:solidFill>
                <a:latin typeface="Arial"/>
                <a:cs typeface="Arial"/>
              </a:rPr>
              <a:t>al</a:t>
            </a:r>
            <a:r>
              <a:rPr lang="es-ES" sz="1900" b="1" spc="9" dirty="0">
                <a:solidFill>
                  <a:schemeClr val="tx1"/>
                </a:solidFill>
                <a:latin typeface="Arial"/>
                <a:cs typeface="Arial"/>
              </a:rPr>
              <a:t> </a:t>
            </a:r>
            <a:r>
              <a:rPr lang="es-ES" sz="1900" b="1" dirty="0">
                <a:solidFill>
                  <a:schemeClr val="tx1"/>
                </a:solidFill>
                <a:latin typeface="Arial"/>
                <a:cs typeface="Arial"/>
              </a:rPr>
              <a:t>cl</a:t>
            </a:r>
            <a:r>
              <a:rPr lang="es-ES" sz="1900" b="1" spc="-9" dirty="0">
                <a:solidFill>
                  <a:schemeClr val="tx1"/>
                </a:solidFill>
                <a:latin typeface="Arial"/>
                <a:cs typeface="Arial"/>
              </a:rPr>
              <a:t>i</a:t>
            </a:r>
            <a:r>
              <a:rPr lang="es-ES" sz="1900" b="1" dirty="0">
                <a:solidFill>
                  <a:schemeClr val="tx1"/>
                </a:solidFill>
                <a:latin typeface="Arial"/>
                <a:cs typeface="Arial"/>
              </a:rPr>
              <a:t>ente.</a:t>
            </a:r>
          </a:p>
          <a:p>
            <a:pPr marL="90030">
              <a:lnSpc>
                <a:spcPct val="95825"/>
              </a:lnSpc>
              <a:spcBef>
                <a:spcPts val="2280"/>
              </a:spcBef>
            </a:pPr>
            <a:r>
              <a:rPr lang="es-ES" sz="1900" b="1" dirty="0">
                <a:solidFill>
                  <a:schemeClr val="tx1"/>
                </a:solidFill>
                <a:latin typeface="Arial"/>
                <a:cs typeface="Arial"/>
              </a:rPr>
              <a:t>5. </a:t>
            </a:r>
            <a:r>
              <a:rPr lang="es-ES" sz="1900" b="1" spc="-9" dirty="0">
                <a:solidFill>
                  <a:schemeClr val="tx1"/>
                </a:solidFill>
                <a:latin typeface="Arial"/>
                <a:cs typeface="Arial"/>
              </a:rPr>
              <a:t>E</a:t>
            </a:r>
            <a:r>
              <a:rPr lang="es-ES" sz="1900" b="1" dirty="0">
                <a:solidFill>
                  <a:schemeClr val="tx1"/>
                </a:solidFill>
                <a:latin typeface="Arial"/>
                <a:cs typeface="Arial"/>
              </a:rPr>
              <a:t>l cl</a:t>
            </a:r>
            <a:r>
              <a:rPr lang="es-ES" sz="1900" b="1" spc="-9" dirty="0">
                <a:solidFill>
                  <a:schemeClr val="tx1"/>
                </a:solidFill>
                <a:latin typeface="Arial"/>
                <a:cs typeface="Arial"/>
              </a:rPr>
              <a:t>i</a:t>
            </a:r>
            <a:r>
              <a:rPr lang="es-ES" sz="1900" b="1" dirty="0">
                <a:solidFill>
                  <a:schemeClr val="tx1"/>
                </a:solidFill>
                <a:latin typeface="Arial"/>
                <a:cs typeface="Arial"/>
              </a:rPr>
              <a:t>ente</a:t>
            </a:r>
            <a:r>
              <a:rPr lang="es-ES" sz="1900" b="1" spc="24" dirty="0">
                <a:solidFill>
                  <a:schemeClr val="tx1"/>
                </a:solidFill>
                <a:latin typeface="Arial"/>
                <a:cs typeface="Arial"/>
              </a:rPr>
              <a:t> </a:t>
            </a:r>
            <a:r>
              <a:rPr lang="es-ES" sz="1900" b="1" dirty="0">
                <a:solidFill>
                  <a:schemeClr val="tx1"/>
                </a:solidFill>
                <a:latin typeface="Arial"/>
                <a:cs typeface="Arial"/>
              </a:rPr>
              <a:t>imprime el</a:t>
            </a:r>
            <a:r>
              <a:rPr lang="es-ES" sz="1900" b="1" spc="14" dirty="0">
                <a:solidFill>
                  <a:schemeClr val="tx1"/>
                </a:solidFill>
                <a:latin typeface="Arial"/>
                <a:cs typeface="Arial"/>
              </a:rPr>
              <a:t> </a:t>
            </a:r>
            <a:r>
              <a:rPr lang="es-ES" sz="1900" b="1" dirty="0">
                <a:solidFill>
                  <a:schemeClr val="tx1"/>
                </a:solidFill>
                <a:latin typeface="Arial"/>
                <a:cs typeface="Arial"/>
              </a:rPr>
              <a:t>va</a:t>
            </a:r>
            <a:r>
              <a:rPr lang="es-ES" sz="1900" b="1" spc="-4" dirty="0">
                <a:solidFill>
                  <a:schemeClr val="tx1"/>
                </a:solidFill>
                <a:latin typeface="Arial"/>
                <a:cs typeface="Arial"/>
              </a:rPr>
              <a:t>l</a:t>
            </a:r>
            <a:r>
              <a:rPr lang="es-ES" sz="1900" b="1" dirty="0">
                <a:solidFill>
                  <a:schemeClr val="tx1"/>
                </a:solidFill>
                <a:latin typeface="Arial"/>
                <a:cs typeface="Arial"/>
              </a:rPr>
              <a:t>or del</a:t>
            </a:r>
            <a:r>
              <a:rPr lang="es-ES" sz="1900" b="1" spc="25" dirty="0">
                <a:solidFill>
                  <a:schemeClr val="tx1"/>
                </a:solidFill>
                <a:latin typeface="Arial"/>
                <a:cs typeface="Arial"/>
              </a:rPr>
              <a:t> </a:t>
            </a:r>
            <a:r>
              <a:rPr lang="es-ES" sz="1900" b="1" dirty="0" err="1">
                <a:solidFill>
                  <a:schemeClr val="tx1"/>
                </a:solidFill>
                <a:latin typeface="Arial"/>
                <a:cs typeface="Arial"/>
              </a:rPr>
              <a:t>String</a:t>
            </a:r>
            <a:r>
              <a:rPr lang="es-ES" sz="1900" b="1" dirty="0">
                <a:solidFill>
                  <a:schemeClr val="tx1"/>
                </a:solidFill>
                <a:latin typeface="Arial"/>
                <a:cs typeface="Arial"/>
              </a:rPr>
              <a:t> obten</a:t>
            </a:r>
            <a:r>
              <a:rPr lang="es-ES" sz="1900" b="1" spc="-9" dirty="0">
                <a:solidFill>
                  <a:schemeClr val="tx1"/>
                </a:solidFill>
                <a:latin typeface="Arial"/>
                <a:cs typeface="Arial"/>
              </a:rPr>
              <a:t>i</a:t>
            </a:r>
            <a:r>
              <a:rPr lang="es-ES" sz="1900" b="1" dirty="0">
                <a:solidFill>
                  <a:schemeClr val="tx1"/>
                </a:solidFill>
                <a:latin typeface="Arial"/>
                <a:cs typeface="Arial"/>
              </a:rPr>
              <a:t>do.</a:t>
            </a:r>
          </a:p>
          <a:p>
            <a:endParaRPr lang="es-ES" dirty="0"/>
          </a:p>
        </p:txBody>
      </p:sp>
    </p:spTree>
    <p:extLst>
      <p:ext uri="{BB962C8B-B14F-4D97-AF65-F5344CB8AC3E}">
        <p14:creationId xmlns:p14="http://schemas.microsoft.com/office/powerpoint/2010/main" val="1659731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2099733"/>
            <a:ext cx="8825658" cy="1068470"/>
          </a:xfrm>
        </p:spPr>
        <p:txBody>
          <a:bodyPr/>
          <a:lstStyle/>
          <a:p>
            <a:pPr marL="12700" algn="ctr">
              <a:lnSpc>
                <a:spcPts val="2555"/>
              </a:lnSpc>
              <a:spcBef>
                <a:spcPts val="127"/>
              </a:spcBef>
            </a:pPr>
            <a:r>
              <a:rPr lang="es-ES" sz="2000" dirty="0">
                <a:latin typeface="Arial"/>
                <a:cs typeface="Arial"/>
              </a:rPr>
              <a:t>A</a:t>
            </a:r>
            <a:r>
              <a:rPr lang="es-ES" sz="2000" spc="-4" dirty="0">
                <a:latin typeface="Arial"/>
                <a:cs typeface="Arial"/>
              </a:rPr>
              <a:t>n</a:t>
            </a:r>
            <a:r>
              <a:rPr lang="es-ES" sz="2000" dirty="0">
                <a:latin typeface="Arial"/>
                <a:cs typeface="Arial"/>
              </a:rPr>
              <a:t>tes</a:t>
            </a:r>
            <a:r>
              <a:rPr lang="es-ES" sz="2000" spc="4" dirty="0">
                <a:latin typeface="Arial"/>
                <a:cs typeface="Arial"/>
              </a:rPr>
              <a:t> </a:t>
            </a:r>
            <a:r>
              <a:rPr lang="es-ES" sz="2000" dirty="0">
                <a:latin typeface="Arial"/>
                <a:cs typeface="Arial"/>
              </a:rPr>
              <a:t>de empezar a</a:t>
            </a:r>
            <a:r>
              <a:rPr lang="es-ES" sz="2000" spc="4" dirty="0">
                <a:latin typeface="Arial"/>
                <a:cs typeface="Arial"/>
              </a:rPr>
              <a:t> </a:t>
            </a:r>
            <a:r>
              <a:rPr lang="es-ES" sz="2000" dirty="0">
                <a:latin typeface="Arial"/>
                <a:cs typeface="Arial"/>
              </a:rPr>
              <a:t>t</a:t>
            </a:r>
            <a:r>
              <a:rPr lang="es-ES" sz="2000" spc="4" dirty="0">
                <a:latin typeface="Arial"/>
                <a:cs typeface="Arial"/>
              </a:rPr>
              <a:t>r</a:t>
            </a:r>
            <a:r>
              <a:rPr lang="es-ES" sz="2000" dirty="0">
                <a:latin typeface="Arial"/>
                <a:cs typeface="Arial"/>
              </a:rPr>
              <a:t>ab</a:t>
            </a:r>
            <a:r>
              <a:rPr lang="es-ES" sz="2000" spc="-4" dirty="0">
                <a:latin typeface="Arial"/>
                <a:cs typeface="Arial"/>
              </a:rPr>
              <a:t>a</a:t>
            </a:r>
            <a:r>
              <a:rPr lang="es-ES" sz="2000" spc="4" dirty="0">
                <a:latin typeface="Arial"/>
                <a:cs typeface="Arial"/>
              </a:rPr>
              <a:t>j</a:t>
            </a:r>
            <a:r>
              <a:rPr lang="es-ES" sz="2000" dirty="0">
                <a:latin typeface="Arial"/>
                <a:cs typeface="Arial"/>
              </a:rPr>
              <a:t>ar c</a:t>
            </a:r>
            <a:r>
              <a:rPr lang="es-ES" sz="2000" spc="-4" dirty="0">
                <a:latin typeface="Arial"/>
                <a:cs typeface="Arial"/>
              </a:rPr>
              <a:t>o</a:t>
            </a:r>
            <a:r>
              <a:rPr lang="es-ES" sz="2000" dirty="0">
                <a:latin typeface="Arial"/>
                <a:cs typeface="Arial"/>
              </a:rPr>
              <a:t>n</a:t>
            </a:r>
            <a:r>
              <a:rPr lang="es-ES" sz="2000" spc="19" dirty="0">
                <a:latin typeface="Arial"/>
                <a:cs typeface="Arial"/>
              </a:rPr>
              <a:t> </a:t>
            </a:r>
            <a:r>
              <a:rPr lang="es-ES" sz="2000" dirty="0">
                <a:latin typeface="Arial"/>
                <a:cs typeface="Arial"/>
              </a:rPr>
              <a:t>Java</a:t>
            </a:r>
            <a:r>
              <a:rPr lang="es-ES" sz="2000" dirty="0" smtClean="0">
                <a:latin typeface="Arial"/>
                <a:cs typeface="Arial"/>
              </a:rPr>
              <a:t>, se necesita el JDK 1.7</a:t>
            </a:r>
            <a:r>
              <a:rPr lang="es-ES" sz="2000" dirty="0">
                <a:latin typeface="Arial"/>
                <a:cs typeface="Arial"/>
              </a:rPr>
              <a:t>.</a:t>
            </a:r>
          </a:p>
        </p:txBody>
      </p:sp>
      <p:sp>
        <p:nvSpPr>
          <p:cNvPr id="5" name="Subtítulo 4"/>
          <p:cNvSpPr>
            <a:spLocks noGrp="1"/>
          </p:cNvSpPr>
          <p:nvPr>
            <p:ph type="subTitle" idx="1"/>
          </p:nvPr>
        </p:nvSpPr>
        <p:spPr>
          <a:xfrm>
            <a:off x="1154955" y="3966693"/>
            <a:ext cx="8825658" cy="1672107"/>
          </a:xfrm>
        </p:spPr>
        <p:txBody>
          <a:bodyPr>
            <a:normAutofit/>
          </a:bodyPr>
          <a:lstStyle/>
          <a:p>
            <a:pPr marL="12700" marR="39873" algn="ctr">
              <a:lnSpc>
                <a:spcPts val="2555"/>
              </a:lnSpc>
              <a:spcBef>
                <a:spcPts val="127"/>
              </a:spcBef>
            </a:pPr>
            <a:r>
              <a:rPr lang="es-ES" b="1" spc="-4" dirty="0">
                <a:solidFill>
                  <a:schemeClr val="tx1"/>
                </a:solidFill>
                <a:latin typeface="Arial"/>
                <a:cs typeface="Arial"/>
              </a:rPr>
              <a:t>E</a:t>
            </a:r>
            <a:r>
              <a:rPr lang="es-ES" b="1" dirty="0">
                <a:solidFill>
                  <a:schemeClr val="tx1"/>
                </a:solidFill>
                <a:latin typeface="Arial"/>
                <a:cs typeface="Arial"/>
              </a:rPr>
              <a:t>l JDK</a:t>
            </a:r>
            <a:r>
              <a:rPr lang="es-ES" b="1" spc="4" dirty="0">
                <a:solidFill>
                  <a:schemeClr val="tx1"/>
                </a:solidFill>
                <a:latin typeface="Arial"/>
                <a:cs typeface="Arial"/>
              </a:rPr>
              <a:t> </a:t>
            </a:r>
            <a:r>
              <a:rPr lang="es-ES" b="1" dirty="0">
                <a:solidFill>
                  <a:schemeClr val="tx1"/>
                </a:solidFill>
                <a:latin typeface="Arial"/>
                <a:cs typeface="Arial"/>
              </a:rPr>
              <a:t>proporci</a:t>
            </a:r>
            <a:r>
              <a:rPr lang="es-ES" b="1" spc="-4" dirty="0">
                <a:solidFill>
                  <a:schemeClr val="tx1"/>
                </a:solidFill>
                <a:latin typeface="Arial"/>
                <a:cs typeface="Arial"/>
              </a:rPr>
              <a:t>o</a:t>
            </a:r>
            <a:r>
              <a:rPr lang="es-ES" b="1" dirty="0">
                <a:solidFill>
                  <a:schemeClr val="tx1"/>
                </a:solidFill>
                <a:latin typeface="Arial"/>
                <a:cs typeface="Arial"/>
              </a:rPr>
              <a:t>na</a:t>
            </a:r>
            <a:r>
              <a:rPr lang="es-ES" b="1" spc="24" dirty="0">
                <a:solidFill>
                  <a:schemeClr val="tx1"/>
                </a:solidFill>
                <a:latin typeface="Arial"/>
                <a:cs typeface="Arial"/>
              </a:rPr>
              <a:t> </a:t>
            </a:r>
            <a:r>
              <a:rPr lang="es-ES" b="1" dirty="0">
                <a:solidFill>
                  <a:schemeClr val="tx1"/>
                </a:solidFill>
                <a:latin typeface="Arial"/>
                <a:cs typeface="Arial"/>
              </a:rPr>
              <a:t>el</a:t>
            </a:r>
            <a:r>
              <a:rPr lang="es-ES" b="1" spc="9" dirty="0">
                <a:solidFill>
                  <a:schemeClr val="tx1"/>
                </a:solidFill>
                <a:latin typeface="Arial"/>
                <a:cs typeface="Arial"/>
              </a:rPr>
              <a:t> </a:t>
            </a:r>
            <a:r>
              <a:rPr lang="es-ES" b="1" dirty="0">
                <a:solidFill>
                  <a:schemeClr val="tx1"/>
                </a:solidFill>
                <a:latin typeface="Arial"/>
                <a:cs typeface="Arial"/>
              </a:rPr>
              <a:t>A</a:t>
            </a:r>
            <a:r>
              <a:rPr lang="es-ES" b="1" spc="-9" dirty="0">
                <a:solidFill>
                  <a:schemeClr val="tx1"/>
                </a:solidFill>
                <a:latin typeface="Arial"/>
                <a:cs typeface="Arial"/>
              </a:rPr>
              <a:t>P</a:t>
            </a:r>
            <a:r>
              <a:rPr lang="es-ES" b="1" dirty="0">
                <a:solidFill>
                  <a:schemeClr val="tx1"/>
                </a:solidFill>
                <a:latin typeface="Arial"/>
                <a:cs typeface="Arial"/>
              </a:rPr>
              <a:t>I y</a:t>
            </a:r>
            <a:r>
              <a:rPr lang="es-ES" b="1" spc="-4" dirty="0">
                <a:solidFill>
                  <a:schemeClr val="tx1"/>
                </a:solidFill>
                <a:latin typeface="Arial"/>
                <a:cs typeface="Arial"/>
              </a:rPr>
              <a:t> </a:t>
            </a:r>
            <a:r>
              <a:rPr lang="es-ES" b="1" dirty="0">
                <a:solidFill>
                  <a:schemeClr val="tx1"/>
                </a:solidFill>
                <a:latin typeface="Arial"/>
                <a:cs typeface="Arial"/>
              </a:rPr>
              <a:t>el ORB necesari</a:t>
            </a:r>
            <a:r>
              <a:rPr lang="es-ES" b="1" spc="-4" dirty="0">
                <a:solidFill>
                  <a:schemeClr val="tx1"/>
                </a:solidFill>
                <a:latin typeface="Arial"/>
                <a:cs typeface="Arial"/>
              </a:rPr>
              <a:t>o</a:t>
            </a:r>
            <a:r>
              <a:rPr lang="es-ES" b="1" dirty="0">
                <a:solidFill>
                  <a:schemeClr val="tx1"/>
                </a:solidFill>
                <a:latin typeface="Arial"/>
                <a:cs typeface="Arial"/>
              </a:rPr>
              <a:t>s</a:t>
            </a:r>
            <a:r>
              <a:rPr lang="es-ES" b="1" spc="29" dirty="0">
                <a:solidFill>
                  <a:schemeClr val="tx1"/>
                </a:solidFill>
                <a:latin typeface="Arial"/>
                <a:cs typeface="Arial"/>
              </a:rPr>
              <a:t> </a:t>
            </a:r>
            <a:r>
              <a:rPr lang="es-ES" b="1" dirty="0">
                <a:solidFill>
                  <a:schemeClr val="tx1"/>
                </a:solidFill>
                <a:latin typeface="Arial"/>
                <a:cs typeface="Arial"/>
              </a:rPr>
              <a:t>para</a:t>
            </a:r>
          </a:p>
          <a:p>
            <a:pPr marL="12700" algn="ctr">
              <a:lnSpc>
                <a:spcPct val="100041"/>
              </a:lnSpc>
            </a:pPr>
            <a:r>
              <a:rPr lang="es-ES" b="1" dirty="0">
                <a:solidFill>
                  <a:schemeClr val="tx1"/>
                </a:solidFill>
                <a:latin typeface="Arial"/>
                <a:cs typeface="Arial"/>
              </a:rPr>
              <a:t>ha</a:t>
            </a:r>
            <a:r>
              <a:rPr lang="es-ES" b="1" spc="-4" dirty="0">
                <a:solidFill>
                  <a:schemeClr val="tx1"/>
                </a:solidFill>
                <a:latin typeface="Arial"/>
                <a:cs typeface="Arial"/>
              </a:rPr>
              <a:t>b</a:t>
            </a:r>
            <a:r>
              <a:rPr lang="es-ES" b="1" dirty="0">
                <a:solidFill>
                  <a:schemeClr val="tx1"/>
                </a:solidFill>
                <a:latin typeface="Arial"/>
                <a:cs typeface="Arial"/>
              </a:rPr>
              <a:t>i</a:t>
            </a:r>
            <a:r>
              <a:rPr lang="es-ES" b="1" spc="-9" dirty="0">
                <a:solidFill>
                  <a:schemeClr val="tx1"/>
                </a:solidFill>
                <a:latin typeface="Arial"/>
                <a:cs typeface="Arial"/>
              </a:rPr>
              <a:t>l</a:t>
            </a:r>
            <a:r>
              <a:rPr lang="es-ES" b="1" dirty="0">
                <a:solidFill>
                  <a:schemeClr val="tx1"/>
                </a:solidFill>
                <a:latin typeface="Arial"/>
                <a:cs typeface="Arial"/>
              </a:rPr>
              <a:t>itar</a:t>
            </a:r>
            <a:r>
              <a:rPr lang="es-ES" b="1" spc="29" dirty="0">
                <a:solidFill>
                  <a:schemeClr val="tx1"/>
                </a:solidFill>
                <a:latin typeface="Arial"/>
                <a:cs typeface="Arial"/>
              </a:rPr>
              <a:t> </a:t>
            </a:r>
            <a:r>
              <a:rPr lang="es-ES" b="1" dirty="0">
                <a:solidFill>
                  <a:schemeClr val="tx1"/>
                </a:solidFill>
                <a:latin typeface="Arial"/>
                <a:cs typeface="Arial"/>
              </a:rPr>
              <a:t>la</a:t>
            </a:r>
            <a:r>
              <a:rPr lang="es-ES" b="1" spc="9" dirty="0">
                <a:solidFill>
                  <a:schemeClr val="tx1"/>
                </a:solidFill>
                <a:latin typeface="Arial"/>
                <a:cs typeface="Arial"/>
              </a:rPr>
              <a:t> </a:t>
            </a:r>
            <a:r>
              <a:rPr lang="es-ES" b="1" dirty="0">
                <a:solidFill>
                  <a:schemeClr val="tx1"/>
                </a:solidFill>
                <a:latin typeface="Arial"/>
                <a:cs typeface="Arial"/>
              </a:rPr>
              <a:t>i</a:t>
            </a:r>
            <a:r>
              <a:rPr lang="es-ES" b="1" spc="-4" dirty="0">
                <a:solidFill>
                  <a:schemeClr val="tx1"/>
                </a:solidFill>
                <a:latin typeface="Arial"/>
                <a:cs typeface="Arial"/>
              </a:rPr>
              <a:t>n</a:t>
            </a:r>
            <a:r>
              <a:rPr lang="es-ES" b="1" dirty="0">
                <a:solidFill>
                  <a:schemeClr val="tx1"/>
                </a:solidFill>
                <a:latin typeface="Arial"/>
                <a:cs typeface="Arial"/>
              </a:rPr>
              <a:t>teracción</a:t>
            </a:r>
            <a:r>
              <a:rPr lang="es-ES" b="1" spc="24" dirty="0">
                <a:solidFill>
                  <a:schemeClr val="tx1"/>
                </a:solidFill>
                <a:latin typeface="Arial"/>
                <a:cs typeface="Arial"/>
              </a:rPr>
              <a:t> </a:t>
            </a:r>
            <a:r>
              <a:rPr lang="es-ES" b="1" dirty="0">
                <a:solidFill>
                  <a:schemeClr val="tx1"/>
                </a:solidFill>
                <a:latin typeface="Arial"/>
                <a:cs typeface="Arial"/>
              </a:rPr>
              <a:t>entre </a:t>
            </a:r>
            <a:r>
              <a:rPr lang="es-ES" b="1" spc="-9" dirty="0">
                <a:solidFill>
                  <a:schemeClr val="tx1"/>
                </a:solidFill>
                <a:latin typeface="Arial"/>
                <a:cs typeface="Arial"/>
              </a:rPr>
              <a:t>l</a:t>
            </a:r>
            <a:r>
              <a:rPr lang="es-ES" b="1" dirty="0">
                <a:solidFill>
                  <a:schemeClr val="tx1"/>
                </a:solidFill>
                <a:latin typeface="Arial"/>
                <a:cs typeface="Arial"/>
              </a:rPr>
              <a:t>os</a:t>
            </a:r>
            <a:r>
              <a:rPr lang="es-ES" b="1" spc="14" dirty="0">
                <a:solidFill>
                  <a:schemeClr val="tx1"/>
                </a:solidFill>
                <a:latin typeface="Arial"/>
                <a:cs typeface="Arial"/>
              </a:rPr>
              <a:t> </a:t>
            </a:r>
            <a:r>
              <a:rPr lang="es-ES" b="1" dirty="0">
                <a:solidFill>
                  <a:schemeClr val="tx1"/>
                </a:solidFill>
                <a:latin typeface="Arial"/>
                <a:cs typeface="Arial"/>
              </a:rPr>
              <a:t>objetos</a:t>
            </a:r>
            <a:r>
              <a:rPr lang="es-ES" b="1" spc="25" dirty="0">
                <a:solidFill>
                  <a:schemeClr val="tx1"/>
                </a:solidFill>
                <a:latin typeface="Arial"/>
                <a:cs typeface="Arial"/>
              </a:rPr>
              <a:t> </a:t>
            </a:r>
            <a:r>
              <a:rPr lang="es-ES" b="1" dirty="0">
                <a:solidFill>
                  <a:schemeClr val="tx1"/>
                </a:solidFill>
                <a:latin typeface="Arial"/>
                <a:cs typeface="Arial"/>
              </a:rPr>
              <a:t>distribu</a:t>
            </a:r>
            <a:r>
              <a:rPr lang="es-ES" b="1" spc="-9" dirty="0">
                <a:solidFill>
                  <a:schemeClr val="tx1"/>
                </a:solidFill>
                <a:latin typeface="Arial"/>
                <a:cs typeface="Arial"/>
              </a:rPr>
              <a:t>i</a:t>
            </a:r>
            <a:r>
              <a:rPr lang="es-ES" b="1" dirty="0">
                <a:solidFill>
                  <a:schemeClr val="tx1"/>
                </a:solidFill>
                <a:latin typeface="Arial"/>
                <a:cs typeface="Arial"/>
              </a:rPr>
              <a:t>dos</a:t>
            </a:r>
            <a:r>
              <a:rPr lang="es-ES" b="1" spc="25" dirty="0">
                <a:solidFill>
                  <a:schemeClr val="tx1"/>
                </a:solidFill>
                <a:latin typeface="Arial"/>
                <a:cs typeface="Arial"/>
              </a:rPr>
              <a:t> </a:t>
            </a:r>
            <a:r>
              <a:rPr lang="es-ES" b="1" dirty="0">
                <a:solidFill>
                  <a:schemeClr val="tx1"/>
                </a:solidFill>
                <a:latin typeface="Arial"/>
                <a:cs typeface="Arial"/>
              </a:rPr>
              <a:t>bas</a:t>
            </a:r>
            <a:r>
              <a:rPr lang="es-ES" b="1" spc="-4" dirty="0">
                <a:solidFill>
                  <a:schemeClr val="tx1"/>
                </a:solidFill>
                <a:latin typeface="Arial"/>
                <a:cs typeface="Arial"/>
              </a:rPr>
              <a:t>a</a:t>
            </a:r>
            <a:r>
              <a:rPr lang="es-ES" b="1" dirty="0">
                <a:solidFill>
                  <a:schemeClr val="tx1"/>
                </a:solidFill>
                <a:latin typeface="Arial"/>
                <a:cs typeface="Arial"/>
              </a:rPr>
              <a:t>do en COR</a:t>
            </a:r>
            <a:r>
              <a:rPr lang="es-ES" b="1" spc="-9" dirty="0">
                <a:solidFill>
                  <a:schemeClr val="tx1"/>
                </a:solidFill>
                <a:latin typeface="Arial"/>
                <a:cs typeface="Arial"/>
              </a:rPr>
              <a:t>B</a:t>
            </a:r>
            <a:r>
              <a:rPr lang="es-ES" b="1" dirty="0">
                <a:solidFill>
                  <a:schemeClr val="tx1"/>
                </a:solidFill>
                <a:latin typeface="Arial"/>
                <a:cs typeface="Arial"/>
              </a:rPr>
              <a:t>A.</a:t>
            </a:r>
          </a:p>
        </p:txBody>
      </p:sp>
    </p:spTree>
    <p:extLst>
      <p:ext uri="{BB962C8B-B14F-4D97-AF65-F5344CB8AC3E}">
        <p14:creationId xmlns:p14="http://schemas.microsoft.com/office/powerpoint/2010/main" val="33528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4" y="991674"/>
            <a:ext cx="9315569" cy="2717442"/>
          </a:xfrm>
        </p:spPr>
        <p:txBody>
          <a:bodyPr/>
          <a:lstStyle/>
          <a:p>
            <a:pPr marL="12700">
              <a:lnSpc>
                <a:spcPts val="2555"/>
              </a:lnSpc>
              <a:spcBef>
                <a:spcPts val="127"/>
              </a:spcBef>
            </a:pPr>
            <a:r>
              <a:rPr lang="es-ES" sz="2400" b="1" dirty="0">
                <a:latin typeface="Arial"/>
                <a:cs typeface="Arial"/>
              </a:rPr>
              <a:t>Ejemplo</a:t>
            </a:r>
            <a:r>
              <a:rPr lang="es-ES" sz="2400" b="1" spc="-98" dirty="0">
                <a:latin typeface="Arial"/>
                <a:cs typeface="Arial"/>
              </a:rPr>
              <a:t> </a:t>
            </a:r>
            <a:r>
              <a:rPr lang="es-ES" sz="2400" b="1" dirty="0">
                <a:latin typeface="Arial"/>
                <a:cs typeface="Arial"/>
              </a:rPr>
              <a:t>"</a:t>
            </a:r>
            <a:r>
              <a:rPr lang="es-ES" sz="2400" b="1" dirty="0" err="1">
                <a:latin typeface="Arial"/>
                <a:cs typeface="Arial"/>
              </a:rPr>
              <a:t>Hello</a:t>
            </a:r>
            <a:r>
              <a:rPr lang="es-ES" sz="2400" b="1" spc="-56" dirty="0">
                <a:latin typeface="Arial"/>
                <a:cs typeface="Arial"/>
              </a:rPr>
              <a:t> </a:t>
            </a:r>
            <a:r>
              <a:rPr lang="es-ES" sz="2400" b="1" dirty="0" err="1">
                <a:latin typeface="Arial"/>
                <a:cs typeface="Arial"/>
              </a:rPr>
              <a:t>worl</a:t>
            </a:r>
            <a:r>
              <a:rPr lang="es-ES" sz="2400" b="1" spc="-4" dirty="0" err="1">
                <a:latin typeface="Arial"/>
                <a:cs typeface="Arial"/>
              </a:rPr>
              <a:t>d</a:t>
            </a:r>
            <a:r>
              <a:rPr lang="es-ES" sz="2400" b="1" dirty="0">
                <a:latin typeface="Arial"/>
                <a:cs typeface="Arial"/>
              </a:rPr>
              <a:t>"</a:t>
            </a:r>
            <a:r>
              <a:rPr lang="es-ES" sz="2400" b="1" spc="-13" dirty="0">
                <a:latin typeface="Arial"/>
                <a:cs typeface="Arial"/>
              </a:rPr>
              <a:t> </a:t>
            </a:r>
            <a:r>
              <a:rPr lang="es-ES" sz="2400" b="1" dirty="0">
                <a:latin typeface="Arial"/>
                <a:cs typeface="Arial"/>
              </a:rPr>
              <a:t>en</a:t>
            </a:r>
            <a:r>
              <a:rPr lang="es-ES" sz="2400" b="1" spc="-32" dirty="0">
                <a:latin typeface="Arial"/>
                <a:cs typeface="Arial"/>
              </a:rPr>
              <a:t> </a:t>
            </a:r>
            <a:r>
              <a:rPr lang="es-ES" sz="2400" b="1" dirty="0">
                <a:latin typeface="Arial"/>
                <a:cs typeface="Arial"/>
              </a:rPr>
              <a:t>Cli</a:t>
            </a:r>
            <a:r>
              <a:rPr lang="es-ES" sz="2400" b="1" spc="9" dirty="0">
                <a:latin typeface="Arial"/>
                <a:cs typeface="Arial"/>
              </a:rPr>
              <a:t>e</a:t>
            </a:r>
            <a:r>
              <a:rPr lang="es-ES" sz="2400" b="1" dirty="0">
                <a:latin typeface="Arial"/>
                <a:cs typeface="Arial"/>
              </a:rPr>
              <a:t>nte</a:t>
            </a:r>
            <a:r>
              <a:rPr lang="es-ES" sz="2400" b="1" spc="4" dirty="0">
                <a:latin typeface="Arial"/>
                <a:cs typeface="Arial"/>
              </a:rPr>
              <a:t>/</a:t>
            </a:r>
            <a:r>
              <a:rPr lang="es-ES" sz="2400" b="1" dirty="0">
                <a:latin typeface="Arial"/>
                <a:cs typeface="Arial"/>
              </a:rPr>
              <a:t>Ser</a:t>
            </a:r>
            <a:r>
              <a:rPr lang="es-ES" sz="2400" b="1" spc="9" dirty="0">
                <a:latin typeface="Arial"/>
                <a:cs typeface="Arial"/>
              </a:rPr>
              <a:t>v</a:t>
            </a:r>
            <a:r>
              <a:rPr lang="es-ES" sz="2400" b="1" dirty="0">
                <a:latin typeface="Arial"/>
                <a:cs typeface="Arial"/>
              </a:rPr>
              <a:t>idor</a:t>
            </a:r>
            <a:r>
              <a:rPr lang="es-ES" sz="2000" dirty="0">
                <a:latin typeface="Arial"/>
                <a:cs typeface="Arial"/>
              </a:rPr>
              <a:t/>
            </a:r>
            <a:br>
              <a:rPr lang="es-ES" sz="2000" dirty="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El</a:t>
            </a:r>
            <a:r>
              <a:rPr lang="es-ES" sz="2000" spc="-4" dirty="0" smtClean="0">
                <a:latin typeface="Arial"/>
                <a:cs typeface="Arial"/>
              </a:rPr>
              <a:t> </a:t>
            </a:r>
            <a:r>
              <a:rPr lang="es-ES" sz="2000" dirty="0">
                <a:latin typeface="Arial"/>
                <a:cs typeface="Arial"/>
              </a:rPr>
              <a:t>co</a:t>
            </a:r>
            <a:r>
              <a:rPr lang="es-ES" sz="2000" spc="4" dirty="0">
                <a:latin typeface="Arial"/>
                <a:cs typeface="Arial"/>
              </a:rPr>
              <a:t>m</a:t>
            </a:r>
            <a:r>
              <a:rPr lang="es-ES" sz="2000" dirty="0">
                <a:latin typeface="Arial"/>
                <a:cs typeface="Arial"/>
              </a:rPr>
              <a:t>pi</a:t>
            </a:r>
            <a:r>
              <a:rPr lang="es-ES" sz="2000" spc="-9" dirty="0">
                <a:latin typeface="Arial"/>
                <a:cs typeface="Arial"/>
              </a:rPr>
              <a:t>l</a:t>
            </a:r>
            <a:r>
              <a:rPr lang="es-ES" sz="2000" dirty="0">
                <a:latin typeface="Arial"/>
                <a:cs typeface="Arial"/>
              </a:rPr>
              <a:t>ad</a:t>
            </a:r>
            <a:r>
              <a:rPr lang="es-ES" sz="2000" spc="-4" dirty="0">
                <a:latin typeface="Arial"/>
                <a:cs typeface="Arial"/>
              </a:rPr>
              <a:t>o</a:t>
            </a:r>
            <a:r>
              <a:rPr lang="es-ES" sz="2000" dirty="0">
                <a:latin typeface="Arial"/>
                <a:cs typeface="Arial"/>
              </a:rPr>
              <a:t>r</a:t>
            </a:r>
            <a:r>
              <a:rPr lang="es-ES" sz="2000" spc="54" dirty="0">
                <a:latin typeface="Arial"/>
                <a:cs typeface="Arial"/>
              </a:rPr>
              <a:t> </a:t>
            </a:r>
            <a:r>
              <a:rPr lang="es-ES" sz="2000" dirty="0">
                <a:latin typeface="Arial"/>
                <a:cs typeface="Arial"/>
              </a:rPr>
              <a:t>usa el </a:t>
            </a:r>
            <a:r>
              <a:rPr lang="es-ES" sz="2000" spc="4" dirty="0">
                <a:latin typeface="Arial"/>
                <a:cs typeface="Arial"/>
              </a:rPr>
              <a:t>m</a:t>
            </a:r>
            <a:r>
              <a:rPr lang="es-ES" sz="2000" dirty="0">
                <a:latin typeface="Arial"/>
                <a:cs typeface="Arial"/>
              </a:rPr>
              <a:t>ap</a:t>
            </a:r>
            <a:r>
              <a:rPr lang="es-ES" sz="2000" spc="-4" dirty="0">
                <a:latin typeface="Arial"/>
                <a:cs typeface="Arial"/>
              </a:rPr>
              <a:t>e</a:t>
            </a:r>
            <a:r>
              <a:rPr lang="es-ES" sz="2000" dirty="0">
                <a:latin typeface="Arial"/>
                <a:cs typeface="Arial"/>
              </a:rPr>
              <a:t>o</a:t>
            </a:r>
            <a:r>
              <a:rPr lang="es-ES" sz="2000" spc="14" dirty="0">
                <a:latin typeface="Arial"/>
                <a:cs typeface="Arial"/>
              </a:rPr>
              <a:t> </a:t>
            </a:r>
            <a:r>
              <a:rPr lang="es-ES" sz="2000" dirty="0" smtClean="0">
                <a:latin typeface="Arial"/>
                <a:cs typeface="Arial"/>
              </a:rPr>
              <a:t>IDL </a:t>
            </a:r>
            <a:r>
              <a:rPr lang="es-ES" sz="2000" dirty="0">
                <a:latin typeface="Arial"/>
                <a:cs typeface="Arial"/>
              </a:rPr>
              <a:t>Java para convertir</a:t>
            </a:r>
            <a:r>
              <a:rPr lang="es-ES" sz="2000" spc="9" dirty="0">
                <a:latin typeface="Arial"/>
                <a:cs typeface="Arial"/>
              </a:rPr>
              <a:t> </a:t>
            </a:r>
            <a:r>
              <a:rPr lang="es-ES" sz="2000" dirty="0" smtClean="0">
                <a:latin typeface="Arial"/>
                <a:cs typeface="Arial"/>
              </a:rPr>
              <a:t>l</a:t>
            </a:r>
            <a:r>
              <a:rPr lang="es-ES" sz="2000" spc="-4" dirty="0" smtClean="0">
                <a:latin typeface="Arial"/>
                <a:cs typeface="Arial"/>
              </a:rPr>
              <a:t>a</a:t>
            </a:r>
            <a:r>
              <a:rPr lang="es-ES" sz="2000" dirty="0" smtClean="0">
                <a:latin typeface="Arial"/>
                <a:cs typeface="Arial"/>
              </a:rPr>
              <a:t>s defi</a:t>
            </a:r>
            <a:r>
              <a:rPr lang="es-ES" sz="2000" spc="-4" dirty="0" smtClean="0">
                <a:latin typeface="Arial"/>
                <a:cs typeface="Arial"/>
              </a:rPr>
              <a:t>n</a:t>
            </a:r>
            <a:r>
              <a:rPr lang="es-ES" sz="2000" dirty="0" smtClean="0">
                <a:latin typeface="Arial"/>
                <a:cs typeface="Arial"/>
              </a:rPr>
              <a:t>ic</a:t>
            </a:r>
            <a:r>
              <a:rPr lang="es-ES" sz="2000" spc="-9" dirty="0" smtClean="0">
                <a:latin typeface="Arial"/>
                <a:cs typeface="Arial"/>
              </a:rPr>
              <a:t>i</a:t>
            </a:r>
            <a:r>
              <a:rPr lang="es-ES" sz="2000" dirty="0" smtClean="0">
                <a:latin typeface="Arial"/>
                <a:cs typeface="Arial"/>
              </a:rPr>
              <a:t>on</a:t>
            </a:r>
            <a:r>
              <a:rPr lang="es-ES" sz="2000" spc="-4" dirty="0" smtClean="0">
                <a:latin typeface="Arial"/>
                <a:cs typeface="Arial"/>
              </a:rPr>
              <a:t>e</a:t>
            </a:r>
            <a:r>
              <a:rPr lang="es-ES" sz="2000" dirty="0" smtClean="0">
                <a:latin typeface="Arial"/>
                <a:cs typeface="Arial"/>
              </a:rPr>
              <a:t>s</a:t>
            </a:r>
            <a:r>
              <a:rPr lang="es-ES" sz="2000" spc="54" dirty="0" smtClean="0">
                <a:latin typeface="Arial"/>
                <a:cs typeface="Arial"/>
              </a:rPr>
              <a:t> </a:t>
            </a:r>
            <a:r>
              <a:rPr lang="es-ES" sz="2000" dirty="0">
                <a:latin typeface="Arial"/>
                <a:cs typeface="Arial"/>
              </a:rPr>
              <a:t>de i</a:t>
            </a:r>
            <a:r>
              <a:rPr lang="es-ES" sz="2000" spc="-4" dirty="0">
                <a:latin typeface="Arial"/>
                <a:cs typeface="Arial"/>
              </a:rPr>
              <a:t>n</a:t>
            </a:r>
            <a:r>
              <a:rPr lang="es-ES" sz="2000" dirty="0">
                <a:latin typeface="Arial"/>
                <a:cs typeface="Arial"/>
              </a:rPr>
              <a:t>ter</a:t>
            </a:r>
            <a:r>
              <a:rPr lang="es-ES" sz="2000" spc="9" dirty="0">
                <a:latin typeface="Arial"/>
                <a:cs typeface="Arial"/>
              </a:rPr>
              <a:t>f</a:t>
            </a:r>
            <a:r>
              <a:rPr lang="es-ES" sz="2000" dirty="0">
                <a:latin typeface="Arial"/>
                <a:cs typeface="Arial"/>
              </a:rPr>
              <a:t>aces escritas </a:t>
            </a:r>
            <a:r>
              <a:rPr lang="es-ES" sz="2000" spc="-9" dirty="0">
                <a:latin typeface="Arial"/>
                <a:cs typeface="Arial"/>
              </a:rPr>
              <a:t>e</a:t>
            </a:r>
            <a:r>
              <a:rPr lang="es-ES" sz="2000" dirty="0">
                <a:latin typeface="Arial"/>
                <a:cs typeface="Arial"/>
              </a:rPr>
              <a:t>n</a:t>
            </a:r>
            <a:r>
              <a:rPr lang="es-ES" sz="2000" spc="29" dirty="0">
                <a:latin typeface="Arial"/>
                <a:cs typeface="Arial"/>
              </a:rPr>
              <a:t> </a:t>
            </a:r>
            <a:r>
              <a:rPr lang="es-ES" sz="2000" dirty="0">
                <a:latin typeface="Arial"/>
                <a:cs typeface="Arial"/>
              </a:rPr>
              <a:t>IDL</a:t>
            </a:r>
            <a:r>
              <a:rPr lang="es-ES" sz="2000" spc="-4" dirty="0">
                <a:latin typeface="Arial"/>
                <a:cs typeface="Arial"/>
              </a:rPr>
              <a:t> </a:t>
            </a:r>
            <a:r>
              <a:rPr lang="es-ES" sz="2000" dirty="0">
                <a:latin typeface="Arial"/>
                <a:cs typeface="Arial"/>
              </a:rPr>
              <a:t>a las </a:t>
            </a:r>
            <a:r>
              <a:rPr lang="es-ES" sz="2000" dirty="0" smtClean="0">
                <a:latin typeface="Arial"/>
                <a:cs typeface="Arial"/>
              </a:rPr>
              <a:t>i</a:t>
            </a:r>
            <a:r>
              <a:rPr lang="es-ES" sz="2000" spc="-4" dirty="0" smtClean="0">
                <a:latin typeface="Arial"/>
                <a:cs typeface="Arial"/>
              </a:rPr>
              <a:t>n</a:t>
            </a:r>
            <a:r>
              <a:rPr lang="es-ES" sz="2000" dirty="0" smtClean="0">
                <a:latin typeface="Arial"/>
                <a:cs typeface="Arial"/>
              </a:rPr>
              <a:t>ter</a:t>
            </a:r>
            <a:r>
              <a:rPr lang="es-ES" sz="2000" spc="9" dirty="0" smtClean="0">
                <a:latin typeface="Arial"/>
                <a:cs typeface="Arial"/>
              </a:rPr>
              <a:t>f</a:t>
            </a:r>
            <a:r>
              <a:rPr lang="es-ES" sz="2000" dirty="0" smtClean="0">
                <a:latin typeface="Arial"/>
                <a:cs typeface="Arial"/>
              </a:rPr>
              <a:t>aces, cl</a:t>
            </a:r>
            <a:r>
              <a:rPr lang="es-ES" sz="2000" spc="-4" dirty="0" smtClean="0">
                <a:latin typeface="Arial"/>
                <a:cs typeface="Arial"/>
              </a:rPr>
              <a:t>a</a:t>
            </a:r>
            <a:r>
              <a:rPr lang="es-ES" sz="2000" dirty="0" smtClean="0">
                <a:latin typeface="Arial"/>
                <a:cs typeface="Arial"/>
              </a:rPr>
              <a:t>ses</a:t>
            </a:r>
            <a:r>
              <a:rPr lang="es-ES" sz="2000" spc="14" dirty="0" smtClean="0">
                <a:latin typeface="Arial"/>
                <a:cs typeface="Arial"/>
              </a:rPr>
              <a:t> </a:t>
            </a:r>
            <a:r>
              <a:rPr lang="es-ES" sz="2000" dirty="0">
                <a:latin typeface="Arial"/>
                <a:cs typeface="Arial"/>
              </a:rPr>
              <a:t>y </a:t>
            </a:r>
            <a:r>
              <a:rPr lang="es-ES" sz="2000" dirty="0" smtClean="0">
                <a:latin typeface="Arial"/>
                <a:cs typeface="Arial"/>
              </a:rPr>
              <a:t>mé</a:t>
            </a:r>
            <a:r>
              <a:rPr lang="es-ES" sz="2000" spc="4" dirty="0" smtClean="0">
                <a:latin typeface="Arial"/>
                <a:cs typeface="Arial"/>
              </a:rPr>
              <a:t>t</a:t>
            </a:r>
            <a:r>
              <a:rPr lang="es-ES" sz="2000" dirty="0" smtClean="0">
                <a:latin typeface="Arial"/>
                <a:cs typeface="Arial"/>
              </a:rPr>
              <a:t>od</a:t>
            </a:r>
            <a:r>
              <a:rPr lang="es-ES" sz="2000" spc="-4" dirty="0" smtClean="0">
                <a:latin typeface="Arial"/>
                <a:cs typeface="Arial"/>
              </a:rPr>
              <a:t>o</a:t>
            </a:r>
            <a:r>
              <a:rPr lang="es-ES" sz="2000" dirty="0" smtClean="0">
                <a:latin typeface="Arial"/>
                <a:cs typeface="Arial"/>
              </a:rPr>
              <a:t>s cor</a:t>
            </a:r>
            <a:r>
              <a:rPr lang="es-ES" sz="2000" spc="9" dirty="0" smtClean="0">
                <a:latin typeface="Arial"/>
                <a:cs typeface="Arial"/>
              </a:rPr>
              <a:t>r</a:t>
            </a:r>
            <a:r>
              <a:rPr lang="es-ES" sz="2000" dirty="0" smtClean="0">
                <a:latin typeface="Arial"/>
                <a:cs typeface="Arial"/>
              </a:rPr>
              <a:t>esp</a:t>
            </a:r>
            <a:r>
              <a:rPr lang="es-ES" sz="2000" spc="-4" dirty="0" smtClean="0">
                <a:latin typeface="Arial"/>
                <a:cs typeface="Arial"/>
              </a:rPr>
              <a:t>o</a:t>
            </a:r>
            <a:r>
              <a:rPr lang="es-ES" sz="2000" dirty="0" smtClean="0">
                <a:latin typeface="Arial"/>
                <a:cs typeface="Arial"/>
              </a:rPr>
              <a:t>nd</a:t>
            </a:r>
            <a:r>
              <a:rPr lang="es-ES" sz="2000" spc="-9" dirty="0" smtClean="0">
                <a:latin typeface="Arial"/>
                <a:cs typeface="Arial"/>
              </a:rPr>
              <a:t>i</a:t>
            </a:r>
            <a:r>
              <a:rPr lang="es-ES" sz="2000" dirty="0" smtClean="0">
                <a:latin typeface="Arial"/>
                <a:cs typeface="Arial"/>
              </a:rPr>
              <a:t>entes</a:t>
            </a:r>
            <a:r>
              <a:rPr lang="es-ES" sz="2000" spc="39" dirty="0" smtClean="0">
                <a:latin typeface="Arial"/>
                <a:cs typeface="Arial"/>
              </a:rPr>
              <a:t> </a:t>
            </a:r>
            <a:r>
              <a:rPr lang="es-ES" sz="2000" dirty="0">
                <a:latin typeface="Arial"/>
                <a:cs typeface="Arial"/>
              </a:rPr>
              <a:t>en Java, que usaremos para</a:t>
            </a:r>
            <a:r>
              <a:rPr lang="es-ES" sz="2000" spc="19" dirty="0">
                <a:latin typeface="Arial"/>
                <a:cs typeface="Arial"/>
              </a:rPr>
              <a:t> </a:t>
            </a:r>
            <a:r>
              <a:rPr lang="es-ES" sz="2000" dirty="0">
                <a:latin typeface="Arial"/>
                <a:cs typeface="Arial"/>
              </a:rPr>
              <a:t>imp</a:t>
            </a:r>
            <a:r>
              <a:rPr lang="es-ES" sz="2000" spc="-4" dirty="0">
                <a:latin typeface="Arial"/>
                <a:cs typeface="Arial"/>
              </a:rPr>
              <a:t>l</a:t>
            </a:r>
            <a:r>
              <a:rPr lang="es-ES" sz="2000" dirty="0">
                <a:latin typeface="Arial"/>
                <a:cs typeface="Arial"/>
              </a:rPr>
              <a:t>ementar</a:t>
            </a:r>
            <a:r>
              <a:rPr lang="es-ES" sz="2000" spc="19" dirty="0">
                <a:latin typeface="Arial"/>
                <a:cs typeface="Arial"/>
              </a:rPr>
              <a:t> </a:t>
            </a:r>
            <a:r>
              <a:rPr lang="es-ES" sz="2000" dirty="0">
                <a:latin typeface="Arial"/>
                <a:cs typeface="Arial"/>
              </a:rPr>
              <a:t>el cód</a:t>
            </a:r>
            <a:r>
              <a:rPr lang="es-ES" sz="2000" spc="-9" dirty="0">
                <a:latin typeface="Arial"/>
                <a:cs typeface="Arial"/>
              </a:rPr>
              <a:t>i</a:t>
            </a:r>
            <a:r>
              <a:rPr lang="es-ES" sz="2000" dirty="0">
                <a:latin typeface="Arial"/>
                <a:cs typeface="Arial"/>
              </a:rPr>
              <a:t>go</a:t>
            </a:r>
            <a:r>
              <a:rPr lang="es-ES" sz="2000" spc="25" dirty="0">
                <a:latin typeface="Arial"/>
                <a:cs typeface="Arial"/>
              </a:rPr>
              <a:t> </a:t>
            </a:r>
            <a:r>
              <a:rPr lang="es-ES" sz="2000" dirty="0">
                <a:latin typeface="Arial"/>
                <a:cs typeface="Arial"/>
              </a:rPr>
              <a:t>del</a:t>
            </a:r>
            <a:r>
              <a:rPr lang="es-ES" sz="2000" spc="4" dirty="0">
                <a:latin typeface="Arial"/>
                <a:cs typeface="Arial"/>
              </a:rPr>
              <a:t> </a:t>
            </a:r>
            <a:r>
              <a:rPr lang="es-ES" sz="2000" dirty="0">
                <a:latin typeface="Arial"/>
                <a:cs typeface="Arial"/>
              </a:rPr>
              <a:t>cl</a:t>
            </a:r>
            <a:r>
              <a:rPr lang="es-ES" sz="2000" spc="-9" dirty="0">
                <a:latin typeface="Arial"/>
                <a:cs typeface="Arial"/>
              </a:rPr>
              <a:t>i</a:t>
            </a:r>
            <a:r>
              <a:rPr lang="es-ES" sz="2000" dirty="0">
                <a:latin typeface="Arial"/>
                <a:cs typeface="Arial"/>
              </a:rPr>
              <a:t>ente</a:t>
            </a:r>
            <a:r>
              <a:rPr lang="es-ES" sz="2000" spc="25" dirty="0">
                <a:latin typeface="Arial"/>
                <a:cs typeface="Arial"/>
              </a:rPr>
              <a:t> </a:t>
            </a:r>
            <a:r>
              <a:rPr lang="es-ES" sz="2000" dirty="0">
                <a:latin typeface="Arial"/>
                <a:cs typeface="Arial"/>
              </a:rPr>
              <a:t>y del servid</a:t>
            </a:r>
            <a:r>
              <a:rPr lang="es-ES" sz="2000" spc="-4" dirty="0">
                <a:latin typeface="Arial"/>
                <a:cs typeface="Arial"/>
              </a:rPr>
              <a:t>o</a:t>
            </a:r>
            <a:r>
              <a:rPr lang="es-ES" sz="2000" dirty="0">
                <a:latin typeface="Arial"/>
                <a:cs typeface="Arial"/>
              </a:rPr>
              <a:t>r.</a:t>
            </a:r>
            <a:br>
              <a:rPr lang="es-ES" sz="2000" dirty="0">
                <a:latin typeface="Arial"/>
                <a:cs typeface="Arial"/>
              </a:rPr>
            </a:br>
            <a:r>
              <a:rPr lang="es-ES" sz="2000" dirty="0">
                <a:latin typeface="Arial"/>
                <a:cs typeface="Arial"/>
              </a:rPr>
              <a:t/>
            </a:r>
            <a:br>
              <a:rPr lang="es-ES" sz="2000" dirty="0">
                <a:latin typeface="Arial"/>
                <a:cs typeface="Arial"/>
              </a:rPr>
            </a:br>
            <a:endParaRPr lang="es-ES" sz="2000" dirty="0"/>
          </a:p>
        </p:txBody>
      </p:sp>
      <p:sp>
        <p:nvSpPr>
          <p:cNvPr id="5" name="Subtítulo 4"/>
          <p:cNvSpPr>
            <a:spLocks noGrp="1"/>
          </p:cNvSpPr>
          <p:nvPr>
            <p:ph type="subTitle" idx="1"/>
          </p:nvPr>
        </p:nvSpPr>
        <p:spPr>
          <a:xfrm>
            <a:off x="1154955" y="3258355"/>
            <a:ext cx="8825658" cy="2380445"/>
          </a:xfrm>
        </p:spPr>
        <p:txBody>
          <a:bodyPr/>
          <a:lstStyle/>
          <a:p>
            <a:r>
              <a:rPr lang="es-ES" b="1" dirty="0" smtClean="0">
                <a:solidFill>
                  <a:schemeClr val="tx1"/>
                </a:solidFill>
              </a:rPr>
              <a:t>Estos son los pasos:</a:t>
            </a:r>
          </a:p>
          <a:p>
            <a:r>
              <a:rPr lang="es-ES" b="1" dirty="0" smtClean="0">
                <a:solidFill>
                  <a:schemeClr val="tx1"/>
                </a:solidFill>
              </a:rPr>
              <a:t>Escribir el interfaz </a:t>
            </a:r>
            <a:r>
              <a:rPr lang="es-ES" b="1" dirty="0" err="1" smtClean="0">
                <a:solidFill>
                  <a:schemeClr val="tx1"/>
                </a:solidFill>
              </a:rPr>
              <a:t>idl</a:t>
            </a:r>
            <a:r>
              <a:rPr lang="es-ES" b="1" dirty="0">
                <a:solidFill>
                  <a:schemeClr val="tx1"/>
                </a:solidFill>
              </a:rPr>
              <a:t> </a:t>
            </a:r>
            <a:r>
              <a:rPr lang="es-ES" b="1" dirty="0" smtClean="0">
                <a:solidFill>
                  <a:schemeClr val="tx1"/>
                </a:solidFill>
              </a:rPr>
              <a:t>(hello.idl)</a:t>
            </a:r>
          </a:p>
          <a:p>
            <a:r>
              <a:rPr lang="es-ES" b="1" dirty="0" smtClean="0">
                <a:solidFill>
                  <a:schemeClr val="tx1"/>
                </a:solidFill>
              </a:rPr>
              <a:t>Escribir el cliente(helloclient.java)</a:t>
            </a:r>
          </a:p>
          <a:p>
            <a:r>
              <a:rPr lang="es-ES" b="1" dirty="0" smtClean="0">
                <a:solidFill>
                  <a:schemeClr val="tx1"/>
                </a:solidFill>
              </a:rPr>
              <a:t>Escribir el servidor (helloServer.java)</a:t>
            </a:r>
          </a:p>
          <a:p>
            <a:r>
              <a:rPr lang="es-ES" b="1" dirty="0" smtClean="0">
                <a:solidFill>
                  <a:schemeClr val="tx1"/>
                </a:solidFill>
              </a:rPr>
              <a:t>Después: compilar y ejecutar la aplicación</a:t>
            </a:r>
            <a:endParaRPr lang="es-ES" b="1" dirty="0">
              <a:solidFill>
                <a:schemeClr val="tx1"/>
              </a:solidFill>
            </a:endParaRPr>
          </a:p>
        </p:txBody>
      </p:sp>
    </p:spTree>
    <p:extLst>
      <p:ext uri="{BB962C8B-B14F-4D97-AF65-F5344CB8AC3E}">
        <p14:creationId xmlns:p14="http://schemas.microsoft.com/office/powerpoint/2010/main" val="2237822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1107583"/>
            <a:ext cx="8825658" cy="3669798"/>
          </a:xfrm>
        </p:spPr>
        <p:txBody>
          <a:bodyPr/>
          <a:lstStyle/>
          <a:p>
            <a:r>
              <a:rPr lang="es-ES" sz="3600" b="1" dirty="0" smtClean="0">
                <a:latin typeface="Arial"/>
                <a:cs typeface="Arial"/>
              </a:rPr>
              <a:t>                      </a:t>
            </a:r>
            <a:br>
              <a:rPr lang="es-ES" sz="3600" b="1" dirty="0" smtClean="0">
                <a:latin typeface="Arial"/>
                <a:cs typeface="Arial"/>
              </a:rPr>
            </a:br>
            <a:r>
              <a:rPr lang="es-ES" sz="3600" b="1" dirty="0">
                <a:latin typeface="Arial"/>
                <a:cs typeface="Arial"/>
              </a:rPr>
              <a:t/>
            </a:r>
            <a:br>
              <a:rPr lang="es-ES" sz="3600" b="1" dirty="0">
                <a:latin typeface="Arial"/>
                <a:cs typeface="Arial"/>
              </a:rPr>
            </a:br>
            <a:r>
              <a:rPr lang="es-ES" sz="3600" b="1" dirty="0" smtClean="0">
                <a:latin typeface="Arial"/>
                <a:cs typeface="Arial"/>
              </a:rPr>
              <a:t>                         JA</a:t>
            </a:r>
            <a:r>
              <a:rPr lang="es-ES" sz="3600" b="1" spc="-14" dirty="0" smtClean="0">
                <a:latin typeface="Arial"/>
                <a:cs typeface="Arial"/>
              </a:rPr>
              <a:t>C</a:t>
            </a:r>
            <a:r>
              <a:rPr lang="es-ES" sz="3600" b="1" dirty="0" smtClean="0">
                <a:latin typeface="Arial"/>
                <a:cs typeface="Arial"/>
              </a:rPr>
              <a:t>ORB</a:t>
            </a:r>
            <a:r>
              <a:rPr lang="es-ES" sz="2800" b="1" dirty="0" smtClean="0">
                <a:latin typeface="Arial"/>
                <a:cs typeface="Arial"/>
              </a:rPr>
              <a:t/>
            </a:r>
            <a:br>
              <a:rPr lang="es-ES" sz="2800" b="1" dirty="0" smtClean="0">
                <a:latin typeface="Arial"/>
                <a:cs typeface="Arial"/>
              </a:rPr>
            </a:br>
            <a:r>
              <a:rPr lang="es-ES" sz="2800" b="1" dirty="0" smtClean="0">
                <a:latin typeface="Arial"/>
                <a:cs typeface="Arial"/>
              </a:rPr>
              <a:t/>
            </a:r>
            <a:br>
              <a:rPr lang="es-ES" sz="2800" b="1" dirty="0" smtClean="0">
                <a:latin typeface="Arial"/>
                <a:cs typeface="Arial"/>
              </a:rPr>
            </a:br>
            <a:r>
              <a:rPr lang="es-ES" sz="2800" b="1" dirty="0" smtClean="0">
                <a:latin typeface="Arial"/>
                <a:cs typeface="Arial"/>
              </a:rPr>
              <a:t>Integrantes: Carballo Daniel</a:t>
            </a:r>
            <a:br>
              <a:rPr lang="es-ES" sz="2800" b="1" dirty="0" smtClean="0">
                <a:latin typeface="Arial"/>
                <a:cs typeface="Arial"/>
              </a:rPr>
            </a:br>
            <a:r>
              <a:rPr lang="es-ES" sz="2800" b="1" dirty="0">
                <a:latin typeface="Arial"/>
                <a:cs typeface="Arial"/>
              </a:rPr>
              <a:t> </a:t>
            </a:r>
            <a:r>
              <a:rPr lang="es-ES" sz="2800" b="1" dirty="0" smtClean="0">
                <a:latin typeface="Arial"/>
                <a:cs typeface="Arial"/>
              </a:rPr>
              <a:t>                     </a:t>
            </a:r>
            <a:r>
              <a:rPr lang="es-ES" sz="2800" b="1" dirty="0" err="1" smtClean="0">
                <a:latin typeface="Arial"/>
                <a:cs typeface="Arial"/>
              </a:rPr>
              <a:t>Catari</a:t>
            </a:r>
            <a:r>
              <a:rPr lang="es-ES" sz="2800" b="1" dirty="0" smtClean="0">
                <a:latin typeface="Arial"/>
                <a:cs typeface="Arial"/>
              </a:rPr>
              <a:t> C. Mary </a:t>
            </a:r>
            <a:r>
              <a:rPr lang="es-ES" sz="2800" b="1" dirty="0" err="1" smtClean="0">
                <a:latin typeface="Arial"/>
                <a:cs typeface="Arial"/>
              </a:rPr>
              <a:t>Ines</a:t>
            </a:r>
            <a:r>
              <a:rPr lang="es-ES" sz="2800" b="1" dirty="0" smtClean="0">
                <a:latin typeface="Arial"/>
                <a:cs typeface="Arial"/>
              </a:rPr>
              <a:t/>
            </a:r>
            <a:br>
              <a:rPr lang="es-ES" sz="2800" b="1" dirty="0" smtClean="0">
                <a:latin typeface="Arial"/>
                <a:cs typeface="Arial"/>
              </a:rPr>
            </a:br>
            <a:r>
              <a:rPr lang="es-ES" sz="2800" b="1" dirty="0">
                <a:latin typeface="Arial"/>
                <a:cs typeface="Arial"/>
              </a:rPr>
              <a:t> </a:t>
            </a:r>
            <a:r>
              <a:rPr lang="es-ES" sz="2800" b="1" dirty="0" smtClean="0">
                <a:latin typeface="Arial"/>
                <a:cs typeface="Arial"/>
              </a:rPr>
              <a:t>                     </a:t>
            </a:r>
            <a:r>
              <a:rPr lang="" sz="2800" b="1" dirty="0" smtClean="0">
                <a:latin typeface="Arial"/>
                <a:cs typeface="Arial"/>
              </a:rPr>
              <a:t>Romero Perales</a:t>
            </a:r>
            <a:r>
              <a:rPr lang="es-ES" sz="2800" b="1" dirty="0" smtClean="0">
                <a:latin typeface="Arial"/>
                <a:cs typeface="Arial"/>
              </a:rPr>
              <a:t> Rodrigo</a:t>
            </a:r>
            <a:r>
              <a:rPr lang="" sz="2800" b="1" dirty="0" smtClean="0">
                <a:latin typeface="Arial"/>
                <a:cs typeface="Arial"/>
              </a:rPr>
              <a:t> Sergio</a:t>
            </a:r>
            <a:r>
              <a:rPr lang="es-ES" dirty="0">
                <a:latin typeface="Arial"/>
                <a:cs typeface="Arial"/>
              </a:rPr>
              <a:t/>
            </a:r>
            <a:br>
              <a:rPr lang="es-ES" dirty="0">
                <a:latin typeface="Arial"/>
                <a:cs typeface="Arial"/>
              </a:rPr>
            </a:br>
            <a:endParaRPr lang="es-ES" dirty="0"/>
          </a:p>
        </p:txBody>
      </p:sp>
      <p:sp>
        <p:nvSpPr>
          <p:cNvPr id="5" name="Subtítulo 4"/>
          <p:cNvSpPr>
            <a:spLocks noGrp="1"/>
          </p:cNvSpPr>
          <p:nvPr>
            <p:ph type="subTitle" idx="1"/>
          </p:nvPr>
        </p:nvSpPr>
        <p:spPr>
          <a:xfrm>
            <a:off x="1154955" y="772732"/>
            <a:ext cx="8825658" cy="4866068"/>
          </a:xfrm>
        </p:spPr>
        <p:txBody>
          <a:bodyPr>
            <a:normAutofit/>
          </a:bodyPr>
          <a:lstStyle/>
          <a:p>
            <a:r>
              <a:rPr lang="es-ES" sz="2800" b="1" dirty="0" smtClean="0"/>
              <a:t>GRUPO #1</a:t>
            </a:r>
            <a:endParaRPr lang="es-ES" sz="2800" b="1" dirty="0"/>
          </a:p>
        </p:txBody>
      </p:sp>
    </p:spTree>
    <p:extLst>
      <p:ext uri="{BB962C8B-B14F-4D97-AF65-F5344CB8AC3E}">
        <p14:creationId xmlns:p14="http://schemas.microsoft.com/office/powerpoint/2010/main" val="3701585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695458"/>
            <a:ext cx="8825658" cy="4943341"/>
          </a:xfrm>
        </p:spPr>
        <p:txBody>
          <a:bodyPr/>
          <a:lstStyle/>
          <a:p>
            <a:pPr algn="just"/>
            <a:r>
              <a:rPr lang="es-ES" sz="2800" b="1" dirty="0" smtClean="0">
                <a:latin typeface="Arial"/>
                <a:cs typeface="Arial"/>
              </a:rPr>
              <a:t/>
            </a:r>
            <a:br>
              <a:rPr lang="es-ES" sz="2800" b="1" dirty="0" smtClean="0">
                <a:latin typeface="Arial"/>
                <a:cs typeface="Arial"/>
              </a:rPr>
            </a:br>
            <a:r>
              <a:rPr lang="es-ES" sz="2000" b="1" cap="all" dirty="0" smtClean="0"/>
              <a:t>INTRODUCCIÓN</a:t>
            </a:r>
            <a:br>
              <a:rPr lang="es-ES" sz="2000" b="1" cap="all" dirty="0" smtClean="0"/>
            </a:br>
            <a:r>
              <a:rPr lang="es-ES" sz="2000" b="1" cap="all" dirty="0"/>
              <a:t/>
            </a:r>
            <a:br>
              <a:rPr lang="es-ES" sz="2000" b="1" cap="all" dirty="0"/>
            </a:br>
            <a:r>
              <a:rPr lang="es-ES" sz="2000" dirty="0"/>
              <a:t>Una característica importante de las grandes redes de ordenadores actuales, como Internet, es su  heterogeneidad. La heterogeneidad y la estandarización nos permiten, idealmente, utilizar la mejor combinación de hardware y software, aumentando el rendimiento de las aplicaciones sin afectar a su interoperabilidad, consiguiendo un sistema coherente, eficiente y altamente operativo. Pero la práctica demuestra que cumplir los requerimientos de seguridad, eficiencia, flexibilidad y extensibilidad, en sistemas distribuidos heterogéneos es, desafortunadamente, raramente fácil</a:t>
            </a:r>
            <a:r>
              <a:rPr lang="es-ES" sz="2000" dirty="0" smtClean="0"/>
              <a:t>.</a:t>
            </a:r>
            <a:r>
              <a:rPr lang="es-ES" dirty="0">
                <a:latin typeface="Arial"/>
                <a:cs typeface="Arial"/>
              </a:rPr>
              <a:t/>
            </a:r>
            <a:br>
              <a:rPr lang="es-ES" dirty="0">
                <a:latin typeface="Arial"/>
                <a:cs typeface="Arial"/>
              </a:rPr>
            </a:br>
            <a:endParaRPr lang="es-ES" dirty="0"/>
          </a:p>
        </p:txBody>
      </p:sp>
      <p:sp>
        <p:nvSpPr>
          <p:cNvPr id="5" name="Subtítulo 4"/>
          <p:cNvSpPr>
            <a:spLocks noGrp="1"/>
          </p:cNvSpPr>
          <p:nvPr>
            <p:ph type="subTitle" idx="1"/>
          </p:nvPr>
        </p:nvSpPr>
        <p:spPr>
          <a:xfrm flipV="1">
            <a:off x="1348139" y="5125790"/>
            <a:ext cx="8761776" cy="90153"/>
          </a:xfrm>
        </p:spPr>
        <p:txBody>
          <a:bodyPr>
            <a:normAutofit fontScale="25000" lnSpcReduction="20000"/>
          </a:bodyPr>
          <a:lstStyle/>
          <a:p>
            <a:endParaRPr lang="es-ES" sz="2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568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1094704"/>
            <a:ext cx="8825658" cy="3682677"/>
          </a:xfrm>
        </p:spPr>
        <p:txBody>
          <a:bodyPr/>
          <a:lstStyle/>
          <a:p>
            <a:r>
              <a:rPr lang="es-ES" sz="2000" b="1" dirty="0">
                <a:latin typeface="Arial"/>
                <a:cs typeface="Arial"/>
              </a:rPr>
              <a:t>¿Q</a:t>
            </a:r>
            <a:r>
              <a:rPr lang="es-ES" sz="2000" b="1" spc="-9" dirty="0">
                <a:latin typeface="Arial"/>
                <a:cs typeface="Arial"/>
              </a:rPr>
              <a:t>u</a:t>
            </a:r>
            <a:r>
              <a:rPr lang="es-ES" sz="2000" b="1" dirty="0">
                <a:latin typeface="Arial"/>
                <a:cs typeface="Arial"/>
              </a:rPr>
              <a:t>é</a:t>
            </a:r>
            <a:r>
              <a:rPr lang="es-ES" sz="2000" b="1" spc="9" dirty="0">
                <a:latin typeface="Arial"/>
                <a:cs typeface="Arial"/>
              </a:rPr>
              <a:t> </a:t>
            </a:r>
            <a:r>
              <a:rPr lang="es-ES" sz="2000" b="1" dirty="0">
                <a:latin typeface="Arial"/>
                <a:cs typeface="Arial"/>
              </a:rPr>
              <a:t>es</a:t>
            </a:r>
            <a:r>
              <a:rPr lang="es-ES" sz="2000" b="1" spc="-21" dirty="0">
                <a:latin typeface="Arial"/>
                <a:cs typeface="Arial"/>
              </a:rPr>
              <a:t> </a:t>
            </a:r>
            <a:r>
              <a:rPr lang="es-ES" sz="2000" b="1" dirty="0">
                <a:latin typeface="Arial"/>
                <a:cs typeface="Arial"/>
              </a:rPr>
              <a:t>COR</a:t>
            </a:r>
            <a:r>
              <a:rPr lang="es-ES" sz="2000" b="1" spc="-9" dirty="0">
                <a:latin typeface="Arial"/>
                <a:cs typeface="Arial"/>
              </a:rPr>
              <a:t>B</a:t>
            </a:r>
            <a:r>
              <a:rPr lang="es-ES" sz="2000" b="1" dirty="0">
                <a:latin typeface="Arial"/>
                <a:cs typeface="Arial"/>
              </a:rPr>
              <a:t>A? </a:t>
            </a:r>
            <a:r>
              <a:rPr lang="es-ES" sz="2000" b="1" dirty="0" smtClean="0">
                <a:latin typeface="Arial"/>
                <a:cs typeface="Arial"/>
              </a:rPr>
              <a:t/>
            </a:r>
            <a:br>
              <a:rPr lang="es-ES" sz="2000" b="1" dirty="0" smtClean="0">
                <a:latin typeface="Arial"/>
                <a:cs typeface="Arial"/>
              </a:rPr>
            </a:br>
            <a:r>
              <a:rPr lang="es-ES" sz="2000" b="1" dirty="0">
                <a:latin typeface="Arial"/>
                <a:cs typeface="Arial"/>
              </a:rPr>
              <a:t/>
            </a:r>
            <a:br>
              <a:rPr lang="es-ES" sz="2000" b="1" dirty="0">
                <a:latin typeface="Arial"/>
                <a:cs typeface="Arial"/>
              </a:rPr>
            </a:br>
            <a:r>
              <a:rPr lang="es-ES" sz="2000" b="1" dirty="0">
                <a:solidFill>
                  <a:srgbClr val="000000"/>
                </a:solidFill>
                <a:latin typeface="Trebuchet MS" panose="020B0603020202020204" pitchFamily="34" charset="0"/>
              </a:rPr>
              <a:t>CORBA es un estándar abierto del OMG (</a:t>
            </a:r>
            <a:r>
              <a:rPr lang="es-ES" sz="2000" b="1" i="1" dirty="0" err="1">
                <a:solidFill>
                  <a:srgbClr val="000000"/>
                </a:solidFill>
                <a:latin typeface="Trebuchet MS" panose="020B0603020202020204" pitchFamily="34" charset="0"/>
              </a:rPr>
              <a:t>Object</a:t>
            </a:r>
            <a:r>
              <a:rPr lang="es-ES" sz="2000" b="1" i="1" dirty="0">
                <a:solidFill>
                  <a:srgbClr val="000000"/>
                </a:solidFill>
                <a:latin typeface="Trebuchet MS" panose="020B0603020202020204" pitchFamily="34" charset="0"/>
              </a:rPr>
              <a:t> Management </a:t>
            </a:r>
            <a:r>
              <a:rPr lang="es-ES" sz="2000" b="1" i="1" dirty="0" err="1">
                <a:solidFill>
                  <a:srgbClr val="000000"/>
                </a:solidFill>
                <a:latin typeface="Trebuchet MS" panose="020B0603020202020204" pitchFamily="34" charset="0"/>
              </a:rPr>
              <a:t>Group</a:t>
            </a:r>
            <a:r>
              <a:rPr lang="es-ES" sz="2000" b="1" dirty="0">
                <a:solidFill>
                  <a:srgbClr val="000000"/>
                </a:solidFill>
                <a:latin typeface="Trebuchet MS" panose="020B0603020202020204" pitchFamily="34" charset="0"/>
              </a:rPr>
              <a:t>) para la programación de aplicaciones distribuidas</a:t>
            </a:r>
            <a:r>
              <a:rPr lang="es-ES" sz="2000" dirty="0">
                <a:solidFill>
                  <a:srgbClr val="000000"/>
                </a:solidFill>
                <a:latin typeface="Trebuchet MS" panose="020B0603020202020204" pitchFamily="34" charset="0"/>
              </a:rPr>
              <a:t>. CORBA mejora la flexibilidad y portabilidad de las aplicaciones y permite al programador desentenderse de las tareas más complejas que conllevan los entornos distribuidos heterogéneos, con muy diversas máquinas, sistemas operativos y protocolos de comunicaciones. </a:t>
            </a:r>
            <a:r>
              <a:rPr lang="es-ES" dirty="0">
                <a:solidFill>
                  <a:schemeClr val="bg1"/>
                </a:solidFill>
                <a:latin typeface="Times New Roman" panose="02020603050405020304" pitchFamily="18" charset="0"/>
                <a:cs typeface="Times New Roman" panose="02020603050405020304" pitchFamily="18" charset="0"/>
              </a:rPr>
              <a:t/>
            </a:r>
            <a:br>
              <a:rPr lang="es-ES" dirty="0">
                <a:solidFill>
                  <a:schemeClr val="bg1"/>
                </a:solidFill>
                <a:latin typeface="Times New Roman" panose="02020603050405020304" pitchFamily="18" charset="0"/>
                <a:cs typeface="Times New Roman" panose="02020603050405020304" pitchFamily="18" charset="0"/>
              </a:rPr>
            </a:br>
            <a:endParaRPr lang="es-ES" dirty="0"/>
          </a:p>
        </p:txBody>
      </p:sp>
      <p:sp>
        <p:nvSpPr>
          <p:cNvPr id="5" name="Subtítulo 4"/>
          <p:cNvSpPr>
            <a:spLocks noGrp="1"/>
          </p:cNvSpPr>
          <p:nvPr>
            <p:ph type="subTitle" idx="1"/>
          </p:nvPr>
        </p:nvSpPr>
        <p:spPr>
          <a:xfrm>
            <a:off x="1154955" y="4172755"/>
            <a:ext cx="8825658" cy="1466045"/>
          </a:xfrm>
        </p:spPr>
        <p:txBody>
          <a:bodyPr>
            <a:normAutofit/>
          </a:bodyPr>
          <a:lstStyle/>
          <a:p>
            <a:r>
              <a:rPr lang="es-ES" b="1" dirty="0">
                <a:solidFill>
                  <a:schemeClr val="bg1"/>
                </a:solidFill>
              </a:rPr>
              <a:t>CORBA constituye, por ser la arquitectura distribuida de más éxito actualmente, el soporte fundamental para la consecución de la universalidad de las aplicaciones, y es un entorno cada vez más demandado por las empresas dedicadas a las telecomunicaciones avanzadas. </a:t>
            </a:r>
          </a:p>
        </p:txBody>
      </p:sp>
    </p:spTree>
    <p:extLst>
      <p:ext uri="{BB962C8B-B14F-4D97-AF65-F5344CB8AC3E}">
        <p14:creationId xmlns:p14="http://schemas.microsoft.com/office/powerpoint/2010/main" val="2405772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721217"/>
            <a:ext cx="8825658" cy="4391696"/>
          </a:xfrm>
        </p:spPr>
        <p:txBody>
          <a:bodyPr/>
          <a:lstStyle/>
          <a:p>
            <a:r>
              <a:rPr lang="es-ES" sz="2000" dirty="0" smtClean="0">
                <a:solidFill>
                  <a:schemeClr val="tx1"/>
                </a:solidFill>
              </a:rPr>
              <a:t/>
            </a:r>
            <a:br>
              <a:rPr lang="es-ES" sz="2000" dirty="0" smtClean="0">
                <a:solidFill>
                  <a:schemeClr val="tx1"/>
                </a:solidFill>
              </a:rPr>
            </a:br>
            <a:r>
              <a:rPr lang="es-ES" sz="2000" dirty="0">
                <a:solidFill>
                  <a:schemeClr val="tx1"/>
                </a:solidFill>
              </a:rPr>
              <a:t/>
            </a:r>
            <a:br>
              <a:rPr lang="es-ES" sz="2000" dirty="0">
                <a:solidFill>
                  <a:schemeClr val="tx1"/>
                </a:solidFill>
              </a:rPr>
            </a:br>
            <a:r>
              <a:rPr lang="es-ES" sz="2000" dirty="0" smtClean="0">
                <a:solidFill>
                  <a:schemeClr val="tx1"/>
                </a:solidFill>
              </a:rPr>
              <a:t/>
            </a:r>
            <a:br>
              <a:rPr lang="es-ES" sz="2000" dirty="0" smtClean="0">
                <a:solidFill>
                  <a:schemeClr val="tx1"/>
                </a:solidFill>
              </a:rPr>
            </a:br>
            <a:r>
              <a:rPr lang="es-ES" sz="2000" dirty="0">
                <a:solidFill>
                  <a:schemeClr val="tx1"/>
                </a:solidFill>
              </a:rPr>
              <a:t/>
            </a:r>
            <a:br>
              <a:rPr lang="es-ES" sz="2000" dirty="0">
                <a:solidFill>
                  <a:schemeClr val="tx1"/>
                </a:solidFill>
              </a:rPr>
            </a:br>
            <a:r>
              <a:rPr lang="es-ES" sz="2000" dirty="0" smtClean="0">
                <a:solidFill>
                  <a:schemeClr val="tx1"/>
                </a:solidFill>
              </a:rPr>
              <a:t/>
            </a:r>
            <a:br>
              <a:rPr lang="es-ES" sz="2000" dirty="0" smtClean="0">
                <a:solidFill>
                  <a:schemeClr val="tx1"/>
                </a:solidFill>
              </a:rPr>
            </a:br>
            <a:r>
              <a:rPr lang="es-ES" sz="2400" b="1" dirty="0" smtClean="0"/>
              <a:t>¿Qué es </a:t>
            </a:r>
            <a:r>
              <a:rPr lang="es-ES" sz="2400" b="1" dirty="0" err="1" smtClean="0"/>
              <a:t>JacORB</a:t>
            </a:r>
            <a:r>
              <a:rPr lang="es-ES" sz="2400" b="1" dirty="0"/>
              <a:t>? </a:t>
            </a:r>
            <a:r>
              <a:rPr lang="es-ES" sz="2400" b="1" dirty="0" smtClean="0"/>
              <a:t/>
            </a:r>
            <a:br>
              <a:rPr lang="es-ES" sz="2400" b="1" dirty="0" smtClean="0"/>
            </a:br>
            <a:r>
              <a:rPr lang="es-ES" sz="2000" dirty="0">
                <a:solidFill>
                  <a:schemeClr val="tx1"/>
                </a:solidFill>
              </a:rPr>
              <a:t/>
            </a:r>
            <a:br>
              <a:rPr lang="es-ES" sz="2000" dirty="0">
                <a:solidFill>
                  <a:schemeClr val="tx1"/>
                </a:solidFill>
              </a:rPr>
            </a:br>
            <a:r>
              <a:rPr lang="es-ES" sz="2000" dirty="0">
                <a:solidFill>
                  <a:schemeClr val="tx1"/>
                </a:solidFill>
              </a:rPr>
              <a:t/>
            </a:r>
            <a:br>
              <a:rPr lang="es-ES" sz="2000" dirty="0">
                <a:solidFill>
                  <a:schemeClr val="tx1"/>
                </a:solidFill>
              </a:rPr>
            </a:br>
            <a:r>
              <a:rPr lang="es-ES" sz="2000" dirty="0">
                <a:solidFill>
                  <a:schemeClr val="tx1"/>
                </a:solidFill>
              </a:rPr>
              <a:t>Se desarrolló a partir de una pequeña biblioteca RPC Java y un compilador de código auxiliar que procesara en Java-  interfaces. Este predecesor fue escrito la mayoría de la diversión y de la curiosidad - por </a:t>
            </a:r>
            <a:r>
              <a:rPr lang="es-ES" sz="2000" b="1" dirty="0">
                <a:solidFill>
                  <a:schemeClr val="tx1"/>
                </a:solidFill>
              </a:rPr>
              <a:t>Boris </a:t>
            </a:r>
            <a:r>
              <a:rPr lang="es-ES" sz="2000" b="1" dirty="0" err="1">
                <a:solidFill>
                  <a:schemeClr val="tx1"/>
                </a:solidFill>
              </a:rPr>
              <a:t>Bokowski</a:t>
            </a:r>
            <a:r>
              <a:rPr lang="es-ES" sz="2000" b="1" dirty="0">
                <a:solidFill>
                  <a:schemeClr val="tx1"/>
                </a:solidFill>
              </a:rPr>
              <a:t>  y Gerald</a:t>
            </a:r>
            <a:r>
              <a:rPr lang="es-ES" sz="2000" b="1" dirty="0">
                <a:solidFill>
                  <a:srgbClr val="FF0000"/>
                </a:solidFill>
              </a:rPr>
              <a:t> </a:t>
            </a:r>
            <a:r>
              <a:rPr lang="es-ES" sz="2000" b="1" dirty="0" err="1">
                <a:solidFill>
                  <a:schemeClr val="tx1"/>
                </a:solidFill>
              </a:rPr>
              <a:t>Brose</a:t>
            </a:r>
            <a:r>
              <a:rPr lang="es-ES" sz="2000" dirty="0">
                <a:solidFill>
                  <a:schemeClr val="tx1"/>
                </a:solidFill>
              </a:rPr>
              <a:t> porque en ese momento no estaba disponible Java </a:t>
            </a:r>
            <a:r>
              <a:rPr lang="es-ES" sz="2000" dirty="0" smtClean="0">
                <a:solidFill>
                  <a:schemeClr val="tx1"/>
                </a:solidFill>
              </a:rPr>
              <a:t>RMI.</a:t>
            </a:r>
            <a:br>
              <a:rPr lang="es-ES" sz="2000" dirty="0" smtClean="0">
                <a:solidFill>
                  <a:schemeClr val="tx1"/>
                </a:solidFill>
              </a:rPr>
            </a:br>
            <a:r>
              <a:rPr lang="es-ES" sz="2000" dirty="0" err="1">
                <a:solidFill>
                  <a:schemeClr val="tx1"/>
                </a:solidFill>
              </a:rPr>
              <a:t>J</a:t>
            </a:r>
            <a:r>
              <a:rPr lang="es-ES" sz="2000" dirty="0" err="1" smtClean="0">
                <a:solidFill>
                  <a:schemeClr val="tx1"/>
                </a:solidFill>
              </a:rPr>
              <a:t>acORB</a:t>
            </a:r>
            <a:r>
              <a:rPr lang="es-ES" sz="2000" dirty="0" smtClean="0">
                <a:solidFill>
                  <a:schemeClr val="tx1"/>
                </a:solidFill>
              </a:rPr>
              <a:t> </a:t>
            </a:r>
            <a:r>
              <a:rPr lang="es-ES" sz="2000" dirty="0">
                <a:solidFill>
                  <a:schemeClr val="tx1"/>
                </a:solidFill>
              </a:rPr>
              <a:t>es una herramienta de CORBA compatible para las aplicaciones Java. </a:t>
            </a:r>
            <a:r>
              <a:rPr lang="es-BO" dirty="0">
                <a:solidFill>
                  <a:schemeClr val="tx1"/>
                </a:solidFill>
              </a:rPr>
              <a:t/>
            </a:r>
            <a:br>
              <a:rPr lang="es-BO" dirty="0">
                <a:solidFill>
                  <a:schemeClr val="tx1"/>
                </a:solidFill>
              </a:rPr>
            </a:br>
            <a:endParaRPr lang="es-ES" dirty="0"/>
          </a:p>
        </p:txBody>
      </p:sp>
      <p:sp>
        <p:nvSpPr>
          <p:cNvPr id="5" name="Subtítulo 4"/>
          <p:cNvSpPr>
            <a:spLocks noGrp="1"/>
          </p:cNvSpPr>
          <p:nvPr>
            <p:ph type="subTitle" idx="1"/>
          </p:nvPr>
        </p:nvSpPr>
        <p:spPr>
          <a:xfrm>
            <a:off x="1154955" y="4250028"/>
            <a:ext cx="8825658" cy="1388772"/>
          </a:xfrm>
        </p:spPr>
        <p:txBody>
          <a:bodyPr/>
          <a:lstStyle/>
          <a:p>
            <a:endParaRPr lang="es-ES" dirty="0"/>
          </a:p>
        </p:txBody>
      </p:sp>
    </p:spTree>
    <p:extLst>
      <p:ext uri="{BB962C8B-B14F-4D97-AF65-F5344CB8AC3E}">
        <p14:creationId xmlns:p14="http://schemas.microsoft.com/office/powerpoint/2010/main" val="183858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862885"/>
            <a:ext cx="9869360" cy="3322749"/>
          </a:xfrm>
        </p:spPr>
        <p:txBody>
          <a:bodyPr/>
          <a:lstStyle/>
          <a:p>
            <a:r>
              <a:rPr lang="es-ES" sz="2400" b="1" dirty="0"/>
              <a:t>¿Por qué </a:t>
            </a:r>
            <a:r>
              <a:rPr lang="es-ES" sz="2400" b="1" dirty="0" err="1"/>
              <a:t>JacORB</a:t>
            </a:r>
            <a:r>
              <a:rPr lang="es-ES" sz="2400" b="1" dirty="0" smtClean="0"/>
              <a:t>?</a:t>
            </a:r>
            <a:br>
              <a:rPr lang="es-ES" sz="2400" b="1" dirty="0" smtClean="0"/>
            </a:br>
            <a:r>
              <a:rPr lang="es-ES" sz="2000" dirty="0" smtClean="0"/>
              <a:t/>
            </a:r>
            <a:br>
              <a:rPr lang="es-ES" sz="2000" dirty="0" smtClean="0"/>
            </a:br>
            <a:r>
              <a:rPr lang="es-ES" sz="2000" dirty="0" smtClean="0"/>
              <a:t>Los </a:t>
            </a:r>
            <a:r>
              <a:rPr lang="es-ES" sz="2000" dirty="0"/>
              <a:t>usuarios de todo el mundo se han combinado con éxito Java y C + +, mediante </a:t>
            </a:r>
            <a:r>
              <a:rPr lang="es-ES" sz="2000" dirty="0" err="1"/>
              <a:t>JacORB</a:t>
            </a:r>
            <a:r>
              <a:rPr lang="es-ES" sz="2000" dirty="0"/>
              <a:t> </a:t>
            </a:r>
            <a:r>
              <a:rPr lang="es-ES" sz="2000" dirty="0" smtClean="0"/>
              <a:t>y TAO </a:t>
            </a:r>
            <a:r>
              <a:rPr lang="es-ES" sz="2000" dirty="0"/>
              <a:t>implementaciones de las especificaciones CORBA.  </a:t>
            </a:r>
            <a:br>
              <a:rPr lang="es-ES" sz="2000" dirty="0"/>
            </a:br>
            <a:r>
              <a:rPr lang="es-ES" sz="2000" dirty="0"/>
              <a:t>Esta experiencia compartida entre las comunidades, con TAO y </a:t>
            </a:r>
            <a:r>
              <a:rPr lang="es-ES" sz="2000" dirty="0" err="1"/>
              <a:t>JacORB</a:t>
            </a:r>
            <a:r>
              <a:rPr lang="es-ES" sz="2000" dirty="0"/>
              <a:t> como ORB </a:t>
            </a:r>
            <a:r>
              <a:rPr lang="es-ES" sz="2000" dirty="0" smtClean="0"/>
              <a:t>gratuitos, ha </a:t>
            </a:r>
            <a:r>
              <a:rPr lang="es-ES" sz="2000" dirty="0"/>
              <a:t>dado lugar a muchos problemas de interoperabilidad que se resolvieron. </a:t>
            </a:r>
            <a:r>
              <a:rPr lang="es-ES" sz="2000" dirty="0" smtClean="0"/>
              <a:t>Muchos comportamientos </a:t>
            </a:r>
            <a:r>
              <a:rPr lang="es-ES" sz="2000" dirty="0"/>
              <a:t>sutiles se han armonizado ya que los clientes buscan la coherencia entre </a:t>
            </a:r>
            <a:r>
              <a:rPr lang="es-ES" sz="2000" dirty="0" smtClean="0"/>
              <a:t>las dos implementaciones.</a:t>
            </a:r>
            <a:r>
              <a:rPr lang="es-ES" sz="2000" dirty="0"/>
              <a:t/>
            </a:r>
            <a:br>
              <a:rPr lang="es-ES" sz="2000" dirty="0"/>
            </a:br>
            <a:endParaRPr lang="es-ES" sz="2000" dirty="0"/>
          </a:p>
        </p:txBody>
      </p:sp>
      <p:sp>
        <p:nvSpPr>
          <p:cNvPr id="5" name="Subtítulo 4"/>
          <p:cNvSpPr>
            <a:spLocks noGrp="1"/>
          </p:cNvSpPr>
          <p:nvPr>
            <p:ph type="subTitle" idx="1"/>
          </p:nvPr>
        </p:nvSpPr>
        <p:spPr>
          <a:xfrm>
            <a:off x="1154954" y="4185634"/>
            <a:ext cx="9521631" cy="1442434"/>
          </a:xfrm>
        </p:spPr>
        <p:txBody>
          <a:bodyPr>
            <a:normAutofit/>
          </a:bodyPr>
          <a:lstStyle/>
          <a:p>
            <a:r>
              <a:rPr lang="es-ES" b="1" dirty="0">
                <a:solidFill>
                  <a:schemeClr val="tx1"/>
                </a:solidFill>
              </a:rPr>
              <a:t>INSTALANDO JACORB </a:t>
            </a:r>
          </a:p>
          <a:p>
            <a:r>
              <a:rPr lang="es-ES" b="1" dirty="0" err="1" smtClean="0">
                <a:solidFill>
                  <a:schemeClr val="tx1"/>
                </a:solidFill>
              </a:rPr>
              <a:t>JacORB</a:t>
            </a:r>
            <a:r>
              <a:rPr lang="es-ES" b="1" dirty="0" smtClean="0">
                <a:solidFill>
                  <a:schemeClr val="tx1"/>
                </a:solidFill>
              </a:rPr>
              <a:t>  </a:t>
            </a:r>
            <a:r>
              <a:rPr lang="es-ES" b="1" dirty="0">
                <a:solidFill>
                  <a:schemeClr val="tx1"/>
                </a:solidFill>
              </a:rPr>
              <a:t>puede ser descargado como un archivo </a:t>
            </a:r>
            <a:r>
              <a:rPr lang="es-ES" b="1" dirty="0" err="1">
                <a:solidFill>
                  <a:schemeClr val="tx1"/>
                </a:solidFill>
              </a:rPr>
              <a:t>zip</a:t>
            </a:r>
            <a:r>
              <a:rPr lang="es-ES" b="1" dirty="0">
                <a:solidFill>
                  <a:schemeClr val="tx1"/>
                </a:solidFill>
              </a:rPr>
              <a:t> desde la </a:t>
            </a:r>
            <a:r>
              <a:rPr lang="es-ES" b="1" dirty="0" err="1" smtClean="0">
                <a:solidFill>
                  <a:schemeClr val="tx1"/>
                </a:solidFill>
              </a:rPr>
              <a:t>pagiNA</a:t>
            </a:r>
            <a:r>
              <a:rPr lang="es-ES" b="1" dirty="0" smtClean="0">
                <a:solidFill>
                  <a:schemeClr val="tx1"/>
                </a:solidFill>
              </a:rPr>
              <a:t> </a:t>
            </a:r>
            <a:r>
              <a:rPr lang="es-ES" b="1" dirty="0">
                <a:solidFill>
                  <a:schemeClr val="tx1"/>
                </a:solidFill>
              </a:rPr>
              <a:t>que es http://www.jacorb.org. </a:t>
            </a:r>
          </a:p>
          <a:p>
            <a:endParaRPr lang="es-ES" dirty="0"/>
          </a:p>
        </p:txBody>
      </p:sp>
    </p:spTree>
    <p:extLst>
      <p:ext uri="{BB962C8B-B14F-4D97-AF65-F5344CB8AC3E}">
        <p14:creationId xmlns:p14="http://schemas.microsoft.com/office/powerpoint/2010/main" val="896384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5" y="746975"/>
            <a:ext cx="9830724" cy="2421228"/>
          </a:xfrm>
        </p:spPr>
        <p:txBody>
          <a:bodyPr/>
          <a:lstStyle/>
          <a:p>
            <a:pPr marL="12700" marR="16022">
              <a:lnSpc>
                <a:spcPts val="2555"/>
              </a:lnSpc>
              <a:spcBef>
                <a:spcPts val="127"/>
              </a:spcBef>
            </a:pPr>
            <a:r>
              <a:rPr lang="es-ES" sz="2400" dirty="0" smtClean="0">
                <a:latin typeface="Arial"/>
                <a:cs typeface="Arial"/>
              </a:rPr>
              <a:t>EL OMG:</a:t>
            </a:r>
            <a:br>
              <a:rPr lang="es-ES" sz="2400" dirty="0" smtClean="0">
                <a:latin typeface="Arial"/>
                <a:cs typeface="Arial"/>
              </a:rPr>
            </a:br>
            <a:r>
              <a:rPr lang="es-ES" sz="2000" dirty="0" smtClean="0">
                <a:latin typeface="Arial"/>
                <a:cs typeface="Arial"/>
              </a:rPr>
              <a:t/>
            </a:r>
            <a:br>
              <a:rPr lang="es-ES" sz="2000" dirty="0" smtClean="0">
                <a:latin typeface="Arial"/>
                <a:cs typeface="Arial"/>
              </a:rPr>
            </a:br>
            <a:r>
              <a:rPr lang="es-ES" sz="2000" dirty="0" smtClean="0">
                <a:latin typeface="Arial"/>
                <a:cs typeface="Arial"/>
              </a:rPr>
              <a:t>El</a:t>
            </a:r>
            <a:r>
              <a:rPr lang="es-ES" sz="2000" spc="-4" dirty="0" smtClean="0">
                <a:latin typeface="Arial"/>
                <a:cs typeface="Arial"/>
              </a:rPr>
              <a:t> </a:t>
            </a:r>
            <a:r>
              <a:rPr lang="es-ES" sz="2000" spc="4" dirty="0">
                <a:latin typeface="Arial"/>
                <a:cs typeface="Arial"/>
              </a:rPr>
              <a:t>O</a:t>
            </a:r>
            <a:r>
              <a:rPr lang="es-ES" sz="2000" dirty="0">
                <a:latin typeface="Arial"/>
                <a:cs typeface="Arial"/>
              </a:rPr>
              <a:t>MG</a:t>
            </a:r>
            <a:r>
              <a:rPr lang="es-ES" sz="2000" spc="-9" dirty="0">
                <a:latin typeface="Arial"/>
                <a:cs typeface="Arial"/>
              </a:rPr>
              <a:t> </a:t>
            </a:r>
            <a:r>
              <a:rPr lang="es-ES" sz="2000" spc="9" dirty="0">
                <a:latin typeface="Arial"/>
                <a:cs typeface="Arial"/>
              </a:rPr>
              <a:t>(</a:t>
            </a:r>
            <a:r>
              <a:rPr lang="es-ES" sz="2000" dirty="0" err="1">
                <a:latin typeface="Arial"/>
                <a:cs typeface="Arial"/>
              </a:rPr>
              <a:t>Ob</a:t>
            </a:r>
            <a:r>
              <a:rPr lang="es-ES" sz="2000" spc="4" dirty="0" err="1">
                <a:latin typeface="Arial"/>
                <a:cs typeface="Arial"/>
              </a:rPr>
              <a:t>j</a:t>
            </a:r>
            <a:r>
              <a:rPr lang="es-ES" sz="2000" dirty="0" err="1">
                <a:latin typeface="Arial"/>
                <a:cs typeface="Arial"/>
              </a:rPr>
              <a:t>ect</a:t>
            </a:r>
            <a:r>
              <a:rPr lang="es-ES" sz="2000" spc="-9" dirty="0">
                <a:latin typeface="Arial"/>
                <a:cs typeface="Arial"/>
              </a:rPr>
              <a:t> </a:t>
            </a:r>
            <a:r>
              <a:rPr lang="es-ES" sz="2000" dirty="0">
                <a:latin typeface="Arial"/>
                <a:cs typeface="Arial"/>
              </a:rPr>
              <a:t>Management</a:t>
            </a:r>
            <a:r>
              <a:rPr lang="es-ES" sz="2000" spc="19" dirty="0">
                <a:latin typeface="Arial"/>
                <a:cs typeface="Arial"/>
              </a:rPr>
              <a:t> </a:t>
            </a:r>
            <a:r>
              <a:rPr lang="es-ES" sz="2000" dirty="0" err="1">
                <a:latin typeface="Arial"/>
                <a:cs typeface="Arial"/>
              </a:rPr>
              <a:t>G</a:t>
            </a:r>
            <a:r>
              <a:rPr lang="es-ES" sz="2000" spc="4" dirty="0" err="1">
                <a:latin typeface="Arial"/>
                <a:cs typeface="Arial"/>
              </a:rPr>
              <a:t>r</a:t>
            </a:r>
            <a:r>
              <a:rPr lang="es-ES" sz="2000" dirty="0" err="1">
                <a:latin typeface="Arial"/>
                <a:cs typeface="Arial"/>
              </a:rPr>
              <a:t>oup</a:t>
            </a:r>
            <a:r>
              <a:rPr lang="es-ES" sz="2000" dirty="0">
                <a:latin typeface="Arial"/>
                <a:cs typeface="Arial"/>
              </a:rPr>
              <a:t>) es</a:t>
            </a:r>
            <a:r>
              <a:rPr lang="es-ES" sz="2000" spc="-9" dirty="0">
                <a:latin typeface="Arial"/>
                <a:cs typeface="Arial"/>
              </a:rPr>
              <a:t> </a:t>
            </a:r>
            <a:r>
              <a:rPr lang="es-ES" sz="2000" dirty="0">
                <a:latin typeface="Arial"/>
                <a:cs typeface="Arial"/>
              </a:rPr>
              <a:t>el</a:t>
            </a:r>
            <a:r>
              <a:rPr lang="es-ES" sz="2000" spc="9" dirty="0">
                <a:latin typeface="Arial"/>
                <a:cs typeface="Arial"/>
              </a:rPr>
              <a:t> </a:t>
            </a:r>
            <a:r>
              <a:rPr lang="es-ES" sz="2000" dirty="0">
                <a:latin typeface="Arial"/>
                <a:cs typeface="Arial"/>
              </a:rPr>
              <a:t>responsa</a:t>
            </a:r>
            <a:r>
              <a:rPr lang="es-ES" sz="2000" spc="-9" dirty="0">
                <a:latin typeface="Arial"/>
                <a:cs typeface="Arial"/>
              </a:rPr>
              <a:t>b</a:t>
            </a:r>
            <a:r>
              <a:rPr lang="es-ES" sz="2000" dirty="0">
                <a:latin typeface="Arial"/>
                <a:cs typeface="Arial"/>
              </a:rPr>
              <a:t>le</a:t>
            </a:r>
            <a:r>
              <a:rPr lang="es-ES" sz="2000" spc="34" dirty="0">
                <a:latin typeface="Arial"/>
                <a:cs typeface="Arial"/>
              </a:rPr>
              <a:t> </a:t>
            </a:r>
            <a:r>
              <a:rPr lang="es-ES" sz="2000" dirty="0" smtClean="0">
                <a:latin typeface="Arial"/>
                <a:cs typeface="Arial"/>
              </a:rPr>
              <a:t>de la </a:t>
            </a:r>
            <a:r>
              <a:rPr lang="es-ES" sz="2000" dirty="0">
                <a:latin typeface="Arial"/>
                <a:cs typeface="Arial"/>
              </a:rPr>
              <a:t>defin</a:t>
            </a:r>
            <a:r>
              <a:rPr lang="es-ES" sz="2000" spc="-4" dirty="0">
                <a:latin typeface="Arial"/>
                <a:cs typeface="Arial"/>
              </a:rPr>
              <a:t>i</a:t>
            </a:r>
            <a:r>
              <a:rPr lang="es-ES" sz="2000" dirty="0">
                <a:latin typeface="Arial"/>
                <a:cs typeface="Arial"/>
              </a:rPr>
              <a:t>ci</a:t>
            </a:r>
            <a:r>
              <a:rPr lang="es-ES" sz="2000" spc="-4" dirty="0">
                <a:latin typeface="Arial"/>
                <a:cs typeface="Arial"/>
              </a:rPr>
              <a:t>ó</a:t>
            </a:r>
            <a:r>
              <a:rPr lang="es-ES" sz="2000" dirty="0">
                <a:latin typeface="Arial"/>
                <a:cs typeface="Arial"/>
              </a:rPr>
              <a:t>n</a:t>
            </a:r>
            <a:r>
              <a:rPr lang="es-ES" sz="2000" spc="49" dirty="0">
                <a:latin typeface="Arial"/>
                <a:cs typeface="Arial"/>
              </a:rPr>
              <a:t> </a:t>
            </a:r>
            <a:r>
              <a:rPr lang="es-ES" sz="2000" dirty="0">
                <a:latin typeface="Arial"/>
                <a:cs typeface="Arial"/>
              </a:rPr>
              <a:t>de COR</a:t>
            </a:r>
            <a:r>
              <a:rPr lang="es-ES" sz="2000" spc="-9" dirty="0">
                <a:latin typeface="Arial"/>
                <a:cs typeface="Arial"/>
              </a:rPr>
              <a:t>B</a:t>
            </a:r>
            <a:r>
              <a:rPr lang="es-ES" sz="2000" dirty="0">
                <a:latin typeface="Arial"/>
                <a:cs typeface="Arial"/>
              </a:rPr>
              <a:t>A. El O</a:t>
            </a:r>
            <a:r>
              <a:rPr lang="es-ES" sz="2000" spc="4" dirty="0">
                <a:latin typeface="Arial"/>
                <a:cs typeface="Arial"/>
              </a:rPr>
              <a:t>M</a:t>
            </a:r>
            <a:r>
              <a:rPr lang="es-ES" sz="2000" dirty="0">
                <a:latin typeface="Arial"/>
                <a:cs typeface="Arial"/>
              </a:rPr>
              <a:t>G</a:t>
            </a:r>
            <a:r>
              <a:rPr lang="es-ES" sz="2000" spc="-24" dirty="0">
                <a:latin typeface="Arial"/>
                <a:cs typeface="Arial"/>
              </a:rPr>
              <a:t> </a:t>
            </a:r>
            <a:r>
              <a:rPr lang="es-ES" sz="2000" dirty="0">
                <a:latin typeface="Arial"/>
                <a:cs typeface="Arial"/>
              </a:rPr>
              <a:t>es un conjunto</a:t>
            </a:r>
            <a:r>
              <a:rPr lang="es-ES" sz="2000" spc="4" dirty="0">
                <a:latin typeface="Arial"/>
                <a:cs typeface="Arial"/>
              </a:rPr>
              <a:t> </a:t>
            </a:r>
            <a:r>
              <a:rPr lang="es-ES" sz="2000" dirty="0">
                <a:latin typeface="Arial"/>
                <a:cs typeface="Arial"/>
              </a:rPr>
              <a:t>de</a:t>
            </a:r>
            <a:r>
              <a:rPr lang="es-ES" sz="2000" spc="9" dirty="0">
                <a:latin typeface="Arial"/>
                <a:cs typeface="Arial"/>
              </a:rPr>
              <a:t> </a:t>
            </a:r>
            <a:r>
              <a:rPr lang="es-ES" sz="2000" dirty="0" smtClean="0">
                <a:latin typeface="Arial"/>
                <a:cs typeface="Arial"/>
              </a:rPr>
              <a:t>más de </a:t>
            </a:r>
            <a:r>
              <a:rPr lang="es-ES" sz="2000" dirty="0">
                <a:latin typeface="Arial"/>
                <a:cs typeface="Arial"/>
              </a:rPr>
              <a:t>700</a:t>
            </a:r>
            <a:r>
              <a:rPr lang="es-ES" sz="2000" spc="9" dirty="0">
                <a:latin typeface="Arial"/>
                <a:cs typeface="Arial"/>
              </a:rPr>
              <a:t> </a:t>
            </a:r>
            <a:r>
              <a:rPr lang="es-ES" sz="2000" dirty="0">
                <a:latin typeface="Arial"/>
                <a:cs typeface="Arial"/>
              </a:rPr>
              <a:t>compañías</a:t>
            </a:r>
            <a:r>
              <a:rPr lang="es-ES" sz="2000" spc="9" dirty="0">
                <a:latin typeface="Arial"/>
                <a:cs typeface="Arial"/>
              </a:rPr>
              <a:t> </a:t>
            </a:r>
            <a:r>
              <a:rPr lang="es-ES" sz="2000" dirty="0">
                <a:latin typeface="Arial"/>
                <a:cs typeface="Arial"/>
              </a:rPr>
              <a:t>y organ</a:t>
            </a:r>
            <a:r>
              <a:rPr lang="es-ES" sz="2000" spc="-9" dirty="0">
                <a:latin typeface="Arial"/>
                <a:cs typeface="Arial"/>
              </a:rPr>
              <a:t>i</a:t>
            </a:r>
            <a:r>
              <a:rPr lang="es-ES" sz="2000" dirty="0">
                <a:latin typeface="Arial"/>
                <a:cs typeface="Arial"/>
              </a:rPr>
              <a:t>zac</a:t>
            </a:r>
            <a:r>
              <a:rPr lang="es-ES" sz="2000" spc="-4" dirty="0">
                <a:latin typeface="Arial"/>
                <a:cs typeface="Arial"/>
              </a:rPr>
              <a:t>i</a:t>
            </a:r>
            <a:r>
              <a:rPr lang="es-ES" sz="2000" dirty="0">
                <a:latin typeface="Arial"/>
                <a:cs typeface="Arial"/>
              </a:rPr>
              <a:t>on</a:t>
            </a:r>
            <a:r>
              <a:rPr lang="es-ES" sz="2000" spc="-4" dirty="0">
                <a:latin typeface="Arial"/>
                <a:cs typeface="Arial"/>
              </a:rPr>
              <a:t>e</a:t>
            </a:r>
            <a:r>
              <a:rPr lang="es-ES" sz="2000" dirty="0">
                <a:latin typeface="Arial"/>
                <a:cs typeface="Arial"/>
              </a:rPr>
              <a:t>s,</a:t>
            </a:r>
            <a:r>
              <a:rPr lang="es-ES" sz="2000" spc="59" dirty="0">
                <a:latin typeface="Arial"/>
                <a:cs typeface="Arial"/>
              </a:rPr>
              <a:t> </a:t>
            </a:r>
            <a:r>
              <a:rPr lang="es-ES" sz="2000" dirty="0">
                <a:latin typeface="Arial"/>
                <a:cs typeface="Arial"/>
              </a:rPr>
              <a:t>i</a:t>
            </a:r>
            <a:r>
              <a:rPr lang="es-ES" sz="2000" spc="-4" dirty="0">
                <a:latin typeface="Arial"/>
                <a:cs typeface="Arial"/>
              </a:rPr>
              <a:t>n</a:t>
            </a:r>
            <a:r>
              <a:rPr lang="es-ES" sz="2000" dirty="0">
                <a:latin typeface="Arial"/>
                <a:cs typeface="Arial"/>
              </a:rPr>
              <a:t>cl</a:t>
            </a:r>
            <a:r>
              <a:rPr lang="es-ES" sz="2000" spc="-4" dirty="0">
                <a:latin typeface="Arial"/>
                <a:cs typeface="Arial"/>
              </a:rPr>
              <a:t>u</a:t>
            </a:r>
            <a:r>
              <a:rPr lang="es-ES" sz="2000" dirty="0">
                <a:latin typeface="Arial"/>
                <a:cs typeface="Arial"/>
              </a:rPr>
              <a:t>yen</a:t>
            </a:r>
            <a:r>
              <a:rPr lang="es-ES" sz="2000" spc="-4" dirty="0">
                <a:latin typeface="Arial"/>
                <a:cs typeface="Arial"/>
              </a:rPr>
              <a:t>d</a:t>
            </a:r>
            <a:r>
              <a:rPr lang="es-ES" sz="2000" dirty="0">
                <a:latin typeface="Arial"/>
                <a:cs typeface="Arial"/>
              </a:rPr>
              <a:t>o</a:t>
            </a:r>
            <a:r>
              <a:rPr lang="es-ES" sz="2000" spc="39" dirty="0">
                <a:latin typeface="Arial"/>
                <a:cs typeface="Arial"/>
              </a:rPr>
              <a:t> </a:t>
            </a:r>
            <a:r>
              <a:rPr lang="es-ES" sz="2000" dirty="0">
                <a:latin typeface="Arial"/>
                <a:cs typeface="Arial"/>
              </a:rPr>
              <a:t>casi</a:t>
            </a:r>
            <a:r>
              <a:rPr lang="es-ES" sz="2000" spc="9" dirty="0">
                <a:latin typeface="Arial"/>
                <a:cs typeface="Arial"/>
              </a:rPr>
              <a:t> </a:t>
            </a:r>
            <a:r>
              <a:rPr lang="es-ES" sz="2000" dirty="0">
                <a:latin typeface="Arial"/>
                <a:cs typeface="Arial"/>
              </a:rPr>
              <a:t>todos l</a:t>
            </a:r>
            <a:r>
              <a:rPr lang="es-ES" sz="2000" spc="-4" dirty="0">
                <a:latin typeface="Arial"/>
                <a:cs typeface="Arial"/>
              </a:rPr>
              <a:t>o</a:t>
            </a:r>
            <a:r>
              <a:rPr lang="es-ES" sz="2000" dirty="0">
                <a:latin typeface="Arial"/>
                <a:cs typeface="Arial"/>
              </a:rPr>
              <a:t>s </a:t>
            </a:r>
            <a:r>
              <a:rPr lang="es-ES" sz="2000" spc="4" dirty="0">
                <a:latin typeface="Arial"/>
                <a:cs typeface="Arial"/>
              </a:rPr>
              <a:t>m</a:t>
            </a:r>
            <a:r>
              <a:rPr lang="es-ES" sz="2000" dirty="0">
                <a:latin typeface="Arial"/>
                <a:cs typeface="Arial"/>
              </a:rPr>
              <a:t>ayores vende</a:t>
            </a:r>
            <a:r>
              <a:rPr lang="es-ES" sz="2000" spc="-9" dirty="0">
                <a:latin typeface="Arial"/>
                <a:cs typeface="Arial"/>
              </a:rPr>
              <a:t>d</a:t>
            </a:r>
            <a:r>
              <a:rPr lang="es-ES" sz="2000" dirty="0">
                <a:latin typeface="Arial"/>
                <a:cs typeface="Arial"/>
              </a:rPr>
              <a:t>ores</a:t>
            </a:r>
            <a:r>
              <a:rPr lang="es-ES" sz="2000" spc="29" dirty="0">
                <a:latin typeface="Arial"/>
                <a:cs typeface="Arial"/>
              </a:rPr>
              <a:t> </a:t>
            </a:r>
            <a:r>
              <a:rPr lang="es-ES" sz="2000" dirty="0">
                <a:latin typeface="Arial"/>
                <a:cs typeface="Arial"/>
              </a:rPr>
              <a:t>y desar</a:t>
            </a:r>
            <a:r>
              <a:rPr lang="es-ES" sz="2000" spc="4" dirty="0">
                <a:latin typeface="Arial"/>
                <a:cs typeface="Arial"/>
              </a:rPr>
              <a:t>r</a:t>
            </a:r>
            <a:r>
              <a:rPr lang="es-ES" sz="2000" dirty="0">
                <a:latin typeface="Arial"/>
                <a:cs typeface="Arial"/>
              </a:rPr>
              <a:t>ol</a:t>
            </a:r>
            <a:r>
              <a:rPr lang="es-ES" sz="2000" spc="-9" dirty="0">
                <a:latin typeface="Arial"/>
                <a:cs typeface="Arial"/>
              </a:rPr>
              <a:t>l</a:t>
            </a:r>
            <a:r>
              <a:rPr lang="es-ES" sz="2000" dirty="0">
                <a:latin typeface="Arial"/>
                <a:cs typeface="Arial"/>
              </a:rPr>
              <a:t>ad</a:t>
            </a:r>
            <a:r>
              <a:rPr lang="es-ES" sz="2000" spc="-4" dirty="0">
                <a:latin typeface="Arial"/>
                <a:cs typeface="Arial"/>
              </a:rPr>
              <a:t>o</a:t>
            </a:r>
            <a:r>
              <a:rPr lang="es-ES" sz="2000" dirty="0">
                <a:latin typeface="Arial"/>
                <a:cs typeface="Arial"/>
              </a:rPr>
              <a:t>res</a:t>
            </a:r>
            <a:r>
              <a:rPr lang="es-ES" sz="2000" spc="44" dirty="0">
                <a:latin typeface="Arial"/>
                <a:cs typeface="Arial"/>
              </a:rPr>
              <a:t> </a:t>
            </a:r>
            <a:r>
              <a:rPr lang="es-ES" sz="2000" dirty="0">
                <a:latin typeface="Arial"/>
                <a:cs typeface="Arial"/>
              </a:rPr>
              <a:t>de tecno</a:t>
            </a:r>
            <a:r>
              <a:rPr lang="es-ES" sz="2000" spc="-4" dirty="0">
                <a:latin typeface="Arial"/>
                <a:cs typeface="Arial"/>
              </a:rPr>
              <a:t>l</a:t>
            </a:r>
            <a:r>
              <a:rPr lang="es-ES" sz="2000" dirty="0">
                <a:latin typeface="Arial"/>
                <a:cs typeface="Arial"/>
              </a:rPr>
              <a:t>ogías de </a:t>
            </a:r>
            <a:r>
              <a:rPr lang="es-ES" sz="2000" dirty="0" smtClean="0">
                <a:latin typeface="Arial"/>
                <a:cs typeface="Arial"/>
              </a:rPr>
              <a:t>objetos dist</a:t>
            </a:r>
            <a:r>
              <a:rPr lang="es-ES" sz="2000" spc="4" dirty="0" smtClean="0">
                <a:latin typeface="Arial"/>
                <a:cs typeface="Arial"/>
              </a:rPr>
              <a:t>r</a:t>
            </a:r>
            <a:r>
              <a:rPr lang="es-ES" sz="2000" dirty="0" smtClean="0">
                <a:latin typeface="Arial"/>
                <a:cs typeface="Arial"/>
              </a:rPr>
              <a:t>i</a:t>
            </a:r>
            <a:r>
              <a:rPr lang="es-ES" sz="2000" spc="-4" dirty="0" smtClean="0">
                <a:latin typeface="Arial"/>
                <a:cs typeface="Arial"/>
              </a:rPr>
              <a:t>b</a:t>
            </a:r>
            <a:r>
              <a:rPr lang="es-ES" sz="2000" dirty="0" smtClean="0">
                <a:latin typeface="Arial"/>
                <a:cs typeface="Arial"/>
              </a:rPr>
              <a:t>ui</a:t>
            </a:r>
            <a:r>
              <a:rPr lang="es-ES" sz="2000" spc="-9" dirty="0" smtClean="0">
                <a:latin typeface="Arial"/>
                <a:cs typeface="Arial"/>
              </a:rPr>
              <a:t>d</a:t>
            </a:r>
            <a:r>
              <a:rPr lang="es-ES" sz="2000" dirty="0" smtClean="0">
                <a:latin typeface="Arial"/>
                <a:cs typeface="Arial"/>
              </a:rPr>
              <a:t>o</a:t>
            </a:r>
            <a:r>
              <a:rPr lang="es-ES" sz="2000" spc="4" dirty="0" smtClean="0">
                <a:latin typeface="Arial"/>
                <a:cs typeface="Arial"/>
              </a:rPr>
              <a:t>s</a:t>
            </a:r>
            <a:r>
              <a:rPr lang="es-ES" sz="2000" dirty="0">
                <a:latin typeface="Arial"/>
                <a:cs typeface="Arial"/>
              </a:rPr>
              <a:t>.</a:t>
            </a:r>
            <a:br>
              <a:rPr lang="es-ES" sz="2000" dirty="0">
                <a:latin typeface="Arial"/>
                <a:cs typeface="Arial"/>
              </a:rPr>
            </a:br>
            <a:endParaRPr lang="es-ES" sz="2000" dirty="0"/>
          </a:p>
        </p:txBody>
      </p:sp>
      <p:sp>
        <p:nvSpPr>
          <p:cNvPr id="5" name="Subtítulo 4"/>
          <p:cNvSpPr>
            <a:spLocks noGrp="1"/>
          </p:cNvSpPr>
          <p:nvPr>
            <p:ph type="subTitle" idx="1"/>
          </p:nvPr>
        </p:nvSpPr>
        <p:spPr>
          <a:xfrm>
            <a:off x="1154955" y="3168203"/>
            <a:ext cx="9122386" cy="2470597"/>
          </a:xfrm>
        </p:spPr>
        <p:txBody>
          <a:bodyPr/>
          <a:lstStyle/>
          <a:p>
            <a:pPr marL="12700" marR="39873">
              <a:lnSpc>
                <a:spcPts val="2555"/>
              </a:lnSpc>
              <a:spcBef>
                <a:spcPts val="127"/>
              </a:spcBef>
            </a:pPr>
            <a:r>
              <a:rPr lang="es-ES" sz="2000" b="1" dirty="0">
                <a:solidFill>
                  <a:schemeClr val="tx1"/>
                </a:solidFill>
                <a:cs typeface="Arial"/>
              </a:rPr>
              <a:t>Los servic</a:t>
            </a:r>
            <a:r>
              <a:rPr lang="es-ES" sz="2000" b="1" spc="-4" dirty="0">
                <a:solidFill>
                  <a:schemeClr val="tx1"/>
                </a:solidFill>
                <a:cs typeface="Arial"/>
              </a:rPr>
              <a:t>i</a:t>
            </a:r>
            <a:r>
              <a:rPr lang="es-ES" sz="2000" b="1" dirty="0">
                <a:solidFill>
                  <a:schemeClr val="tx1"/>
                </a:solidFill>
                <a:cs typeface="Arial"/>
              </a:rPr>
              <a:t>os</a:t>
            </a:r>
            <a:r>
              <a:rPr lang="es-ES" sz="2000" b="1" spc="24" dirty="0">
                <a:solidFill>
                  <a:schemeClr val="tx1"/>
                </a:solidFill>
                <a:cs typeface="Arial"/>
              </a:rPr>
              <a:t> </a:t>
            </a:r>
            <a:r>
              <a:rPr lang="es-ES" sz="2000" b="1" dirty="0">
                <a:solidFill>
                  <a:schemeClr val="tx1"/>
                </a:solidFill>
                <a:cs typeface="Arial"/>
              </a:rPr>
              <a:t>que proporciona</a:t>
            </a:r>
            <a:r>
              <a:rPr lang="es-ES" sz="2000" b="1" spc="34" dirty="0">
                <a:solidFill>
                  <a:schemeClr val="tx1"/>
                </a:solidFill>
                <a:cs typeface="Arial"/>
              </a:rPr>
              <a:t> </a:t>
            </a:r>
            <a:r>
              <a:rPr lang="es-ES" sz="2000" b="1" dirty="0">
                <a:solidFill>
                  <a:schemeClr val="tx1"/>
                </a:solidFill>
                <a:cs typeface="Arial"/>
              </a:rPr>
              <a:t>un objeto son</a:t>
            </a:r>
            <a:r>
              <a:rPr lang="es-ES" sz="2000" b="1" spc="4" dirty="0">
                <a:solidFill>
                  <a:schemeClr val="tx1"/>
                </a:solidFill>
                <a:cs typeface="Arial"/>
              </a:rPr>
              <a:t> </a:t>
            </a:r>
            <a:r>
              <a:rPr lang="es-ES" sz="2000" b="1" dirty="0">
                <a:solidFill>
                  <a:schemeClr val="tx1"/>
                </a:solidFill>
                <a:cs typeface="Arial"/>
              </a:rPr>
              <a:t>da</a:t>
            </a:r>
            <a:r>
              <a:rPr lang="es-ES" sz="2000" b="1" spc="-4" dirty="0">
                <a:solidFill>
                  <a:schemeClr val="tx1"/>
                </a:solidFill>
                <a:cs typeface="Arial"/>
              </a:rPr>
              <a:t>d</a:t>
            </a:r>
            <a:r>
              <a:rPr lang="es-ES" sz="2000" b="1" dirty="0">
                <a:solidFill>
                  <a:schemeClr val="tx1"/>
                </a:solidFill>
                <a:cs typeface="Arial"/>
              </a:rPr>
              <a:t>os</a:t>
            </a:r>
            <a:r>
              <a:rPr lang="es-ES" sz="2000" b="1" spc="14" dirty="0">
                <a:solidFill>
                  <a:schemeClr val="tx1"/>
                </a:solidFill>
                <a:cs typeface="Arial"/>
              </a:rPr>
              <a:t> </a:t>
            </a:r>
            <a:r>
              <a:rPr lang="es-ES" sz="2000" b="1" dirty="0">
                <a:solidFill>
                  <a:schemeClr val="tx1"/>
                </a:solidFill>
                <a:cs typeface="Arial"/>
              </a:rPr>
              <a:t>por su</a:t>
            </a:r>
          </a:p>
          <a:p>
            <a:pPr marL="12700">
              <a:lnSpc>
                <a:spcPct val="100041"/>
              </a:lnSpc>
            </a:pPr>
            <a:r>
              <a:rPr lang="es-ES" sz="2000" b="1" dirty="0">
                <a:solidFill>
                  <a:schemeClr val="tx1"/>
                </a:solidFill>
                <a:cs typeface="Arial"/>
              </a:rPr>
              <a:t>i</a:t>
            </a:r>
            <a:r>
              <a:rPr lang="es-ES" sz="2000" b="1" spc="-4" dirty="0">
                <a:solidFill>
                  <a:schemeClr val="tx1"/>
                </a:solidFill>
                <a:cs typeface="Arial"/>
              </a:rPr>
              <a:t>n</a:t>
            </a:r>
            <a:r>
              <a:rPr lang="es-ES" sz="2000" b="1" dirty="0">
                <a:solidFill>
                  <a:schemeClr val="tx1"/>
                </a:solidFill>
                <a:cs typeface="Arial"/>
              </a:rPr>
              <a:t>ter</a:t>
            </a:r>
            <a:r>
              <a:rPr lang="es-ES" sz="2000" b="1" spc="9" dirty="0">
                <a:solidFill>
                  <a:schemeClr val="tx1"/>
                </a:solidFill>
                <a:cs typeface="Arial"/>
              </a:rPr>
              <a:t>f</a:t>
            </a:r>
            <a:r>
              <a:rPr lang="es-ES" sz="2000" b="1" dirty="0">
                <a:solidFill>
                  <a:schemeClr val="tx1"/>
                </a:solidFill>
                <a:cs typeface="Arial"/>
              </a:rPr>
              <a:t>az. </a:t>
            </a:r>
            <a:r>
              <a:rPr lang="es-ES" sz="2000" b="1" spc="-4" dirty="0">
                <a:solidFill>
                  <a:schemeClr val="tx1"/>
                </a:solidFill>
                <a:cs typeface="Arial"/>
              </a:rPr>
              <a:t>L</a:t>
            </a:r>
            <a:r>
              <a:rPr lang="es-ES" sz="2000" b="1" dirty="0">
                <a:solidFill>
                  <a:schemeClr val="tx1"/>
                </a:solidFill>
                <a:cs typeface="Arial"/>
              </a:rPr>
              <a:t>os inter</a:t>
            </a:r>
            <a:r>
              <a:rPr lang="es-ES" sz="2000" b="1" spc="4" dirty="0">
                <a:solidFill>
                  <a:schemeClr val="tx1"/>
                </a:solidFill>
                <a:cs typeface="Arial"/>
              </a:rPr>
              <a:t>f</a:t>
            </a:r>
            <a:r>
              <a:rPr lang="es-ES" sz="2000" b="1" dirty="0">
                <a:solidFill>
                  <a:schemeClr val="tx1"/>
                </a:solidFill>
                <a:cs typeface="Arial"/>
              </a:rPr>
              <a:t>aces se</a:t>
            </a:r>
            <a:r>
              <a:rPr lang="es-ES" sz="2000" b="1" spc="-4" dirty="0">
                <a:solidFill>
                  <a:schemeClr val="tx1"/>
                </a:solidFill>
                <a:cs typeface="Arial"/>
              </a:rPr>
              <a:t> </a:t>
            </a:r>
            <a:r>
              <a:rPr lang="es-ES" sz="2000" b="1" dirty="0">
                <a:solidFill>
                  <a:schemeClr val="tx1"/>
                </a:solidFill>
                <a:cs typeface="Arial"/>
              </a:rPr>
              <a:t>defi</a:t>
            </a:r>
            <a:r>
              <a:rPr lang="es-ES" sz="2000" b="1" spc="-4" dirty="0">
                <a:solidFill>
                  <a:schemeClr val="tx1"/>
                </a:solidFill>
                <a:cs typeface="Arial"/>
              </a:rPr>
              <a:t>n</a:t>
            </a:r>
            <a:r>
              <a:rPr lang="es-ES" sz="2000" b="1" dirty="0">
                <a:solidFill>
                  <a:schemeClr val="tx1"/>
                </a:solidFill>
                <a:cs typeface="Arial"/>
              </a:rPr>
              <a:t>en</a:t>
            </a:r>
            <a:r>
              <a:rPr lang="es-ES" sz="2000" b="1" spc="25" dirty="0">
                <a:solidFill>
                  <a:schemeClr val="tx1"/>
                </a:solidFill>
                <a:cs typeface="Arial"/>
              </a:rPr>
              <a:t> </a:t>
            </a:r>
            <a:r>
              <a:rPr lang="es-ES" sz="2000" b="1" dirty="0">
                <a:solidFill>
                  <a:schemeClr val="tx1"/>
                </a:solidFill>
                <a:cs typeface="Arial"/>
              </a:rPr>
              <a:t>en el </a:t>
            </a:r>
            <a:r>
              <a:rPr lang="es-ES" sz="2000" b="1" spc="4" dirty="0">
                <a:solidFill>
                  <a:schemeClr val="tx1"/>
                </a:solidFill>
                <a:cs typeface="Arial"/>
              </a:rPr>
              <a:t>I</a:t>
            </a:r>
            <a:r>
              <a:rPr lang="es-ES" sz="2000" b="1" dirty="0">
                <a:solidFill>
                  <a:schemeClr val="tx1"/>
                </a:solidFill>
                <a:cs typeface="Arial"/>
              </a:rPr>
              <a:t>DL </a:t>
            </a:r>
            <a:r>
              <a:rPr lang="es-ES" sz="2000" b="1" spc="4" dirty="0">
                <a:solidFill>
                  <a:schemeClr val="tx1"/>
                </a:solidFill>
                <a:cs typeface="Arial"/>
              </a:rPr>
              <a:t>(</a:t>
            </a:r>
            <a:r>
              <a:rPr lang="es-ES" sz="2000" b="1" dirty="0">
                <a:solidFill>
                  <a:schemeClr val="tx1"/>
                </a:solidFill>
                <a:cs typeface="Arial"/>
              </a:rPr>
              <a:t>In</a:t>
            </a:r>
            <a:r>
              <a:rPr lang="es-ES" sz="2000" b="1" spc="4" dirty="0">
                <a:solidFill>
                  <a:schemeClr val="tx1"/>
                </a:solidFill>
                <a:cs typeface="Arial"/>
              </a:rPr>
              <a:t>t</a:t>
            </a:r>
            <a:r>
              <a:rPr lang="es-ES" sz="2000" b="1" dirty="0">
                <a:solidFill>
                  <a:schemeClr val="tx1"/>
                </a:solidFill>
                <a:cs typeface="Arial"/>
              </a:rPr>
              <a:t>erface </a:t>
            </a:r>
            <a:r>
              <a:rPr lang="es-ES" sz="2000" b="1" dirty="0" err="1">
                <a:solidFill>
                  <a:schemeClr val="tx1"/>
                </a:solidFill>
                <a:cs typeface="Arial"/>
              </a:rPr>
              <a:t>D</a:t>
            </a:r>
            <a:r>
              <a:rPr lang="es-ES" sz="2000" b="1" spc="-4" dirty="0" err="1">
                <a:solidFill>
                  <a:schemeClr val="tx1"/>
                </a:solidFill>
                <a:cs typeface="Arial"/>
              </a:rPr>
              <a:t>e</a:t>
            </a:r>
            <a:r>
              <a:rPr lang="es-ES" sz="2000" b="1" dirty="0" err="1">
                <a:solidFill>
                  <a:schemeClr val="tx1"/>
                </a:solidFill>
                <a:cs typeface="Arial"/>
              </a:rPr>
              <a:t>fin</a:t>
            </a:r>
            <a:r>
              <a:rPr lang="es-ES" sz="2000" b="1" spc="-4" dirty="0" err="1">
                <a:solidFill>
                  <a:schemeClr val="tx1"/>
                </a:solidFill>
                <a:cs typeface="Arial"/>
              </a:rPr>
              <a:t>i</a:t>
            </a:r>
            <a:r>
              <a:rPr lang="es-ES" sz="2000" b="1" dirty="0" err="1">
                <a:solidFill>
                  <a:schemeClr val="tx1"/>
                </a:solidFill>
                <a:cs typeface="Arial"/>
              </a:rPr>
              <a:t>tion</a:t>
            </a:r>
            <a:r>
              <a:rPr lang="es-ES" sz="2000" b="1" spc="39" dirty="0">
                <a:solidFill>
                  <a:schemeClr val="tx1"/>
                </a:solidFill>
                <a:cs typeface="Arial"/>
              </a:rPr>
              <a:t> </a:t>
            </a:r>
            <a:r>
              <a:rPr lang="es-ES" sz="2000" b="1" dirty="0" err="1">
                <a:solidFill>
                  <a:schemeClr val="tx1"/>
                </a:solidFill>
                <a:cs typeface="Arial"/>
              </a:rPr>
              <a:t>Language</a:t>
            </a:r>
            <a:r>
              <a:rPr lang="es-ES" sz="2000" b="1" dirty="0">
                <a:solidFill>
                  <a:schemeClr val="tx1"/>
                </a:solidFill>
                <a:cs typeface="Arial"/>
              </a:rPr>
              <a:t>)</a:t>
            </a:r>
            <a:r>
              <a:rPr lang="es-ES" sz="2000" b="1" spc="34" dirty="0">
                <a:solidFill>
                  <a:schemeClr val="tx1"/>
                </a:solidFill>
                <a:cs typeface="Arial"/>
              </a:rPr>
              <a:t> </a:t>
            </a:r>
            <a:r>
              <a:rPr lang="es-ES" sz="2000" b="1" dirty="0">
                <a:solidFill>
                  <a:schemeClr val="tx1"/>
                </a:solidFill>
                <a:cs typeface="Arial"/>
              </a:rPr>
              <a:t>del</a:t>
            </a:r>
            <a:r>
              <a:rPr lang="es-ES" sz="2000" b="1" spc="4" dirty="0">
                <a:solidFill>
                  <a:schemeClr val="tx1"/>
                </a:solidFill>
                <a:cs typeface="Arial"/>
              </a:rPr>
              <a:t> </a:t>
            </a:r>
            <a:r>
              <a:rPr lang="es-ES" sz="2000" b="1" dirty="0">
                <a:solidFill>
                  <a:schemeClr val="tx1"/>
                </a:solidFill>
                <a:cs typeface="Arial"/>
              </a:rPr>
              <a:t>O</a:t>
            </a:r>
            <a:r>
              <a:rPr lang="es-ES" sz="2000" b="1" spc="4" dirty="0">
                <a:solidFill>
                  <a:schemeClr val="tx1"/>
                </a:solidFill>
                <a:cs typeface="Arial"/>
              </a:rPr>
              <a:t>M</a:t>
            </a:r>
            <a:r>
              <a:rPr lang="es-ES" sz="2000" b="1" dirty="0">
                <a:solidFill>
                  <a:schemeClr val="tx1"/>
                </a:solidFill>
                <a:cs typeface="Arial"/>
              </a:rPr>
              <a:t>G.</a:t>
            </a:r>
            <a:r>
              <a:rPr lang="es-ES" sz="2000" b="1" spc="-19" dirty="0">
                <a:solidFill>
                  <a:schemeClr val="tx1"/>
                </a:solidFill>
                <a:cs typeface="Arial"/>
              </a:rPr>
              <a:t> </a:t>
            </a:r>
            <a:r>
              <a:rPr lang="es-ES" sz="2000" b="1" dirty="0">
                <a:solidFill>
                  <a:schemeClr val="tx1"/>
                </a:solidFill>
                <a:cs typeface="Arial"/>
              </a:rPr>
              <a:t>Los objetos dist</a:t>
            </a:r>
            <a:r>
              <a:rPr lang="es-ES" sz="2000" b="1" spc="4" dirty="0">
                <a:solidFill>
                  <a:schemeClr val="tx1"/>
                </a:solidFill>
                <a:cs typeface="Arial"/>
              </a:rPr>
              <a:t>r</a:t>
            </a:r>
            <a:r>
              <a:rPr lang="es-ES" sz="2000" b="1" dirty="0">
                <a:solidFill>
                  <a:schemeClr val="tx1"/>
                </a:solidFill>
                <a:cs typeface="Arial"/>
              </a:rPr>
              <a:t>i</a:t>
            </a:r>
            <a:r>
              <a:rPr lang="es-ES" sz="2000" b="1" spc="-4" dirty="0">
                <a:solidFill>
                  <a:schemeClr val="tx1"/>
                </a:solidFill>
                <a:cs typeface="Arial"/>
              </a:rPr>
              <a:t>b</a:t>
            </a:r>
            <a:r>
              <a:rPr lang="es-ES" sz="2000" b="1" dirty="0">
                <a:solidFill>
                  <a:schemeClr val="tx1"/>
                </a:solidFill>
                <a:cs typeface="Arial"/>
              </a:rPr>
              <a:t>ui</a:t>
            </a:r>
            <a:r>
              <a:rPr lang="es-ES" sz="2000" b="1" spc="-9" dirty="0">
                <a:solidFill>
                  <a:schemeClr val="tx1"/>
                </a:solidFill>
                <a:cs typeface="Arial"/>
              </a:rPr>
              <a:t>d</a:t>
            </a:r>
            <a:r>
              <a:rPr lang="es-ES" sz="2000" b="1" dirty="0">
                <a:solidFill>
                  <a:schemeClr val="tx1"/>
                </a:solidFill>
                <a:cs typeface="Arial"/>
              </a:rPr>
              <a:t>os están id</a:t>
            </a:r>
            <a:r>
              <a:rPr lang="es-ES" sz="2000" b="1" spc="-4" dirty="0">
                <a:solidFill>
                  <a:schemeClr val="tx1"/>
                </a:solidFill>
                <a:cs typeface="Arial"/>
              </a:rPr>
              <a:t>e</a:t>
            </a:r>
            <a:r>
              <a:rPr lang="es-ES" sz="2000" b="1" dirty="0">
                <a:solidFill>
                  <a:schemeClr val="tx1"/>
                </a:solidFill>
                <a:cs typeface="Arial"/>
              </a:rPr>
              <a:t>ntifica</a:t>
            </a:r>
            <a:r>
              <a:rPr lang="es-ES" sz="2000" b="1" spc="-4" dirty="0">
                <a:solidFill>
                  <a:schemeClr val="tx1"/>
                </a:solidFill>
                <a:cs typeface="Arial"/>
              </a:rPr>
              <a:t>d</a:t>
            </a:r>
            <a:r>
              <a:rPr lang="es-ES" sz="2000" b="1" dirty="0">
                <a:solidFill>
                  <a:schemeClr val="tx1"/>
                </a:solidFill>
                <a:cs typeface="Arial"/>
              </a:rPr>
              <a:t>os</a:t>
            </a:r>
            <a:r>
              <a:rPr lang="es-ES" sz="2000" b="1" spc="39" dirty="0">
                <a:solidFill>
                  <a:schemeClr val="tx1"/>
                </a:solidFill>
                <a:cs typeface="Arial"/>
              </a:rPr>
              <a:t> </a:t>
            </a:r>
            <a:r>
              <a:rPr lang="es-ES" sz="2000" b="1" dirty="0">
                <a:solidFill>
                  <a:schemeClr val="tx1"/>
                </a:solidFill>
                <a:cs typeface="Arial"/>
              </a:rPr>
              <a:t>por referenc</a:t>
            </a:r>
            <a:r>
              <a:rPr lang="es-ES" sz="2000" b="1" spc="-4" dirty="0">
                <a:solidFill>
                  <a:schemeClr val="tx1"/>
                </a:solidFill>
                <a:cs typeface="Arial"/>
              </a:rPr>
              <a:t>i</a:t>
            </a:r>
            <a:r>
              <a:rPr lang="es-ES" sz="2000" b="1" dirty="0">
                <a:solidFill>
                  <a:schemeClr val="tx1"/>
                </a:solidFill>
                <a:cs typeface="Arial"/>
              </a:rPr>
              <a:t>as</a:t>
            </a:r>
            <a:r>
              <a:rPr lang="es-ES" sz="2000" b="1" spc="14" dirty="0">
                <a:solidFill>
                  <a:schemeClr val="tx1"/>
                </a:solidFill>
                <a:cs typeface="Arial"/>
              </a:rPr>
              <a:t> </a:t>
            </a:r>
            <a:r>
              <a:rPr lang="es-ES" sz="2000" b="1" dirty="0">
                <a:solidFill>
                  <a:schemeClr val="tx1"/>
                </a:solidFill>
                <a:cs typeface="Arial"/>
              </a:rPr>
              <a:t>a obje</a:t>
            </a:r>
            <a:r>
              <a:rPr lang="es-ES" sz="2000" b="1" spc="4" dirty="0">
                <a:solidFill>
                  <a:schemeClr val="tx1"/>
                </a:solidFill>
                <a:cs typeface="Arial"/>
              </a:rPr>
              <a:t>t</a:t>
            </a:r>
            <a:r>
              <a:rPr lang="es-ES" sz="2000" b="1" dirty="0">
                <a:solidFill>
                  <a:schemeClr val="tx1"/>
                </a:solidFill>
                <a:cs typeface="Arial"/>
              </a:rPr>
              <a:t>os, </a:t>
            </a:r>
            <a:r>
              <a:rPr lang="es-ES" sz="2000" b="1" spc="-9" dirty="0">
                <a:solidFill>
                  <a:schemeClr val="tx1"/>
                </a:solidFill>
                <a:cs typeface="Arial"/>
              </a:rPr>
              <a:t>l</a:t>
            </a:r>
            <a:r>
              <a:rPr lang="es-ES" sz="2000" b="1" dirty="0">
                <a:solidFill>
                  <a:schemeClr val="tx1"/>
                </a:solidFill>
                <a:cs typeface="Arial"/>
              </a:rPr>
              <a:t>as</a:t>
            </a:r>
            <a:r>
              <a:rPr lang="es-ES" sz="2000" b="1" spc="14" dirty="0">
                <a:solidFill>
                  <a:schemeClr val="tx1"/>
                </a:solidFill>
                <a:cs typeface="Arial"/>
              </a:rPr>
              <a:t> </a:t>
            </a:r>
            <a:r>
              <a:rPr lang="es-ES" sz="2000" b="1" dirty="0">
                <a:solidFill>
                  <a:schemeClr val="tx1"/>
                </a:solidFill>
                <a:cs typeface="Arial"/>
              </a:rPr>
              <a:t>cua</a:t>
            </a:r>
            <a:r>
              <a:rPr lang="es-ES" sz="2000" b="1" spc="-9" dirty="0">
                <a:solidFill>
                  <a:schemeClr val="tx1"/>
                </a:solidFill>
                <a:cs typeface="Arial"/>
              </a:rPr>
              <a:t>l</a:t>
            </a:r>
            <a:r>
              <a:rPr lang="es-ES" sz="2000" b="1" dirty="0">
                <a:solidFill>
                  <a:schemeClr val="tx1"/>
                </a:solidFill>
                <a:cs typeface="Arial"/>
              </a:rPr>
              <a:t>es</a:t>
            </a:r>
            <a:r>
              <a:rPr lang="es-ES" sz="2000" b="1" spc="14" dirty="0">
                <a:solidFill>
                  <a:schemeClr val="tx1"/>
                </a:solidFill>
                <a:cs typeface="Arial"/>
              </a:rPr>
              <a:t> </a:t>
            </a:r>
            <a:r>
              <a:rPr lang="es-ES" sz="2000" b="1" dirty="0">
                <a:solidFill>
                  <a:schemeClr val="tx1"/>
                </a:solidFill>
                <a:cs typeface="Arial"/>
              </a:rPr>
              <a:t>se d</a:t>
            </a:r>
            <a:r>
              <a:rPr lang="es-ES" sz="2000" b="1" spc="-4" dirty="0">
                <a:solidFill>
                  <a:schemeClr val="tx1"/>
                </a:solidFill>
                <a:cs typeface="Arial"/>
              </a:rPr>
              <a:t>e</a:t>
            </a:r>
            <a:r>
              <a:rPr lang="es-ES" sz="2000" b="1" dirty="0">
                <a:solidFill>
                  <a:schemeClr val="tx1"/>
                </a:solidFill>
                <a:cs typeface="Arial"/>
              </a:rPr>
              <a:t>scri</a:t>
            </a:r>
            <a:r>
              <a:rPr lang="es-ES" sz="2000" b="1" spc="-4" dirty="0">
                <a:solidFill>
                  <a:schemeClr val="tx1"/>
                </a:solidFill>
                <a:cs typeface="Arial"/>
              </a:rPr>
              <a:t>b</a:t>
            </a:r>
            <a:r>
              <a:rPr lang="es-ES" sz="2000" b="1" dirty="0">
                <a:solidFill>
                  <a:schemeClr val="tx1"/>
                </a:solidFill>
                <a:cs typeface="Arial"/>
              </a:rPr>
              <a:t>en</a:t>
            </a:r>
            <a:r>
              <a:rPr lang="es-ES" sz="2000" b="1" spc="19" dirty="0">
                <a:solidFill>
                  <a:schemeClr val="tx1"/>
                </a:solidFill>
                <a:cs typeface="Arial"/>
              </a:rPr>
              <a:t> </a:t>
            </a:r>
            <a:r>
              <a:rPr lang="es-ES" sz="2000" b="1" dirty="0">
                <a:solidFill>
                  <a:schemeClr val="tx1"/>
                </a:solidFill>
                <a:cs typeface="Arial"/>
              </a:rPr>
              <a:t>med</a:t>
            </a:r>
            <a:r>
              <a:rPr lang="es-ES" sz="2000" b="1" spc="-9" dirty="0">
                <a:solidFill>
                  <a:schemeClr val="tx1"/>
                </a:solidFill>
                <a:cs typeface="Arial"/>
              </a:rPr>
              <a:t>i</a:t>
            </a:r>
            <a:r>
              <a:rPr lang="es-ES" sz="2000" b="1" dirty="0">
                <a:solidFill>
                  <a:schemeClr val="tx1"/>
                </a:solidFill>
                <a:cs typeface="Arial"/>
              </a:rPr>
              <a:t>a</a:t>
            </a:r>
            <a:r>
              <a:rPr lang="es-ES" sz="2000" b="1" spc="-4" dirty="0">
                <a:solidFill>
                  <a:schemeClr val="tx1"/>
                </a:solidFill>
                <a:cs typeface="Arial"/>
              </a:rPr>
              <a:t>n</a:t>
            </a:r>
            <a:r>
              <a:rPr lang="es-ES" sz="2000" b="1" dirty="0">
                <a:solidFill>
                  <a:schemeClr val="tx1"/>
                </a:solidFill>
                <a:cs typeface="Arial"/>
              </a:rPr>
              <a:t>te</a:t>
            </a:r>
            <a:r>
              <a:rPr lang="es-ES" sz="2000" b="1" spc="24" dirty="0">
                <a:solidFill>
                  <a:schemeClr val="tx1"/>
                </a:solidFill>
                <a:cs typeface="Arial"/>
              </a:rPr>
              <a:t> </a:t>
            </a:r>
            <a:r>
              <a:rPr lang="es-ES" sz="2000" b="1" dirty="0">
                <a:solidFill>
                  <a:schemeClr val="tx1"/>
                </a:solidFill>
                <a:cs typeface="Arial"/>
              </a:rPr>
              <a:t>l</a:t>
            </a:r>
            <a:r>
              <a:rPr lang="es-ES" sz="2000" b="1" spc="-9" dirty="0">
                <a:solidFill>
                  <a:schemeClr val="tx1"/>
                </a:solidFill>
                <a:cs typeface="Arial"/>
              </a:rPr>
              <a:t>a</a:t>
            </a:r>
            <a:r>
              <a:rPr lang="es-ES" sz="2000" b="1" dirty="0">
                <a:solidFill>
                  <a:schemeClr val="tx1"/>
                </a:solidFill>
                <a:cs typeface="Arial"/>
              </a:rPr>
              <a:t>s</a:t>
            </a:r>
            <a:r>
              <a:rPr lang="es-ES" sz="2000" b="1" spc="14" dirty="0">
                <a:solidFill>
                  <a:schemeClr val="tx1"/>
                </a:solidFill>
                <a:cs typeface="Arial"/>
              </a:rPr>
              <a:t> </a:t>
            </a:r>
            <a:r>
              <a:rPr lang="es-ES" sz="2000" b="1" dirty="0">
                <a:solidFill>
                  <a:schemeClr val="tx1"/>
                </a:solidFill>
                <a:cs typeface="Arial"/>
              </a:rPr>
              <a:t>i</a:t>
            </a:r>
            <a:r>
              <a:rPr lang="es-ES" sz="2000" b="1" spc="-9" dirty="0">
                <a:solidFill>
                  <a:schemeClr val="tx1"/>
                </a:solidFill>
                <a:cs typeface="Arial"/>
              </a:rPr>
              <a:t>n</a:t>
            </a:r>
            <a:r>
              <a:rPr lang="es-ES" sz="2000" b="1" dirty="0">
                <a:solidFill>
                  <a:schemeClr val="tx1"/>
                </a:solidFill>
                <a:cs typeface="Arial"/>
              </a:rPr>
              <a:t>ter</a:t>
            </a:r>
            <a:r>
              <a:rPr lang="es-ES" sz="2000" b="1" spc="4" dirty="0">
                <a:solidFill>
                  <a:schemeClr val="tx1"/>
                </a:solidFill>
                <a:cs typeface="Arial"/>
              </a:rPr>
              <a:t>f</a:t>
            </a:r>
            <a:r>
              <a:rPr lang="es-ES" sz="2000" b="1" dirty="0">
                <a:solidFill>
                  <a:schemeClr val="tx1"/>
                </a:solidFill>
                <a:cs typeface="Arial"/>
              </a:rPr>
              <a:t>ac</a:t>
            </a:r>
            <a:r>
              <a:rPr lang="es-ES" sz="2000" b="1" spc="-9" dirty="0">
                <a:solidFill>
                  <a:schemeClr val="tx1"/>
                </a:solidFill>
                <a:cs typeface="Arial"/>
              </a:rPr>
              <a:t>e</a:t>
            </a:r>
            <a:r>
              <a:rPr lang="es-ES" sz="2000" b="1" dirty="0">
                <a:solidFill>
                  <a:schemeClr val="tx1"/>
                </a:solidFill>
                <a:cs typeface="Arial"/>
              </a:rPr>
              <a:t>s</a:t>
            </a:r>
            <a:r>
              <a:rPr lang="es-ES" sz="2000" b="1" spc="14" dirty="0">
                <a:solidFill>
                  <a:schemeClr val="tx1"/>
                </a:solidFill>
                <a:cs typeface="Arial"/>
              </a:rPr>
              <a:t> </a:t>
            </a:r>
            <a:r>
              <a:rPr lang="es-ES" sz="2000" b="1" dirty="0">
                <a:solidFill>
                  <a:schemeClr val="tx1"/>
                </a:solidFill>
                <a:cs typeface="Arial"/>
              </a:rPr>
              <a:t>IDL.</a:t>
            </a:r>
          </a:p>
          <a:p>
            <a:endParaRPr lang="es-ES" dirty="0"/>
          </a:p>
        </p:txBody>
      </p:sp>
    </p:spTree>
    <p:extLst>
      <p:ext uri="{BB962C8B-B14F-4D97-AF65-F5344CB8AC3E}">
        <p14:creationId xmlns:p14="http://schemas.microsoft.com/office/powerpoint/2010/main" val="197427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51922" y="1171978"/>
            <a:ext cx="10448911" cy="4043966"/>
          </a:xfrm>
        </p:spPr>
        <p:txBody>
          <a:bodyPr/>
          <a:lstStyle/>
          <a:p>
            <a:pPr>
              <a:buClr>
                <a:schemeClr val="tx1"/>
              </a:buClr>
              <a:buFont typeface="Wingdings" pitchFamily="2" charset="2"/>
              <a:buChar char="v"/>
            </a:pPr>
            <a:r>
              <a:rPr lang="es-ES" sz="2800" b="1" dirty="0" smtClean="0"/>
              <a:t>IDL</a:t>
            </a:r>
            <a:r>
              <a:rPr lang="es-ES" sz="2000" b="1" dirty="0" smtClean="0"/>
              <a:t> </a:t>
            </a:r>
            <a:r>
              <a:rPr lang="es-ES" sz="2000" dirty="0"/>
              <a:t>(Interface </a:t>
            </a:r>
            <a:r>
              <a:rPr lang="es-ES" sz="2000" dirty="0" err="1"/>
              <a:t>description</a:t>
            </a:r>
            <a:r>
              <a:rPr lang="es-ES" sz="2000" dirty="0"/>
              <a:t> </a:t>
            </a:r>
            <a:r>
              <a:rPr lang="es-ES" sz="2000" dirty="0" err="1"/>
              <a:t>language</a:t>
            </a:r>
            <a:r>
              <a:rPr lang="es-ES" sz="2000" dirty="0" smtClean="0"/>
              <a:t>)</a:t>
            </a:r>
            <a:br>
              <a:rPr lang="es-ES" sz="2000" dirty="0" smtClean="0"/>
            </a:br>
            <a:r>
              <a:rPr lang="es-BO" sz="2000" dirty="0" smtClean="0">
                <a:solidFill>
                  <a:schemeClr val="tx1"/>
                </a:solidFill>
              </a:rPr>
              <a:t/>
            </a:r>
            <a:br>
              <a:rPr lang="es-BO" sz="2000" dirty="0" smtClean="0">
                <a:solidFill>
                  <a:schemeClr val="tx1"/>
                </a:solidFill>
              </a:rPr>
            </a:br>
            <a:r>
              <a:rPr lang="es-ES" sz="2000" dirty="0" smtClean="0">
                <a:solidFill>
                  <a:schemeClr val="tx1"/>
                </a:solidFill>
              </a:rPr>
              <a:t>También </a:t>
            </a:r>
            <a:r>
              <a:rPr lang="es-ES" sz="2000" dirty="0">
                <a:solidFill>
                  <a:schemeClr val="tx1"/>
                </a:solidFill>
              </a:rPr>
              <a:t>lenguaje de descripción de interfaces. Es un lenguaje de informática utilizado para describir la interfaz de componentes software. </a:t>
            </a:r>
            <a:br>
              <a:rPr lang="es-ES" sz="2000" dirty="0">
                <a:solidFill>
                  <a:schemeClr val="tx1"/>
                </a:solidFill>
              </a:rPr>
            </a:br>
            <a:r>
              <a:rPr lang="es-ES" sz="2000" dirty="0">
                <a:solidFill>
                  <a:schemeClr val="tx1"/>
                </a:solidFill>
              </a:rPr>
              <a:t>Describe una interfaz en un lenguaje neutral, lo cual permite la comunicación entre componentes de software desarrollados en diferentes lenguajes como por ejemplo, entre las componentes escritas Java.</a:t>
            </a:r>
            <a:br>
              <a:rPr lang="es-ES" sz="2000" dirty="0">
                <a:solidFill>
                  <a:schemeClr val="tx1"/>
                </a:solidFill>
              </a:rPr>
            </a:br>
            <a:r>
              <a:rPr lang="es-ES" sz="2000" dirty="0">
                <a:solidFill>
                  <a:schemeClr val="tx1"/>
                </a:solidFill>
              </a:rPr>
              <a:t>Son utilizadas con frecuencia en el software de las llamadas a procedimiento remoto (RPC), lo que permite a los sistemas de computadoras </a:t>
            </a:r>
            <a:r>
              <a:rPr lang="es-ES" sz="2000" dirty="0" smtClean="0">
                <a:solidFill>
                  <a:schemeClr val="tx1"/>
                </a:solidFill>
              </a:rPr>
              <a:t>utilizar lenguajes </a:t>
            </a:r>
            <a:r>
              <a:rPr lang="es-ES" sz="2000" dirty="0">
                <a:solidFill>
                  <a:schemeClr val="tx1"/>
                </a:solidFill>
              </a:rPr>
              <a:t>y sistemas operativos diferentes. IDL ofrece un puente entre dos sistemas diferentes.</a:t>
            </a:r>
            <a:br>
              <a:rPr lang="es-ES" sz="2000" dirty="0">
                <a:solidFill>
                  <a:schemeClr val="tx1"/>
                </a:solidFill>
              </a:rPr>
            </a:br>
            <a:r>
              <a:rPr lang="es-ES" sz="2000" dirty="0">
                <a:solidFill>
                  <a:schemeClr val="tx1"/>
                </a:solidFill>
              </a:rPr>
              <a:t/>
            </a:r>
            <a:br>
              <a:rPr lang="es-ES" sz="2000" dirty="0">
                <a:solidFill>
                  <a:schemeClr val="tx1"/>
                </a:solidFill>
              </a:rPr>
            </a:br>
            <a:r>
              <a:rPr lang="es-BO" sz="2800" dirty="0">
                <a:solidFill>
                  <a:schemeClr val="tx1"/>
                </a:solidFill>
              </a:rPr>
              <a:t/>
            </a:r>
            <a:br>
              <a:rPr lang="es-BO" sz="2800" dirty="0">
                <a:solidFill>
                  <a:schemeClr val="tx1"/>
                </a:solidFill>
              </a:rPr>
            </a:br>
            <a:endParaRPr lang="es-ES" sz="2800" dirty="0"/>
          </a:p>
        </p:txBody>
      </p:sp>
      <p:sp>
        <p:nvSpPr>
          <p:cNvPr id="5" name="Subtítulo 4"/>
          <p:cNvSpPr>
            <a:spLocks noGrp="1"/>
          </p:cNvSpPr>
          <p:nvPr>
            <p:ph type="subTitle" idx="1"/>
          </p:nvPr>
        </p:nvSpPr>
        <p:spPr>
          <a:xfrm>
            <a:off x="1154955" y="4378817"/>
            <a:ext cx="9624662" cy="1584101"/>
          </a:xfrm>
        </p:spPr>
        <p:txBody>
          <a:bodyPr/>
          <a:lstStyle/>
          <a:p>
            <a:pPr algn="ctr"/>
            <a:r>
              <a:rPr lang="es-ES" b="1" dirty="0">
                <a:solidFill>
                  <a:schemeClr val="tx1"/>
                </a:solidFill>
              </a:rPr>
              <a:t>El compilador IDL usa el mapeo del lenguaje IDL-a-Java para convertir las definiciones de interfaz IDL a las correspondientes interfaces, clases y métodos de Java, los cuales pueden ser usados para implementar el código cliente-servidor.</a:t>
            </a:r>
          </a:p>
          <a:p>
            <a:endParaRPr lang="es-ES" dirty="0"/>
          </a:p>
        </p:txBody>
      </p:sp>
    </p:spTree>
    <p:extLst>
      <p:ext uri="{BB962C8B-B14F-4D97-AF65-F5344CB8AC3E}">
        <p14:creationId xmlns:p14="http://schemas.microsoft.com/office/powerpoint/2010/main" val="2635924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54954" y="772732"/>
            <a:ext cx="9676177" cy="2897747"/>
          </a:xfrm>
        </p:spPr>
        <p:txBody>
          <a:bodyPr/>
          <a:lstStyle/>
          <a:p>
            <a:r>
              <a:rPr lang="es-BO" sz="2000" dirty="0" smtClean="0">
                <a:solidFill>
                  <a:schemeClr val="tx1"/>
                </a:solidFill>
              </a:rPr>
              <a:t>Sirve </a:t>
            </a:r>
            <a:r>
              <a:rPr lang="es-BO" sz="2000" dirty="0">
                <a:solidFill>
                  <a:schemeClr val="tx1"/>
                </a:solidFill>
              </a:rPr>
              <a:t>para definirse que objetos pueden compartirse entre distintos objetos remotos. y que </a:t>
            </a:r>
            <a:r>
              <a:rPr lang="es-BO" sz="2000" dirty="0" smtClean="0">
                <a:solidFill>
                  <a:schemeClr val="tx1"/>
                </a:solidFill>
              </a:rPr>
              <a:t>métodos </a:t>
            </a:r>
            <a:r>
              <a:rPr lang="es-BO" sz="2000" dirty="0">
                <a:solidFill>
                  <a:schemeClr val="tx1"/>
                </a:solidFill>
              </a:rPr>
              <a:t>o acciones pueden ejecutarse entre ellas y cuales </a:t>
            </a:r>
            <a:r>
              <a:rPr lang="es-BO" sz="2000" dirty="0" smtClean="0">
                <a:solidFill>
                  <a:schemeClr val="tx1"/>
                </a:solidFill>
              </a:rPr>
              <a:t>parámetros </a:t>
            </a:r>
            <a:r>
              <a:rPr lang="es-BO" sz="2000" dirty="0">
                <a:solidFill>
                  <a:schemeClr val="tx1"/>
                </a:solidFill>
              </a:rPr>
              <a:t>se deben pasar entre si  aun cuando los programas o mensajes de origen o de destino sean de distintos SO o cualquier otra diferencia en las </a:t>
            </a:r>
            <a:r>
              <a:rPr lang="es-BO" sz="2000" dirty="0" smtClean="0">
                <a:solidFill>
                  <a:schemeClr val="tx1"/>
                </a:solidFill>
              </a:rPr>
              <a:t>plataformas.</a:t>
            </a:r>
            <a:r>
              <a:rPr lang="es-BO" sz="2000" dirty="0">
                <a:solidFill>
                  <a:schemeClr val="tx1"/>
                </a:solidFill>
              </a:rPr>
              <a:t/>
            </a:r>
            <a:br>
              <a:rPr lang="es-BO" sz="2000" dirty="0">
                <a:solidFill>
                  <a:schemeClr val="tx1"/>
                </a:solidFill>
              </a:rPr>
            </a:br>
            <a:r>
              <a:rPr lang="es-BO" sz="2000" dirty="0" smtClean="0">
                <a:solidFill>
                  <a:schemeClr val="tx1"/>
                </a:solidFill>
              </a:rPr>
              <a:t>Es </a:t>
            </a:r>
            <a:r>
              <a:rPr lang="es-BO" sz="2000" dirty="0">
                <a:solidFill>
                  <a:schemeClr val="tx1"/>
                </a:solidFill>
              </a:rPr>
              <a:t>un lenguaje intermedio q encapsula de alguna manera  los objetos que se van a intercambiar entre distintas maquinas</a:t>
            </a:r>
            <a:br>
              <a:rPr lang="es-BO" sz="2000" dirty="0">
                <a:solidFill>
                  <a:schemeClr val="tx1"/>
                </a:solidFill>
              </a:rPr>
            </a:br>
            <a:endParaRPr lang="es-ES" sz="2000" dirty="0"/>
          </a:p>
        </p:txBody>
      </p:sp>
      <p:sp>
        <p:nvSpPr>
          <p:cNvPr id="5" name="Subtítulo 4"/>
          <p:cNvSpPr>
            <a:spLocks noGrp="1"/>
          </p:cNvSpPr>
          <p:nvPr>
            <p:ph type="subTitle" idx="1"/>
          </p:nvPr>
        </p:nvSpPr>
        <p:spPr>
          <a:xfrm>
            <a:off x="1154955" y="3812146"/>
            <a:ext cx="8825658" cy="1826654"/>
          </a:xfrm>
        </p:spPr>
        <p:txBody>
          <a:bodyPr/>
          <a:lstStyle/>
          <a:p>
            <a:pPr marL="12700" marR="39873" algn="ctr">
              <a:lnSpc>
                <a:spcPts val="2555"/>
              </a:lnSpc>
              <a:spcBef>
                <a:spcPts val="127"/>
              </a:spcBef>
            </a:pPr>
            <a:r>
              <a:rPr lang="es-ES" sz="2000" b="1" dirty="0">
                <a:latin typeface="Arial"/>
                <a:cs typeface="Arial"/>
              </a:rPr>
              <a:t>Tambi</a:t>
            </a:r>
            <a:r>
              <a:rPr lang="es-ES" sz="2000" b="1" spc="-9" dirty="0">
                <a:latin typeface="Arial"/>
                <a:cs typeface="Arial"/>
              </a:rPr>
              <a:t>é</a:t>
            </a:r>
            <a:r>
              <a:rPr lang="es-ES" sz="2000" b="1" dirty="0">
                <a:latin typeface="Arial"/>
                <a:cs typeface="Arial"/>
              </a:rPr>
              <a:t>n,</a:t>
            </a:r>
            <a:r>
              <a:rPr lang="es-ES" sz="2000" b="1" spc="19" dirty="0">
                <a:latin typeface="Arial"/>
                <a:cs typeface="Arial"/>
              </a:rPr>
              <a:t> </a:t>
            </a:r>
            <a:r>
              <a:rPr lang="es-ES" sz="2000" b="1" dirty="0">
                <a:latin typeface="Arial"/>
                <a:cs typeface="Arial"/>
              </a:rPr>
              <a:t>usa</a:t>
            </a:r>
            <a:r>
              <a:rPr lang="es-ES" sz="2000" b="1" spc="-4" dirty="0">
                <a:latin typeface="Arial"/>
                <a:cs typeface="Arial"/>
              </a:rPr>
              <a:t>n</a:t>
            </a:r>
            <a:r>
              <a:rPr lang="es-ES" sz="2000" b="1" dirty="0">
                <a:latin typeface="Arial"/>
                <a:cs typeface="Arial"/>
              </a:rPr>
              <a:t>do</a:t>
            </a:r>
            <a:r>
              <a:rPr lang="es-ES" sz="2000" b="1" spc="9" dirty="0">
                <a:latin typeface="Arial"/>
                <a:cs typeface="Arial"/>
              </a:rPr>
              <a:t> </a:t>
            </a:r>
            <a:r>
              <a:rPr lang="es-ES" sz="2000" b="1" dirty="0">
                <a:latin typeface="Arial"/>
                <a:cs typeface="Arial"/>
              </a:rPr>
              <a:t>IDL, </a:t>
            </a:r>
            <a:r>
              <a:rPr lang="es-ES" sz="2000" b="1" spc="-4" dirty="0">
                <a:latin typeface="Arial"/>
                <a:cs typeface="Arial"/>
              </a:rPr>
              <a:t>u</a:t>
            </a:r>
            <a:r>
              <a:rPr lang="es-ES" sz="2000" b="1" dirty="0">
                <a:latin typeface="Arial"/>
                <a:cs typeface="Arial"/>
              </a:rPr>
              <a:t>sted hace pos</a:t>
            </a:r>
            <a:r>
              <a:rPr lang="es-ES" sz="2000" b="1" spc="-4" dirty="0">
                <a:latin typeface="Arial"/>
                <a:cs typeface="Arial"/>
              </a:rPr>
              <a:t>i</a:t>
            </a:r>
            <a:r>
              <a:rPr lang="es-ES" sz="2000" b="1" dirty="0">
                <a:latin typeface="Arial"/>
                <a:cs typeface="Arial"/>
              </a:rPr>
              <a:t>ble</a:t>
            </a:r>
            <a:r>
              <a:rPr lang="es-ES" sz="2000" b="1" spc="29" dirty="0">
                <a:latin typeface="Arial"/>
                <a:cs typeface="Arial"/>
              </a:rPr>
              <a:t> </a:t>
            </a:r>
            <a:r>
              <a:rPr lang="es-ES" sz="2000" b="1" dirty="0">
                <a:latin typeface="Arial"/>
                <a:cs typeface="Arial"/>
              </a:rPr>
              <a:t>a los</a:t>
            </a:r>
          </a:p>
          <a:p>
            <a:pPr marL="12700" algn="ctr">
              <a:lnSpc>
                <a:spcPct val="100041"/>
              </a:lnSpc>
            </a:pPr>
            <a:r>
              <a:rPr lang="es-ES" sz="2000" b="1" dirty="0">
                <a:latin typeface="Arial"/>
                <a:cs typeface="Arial"/>
              </a:rPr>
              <a:t>des</a:t>
            </a:r>
            <a:r>
              <a:rPr lang="es-ES" sz="2000" b="1" spc="-4" dirty="0">
                <a:latin typeface="Arial"/>
                <a:cs typeface="Arial"/>
              </a:rPr>
              <a:t>a</a:t>
            </a:r>
            <a:r>
              <a:rPr lang="es-ES" sz="2000" b="1" dirty="0">
                <a:latin typeface="Arial"/>
                <a:cs typeface="Arial"/>
              </a:rPr>
              <a:t>r</a:t>
            </a:r>
            <a:r>
              <a:rPr lang="es-ES" sz="2000" b="1" spc="4" dirty="0">
                <a:latin typeface="Arial"/>
                <a:cs typeface="Arial"/>
              </a:rPr>
              <a:t>r</a:t>
            </a:r>
            <a:r>
              <a:rPr lang="es-ES" sz="2000" b="1" dirty="0">
                <a:latin typeface="Arial"/>
                <a:cs typeface="Arial"/>
              </a:rPr>
              <a:t>ol</a:t>
            </a:r>
            <a:r>
              <a:rPr lang="es-ES" sz="2000" b="1" spc="-9" dirty="0">
                <a:latin typeface="Arial"/>
                <a:cs typeface="Arial"/>
              </a:rPr>
              <a:t>l</a:t>
            </a:r>
            <a:r>
              <a:rPr lang="es-ES" sz="2000" b="1" dirty="0">
                <a:latin typeface="Arial"/>
                <a:cs typeface="Arial"/>
              </a:rPr>
              <a:t>ad</a:t>
            </a:r>
            <a:r>
              <a:rPr lang="es-ES" sz="2000" b="1" spc="-4" dirty="0">
                <a:latin typeface="Arial"/>
                <a:cs typeface="Arial"/>
              </a:rPr>
              <a:t>o</a:t>
            </a:r>
            <a:r>
              <a:rPr lang="es-ES" sz="2000" b="1" dirty="0">
                <a:latin typeface="Arial"/>
                <a:cs typeface="Arial"/>
              </a:rPr>
              <a:t>res</a:t>
            </a:r>
            <a:r>
              <a:rPr lang="es-ES" sz="2000" b="1" spc="44" dirty="0">
                <a:latin typeface="Arial"/>
                <a:cs typeface="Arial"/>
              </a:rPr>
              <a:t> </a:t>
            </a:r>
            <a:r>
              <a:rPr lang="es-ES" sz="2000" b="1" dirty="0">
                <a:latin typeface="Arial"/>
                <a:cs typeface="Arial"/>
              </a:rPr>
              <a:t>imp</a:t>
            </a:r>
            <a:r>
              <a:rPr lang="es-ES" sz="2000" b="1" spc="-4" dirty="0">
                <a:latin typeface="Arial"/>
                <a:cs typeface="Arial"/>
              </a:rPr>
              <a:t>l</a:t>
            </a:r>
            <a:r>
              <a:rPr lang="es-ES" sz="2000" b="1" dirty="0">
                <a:latin typeface="Arial"/>
                <a:cs typeface="Arial"/>
              </a:rPr>
              <a:t>ementar</a:t>
            </a:r>
            <a:r>
              <a:rPr lang="es-ES" sz="2000" b="1" spc="44" dirty="0">
                <a:latin typeface="Arial"/>
                <a:cs typeface="Arial"/>
              </a:rPr>
              <a:t> </a:t>
            </a:r>
            <a:r>
              <a:rPr lang="es-ES" sz="2000" b="1" dirty="0">
                <a:latin typeface="Arial"/>
                <a:cs typeface="Arial"/>
              </a:rPr>
              <a:t>cl</a:t>
            </a:r>
            <a:r>
              <a:rPr lang="es-ES" sz="2000" b="1" spc="-9" dirty="0">
                <a:latin typeface="Arial"/>
                <a:cs typeface="Arial"/>
              </a:rPr>
              <a:t>i</a:t>
            </a:r>
            <a:r>
              <a:rPr lang="es-ES" sz="2000" b="1" dirty="0">
                <a:latin typeface="Arial"/>
                <a:cs typeface="Arial"/>
              </a:rPr>
              <a:t>entes</a:t>
            </a:r>
            <a:r>
              <a:rPr lang="es-ES" sz="2000" b="1" spc="14" dirty="0">
                <a:latin typeface="Arial"/>
                <a:cs typeface="Arial"/>
              </a:rPr>
              <a:t> </a:t>
            </a:r>
            <a:r>
              <a:rPr lang="es-ES" sz="2000" b="1" dirty="0">
                <a:latin typeface="Arial"/>
                <a:cs typeface="Arial"/>
              </a:rPr>
              <a:t>y servid</a:t>
            </a:r>
            <a:r>
              <a:rPr lang="es-ES" sz="2000" b="1" spc="-4" dirty="0">
                <a:latin typeface="Arial"/>
                <a:cs typeface="Arial"/>
              </a:rPr>
              <a:t>o</a:t>
            </a:r>
            <a:r>
              <a:rPr lang="es-ES" sz="2000" b="1" dirty="0">
                <a:latin typeface="Arial"/>
                <a:cs typeface="Arial"/>
              </a:rPr>
              <a:t>res</a:t>
            </a:r>
            <a:r>
              <a:rPr lang="es-ES" sz="2000" b="1" spc="29" dirty="0">
                <a:latin typeface="Arial"/>
                <a:cs typeface="Arial"/>
              </a:rPr>
              <a:t> </a:t>
            </a:r>
            <a:r>
              <a:rPr lang="es-ES" sz="2000" b="1" dirty="0">
                <a:latin typeface="Arial"/>
                <a:cs typeface="Arial"/>
              </a:rPr>
              <a:t>en cua</a:t>
            </a:r>
            <a:r>
              <a:rPr lang="es-ES" sz="2000" b="1" spc="-9" dirty="0">
                <a:latin typeface="Arial"/>
                <a:cs typeface="Arial"/>
              </a:rPr>
              <a:t>l</a:t>
            </a:r>
            <a:r>
              <a:rPr lang="es-ES" sz="2000" b="1" dirty="0">
                <a:latin typeface="Arial"/>
                <a:cs typeface="Arial"/>
              </a:rPr>
              <a:t>qu</a:t>
            </a:r>
            <a:r>
              <a:rPr lang="es-ES" sz="2000" b="1" spc="-9" dirty="0">
                <a:latin typeface="Arial"/>
                <a:cs typeface="Arial"/>
              </a:rPr>
              <a:t>i</a:t>
            </a:r>
            <a:r>
              <a:rPr lang="es-ES" sz="2000" b="1" dirty="0">
                <a:latin typeface="Arial"/>
                <a:cs typeface="Arial"/>
              </a:rPr>
              <a:t>er</a:t>
            </a:r>
            <a:r>
              <a:rPr lang="es-ES" sz="2000" b="1" spc="44" dirty="0">
                <a:latin typeface="Arial"/>
                <a:cs typeface="Arial"/>
              </a:rPr>
              <a:t> </a:t>
            </a:r>
            <a:r>
              <a:rPr lang="es-ES" sz="2000" b="1" dirty="0">
                <a:latin typeface="Arial"/>
                <a:cs typeface="Arial"/>
              </a:rPr>
              <a:t>otro </a:t>
            </a:r>
            <a:r>
              <a:rPr lang="es-ES" sz="2000" b="1" spc="-4" dirty="0">
                <a:latin typeface="Arial"/>
                <a:cs typeface="Arial"/>
              </a:rPr>
              <a:t>l</a:t>
            </a:r>
            <a:r>
              <a:rPr lang="es-ES" sz="2000" b="1" dirty="0">
                <a:latin typeface="Arial"/>
                <a:cs typeface="Arial"/>
              </a:rPr>
              <a:t>en</a:t>
            </a:r>
            <a:r>
              <a:rPr lang="es-ES" sz="2000" b="1" spc="-4" dirty="0">
                <a:latin typeface="Arial"/>
                <a:cs typeface="Arial"/>
              </a:rPr>
              <a:t>g</a:t>
            </a:r>
            <a:r>
              <a:rPr lang="es-ES" sz="2000" b="1" dirty="0">
                <a:latin typeface="Arial"/>
                <a:cs typeface="Arial"/>
              </a:rPr>
              <a:t>uaje</a:t>
            </a:r>
            <a:r>
              <a:rPr lang="es-ES" sz="2000" b="1" spc="29" dirty="0">
                <a:latin typeface="Arial"/>
                <a:cs typeface="Arial"/>
              </a:rPr>
              <a:t> </a:t>
            </a:r>
            <a:r>
              <a:rPr lang="es-ES" sz="2000" b="1" dirty="0">
                <a:latin typeface="Arial"/>
                <a:cs typeface="Arial"/>
              </a:rPr>
              <a:t>compatib</a:t>
            </a:r>
            <a:r>
              <a:rPr lang="es-ES" sz="2000" b="1" spc="-9" dirty="0">
                <a:latin typeface="Arial"/>
                <a:cs typeface="Arial"/>
              </a:rPr>
              <a:t>l</a:t>
            </a:r>
            <a:r>
              <a:rPr lang="es-ES" sz="2000" b="1" dirty="0">
                <a:latin typeface="Arial"/>
                <a:cs typeface="Arial"/>
              </a:rPr>
              <a:t>e</a:t>
            </a:r>
            <a:r>
              <a:rPr lang="es-ES" sz="2000" b="1" spc="25" dirty="0">
                <a:latin typeface="Arial"/>
                <a:cs typeface="Arial"/>
              </a:rPr>
              <a:t> </a:t>
            </a:r>
            <a:r>
              <a:rPr lang="es-ES" sz="2000" b="1" dirty="0">
                <a:latin typeface="Arial"/>
                <a:cs typeface="Arial"/>
              </a:rPr>
              <a:t>con COR</a:t>
            </a:r>
            <a:r>
              <a:rPr lang="es-ES" sz="2000" b="1" spc="-9" dirty="0">
                <a:latin typeface="Arial"/>
                <a:cs typeface="Arial"/>
              </a:rPr>
              <a:t>B</a:t>
            </a:r>
            <a:r>
              <a:rPr lang="es-ES" sz="2000" b="1" spc="9" dirty="0">
                <a:latin typeface="Arial"/>
                <a:cs typeface="Arial"/>
              </a:rPr>
              <a:t>A</a:t>
            </a:r>
            <a:r>
              <a:rPr lang="es-ES" sz="2000" b="1" dirty="0">
                <a:latin typeface="Arial"/>
                <a:cs typeface="Arial"/>
              </a:rPr>
              <a:t>.</a:t>
            </a:r>
          </a:p>
          <a:p>
            <a:endParaRPr lang="es-ES" dirty="0"/>
          </a:p>
        </p:txBody>
      </p:sp>
    </p:spTree>
    <p:extLst>
      <p:ext uri="{BB962C8B-B14F-4D97-AF65-F5344CB8AC3E}">
        <p14:creationId xmlns:p14="http://schemas.microsoft.com/office/powerpoint/2010/main" val="2496276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363</Words>
  <Application>Microsoft Office PowerPoint</Application>
  <PresentationFormat>Panorámica</PresentationFormat>
  <Paragraphs>33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Century Gothic</vt:lpstr>
      <vt:lpstr>Times New Roman</vt:lpstr>
      <vt:lpstr>Trebuchet MS</vt:lpstr>
      <vt:lpstr>Wingdings</vt:lpstr>
      <vt:lpstr>Wingdings 3</vt:lpstr>
      <vt:lpstr>Sala de reuniones Ion</vt:lpstr>
      <vt:lpstr>UNIVERSIDAD MAYOR REAL Y PONTIFICIA DE SAN FRANCISCO XAVIER DE CHUQUISACA FACULTAD DE TECNOLOGIA   </vt:lpstr>
      <vt:lpstr>                                                 JACORB  Integrantes: Carballo Daniel                       Catari C. Mary Ines                       Romero Perales Rodrigo Sergio </vt:lpstr>
      <vt:lpstr> INTRODUCCIÓN  Una característica importante de las grandes redes de ordenadores actuales, como Internet, es su  heterogeneidad. La heterogeneidad y la estandarización nos permiten, idealmente, utilizar la mejor combinación de hardware y software, aumentando el rendimiento de las aplicaciones sin afectar a su interoperabilidad, consiguiendo un sistema coherente, eficiente y altamente operativo. Pero la práctica demuestra que cumplir los requerimientos de seguridad, eficiencia, flexibilidad y extensibilidad, en sistemas distribuidos heterogéneos es, desafortunadamente, raramente fácil. </vt:lpstr>
      <vt:lpstr>¿Qué es CORBA?   CORBA es un estándar abierto del OMG (Object Management Group) para la programación de aplicaciones distribuidas. CORBA mejora la flexibilidad y portabilidad de las aplicaciones y permite al programador desentenderse de las tareas más complejas que conllevan los entornos distribuidos heterogéneos, con muy diversas máquinas, sistemas operativos y protocolos de comunicaciones.  </vt:lpstr>
      <vt:lpstr>     ¿Qué es JacORB?    Se desarrolló a partir de una pequeña biblioteca RPC Java y un compilador de código auxiliar que procesara en Java-  interfaces. Este predecesor fue escrito la mayoría de la diversión y de la curiosidad - por Boris Bokowski  y Gerald Brose porque en ese momento no estaba disponible Java RMI. JacORB es una herramienta de CORBA compatible para las aplicaciones Java.  </vt:lpstr>
      <vt:lpstr>¿Por qué JacORB?  Los usuarios de todo el mundo se han combinado con éxito Java y C + +, mediante JacORB y TAO implementaciones de las especificaciones CORBA.   Esta experiencia compartida entre las comunidades, con TAO y JacORB como ORB gratuitos, ha dado lugar a muchos problemas de interoperabilidad que se resolvieron. Muchos comportamientos sutiles se han armonizado ya que los clientes buscan la coherencia entre las dos implementaciones. </vt:lpstr>
      <vt:lpstr>EL OMG:  El OMG (Object Management Group) es el responsable de la definición de CORBA. El OMG es un conjunto de más de 700 compañías y organizaciones, incluyendo casi todos los mayores vendedores y desarrolladores de tecnologías de objetos distribuidos. </vt:lpstr>
      <vt:lpstr>IDL (Interface description language)  También lenguaje de descripción de interfaces. Es un lenguaje de informática utilizado para describir la interfaz de componentes software.  Describe una interfaz en un lenguaje neutral, lo cual permite la comunicación entre componentes de software desarrollados en diferentes lenguajes como por ejemplo, entre las componentes escritas Java. Son utilizadas con frecuencia en el software de las llamadas a procedimiento remoto (RPC), lo que permite a los sistemas de computadoras utilizar lenguajes y sistemas operativos diferentes. IDL ofrece un puente entre dos sistemas diferentes.   </vt:lpstr>
      <vt:lpstr>Sirve para definirse que objetos pueden compartirse entre distintos objetos remotos. y que métodos o acciones pueden ejecutarse entre ellas y cuales parámetros se deben pasar entre si  aun cuando los programas o mensajes de origen o de destino sean de distintos SO o cualquier otra diferencia en las plataformas. Es un lenguaje intermedio q encapsula de alguna manera  los objetos que se van a intercambiar entre distintas maquinas </vt:lpstr>
      <vt:lpstr>Ejemplo "Hello world" en Cliente/Servidor  Construiremos el típico programa de ejemplo que imprime la cadena "Hello world!!", pero en versión cliente/servidor con CORBA. Se tratará de una aplicación distribuida usando el Java IDL. El programa tiene una sólo operación que devuelve una cadena, la cual imprimirá. Todos los fundamentos teóricos que necesitamos para comprender el ejemplo ya han sido expuestos previamente. Este diagrama muestra el proceso de comunicación entre el cliente y el servidor, a través del IIOP: </vt:lpstr>
      <vt:lpstr>Ejemplo "Hello world" en Cliente/Servidor        Estos son los pasos que se lleva a cabo:       1. El cliente invoca la operación sayHello del servidor           HelloServer.   2. El ORB transfiere dicha invocación al objeto servidor       registrado para el interface IDL.    3. El método sayHello del servidor se ejecuta, devolviendo un String.  </vt:lpstr>
      <vt:lpstr>Antes de empezar a trabajar con Java, se necesita el JDK 1.7.</vt:lpstr>
      <vt:lpstr>Ejemplo "Hello world" en Cliente/Servidor  El compilador usa el mapeo IDL Java para convertir las definiciones de interfaces escritas en IDL a las interfaces, clases y métodos correspondientes en Java, que usaremos para implementar el código del cliente y del servidor.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MAYOR REAL Y PONTIFICIA DE SAN FRANCISCO XAVIER DE CHUQUISACA FACULTAD DE TECNOLOGIA</dc:title>
  <dc:creator>Usuario</dc:creator>
  <cp:lastModifiedBy>RODRI</cp:lastModifiedBy>
  <cp:revision>9</cp:revision>
  <dcterms:created xsi:type="dcterms:W3CDTF">2015-04-29T20:26:22Z</dcterms:created>
  <dcterms:modified xsi:type="dcterms:W3CDTF">2015-05-09T04:43:33Z</dcterms:modified>
</cp:coreProperties>
</file>