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Palatino Linotype"/>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F13E2E-7E73-4AA5-968A-3CFB2DADEB8E}">
  <a:tblStyle styleId="{B0F13E2E-7E73-4AA5-968A-3CFB2DADEB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BB8460-7FF3-4149-A33E-B5F74407914A}" styleName="Table_1">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BF2"/>
          </a:solidFill>
        </a:fill>
      </a:tcStyle>
    </a:wholeTbl>
    <a:band1H>
      <a:tcTxStyle/>
      <a:tcStyle>
        <a:fill>
          <a:solidFill>
            <a:srgbClr val="D1D5E5"/>
          </a:solidFill>
        </a:fill>
      </a:tcStyle>
    </a:band1H>
    <a:band2H>
      <a:tcTxStyle/>
    </a:band2H>
    <a:band1V>
      <a:tcTxStyle/>
      <a:tcStyle>
        <a:fill>
          <a:solidFill>
            <a:srgbClr val="D1D5E5"/>
          </a:solidFill>
        </a:fill>
      </a:tcStyle>
    </a:band1V>
    <a:band2V>
      <a:tcTxStyle/>
    </a:band2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alatinoLinotype-bold.fntdata"/><Relationship Id="rId20" Type="http://schemas.openxmlformats.org/officeDocument/2006/relationships/slide" Target="slides/slide14.xml"/><Relationship Id="rId42" Type="http://schemas.openxmlformats.org/officeDocument/2006/relationships/font" Target="fonts/PalatinoLinotype-boldItalic.fntdata"/><Relationship Id="rId41" Type="http://schemas.openxmlformats.org/officeDocument/2006/relationships/font" Target="fonts/PalatinoLinotype-italic.fntdata"/><Relationship Id="rId22" Type="http://schemas.openxmlformats.org/officeDocument/2006/relationships/slide" Target="slides/slide16.xml"/><Relationship Id="rId44" Type="http://schemas.openxmlformats.org/officeDocument/2006/relationships/font" Target="fonts/CenturyGothic-bold.fntdata"/><Relationship Id="rId21" Type="http://schemas.openxmlformats.org/officeDocument/2006/relationships/slide" Target="slides/slide15.xml"/><Relationship Id="rId43" Type="http://schemas.openxmlformats.org/officeDocument/2006/relationships/font" Target="fonts/CenturyGothic-regular.fntdata"/><Relationship Id="rId24" Type="http://schemas.openxmlformats.org/officeDocument/2006/relationships/slide" Target="slides/slide18.xml"/><Relationship Id="rId46" Type="http://schemas.openxmlformats.org/officeDocument/2006/relationships/font" Target="fonts/CenturyGothic-boldItalic.fntdata"/><Relationship Id="rId23" Type="http://schemas.openxmlformats.org/officeDocument/2006/relationships/slide" Target="slides/slide17.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alatinoLinotyp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16" name="Google Shape;16;p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18" name="Google Shape;18;p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6" name="Google Shape;76;p1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2" name="Google Shape;82;p1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22" name="Google Shape;22;p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31" name="Google Shape;31;p4"/>
          <p:cNvSpPr/>
          <p:nvPr/>
        </p:nvSpPr>
        <p:spPr>
          <a:xfrm>
            <a:off x="4495800"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2" name="Google Shape;32;p4"/>
          <p:cNvSpPr/>
          <p:nvPr/>
        </p:nvSpPr>
        <p:spPr>
          <a:xfrm>
            <a:off x="4695825"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3" name="Google Shape;33;p4"/>
          <p:cNvSpPr/>
          <p:nvPr/>
        </p:nvSpPr>
        <p:spPr>
          <a:xfrm>
            <a:off x="4296728"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37" name="Google Shape;37;p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40" name="Google Shape;40;p5"/>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4" name="Google Shape;44;p6"/>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5" name="Google Shape;45;p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48" name="Google Shape;48;p6"/>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49" name="Google Shape;49;p6"/>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2" name="Google Shape;62;p9"/>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3" name="Google Shape;63;p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1508126" y="1143000"/>
            <a:ext cx="6054724"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sp>
      <p:sp>
        <p:nvSpPr>
          <p:cNvPr id="69" name="Google Shape;69;p10"/>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0" name="Google Shape;70;p1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ES"/>
              <a:t>‹#›</a:t>
            </a:fld>
            <a:endParaRPr/>
          </a:p>
        </p:txBody>
      </p:sp>
      <p:sp>
        <p:nvSpPr>
          <p:cNvPr id="11" name="Google Shape;11;p1"/>
          <p:cNvSpPr/>
          <p:nvPr/>
        </p:nvSpPr>
        <p:spPr>
          <a:xfrm>
            <a:off x="8457760"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569119"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es.wikipedia.org/wiki/OS/2" TargetMode="External"/><Relationship Id="rId4" Type="http://schemas.openxmlformats.org/officeDocument/2006/relationships/hyperlink" Target="http://es.wikipedia.org/wiki/Windows_NT" TargetMode="External"/><Relationship Id="rId5" Type="http://schemas.openxmlformats.org/officeDocument/2006/relationships/hyperlink" Target="http://es.wikipedia.org/wiki/OLAP"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www.microsoft.com/en-us/download/details.aspx?id=57663" TargetMode="External"/><Relationship Id="rId10" Type="http://schemas.openxmlformats.org/officeDocument/2006/relationships/hyperlink" Target="https://www.microsoft.com/en-us/download/details.aspx?id=53592" TargetMode="External"/><Relationship Id="rId13" Type="http://schemas.openxmlformats.org/officeDocument/2006/relationships/hyperlink" Target="https://www.microsoft.com/en-us/download/details.aspx?id=50731" TargetMode="External"/><Relationship Id="rId12" Type="http://schemas.openxmlformats.org/officeDocument/2006/relationships/hyperlink" Target="https://support.microsoft.com/en-my/help/3052476/cumulative-update-package-16-for-sql-server-2012-sp1"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microsoft.com/en-us/download/details.aspx?id=100809" TargetMode="External"/><Relationship Id="rId4" Type="http://schemas.openxmlformats.org/officeDocument/2006/relationships/hyperlink" Target="https://www.microsoft.com/en-us/download/details.aspx?id=56128" TargetMode="External"/><Relationship Id="rId9" Type="http://schemas.openxmlformats.org/officeDocument/2006/relationships/hyperlink" Target="https://www.microsoft.com/en-us/download/details.aspx?id=51186" TargetMode="External"/><Relationship Id="rId14" Type="http://schemas.openxmlformats.org/officeDocument/2006/relationships/hyperlink" Target="https://www.microsoft.com/en-us/download/details.aspx?id=50733" TargetMode="External"/><Relationship Id="rId5" Type="http://schemas.openxmlformats.org/officeDocument/2006/relationships/hyperlink" Target="https://www.microsoft.com/en-us/download/details.aspx?id=53338" TargetMode="External"/><Relationship Id="rId6" Type="http://schemas.openxmlformats.org/officeDocument/2006/relationships/hyperlink" Target="https://www.microsoft.com/en-us/download/details.aspx?id=54613" TargetMode="External"/><Relationship Id="rId7" Type="http://schemas.openxmlformats.org/officeDocument/2006/relationships/hyperlink" Target="https://www.microsoft.com/en-us/download/details.aspx?id=56975" TargetMode="External"/><Relationship Id="rId8" Type="http://schemas.openxmlformats.org/officeDocument/2006/relationships/hyperlink" Target="https://www.microsoft.com/en-us/download/details.aspx?id=10344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358677" y="4797152"/>
            <a:ext cx="6400800" cy="56423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400"/>
              <a:buNone/>
            </a:pPr>
            <a:r>
              <a:rPr lang="es-ES"/>
              <a:t>Administración de SQL Server</a:t>
            </a:r>
            <a:endParaRPr/>
          </a:p>
        </p:txBody>
      </p:sp>
      <p:pic>
        <p:nvPicPr>
          <p:cNvPr descr="sqlserver.png (466×383)" id="90" name="Google Shape;90;p13"/>
          <p:cNvPicPr preferRelativeResize="0"/>
          <p:nvPr/>
        </p:nvPicPr>
        <p:blipFill rotWithShape="1">
          <a:blip r:embed="rId3">
            <a:alphaModFix/>
          </a:blip>
          <a:srcRect b="0" l="0" r="0" t="0"/>
          <a:stretch/>
        </p:blipFill>
        <p:spPr>
          <a:xfrm>
            <a:off x="2339752" y="764704"/>
            <a:ext cx="4438650" cy="3648076"/>
          </a:xfrm>
          <a:prstGeom prst="rect">
            <a:avLst/>
          </a:prstGeom>
          <a:noFill/>
          <a:ln>
            <a:noFill/>
          </a:ln>
        </p:spPr>
      </p:pic>
      <p:sp>
        <p:nvSpPr>
          <p:cNvPr id="91" name="Google Shape;91;p13"/>
          <p:cNvSpPr txBox="1"/>
          <p:nvPr/>
        </p:nvSpPr>
        <p:spPr>
          <a:xfrm>
            <a:off x="6084168" y="6093296"/>
            <a:ext cx="27751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400" u="none" cap="none" strike="noStrike">
                <a:solidFill>
                  <a:srgbClr val="7F7F7F"/>
                </a:solidFill>
                <a:latin typeface="Century Gothic"/>
                <a:ea typeface="Century Gothic"/>
                <a:cs typeface="Century Gothic"/>
                <a:sym typeface="Century Gothic"/>
              </a:rPr>
              <a:t>Docente: Luis A. San Martin H.</a:t>
            </a:r>
            <a:endParaRPr b="1" sz="1400">
              <a:solidFill>
                <a:srgbClr val="7F7F7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48" name="Google Shape;14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800"/>
              <a:buFont typeface="Noto Sans Symbols"/>
              <a:buChar char="✔"/>
            </a:pPr>
            <a:r>
              <a:rPr lang="es-ES" sz="2800"/>
              <a:t>Mantenimiento de la base de datos</a:t>
            </a:r>
            <a:endParaRPr/>
          </a:p>
          <a:p>
            <a:pPr indent="-190500" lvl="1" marL="742950" rtl="0" algn="l">
              <a:spcBef>
                <a:spcPts val="480"/>
              </a:spcBef>
              <a:spcAft>
                <a:spcPts val="0"/>
              </a:spcAft>
              <a:buClr>
                <a:srgbClr val="7F7F7F"/>
              </a:buClr>
              <a:buSzPts val="2400"/>
              <a:buFont typeface="Century Gothic"/>
              <a:buNone/>
            </a:pPr>
            <a:r>
              <a:t/>
            </a:r>
            <a:endParaRPr sz="2400"/>
          </a:p>
          <a:p>
            <a:pPr indent="-342900" lvl="1" marL="742950" rtl="0" algn="l">
              <a:spcBef>
                <a:spcPts val="480"/>
              </a:spcBef>
              <a:spcAft>
                <a:spcPts val="0"/>
              </a:spcAft>
              <a:buClr>
                <a:srgbClr val="7F7F7F"/>
              </a:buClr>
              <a:buSzPts val="2400"/>
              <a:buFont typeface="Century Gothic"/>
              <a:buAutoNum type="arabicPeriod"/>
            </a:pPr>
            <a:r>
              <a:rPr lang="es-ES" sz="2400"/>
              <a:t>Creación de un plan de mantenimiento</a:t>
            </a:r>
            <a:endParaRPr/>
          </a:p>
          <a:p>
            <a:pPr indent="-342900" lvl="1" marL="742950" rtl="0" algn="l">
              <a:spcBef>
                <a:spcPts val="480"/>
              </a:spcBef>
              <a:spcAft>
                <a:spcPts val="0"/>
              </a:spcAft>
              <a:buClr>
                <a:srgbClr val="7F7F7F"/>
              </a:buClr>
              <a:buSzPts val="2400"/>
              <a:buFont typeface="Century Gothic"/>
              <a:buAutoNum type="arabicPeriod"/>
            </a:pPr>
            <a:r>
              <a:rPr lang="es-ES" sz="2400"/>
              <a:t>Trabajos del Agente SQL Server</a:t>
            </a:r>
            <a:endParaRPr/>
          </a:p>
          <a:p>
            <a:pPr indent="-342900" lvl="1" marL="742950" rtl="0" algn="l">
              <a:spcBef>
                <a:spcPts val="480"/>
              </a:spcBef>
              <a:spcAft>
                <a:spcPts val="0"/>
              </a:spcAft>
              <a:buClr>
                <a:srgbClr val="7F7F7F"/>
              </a:buClr>
              <a:buSzPts val="2400"/>
              <a:buFont typeface="Century Gothic"/>
              <a:buAutoNum type="arabicPeriod"/>
            </a:pPr>
            <a:r>
              <a:rPr lang="es-ES" sz="2400"/>
              <a:t>Tunning (Afinación, optimización) </a:t>
            </a:r>
            <a:endParaRPr/>
          </a:p>
          <a:p>
            <a:pPr indent="-342900" lvl="1" marL="742950" rtl="0" algn="l">
              <a:spcBef>
                <a:spcPts val="480"/>
              </a:spcBef>
              <a:spcAft>
                <a:spcPts val="0"/>
              </a:spcAft>
              <a:buClr>
                <a:srgbClr val="7F7F7F"/>
              </a:buClr>
              <a:buSzPts val="2400"/>
              <a:buFont typeface="Century Gothic"/>
              <a:buAutoNum type="arabicPeriod"/>
            </a:pPr>
            <a:r>
              <a:rPr lang="es-ES" sz="2400"/>
              <a:t>Alta disponibilidad</a:t>
            </a:r>
            <a:endParaRPr/>
          </a:p>
          <a:p>
            <a:pPr indent="-342900" lvl="1" marL="742950" rtl="0" algn="l">
              <a:spcBef>
                <a:spcPts val="480"/>
              </a:spcBef>
              <a:spcAft>
                <a:spcPts val="0"/>
              </a:spcAft>
              <a:buClr>
                <a:srgbClr val="7F7F7F"/>
              </a:buClr>
              <a:buSzPts val="2400"/>
              <a:buFont typeface="Century Gothic"/>
              <a:buAutoNum type="arabicPeriod"/>
            </a:pPr>
            <a:r>
              <a:rPr lang="es-ES" sz="2400"/>
              <a:t>Trasvasijar LOG</a:t>
            </a:r>
            <a:endParaRPr/>
          </a:p>
          <a:p>
            <a:pPr indent="-342900" lvl="1" marL="742950" rtl="0" algn="l">
              <a:spcBef>
                <a:spcPts val="480"/>
              </a:spcBef>
              <a:spcAft>
                <a:spcPts val="0"/>
              </a:spcAft>
              <a:buClr>
                <a:srgbClr val="7F7F7F"/>
              </a:buClr>
              <a:buSzPts val="2400"/>
              <a:buFont typeface="Century Gothic"/>
              <a:buAutoNum type="arabicPeriod"/>
            </a:pPr>
            <a:r>
              <a:rPr lang="es-ES" sz="2400"/>
              <a:t>Visor de eventos</a:t>
            </a:r>
            <a:endParaRPr/>
          </a:p>
          <a:p>
            <a:pPr indent="-342900" lvl="1" marL="742950" rtl="0" algn="l">
              <a:spcBef>
                <a:spcPts val="480"/>
              </a:spcBef>
              <a:spcAft>
                <a:spcPts val="0"/>
              </a:spcAft>
              <a:buClr>
                <a:srgbClr val="7F7F7F"/>
              </a:buClr>
              <a:buSzPts val="2400"/>
              <a:buFont typeface="Century Gothic"/>
              <a:buAutoNum type="arabicPeriod"/>
            </a:pPr>
            <a:r>
              <a:rPr lang="es-ES" sz="2400"/>
              <a:t>Backup</a:t>
            </a:r>
            <a:endParaRPr sz="2400"/>
          </a:p>
          <a:p>
            <a:pPr indent="0" lvl="0" marL="0" rtl="0" algn="l">
              <a:spcBef>
                <a:spcPts val="480"/>
              </a:spcBef>
              <a:spcAft>
                <a:spcPts val="0"/>
              </a:spcAft>
              <a:buClr>
                <a:srgbClr val="7F7F7F"/>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54" name="Google Shape;15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ÍNDICES</a:t>
            </a:r>
            <a:endParaRPr sz="3600"/>
          </a:p>
          <a:p>
            <a:pPr indent="-342900" lvl="0" marL="342900" rtl="0" algn="l">
              <a:spcBef>
                <a:spcPts val="560"/>
              </a:spcBef>
              <a:spcAft>
                <a:spcPts val="0"/>
              </a:spcAft>
              <a:buClr>
                <a:srgbClr val="7F7F7F"/>
              </a:buClr>
              <a:buSzPts val="2800"/>
              <a:buFont typeface="Noto Sans Symbols"/>
              <a:buChar char="✔"/>
            </a:pPr>
            <a:r>
              <a:rPr lang="es-ES" sz="2800"/>
              <a:t>Trabajo con índices </a:t>
            </a:r>
            <a:endParaRPr sz="4000"/>
          </a:p>
          <a:p>
            <a:pPr indent="-342900" lvl="2" marL="1257300" rtl="0" algn="l">
              <a:spcBef>
                <a:spcPts val="480"/>
              </a:spcBef>
              <a:spcAft>
                <a:spcPts val="0"/>
              </a:spcAft>
              <a:buClr>
                <a:srgbClr val="7F7F7F"/>
              </a:buClr>
              <a:buSzPts val="2400"/>
              <a:buFont typeface="Century Gothic"/>
              <a:buAutoNum type="arabicPeriod"/>
            </a:pPr>
            <a:r>
              <a:rPr lang="es-ES" sz="2400"/>
              <a:t>¿Cuál es la finalidad de un índice?</a:t>
            </a:r>
            <a:endParaRPr sz="3600"/>
          </a:p>
          <a:p>
            <a:pPr indent="-342900" lvl="2" marL="1257300" rtl="0" algn="l">
              <a:spcBef>
                <a:spcPts val="480"/>
              </a:spcBef>
              <a:spcAft>
                <a:spcPts val="0"/>
              </a:spcAft>
              <a:buClr>
                <a:srgbClr val="7F7F7F"/>
              </a:buClr>
              <a:buSzPts val="2400"/>
              <a:buFont typeface="Century Gothic"/>
              <a:buAutoNum type="arabicPeriod"/>
            </a:pPr>
            <a:r>
              <a:rPr lang="es-ES" sz="2400"/>
              <a:t>Actualización de un índice</a:t>
            </a:r>
            <a:endParaRPr sz="3600"/>
          </a:p>
          <a:p>
            <a:pPr indent="-342900" lvl="2" marL="1257300" rtl="0" algn="l">
              <a:spcBef>
                <a:spcPts val="480"/>
              </a:spcBef>
              <a:spcAft>
                <a:spcPts val="0"/>
              </a:spcAft>
              <a:buClr>
                <a:srgbClr val="7F7F7F"/>
              </a:buClr>
              <a:buSzPts val="2400"/>
              <a:buFont typeface="Century Gothic"/>
              <a:buAutoNum type="arabicPeriod"/>
            </a:pPr>
            <a:r>
              <a:rPr lang="es-ES" sz="2400"/>
              <a:t>Tipos de índices</a:t>
            </a:r>
            <a:endParaRPr sz="3600"/>
          </a:p>
          <a:p>
            <a:pPr indent="-342900" lvl="2" marL="1257300" rtl="0" algn="l">
              <a:spcBef>
                <a:spcPts val="480"/>
              </a:spcBef>
              <a:spcAft>
                <a:spcPts val="0"/>
              </a:spcAft>
              <a:buClr>
                <a:srgbClr val="7F7F7F"/>
              </a:buClr>
              <a:buSzPts val="2400"/>
              <a:buFont typeface="Century Gothic"/>
              <a:buAutoNum type="arabicPeriod"/>
            </a:pPr>
            <a:r>
              <a:rPr lang="es-ES" sz="2400"/>
              <a:t>Creación de un nuevo índice</a:t>
            </a:r>
            <a:endParaRPr sz="3600"/>
          </a:p>
          <a:p>
            <a:pPr indent="-342900" lvl="2" marL="1257300" rtl="0" algn="l">
              <a:spcBef>
                <a:spcPts val="480"/>
              </a:spcBef>
              <a:spcAft>
                <a:spcPts val="0"/>
              </a:spcAft>
              <a:buClr>
                <a:srgbClr val="7F7F7F"/>
              </a:buClr>
              <a:buSzPts val="2400"/>
              <a:buFont typeface="Century Gothic"/>
              <a:buAutoNum type="arabicPeriod"/>
            </a:pPr>
            <a:r>
              <a:rPr lang="es-ES" sz="2400"/>
              <a:t>Creación del índice por otros medios</a:t>
            </a:r>
            <a:endParaRPr sz="3600"/>
          </a:p>
          <a:p>
            <a:pPr indent="-342900" lvl="2" marL="1257300" rtl="0" algn="l">
              <a:spcBef>
                <a:spcPts val="480"/>
              </a:spcBef>
              <a:spcAft>
                <a:spcPts val="0"/>
              </a:spcAft>
              <a:buClr>
                <a:srgbClr val="7F7F7F"/>
              </a:buClr>
              <a:buSzPts val="2400"/>
              <a:buFont typeface="Century Gothic"/>
              <a:buAutoNum type="arabicPeriod"/>
            </a:pPr>
            <a:r>
              <a:rPr lang="es-ES" sz="2400"/>
              <a:t>Índices en vistas</a:t>
            </a:r>
            <a:endParaRPr sz="3600"/>
          </a:p>
          <a:p>
            <a:pPr indent="-342900" lvl="2" marL="1257300" rtl="0" algn="l">
              <a:spcBef>
                <a:spcPts val="480"/>
              </a:spcBef>
              <a:spcAft>
                <a:spcPts val="0"/>
              </a:spcAft>
              <a:buClr>
                <a:srgbClr val="7F7F7F"/>
              </a:buClr>
              <a:buSzPts val="2400"/>
              <a:buFont typeface="Century Gothic"/>
              <a:buAutoNum type="arabicPeriod"/>
            </a:pPr>
            <a:r>
              <a:rPr lang="es-ES" sz="2400"/>
              <a:t>Optimización de índices</a:t>
            </a:r>
            <a:endParaRPr sz="3600"/>
          </a:p>
          <a:p>
            <a:pPr indent="-190500" lvl="0" marL="342900" rtl="0" algn="l">
              <a:spcBef>
                <a:spcPts val="480"/>
              </a:spcBef>
              <a:spcAft>
                <a:spcPts val="0"/>
              </a:spcAft>
              <a:buClr>
                <a:srgbClr val="7F7F7F"/>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b="1" lang="es-ES"/>
              <a:t>MODULO 5</a:t>
            </a:r>
            <a:endParaRPr/>
          </a:p>
        </p:txBody>
      </p:sp>
      <p:sp>
        <p:nvSpPr>
          <p:cNvPr id="160" name="Google Shape;16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800"/>
              <a:buNone/>
            </a:pPr>
            <a:r>
              <a:rPr b="1" lang="es-ES" sz="2800"/>
              <a:t>OTRAS TAREAS</a:t>
            </a:r>
            <a:endParaRPr sz="2800"/>
          </a:p>
          <a:p>
            <a:pPr indent="0" lvl="0" marL="0" rtl="0" algn="l">
              <a:spcBef>
                <a:spcPts val="480"/>
              </a:spcBef>
              <a:spcAft>
                <a:spcPts val="0"/>
              </a:spcAft>
              <a:buClr>
                <a:srgbClr val="7F7F7F"/>
              </a:buClr>
              <a:buSzPts val="2400"/>
              <a:buNone/>
            </a:pPr>
            <a:r>
              <a:rPr b="1" lang="es-ES"/>
              <a:t> </a:t>
            </a:r>
            <a:endParaRPr/>
          </a:p>
          <a:p>
            <a:pPr indent="-342900" lvl="1" marL="742950" rtl="0" algn="l">
              <a:spcBef>
                <a:spcPts val="480"/>
              </a:spcBef>
              <a:spcAft>
                <a:spcPts val="0"/>
              </a:spcAft>
              <a:buClr>
                <a:srgbClr val="7F7F7F"/>
              </a:buClr>
              <a:buSzPts val="2400"/>
              <a:buFont typeface="Century Gothic"/>
              <a:buAutoNum type="arabicPeriod"/>
            </a:pPr>
            <a:r>
              <a:rPr lang="es-ES" sz="2400"/>
              <a:t>Exportar Datos </a:t>
            </a:r>
            <a:endParaRPr/>
          </a:p>
          <a:p>
            <a:pPr indent="-342900" lvl="1" marL="742950" rtl="0" algn="l">
              <a:spcBef>
                <a:spcPts val="480"/>
              </a:spcBef>
              <a:spcAft>
                <a:spcPts val="0"/>
              </a:spcAft>
              <a:buClr>
                <a:srgbClr val="7F7F7F"/>
              </a:buClr>
              <a:buSzPts val="2400"/>
              <a:buFont typeface="Century Gothic"/>
              <a:buAutoNum type="arabicPeriod"/>
            </a:pPr>
            <a:r>
              <a:rPr lang="es-ES" sz="2400"/>
              <a:t>Importar Datos</a:t>
            </a:r>
            <a:endParaRPr/>
          </a:p>
          <a:p>
            <a:pPr indent="-342900" lvl="1" marL="742950" rtl="0" algn="l">
              <a:spcBef>
                <a:spcPts val="480"/>
              </a:spcBef>
              <a:spcAft>
                <a:spcPts val="0"/>
              </a:spcAft>
              <a:buClr>
                <a:srgbClr val="7F7F7F"/>
              </a:buClr>
              <a:buSzPts val="2400"/>
              <a:buFont typeface="Century Gothic"/>
              <a:buAutoNum type="arabicPeriod"/>
            </a:pPr>
            <a:r>
              <a:rPr lang="es-ES" sz="2400"/>
              <a:t>Servidores Vinculados</a:t>
            </a:r>
            <a:endParaRPr/>
          </a:p>
          <a:p>
            <a:pPr indent="-342900" lvl="1" marL="742950" rtl="0" algn="l">
              <a:spcBef>
                <a:spcPts val="480"/>
              </a:spcBef>
              <a:spcAft>
                <a:spcPts val="0"/>
              </a:spcAft>
              <a:buClr>
                <a:srgbClr val="7F7F7F"/>
              </a:buClr>
              <a:buSzPts val="2400"/>
              <a:buFont typeface="Century Gothic"/>
              <a:buAutoNum type="arabicPeriod"/>
            </a:pPr>
            <a:r>
              <a:rPr lang="es-ES" sz="2400"/>
              <a:t>Revisión de estadísticas de Transacciones (Por Ejemplo Bloqueos, Transacciones)</a:t>
            </a:r>
            <a:endParaRPr/>
          </a:p>
          <a:p>
            <a:pPr indent="-342900" lvl="1" marL="742950" rtl="0" algn="l">
              <a:spcBef>
                <a:spcPts val="480"/>
              </a:spcBef>
              <a:spcAft>
                <a:spcPts val="0"/>
              </a:spcAft>
              <a:buClr>
                <a:srgbClr val="7F7F7F"/>
              </a:buClr>
              <a:buSzPts val="2400"/>
              <a:buFont typeface="Century Gothic"/>
              <a:buAutoNum type="arabicPeriod"/>
            </a:pPr>
            <a:r>
              <a:rPr lang="es-ES" sz="2400"/>
              <a:t>Crecimiento de la base de datos</a:t>
            </a:r>
            <a:endParaRPr/>
          </a:p>
          <a:p>
            <a:pPr indent="-342900" lvl="1" marL="742950" rtl="0" algn="l">
              <a:spcBef>
                <a:spcPts val="480"/>
              </a:spcBef>
              <a:spcAft>
                <a:spcPts val="0"/>
              </a:spcAft>
              <a:buClr>
                <a:srgbClr val="7F7F7F"/>
              </a:buClr>
              <a:buSzPts val="2400"/>
              <a:buFont typeface="Century Gothic"/>
              <a:buAutoNum type="arabicPeriod"/>
            </a:pPr>
            <a:r>
              <a:rPr lang="es-ES" sz="2400"/>
              <a:t>Orden de intercalación</a:t>
            </a:r>
            <a:endParaRPr/>
          </a:p>
          <a:p>
            <a:pPr indent="-342900" lvl="1" marL="742950" rtl="0" algn="l">
              <a:spcBef>
                <a:spcPts val="480"/>
              </a:spcBef>
              <a:spcAft>
                <a:spcPts val="0"/>
              </a:spcAft>
              <a:buClr>
                <a:srgbClr val="7F7F7F"/>
              </a:buClr>
              <a:buSzPts val="2400"/>
              <a:buFont typeface="Century Gothic"/>
              <a:buAutoNum type="arabicPeriod"/>
            </a:pPr>
            <a:r>
              <a:rPr lang="es-ES" sz="2400"/>
              <a:t>Definir nuevos usuarios</a:t>
            </a:r>
            <a:endParaRPr/>
          </a:p>
          <a:p>
            <a:pPr indent="0" lvl="0" marL="0" rtl="0" algn="l">
              <a:spcBef>
                <a:spcPts val="480"/>
              </a:spcBef>
              <a:spcAft>
                <a:spcPts val="0"/>
              </a:spcAft>
              <a:buClr>
                <a:srgbClr val="7F7F7F"/>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Contenido</a:t>
            </a:r>
            <a:endParaRPr/>
          </a:p>
        </p:txBody>
      </p:sp>
      <p:sp>
        <p:nvSpPr>
          <p:cNvPr id="166" name="Google Shape;166;p25"/>
          <p:cNvSpPr txBox="1"/>
          <p:nvPr>
            <p:ph idx="1" type="body"/>
          </p:nvPr>
        </p:nvSpPr>
        <p:spPr>
          <a:xfrm>
            <a:off x="457200" y="1600200"/>
            <a:ext cx="8229600" cy="5069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F7F7F"/>
              </a:buClr>
              <a:buSzPts val="2400"/>
              <a:buNone/>
            </a:pPr>
            <a:r>
              <a:rPr lang="es-ES"/>
              <a:t>1. Presentación</a:t>
            </a:r>
            <a:endParaRPr/>
          </a:p>
          <a:p>
            <a:pPr indent="0" lvl="0" marL="0" rtl="0" algn="l">
              <a:spcBef>
                <a:spcPts val="480"/>
              </a:spcBef>
              <a:spcAft>
                <a:spcPts val="0"/>
              </a:spcAft>
              <a:buClr>
                <a:srgbClr val="7F7F7F"/>
              </a:buClr>
              <a:buSzPts val="2400"/>
              <a:buNone/>
            </a:pPr>
            <a:r>
              <a:rPr lang="es-ES"/>
              <a:t>2. ¿Que es Microsoft SQL Server?</a:t>
            </a:r>
            <a:endParaRPr/>
          </a:p>
          <a:p>
            <a:pPr indent="0" lvl="0" marL="0" rtl="0" algn="l">
              <a:spcBef>
                <a:spcPts val="480"/>
              </a:spcBef>
              <a:spcAft>
                <a:spcPts val="0"/>
              </a:spcAft>
              <a:buClr>
                <a:srgbClr val="7F7F7F"/>
              </a:buClr>
              <a:buSzPts val="2400"/>
              <a:buNone/>
            </a:pPr>
            <a:r>
              <a:rPr lang="es-ES"/>
              <a:t>3. ¿A quien le sirve Microsoft SQL Server?</a:t>
            </a:r>
            <a:endParaRPr/>
          </a:p>
          <a:p>
            <a:pPr indent="0" lvl="0" marL="0" rtl="0" algn="l">
              <a:spcBef>
                <a:spcPts val="480"/>
              </a:spcBef>
              <a:spcAft>
                <a:spcPts val="0"/>
              </a:spcAft>
              <a:buClr>
                <a:srgbClr val="7F7F7F"/>
              </a:buClr>
              <a:buSzPts val="2400"/>
              <a:buNone/>
            </a:pPr>
            <a:r>
              <a:rPr lang="es-ES"/>
              <a:t>4. Características principales: ¿Por qué elegir Microsoft SQL Server?</a:t>
            </a:r>
            <a:endParaRPr/>
          </a:p>
          <a:p>
            <a:pPr indent="0" lvl="1" marL="457200" rtl="0" algn="l">
              <a:spcBef>
                <a:spcPts val="360"/>
              </a:spcBef>
              <a:spcAft>
                <a:spcPts val="0"/>
              </a:spcAft>
              <a:buClr>
                <a:srgbClr val="7F7F7F"/>
              </a:buClr>
              <a:buSzPts val="1800"/>
              <a:buNone/>
            </a:pPr>
            <a:r>
              <a:rPr lang="es-ES" sz="1800"/>
              <a:t>4.1. Seguridad</a:t>
            </a:r>
            <a:endParaRPr/>
          </a:p>
          <a:p>
            <a:pPr indent="0" lvl="1" marL="457200" rtl="0" algn="l">
              <a:spcBef>
                <a:spcPts val="360"/>
              </a:spcBef>
              <a:spcAft>
                <a:spcPts val="0"/>
              </a:spcAft>
              <a:buClr>
                <a:srgbClr val="7F7F7F"/>
              </a:buClr>
              <a:buSzPts val="1800"/>
              <a:buNone/>
            </a:pPr>
            <a:r>
              <a:rPr lang="es-ES" sz="1800"/>
              <a:t>4.2. Integridad</a:t>
            </a:r>
            <a:endParaRPr/>
          </a:p>
          <a:p>
            <a:pPr indent="0" lvl="1" marL="457200" rtl="0" algn="l">
              <a:spcBef>
                <a:spcPts val="360"/>
              </a:spcBef>
              <a:spcAft>
                <a:spcPts val="0"/>
              </a:spcAft>
              <a:buClr>
                <a:srgbClr val="7F7F7F"/>
              </a:buClr>
              <a:buSzPts val="1800"/>
              <a:buNone/>
            </a:pPr>
            <a:r>
              <a:rPr lang="es-ES" sz="1800"/>
              <a:t>4.3. Concurrencia</a:t>
            </a:r>
            <a:endParaRPr/>
          </a:p>
          <a:p>
            <a:pPr indent="0" lvl="1" marL="457200" rtl="0" algn="l">
              <a:spcBef>
                <a:spcPts val="360"/>
              </a:spcBef>
              <a:spcAft>
                <a:spcPts val="0"/>
              </a:spcAft>
              <a:buClr>
                <a:srgbClr val="7F7F7F"/>
              </a:buClr>
              <a:buSzPts val="1800"/>
              <a:buNone/>
            </a:pPr>
            <a:r>
              <a:rPr lang="es-ES" sz="1800"/>
              <a:t>4.4. Recuperación</a:t>
            </a:r>
            <a:endParaRPr/>
          </a:p>
          <a:p>
            <a:pPr indent="0" lvl="1" marL="457200" rtl="0" algn="l">
              <a:spcBef>
                <a:spcPts val="360"/>
              </a:spcBef>
              <a:spcAft>
                <a:spcPts val="0"/>
              </a:spcAft>
              <a:buClr>
                <a:srgbClr val="7F7F7F"/>
              </a:buClr>
              <a:buSzPts val="1800"/>
              <a:buNone/>
            </a:pPr>
            <a:r>
              <a:rPr lang="es-ES" sz="1800"/>
              <a:t>4.5. Diccionario de datos</a:t>
            </a:r>
            <a:endParaRPr/>
          </a:p>
          <a:p>
            <a:pPr indent="0" lvl="1" marL="457200" rtl="0" algn="l">
              <a:spcBef>
                <a:spcPts val="360"/>
              </a:spcBef>
              <a:spcAft>
                <a:spcPts val="0"/>
              </a:spcAft>
              <a:buClr>
                <a:srgbClr val="7F7F7F"/>
              </a:buClr>
              <a:buSzPts val="1800"/>
              <a:buNone/>
            </a:pPr>
            <a:r>
              <a:rPr lang="es-ES" sz="1800"/>
              <a:t>4.6. Conectividad</a:t>
            </a:r>
            <a:endParaRPr/>
          </a:p>
          <a:p>
            <a:pPr indent="0" lvl="1" marL="457200" rtl="0" algn="l">
              <a:spcBef>
                <a:spcPts val="360"/>
              </a:spcBef>
              <a:spcAft>
                <a:spcPts val="0"/>
              </a:spcAft>
              <a:buClr>
                <a:srgbClr val="7F7F7F"/>
              </a:buClr>
              <a:buSzPts val="1800"/>
              <a:buNone/>
            </a:pPr>
            <a:r>
              <a:rPr lang="es-ES" sz="1800"/>
              <a:t>4.7. Costos</a:t>
            </a:r>
            <a:endParaRPr/>
          </a:p>
          <a:p>
            <a:pPr indent="0" lvl="1" marL="457200" rtl="0" algn="l">
              <a:spcBef>
                <a:spcPts val="360"/>
              </a:spcBef>
              <a:spcAft>
                <a:spcPts val="0"/>
              </a:spcAft>
              <a:buClr>
                <a:srgbClr val="7F7F7F"/>
              </a:buClr>
              <a:buSzPts val="1800"/>
              <a:buNone/>
            </a:pPr>
            <a:r>
              <a:rPr lang="es-ES" sz="1800"/>
              <a:t>4.8. Complejidad</a:t>
            </a:r>
            <a:endParaRPr/>
          </a:p>
          <a:p>
            <a:pPr indent="0" lvl="1" marL="457200" rtl="0" algn="l">
              <a:spcBef>
                <a:spcPts val="360"/>
              </a:spcBef>
              <a:spcAft>
                <a:spcPts val="0"/>
              </a:spcAft>
              <a:buClr>
                <a:srgbClr val="7F7F7F"/>
              </a:buClr>
              <a:buSzPts val="1800"/>
              <a:buNone/>
            </a:pPr>
            <a:r>
              <a:rPr lang="es-ES" sz="1800"/>
              <a:t>4.9. Recursos mínimos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Contenido</a:t>
            </a:r>
            <a:endParaRPr/>
          </a:p>
        </p:txBody>
      </p:sp>
      <p:sp>
        <p:nvSpPr>
          <p:cNvPr id="172" name="Google Shape;17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t/>
            </a:r>
            <a:endParaRPr/>
          </a:p>
          <a:p>
            <a:pPr indent="0" lvl="0" marL="0" rtl="0" algn="l">
              <a:spcBef>
                <a:spcPts val="480"/>
              </a:spcBef>
              <a:spcAft>
                <a:spcPts val="0"/>
              </a:spcAft>
              <a:buClr>
                <a:srgbClr val="7F7F7F"/>
              </a:buClr>
              <a:buSzPts val="2400"/>
              <a:buNone/>
            </a:pPr>
            <a:r>
              <a:rPr lang="es-ES"/>
              <a:t>5. Microsoft SQL Server en la actualidad</a:t>
            </a:r>
            <a:endParaRPr/>
          </a:p>
          <a:p>
            <a:pPr indent="0" lvl="0" marL="0" rtl="0" algn="l">
              <a:spcBef>
                <a:spcPts val="480"/>
              </a:spcBef>
              <a:spcAft>
                <a:spcPts val="0"/>
              </a:spcAft>
              <a:buClr>
                <a:srgbClr val="7F7F7F"/>
              </a:buClr>
              <a:buSzPts val="2400"/>
              <a:buNone/>
            </a:pPr>
            <a:r>
              <a:rPr lang="es-ES"/>
              <a:t>6. Historia Microsoft SQL Server</a:t>
            </a:r>
            <a:endParaRPr/>
          </a:p>
          <a:p>
            <a:pPr indent="0" lvl="0" marL="0" rtl="0" algn="l">
              <a:spcBef>
                <a:spcPts val="480"/>
              </a:spcBef>
              <a:spcAft>
                <a:spcPts val="0"/>
              </a:spcAft>
              <a:buClr>
                <a:srgbClr val="7F7F7F"/>
              </a:buClr>
              <a:buSzPts val="2400"/>
              <a:buNone/>
            </a:pPr>
            <a:r>
              <a:rPr lang="es-ES"/>
              <a:t>7. Versiones Microsoft SQL Server.</a:t>
            </a:r>
            <a:endParaRPr/>
          </a:p>
          <a:p>
            <a:pPr indent="0" lvl="0" marL="0" rtl="0" algn="l">
              <a:spcBef>
                <a:spcPts val="480"/>
              </a:spcBef>
              <a:spcAft>
                <a:spcPts val="0"/>
              </a:spcAft>
              <a:buClr>
                <a:srgbClr val="7F7F7F"/>
              </a:buClr>
              <a:buSzPts val="2400"/>
              <a:buNone/>
            </a:pPr>
            <a:r>
              <a:rPr lang="es-ES"/>
              <a:t>8. Requisitos de Hardware y Software</a:t>
            </a:r>
            <a:endParaRPr/>
          </a:p>
          <a:p>
            <a:pPr indent="0" lvl="0" marL="0" rtl="0" algn="l">
              <a:spcBef>
                <a:spcPts val="480"/>
              </a:spcBef>
              <a:spcAft>
                <a:spcPts val="0"/>
              </a:spcAft>
              <a:buClr>
                <a:srgbClr val="7F7F7F"/>
              </a:buClr>
              <a:buSzPts val="2400"/>
              <a:buNone/>
            </a:pPr>
            <a:r>
              <a:rPr lang="es-ES"/>
              <a:t>9. Instalación de SQL Server</a:t>
            </a:r>
            <a:endParaRPr/>
          </a:p>
          <a:p>
            <a:pPr indent="-190500" lvl="0" marL="342900" rtl="0" algn="l">
              <a:spcBef>
                <a:spcPts val="480"/>
              </a:spcBef>
              <a:spcAft>
                <a:spcPts val="0"/>
              </a:spcAft>
              <a:buClr>
                <a:srgbClr val="7F7F7F"/>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2. ¿Qué es Microsoft SQL Server?</a:t>
            </a:r>
            <a:endParaRPr/>
          </a:p>
        </p:txBody>
      </p:sp>
      <p:sp>
        <p:nvSpPr>
          <p:cNvPr id="178" name="Google Shape;17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Font typeface="Noto Sans Symbols"/>
              <a:buChar char="❖"/>
            </a:pPr>
            <a:r>
              <a:rPr b="1" lang="es-ES"/>
              <a:t>Microsoft SQL Server</a:t>
            </a:r>
            <a:r>
              <a:rPr lang="es-ES"/>
              <a:t> es un sistema para la gestión de bases de datos producido por Microsoft basado en el modelo relacional cuya principal función es la de almacenar y consultar datos solicitados por otras aplicaciones, sin importar si están en la misma computadora, si están conectadas a una red local o si están conectadas a través de </a:t>
            </a:r>
            <a:r>
              <a:rPr b="1" lang="es-ES"/>
              <a:t>internet</a:t>
            </a:r>
            <a:r>
              <a:rPr lang="es-ES"/>
              <a:t>.</a:t>
            </a:r>
            <a:endParaRPr/>
          </a:p>
          <a:p>
            <a:pPr indent="-190500" lvl="0" marL="342900" rtl="0" algn="just">
              <a:spcBef>
                <a:spcPts val="480"/>
              </a:spcBef>
              <a:spcAft>
                <a:spcPts val="0"/>
              </a:spcAft>
              <a:buClr>
                <a:srgbClr val="7F7F7F"/>
              </a:buClr>
              <a:buSzPts val="2400"/>
              <a:buFont typeface="Noto Sans Symbols"/>
              <a:buNone/>
            </a:pPr>
            <a:r>
              <a:t/>
            </a:r>
            <a:endParaRPr/>
          </a:p>
          <a:p>
            <a:pPr indent="-342900" lvl="0" marL="342900" rtl="0" algn="l">
              <a:spcBef>
                <a:spcPts val="480"/>
              </a:spcBef>
              <a:spcAft>
                <a:spcPts val="0"/>
              </a:spcAft>
              <a:buClr>
                <a:srgbClr val="7F7F7F"/>
              </a:buClr>
              <a:buSzPts val="2400"/>
              <a:buFont typeface="Noto Sans Symbols"/>
              <a:buChar char="❖"/>
            </a:pPr>
            <a:r>
              <a:rPr b="1" lang="es-ES"/>
              <a:t>SQL structured Query Language (Lenguaje de Consulta Estructurados).</a:t>
            </a:r>
            <a:endParaRPr/>
          </a:p>
          <a:p>
            <a:pPr indent="-190500" lvl="0" marL="342900" rtl="0" algn="l">
              <a:spcBef>
                <a:spcPts val="480"/>
              </a:spcBef>
              <a:spcAft>
                <a:spcPts val="0"/>
              </a:spcAft>
              <a:buClr>
                <a:srgbClr val="7F7F7F"/>
              </a:buClr>
              <a:buSzPts val="2400"/>
              <a:buFont typeface="Noto Sans Symbols"/>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2. Características de</a:t>
            </a:r>
            <a:br>
              <a:rPr lang="es-ES"/>
            </a:br>
            <a:r>
              <a:rPr lang="es-ES"/>
              <a:t>Microsoft SQL Server</a:t>
            </a:r>
            <a:endParaRPr/>
          </a:p>
        </p:txBody>
      </p:sp>
      <p:sp>
        <p:nvSpPr>
          <p:cNvPr id="184" name="Google Shape;18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Font typeface="Noto Sans Symbols"/>
              <a:buChar char="❖"/>
            </a:pPr>
            <a:r>
              <a:rPr lang="es-ES"/>
              <a:t>SQL Server es capaz de gestionar cualquier tipo de datos, en cualquier sitio y momento.</a:t>
            </a:r>
            <a:endParaRPr/>
          </a:p>
          <a:p>
            <a:pPr indent="-342900" lvl="0" marL="342900" rtl="0" algn="just">
              <a:spcBef>
                <a:spcPts val="480"/>
              </a:spcBef>
              <a:spcAft>
                <a:spcPts val="0"/>
              </a:spcAft>
              <a:buClr>
                <a:srgbClr val="7F7F7F"/>
              </a:buClr>
              <a:buSzPts val="2400"/>
              <a:buFont typeface="Noto Sans Symbols"/>
              <a:buChar char="❖"/>
            </a:pPr>
            <a:r>
              <a:rPr lang="es-ES"/>
              <a:t>Almacena datos de documentos estructurados, semiestructurados o no estructurados como imágenes, música y archivos directamente  dentro de la base de datos.</a:t>
            </a:r>
            <a:endParaRPr/>
          </a:p>
          <a:p>
            <a:pPr indent="-342900" lvl="0" marL="342900" rtl="0" algn="just">
              <a:spcBef>
                <a:spcPts val="480"/>
              </a:spcBef>
              <a:spcAft>
                <a:spcPts val="0"/>
              </a:spcAft>
              <a:buClr>
                <a:srgbClr val="7F7F7F"/>
              </a:buClr>
              <a:buSzPts val="2400"/>
              <a:buFont typeface="Noto Sans Symbols"/>
              <a:buChar char="❖"/>
            </a:pPr>
            <a:r>
              <a:rPr lang="es-ES"/>
              <a:t>Se obtiene más rendimiento de los datos, poniendo a disposición servicios integrados como son consultas, búsquedas, sincronizaciones, informes y análisis.</a:t>
            </a:r>
            <a:endParaRPr/>
          </a:p>
          <a:p>
            <a:pPr indent="-190500" lvl="0" marL="342900" rtl="0" algn="just">
              <a:spcBef>
                <a:spcPts val="480"/>
              </a:spcBef>
              <a:spcAft>
                <a:spcPts val="0"/>
              </a:spcAft>
              <a:buClr>
                <a:srgbClr val="7F7F7F"/>
              </a:buClr>
              <a:buSzPts val="2400"/>
              <a:buFont typeface="Noto Sans Symbols"/>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2. Objetivo Microsoft SQL Server</a:t>
            </a:r>
            <a:endParaRPr/>
          </a:p>
        </p:txBody>
      </p:sp>
      <p:sp>
        <p:nvSpPr>
          <p:cNvPr id="190" name="Google Shape;19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Font typeface="Noto Sans Symbols"/>
              <a:buChar char="❖"/>
            </a:pPr>
            <a:r>
              <a:rPr lang="es-ES"/>
              <a:t> El objetivo de SQL Server es el poder solucionar aquellos problemas de negocios que enfrentan las personas. Minimizando así los costos y la complejidad de las base de datos,</a:t>
            </a:r>
            <a:endParaRPr/>
          </a:p>
          <a:p>
            <a:pPr indent="-190500" lvl="0" marL="342900" rtl="0" algn="just">
              <a:spcBef>
                <a:spcPts val="480"/>
              </a:spcBef>
              <a:spcAft>
                <a:spcPts val="0"/>
              </a:spcAft>
              <a:buClr>
                <a:srgbClr val="7F7F7F"/>
              </a:buClr>
              <a:buSzPts val="2400"/>
              <a:buFont typeface="Noto Sans Symbols"/>
              <a:buNone/>
            </a:pPr>
            <a:r>
              <a:t/>
            </a:r>
            <a:endParaRPr/>
          </a:p>
          <a:p>
            <a:pPr indent="-342900" lvl="0" marL="342900" rtl="0" algn="just">
              <a:spcBef>
                <a:spcPts val="480"/>
              </a:spcBef>
              <a:spcAft>
                <a:spcPts val="0"/>
              </a:spcAft>
              <a:buClr>
                <a:srgbClr val="7F7F7F"/>
              </a:buClr>
              <a:buSzPts val="2400"/>
              <a:buFont typeface="Noto Sans Symbols"/>
              <a:buChar char="❖"/>
            </a:pPr>
            <a:r>
              <a:rPr lang="es-ES"/>
              <a:t>Sql Server es lanzada con el fin de ser la base de datos más fácil de utilizar para construir, administrar e implementar aplicaciones de negocios.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3. ¿A quién le sirve Microsoft SQL Server? </a:t>
            </a:r>
            <a:endParaRPr/>
          </a:p>
        </p:txBody>
      </p:sp>
      <p:sp>
        <p:nvSpPr>
          <p:cNvPr id="196" name="Google Shape;19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rgbClr val="7F7F7F"/>
              </a:buClr>
              <a:buSzPct val="100000"/>
              <a:buFont typeface="Noto Sans Symbols"/>
              <a:buChar char="❖"/>
            </a:pPr>
            <a:r>
              <a:rPr lang="es-ES"/>
              <a:t>Retomar la utilidad de una base de datos.</a:t>
            </a:r>
            <a:endParaRPr/>
          </a:p>
          <a:p>
            <a:pPr indent="-201930" lvl="0" marL="342900" rtl="0" algn="just">
              <a:spcBef>
                <a:spcPts val="444"/>
              </a:spcBef>
              <a:spcAft>
                <a:spcPts val="0"/>
              </a:spcAft>
              <a:buClr>
                <a:srgbClr val="7F7F7F"/>
              </a:buClr>
              <a:buSzPct val="100000"/>
              <a:buNone/>
            </a:pPr>
            <a:r>
              <a:t/>
            </a:r>
            <a:endParaRPr/>
          </a:p>
          <a:p>
            <a:pPr indent="-285750" lvl="1" marL="742950" rtl="0" algn="just">
              <a:spcBef>
                <a:spcPts val="296"/>
              </a:spcBef>
              <a:spcAft>
                <a:spcPts val="0"/>
              </a:spcAft>
              <a:buClr>
                <a:srgbClr val="7F7F7F"/>
              </a:buClr>
              <a:buSzPct val="100000"/>
              <a:buChar char="o"/>
            </a:pPr>
            <a:r>
              <a:rPr lang="es-ES"/>
              <a:t>Industrias</a:t>
            </a:r>
            <a:endParaRPr/>
          </a:p>
          <a:p>
            <a:pPr indent="-285750" lvl="1" marL="742950" rtl="0" algn="just">
              <a:spcBef>
                <a:spcPts val="296"/>
              </a:spcBef>
              <a:spcAft>
                <a:spcPts val="0"/>
              </a:spcAft>
              <a:buClr>
                <a:srgbClr val="7F7F7F"/>
              </a:buClr>
              <a:buSzPct val="100000"/>
              <a:buChar char="o"/>
            </a:pPr>
            <a:r>
              <a:rPr lang="es-ES"/>
              <a:t>Bancos</a:t>
            </a:r>
            <a:endParaRPr/>
          </a:p>
          <a:p>
            <a:pPr indent="-285750" lvl="1" marL="742950" rtl="0" algn="just">
              <a:spcBef>
                <a:spcPts val="296"/>
              </a:spcBef>
              <a:spcAft>
                <a:spcPts val="0"/>
              </a:spcAft>
              <a:buClr>
                <a:srgbClr val="7F7F7F"/>
              </a:buClr>
              <a:buSzPct val="100000"/>
              <a:buChar char="o"/>
            </a:pPr>
            <a:r>
              <a:rPr lang="es-ES"/>
              <a:t>Compañías manufactureras</a:t>
            </a:r>
            <a:endParaRPr/>
          </a:p>
          <a:p>
            <a:pPr indent="-285750" lvl="1" marL="742950" rtl="0" algn="just">
              <a:spcBef>
                <a:spcPts val="296"/>
              </a:spcBef>
              <a:spcAft>
                <a:spcPts val="0"/>
              </a:spcAft>
              <a:buClr>
                <a:srgbClr val="7F7F7F"/>
              </a:buClr>
              <a:buSzPct val="100000"/>
              <a:buChar char="o"/>
            </a:pPr>
            <a:r>
              <a:rPr lang="es-ES"/>
              <a:t>Empresas</a:t>
            </a:r>
            <a:endParaRPr/>
          </a:p>
          <a:p>
            <a:pPr indent="-285750" lvl="1" marL="742950" rtl="0" algn="just">
              <a:spcBef>
                <a:spcPts val="296"/>
              </a:spcBef>
              <a:spcAft>
                <a:spcPts val="0"/>
              </a:spcAft>
              <a:buClr>
                <a:srgbClr val="7F7F7F"/>
              </a:buClr>
              <a:buSzPct val="100000"/>
              <a:buChar char="o"/>
            </a:pPr>
            <a:r>
              <a:rPr lang="es-ES"/>
              <a:t>Instituciones</a:t>
            </a:r>
            <a:endParaRPr/>
          </a:p>
          <a:p>
            <a:pPr indent="0" lvl="0" marL="0" rtl="0" algn="just">
              <a:spcBef>
                <a:spcPts val="444"/>
              </a:spcBef>
              <a:spcAft>
                <a:spcPts val="0"/>
              </a:spcAft>
              <a:buClr>
                <a:srgbClr val="7F7F7F"/>
              </a:buClr>
              <a:buSzPct val="100000"/>
              <a:buNone/>
            </a:pPr>
            <a:br>
              <a:rPr lang="es-ES"/>
            </a:br>
            <a:endParaRPr/>
          </a:p>
          <a:p>
            <a:pPr indent="-342900" lvl="0" marL="342900" rtl="0" algn="just">
              <a:spcBef>
                <a:spcPts val="444"/>
              </a:spcBef>
              <a:spcAft>
                <a:spcPts val="0"/>
              </a:spcAft>
              <a:buClr>
                <a:srgbClr val="7F7F7F"/>
              </a:buClr>
              <a:buSzPct val="100000"/>
              <a:buFont typeface="Noto Sans Symbols"/>
              <a:buChar char="❖"/>
            </a:pPr>
            <a:r>
              <a:rPr lang="es-ES"/>
              <a:t>Básicamente, cualquier usuario que desee mantener ordenados/organizados datos o información con el fin de acceder a ellos más adelante</a:t>
            </a:r>
            <a:endParaRPr/>
          </a:p>
          <a:p>
            <a:pPr indent="-342900" lvl="0" marL="342900" rtl="0" algn="just">
              <a:spcBef>
                <a:spcPts val="444"/>
              </a:spcBef>
              <a:spcAft>
                <a:spcPts val="0"/>
              </a:spcAft>
              <a:buClr>
                <a:srgbClr val="7F7F7F"/>
              </a:buClr>
              <a:buSzPct val="100000"/>
              <a:buFont typeface="Noto Sans Symbols"/>
              <a:buChar char="❖"/>
            </a:pPr>
            <a:r>
              <a:rPr lang="es-ES"/>
              <a:t>Usuarios potenciales: Uso de la </a:t>
            </a:r>
            <a:r>
              <a:rPr b="1" lang="es-ES"/>
              <a:t>CLOUD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4. ¿Por qué elegir Microsoft SQL Server?</a:t>
            </a:r>
            <a:endParaRPr/>
          </a:p>
        </p:txBody>
      </p:sp>
      <p:sp>
        <p:nvSpPr>
          <p:cNvPr id="202" name="Google Shape;20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4.1 Seguridad</a:t>
            </a:r>
            <a:endParaRPr/>
          </a:p>
          <a:p>
            <a:pPr indent="-190500" lvl="0" marL="342900" rtl="0" algn="l">
              <a:spcBef>
                <a:spcPts val="480"/>
              </a:spcBef>
              <a:spcAft>
                <a:spcPts val="0"/>
              </a:spcAft>
              <a:buClr>
                <a:srgbClr val="7F7F7F"/>
              </a:buClr>
              <a:buSzPts val="2400"/>
              <a:buNone/>
            </a:pPr>
            <a:r>
              <a:t/>
            </a:r>
            <a:endParaRPr/>
          </a:p>
        </p:txBody>
      </p:sp>
      <p:sp>
        <p:nvSpPr>
          <p:cNvPr id="203" name="Google Shape;203;p31"/>
          <p:cNvSpPr/>
          <p:nvPr/>
        </p:nvSpPr>
        <p:spPr>
          <a:xfrm>
            <a:off x="323528" y="2276872"/>
            <a:ext cx="2736304" cy="4104456"/>
          </a:xfrm>
          <a:prstGeom prst="roundRect">
            <a:avLst>
              <a:gd fmla="val 16667" name="adj"/>
            </a:avLst>
          </a:prstGeom>
          <a:gradFill>
            <a:gsLst>
              <a:gs pos="0">
                <a:srgbClr val="3C518D"/>
              </a:gs>
              <a:gs pos="80000">
                <a:srgbClr val="4F6CBA"/>
              </a:gs>
              <a:gs pos="100000">
                <a:srgbClr val="4E6BB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lt1"/>
                </a:solidFill>
                <a:latin typeface="Century Gothic"/>
                <a:ea typeface="Century Gothic"/>
                <a:cs typeface="Century Gothic"/>
                <a:sym typeface="Century Gothic"/>
              </a:rPr>
              <a:t>Protección de datos</a:t>
            </a:r>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Criptografía integrada.</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Cifrado transparente.</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Clave extensible.</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Firma de módulos de códigos.</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Certificados a partir de bytes.</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Claves de seguridad usando AES256.</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Soporte para hashes SHA512 y SHA2 (256 y 512 bits).</a:t>
            </a:r>
            <a:endParaRPr/>
          </a:p>
          <a:p>
            <a:pPr indent="-196850" lvl="0" marL="285750" marR="0" rtl="0" algn="ctr">
              <a:spcBef>
                <a:spcPts val="0"/>
              </a:spcBef>
              <a:spcAft>
                <a:spcPts val="0"/>
              </a:spcAft>
              <a:buClr>
                <a:schemeClr val="dk1"/>
              </a:buClr>
              <a:buSzPts val="1400"/>
              <a:buFont typeface="Arial"/>
              <a:buNone/>
            </a:pPr>
            <a:r>
              <a:t/>
            </a:r>
            <a:endParaRPr sz="1400">
              <a:solidFill>
                <a:schemeClr val="lt1"/>
              </a:solidFill>
              <a:latin typeface="Century Gothic"/>
              <a:ea typeface="Century Gothic"/>
              <a:cs typeface="Century Gothic"/>
              <a:sym typeface="Century Gothic"/>
            </a:endParaRPr>
          </a:p>
        </p:txBody>
      </p:sp>
      <p:sp>
        <p:nvSpPr>
          <p:cNvPr id="204" name="Google Shape;204;p31"/>
          <p:cNvSpPr/>
          <p:nvPr/>
        </p:nvSpPr>
        <p:spPr>
          <a:xfrm>
            <a:off x="3276391" y="2276872"/>
            <a:ext cx="2736304" cy="4104456"/>
          </a:xfrm>
          <a:prstGeom prst="roundRect">
            <a:avLst>
              <a:gd fmla="val 16667" name="adj"/>
            </a:avLst>
          </a:prstGeom>
          <a:gradFill>
            <a:gsLst>
              <a:gs pos="0">
                <a:srgbClr val="3C518D"/>
              </a:gs>
              <a:gs pos="80000">
                <a:srgbClr val="4F6CBA"/>
              </a:gs>
              <a:gs pos="100000">
                <a:srgbClr val="4E6BB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lt1"/>
                </a:solidFill>
                <a:latin typeface="Century Gothic"/>
                <a:ea typeface="Century Gothic"/>
                <a:cs typeface="Century Gothic"/>
                <a:sym typeface="Century Gothic"/>
              </a:rPr>
              <a:t>Control de acceso</a:t>
            </a:r>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Flexibilidad mediante reparto de responsabilidades y roles anidados.</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Evasión del acceso de Administrador del Sistema. </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Mayor cumplimiento de las normas utilizando Windows Group.</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Usuarios individuales.</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Seguridad de usuarios con controles de TI integrados.</a:t>
            </a:r>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205" name="Google Shape;205;p31"/>
          <p:cNvSpPr/>
          <p:nvPr/>
        </p:nvSpPr>
        <p:spPr>
          <a:xfrm>
            <a:off x="6228184" y="2252820"/>
            <a:ext cx="2664296" cy="4104456"/>
          </a:xfrm>
          <a:prstGeom prst="roundRect">
            <a:avLst>
              <a:gd fmla="val 16667" name="adj"/>
            </a:avLst>
          </a:prstGeom>
          <a:gradFill>
            <a:gsLst>
              <a:gs pos="0">
                <a:srgbClr val="3C518D"/>
              </a:gs>
              <a:gs pos="80000">
                <a:srgbClr val="4F6CBA"/>
              </a:gs>
              <a:gs pos="100000">
                <a:srgbClr val="4E6BB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lt1"/>
                </a:solidFill>
                <a:latin typeface="Century Gothic"/>
                <a:ea typeface="Century Gothic"/>
                <a:cs typeface="Century Gothic"/>
                <a:sym typeface="Century Gothic"/>
              </a:rPr>
              <a:t>Garantía de cumplimiento</a:t>
            </a:r>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Optimización mejorada y capacidades enriquecidas con respecto a versiones anteriores.</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Mayor flexibilidad para filtrar eventos no deseados en el log de la auditoría.</a:t>
            </a:r>
            <a:endParaRPr/>
          </a:p>
          <a:p>
            <a:pPr indent="-285750" lvl="0" marL="285750" marR="0" rtl="0" algn="l">
              <a:spcBef>
                <a:spcPts val="0"/>
              </a:spcBef>
              <a:spcAft>
                <a:spcPts val="0"/>
              </a:spcAft>
              <a:buClr>
                <a:schemeClr val="lt1"/>
              </a:buClr>
              <a:buSzPts val="1400"/>
              <a:buFont typeface="Arial"/>
              <a:buChar char="•"/>
            </a:pPr>
            <a:r>
              <a:rPr lang="es-ES" sz="1400">
                <a:solidFill>
                  <a:schemeClr val="lt1"/>
                </a:solidFill>
                <a:latin typeface="Century Gothic"/>
                <a:ea typeface="Century Gothic"/>
                <a:cs typeface="Century Gothic"/>
                <a:sym typeface="Century Gothic"/>
              </a:rPr>
              <a:t>Permite que las aplicaciones escriban código personalizado dentro de log de la auditoría</a:t>
            </a:r>
            <a:endParaRPr/>
          </a:p>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cxnSp>
        <p:nvCxnSpPr>
          <p:cNvPr id="206" name="Google Shape;206;p31"/>
          <p:cNvCxnSpPr/>
          <p:nvPr/>
        </p:nvCxnSpPr>
        <p:spPr>
          <a:xfrm>
            <a:off x="323528" y="2924944"/>
            <a:ext cx="2736304" cy="0"/>
          </a:xfrm>
          <a:prstGeom prst="straightConnector1">
            <a:avLst/>
          </a:prstGeom>
          <a:noFill/>
          <a:ln cap="flat" cmpd="sng" w="28575">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207" name="Google Shape;207;p31"/>
          <p:cNvCxnSpPr/>
          <p:nvPr/>
        </p:nvCxnSpPr>
        <p:spPr>
          <a:xfrm>
            <a:off x="3275856" y="2924944"/>
            <a:ext cx="2736304" cy="0"/>
          </a:xfrm>
          <a:prstGeom prst="straightConnector1">
            <a:avLst/>
          </a:prstGeom>
          <a:noFill/>
          <a:ln cap="flat" cmpd="sng" w="28575">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208" name="Google Shape;208;p31"/>
          <p:cNvCxnSpPr/>
          <p:nvPr/>
        </p:nvCxnSpPr>
        <p:spPr>
          <a:xfrm>
            <a:off x="6228184" y="2924944"/>
            <a:ext cx="2664296" cy="0"/>
          </a:xfrm>
          <a:prstGeom prst="straightConnector1">
            <a:avLst/>
          </a:prstGeom>
          <a:noFill/>
          <a:ln cap="flat" cmpd="sng" w="28575">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Horarios y Evaluaciones</a:t>
            </a:r>
            <a:endParaRPr/>
          </a:p>
        </p:txBody>
      </p:sp>
      <p:sp>
        <p:nvSpPr>
          <p:cNvPr id="97" name="Google Shape;97;p14"/>
          <p:cNvSpPr txBox="1"/>
          <p:nvPr>
            <p:ph idx="1" type="body"/>
          </p:nvPr>
        </p:nvSpPr>
        <p:spPr>
          <a:xfrm>
            <a:off x="61665" y="1600200"/>
            <a:ext cx="8229600" cy="499715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7F7F7F"/>
              </a:buClr>
              <a:buSzPts val="2700"/>
              <a:buFont typeface="Noto Sans Symbols"/>
              <a:buChar char="❖"/>
            </a:pPr>
            <a:r>
              <a:rPr lang="es-ES" sz="2700"/>
              <a:t>Horario de Clases:</a:t>
            </a:r>
            <a:endParaRPr/>
          </a:p>
          <a:p>
            <a:pPr indent="-285750" lvl="1" marL="742950" rtl="0" algn="l">
              <a:lnSpc>
                <a:spcPct val="80000"/>
              </a:lnSpc>
              <a:spcBef>
                <a:spcPts val="480"/>
              </a:spcBef>
              <a:spcAft>
                <a:spcPts val="0"/>
              </a:spcAft>
              <a:buClr>
                <a:srgbClr val="7F7F7F"/>
              </a:buClr>
              <a:buSzPts val="2400"/>
              <a:buFont typeface="Noto Sans Symbols"/>
              <a:buChar char="❖"/>
            </a:pPr>
            <a:r>
              <a:rPr lang="es-ES" sz="2400"/>
              <a:t>Miércoles 20:15 – 22:40</a:t>
            </a:r>
            <a:endParaRPr/>
          </a:p>
          <a:p>
            <a:pPr indent="-171450" lvl="0" marL="342900" rtl="0" algn="l">
              <a:lnSpc>
                <a:spcPct val="80000"/>
              </a:lnSpc>
              <a:spcBef>
                <a:spcPts val="540"/>
              </a:spcBef>
              <a:spcAft>
                <a:spcPts val="0"/>
              </a:spcAft>
              <a:buClr>
                <a:srgbClr val="7F7F7F"/>
              </a:buClr>
              <a:buSzPts val="2700"/>
              <a:buFont typeface="Noto Sans Symbols"/>
              <a:buNone/>
            </a:pPr>
            <a:r>
              <a:t/>
            </a:r>
            <a:endParaRPr sz="2700"/>
          </a:p>
          <a:p>
            <a:pPr indent="-342900" lvl="0" marL="342900" rtl="0" algn="l">
              <a:lnSpc>
                <a:spcPct val="80000"/>
              </a:lnSpc>
              <a:spcBef>
                <a:spcPts val="540"/>
              </a:spcBef>
              <a:spcAft>
                <a:spcPts val="0"/>
              </a:spcAft>
              <a:buClr>
                <a:srgbClr val="7F7F7F"/>
              </a:buClr>
              <a:buSzPts val="2700"/>
              <a:buFont typeface="Noto Sans Symbols"/>
              <a:buChar char="❖"/>
            </a:pPr>
            <a:r>
              <a:rPr lang="es-ES" sz="2700"/>
              <a:t>Evaluación1 </a:t>
            </a:r>
            <a:endParaRPr/>
          </a:p>
          <a:p>
            <a:pPr indent="-342900" lvl="0" marL="342900" rtl="0" algn="l">
              <a:lnSpc>
                <a:spcPct val="80000"/>
              </a:lnSpc>
              <a:spcBef>
                <a:spcPts val="540"/>
              </a:spcBef>
              <a:spcAft>
                <a:spcPts val="0"/>
              </a:spcAft>
              <a:buClr>
                <a:srgbClr val="7F7F7F"/>
              </a:buClr>
              <a:buSzPts val="2700"/>
              <a:buFont typeface="Noto Sans Symbols"/>
              <a:buChar char="❖"/>
            </a:pPr>
            <a:r>
              <a:rPr lang="es-ES" sz="2700"/>
              <a:t>Fecha Trabajo 27 de Abril</a:t>
            </a:r>
            <a:endParaRPr/>
          </a:p>
          <a:p>
            <a:pPr indent="-171450" lvl="0" marL="342900" rtl="0" algn="l">
              <a:lnSpc>
                <a:spcPct val="80000"/>
              </a:lnSpc>
              <a:spcBef>
                <a:spcPts val="540"/>
              </a:spcBef>
              <a:spcAft>
                <a:spcPts val="0"/>
              </a:spcAft>
              <a:buClr>
                <a:srgbClr val="7F7F7F"/>
              </a:buClr>
              <a:buSzPts val="2700"/>
              <a:buFont typeface="Noto Sans Symbols"/>
              <a:buNone/>
            </a:pPr>
            <a:r>
              <a:t/>
            </a:r>
            <a:endParaRPr sz="2700"/>
          </a:p>
          <a:p>
            <a:pPr indent="-190500" lvl="0" marL="342900" rtl="0" algn="l">
              <a:spcBef>
                <a:spcPts val="480"/>
              </a:spcBef>
              <a:spcAft>
                <a:spcPts val="0"/>
              </a:spcAft>
              <a:buClr>
                <a:srgbClr val="7F7F7F"/>
              </a:buClr>
              <a:buSzPts val="2400"/>
              <a:buNone/>
            </a:pPr>
            <a:r>
              <a:t/>
            </a:r>
            <a:endParaRPr/>
          </a:p>
        </p:txBody>
      </p:sp>
      <p:pic>
        <p:nvPicPr>
          <p:cNvPr id="98" name="Google Shape;98;p14"/>
          <p:cNvPicPr preferRelativeResize="0"/>
          <p:nvPr/>
        </p:nvPicPr>
        <p:blipFill rotWithShape="1">
          <a:blip r:embed="rId3">
            <a:alphaModFix/>
          </a:blip>
          <a:srcRect b="0" l="0" r="0" t="0"/>
          <a:stretch/>
        </p:blipFill>
        <p:spPr>
          <a:xfrm>
            <a:off x="4967536" y="2996952"/>
            <a:ext cx="4176464" cy="33603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4. ¿Por qué elegir Microsoft SQL Server?</a:t>
            </a:r>
            <a:endParaRPr/>
          </a:p>
        </p:txBody>
      </p:sp>
      <p:sp>
        <p:nvSpPr>
          <p:cNvPr id="214" name="Google Shape;21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7F7F7F"/>
              </a:buClr>
              <a:buSzPct val="100000"/>
              <a:buNone/>
            </a:pPr>
            <a:r>
              <a:rPr b="1" lang="es-ES"/>
              <a:t>4.2 Integridad de datos</a:t>
            </a:r>
            <a:endParaRPr/>
          </a:p>
          <a:p>
            <a:pPr indent="-213359" lvl="0" marL="342900" rtl="0" algn="l">
              <a:spcBef>
                <a:spcPts val="408"/>
              </a:spcBef>
              <a:spcAft>
                <a:spcPts val="0"/>
              </a:spcAft>
              <a:buClr>
                <a:srgbClr val="7F7F7F"/>
              </a:buClr>
              <a:buSzPct val="100000"/>
              <a:buFont typeface="Noto Sans Symbols"/>
              <a:buNone/>
            </a:pPr>
            <a:r>
              <a:t/>
            </a:r>
            <a:endParaRPr/>
          </a:p>
          <a:p>
            <a:pPr indent="-213359" lvl="0" marL="342900" rtl="0" algn="l">
              <a:spcBef>
                <a:spcPts val="408"/>
              </a:spcBef>
              <a:spcAft>
                <a:spcPts val="0"/>
              </a:spcAft>
              <a:buClr>
                <a:srgbClr val="7F7F7F"/>
              </a:buClr>
              <a:buSzPct val="100000"/>
              <a:buFont typeface="Noto Sans Symbols"/>
              <a:buNone/>
            </a:pPr>
            <a:r>
              <a:t/>
            </a:r>
            <a:endParaRPr/>
          </a:p>
          <a:p>
            <a:pPr indent="-213359" lvl="0" marL="342900" rtl="0" algn="l">
              <a:spcBef>
                <a:spcPts val="408"/>
              </a:spcBef>
              <a:spcAft>
                <a:spcPts val="0"/>
              </a:spcAft>
              <a:buClr>
                <a:srgbClr val="7F7F7F"/>
              </a:buClr>
              <a:buSzPct val="100000"/>
              <a:buFont typeface="Noto Sans Symbols"/>
              <a:buNone/>
            </a:pPr>
            <a:r>
              <a:t/>
            </a:r>
            <a:endParaRPr/>
          </a:p>
          <a:p>
            <a:pPr indent="-342900" lvl="0" marL="342900" rtl="0" algn="l">
              <a:spcBef>
                <a:spcPts val="408"/>
              </a:spcBef>
              <a:spcAft>
                <a:spcPts val="0"/>
              </a:spcAft>
              <a:buClr>
                <a:srgbClr val="7F7F7F"/>
              </a:buClr>
              <a:buSzPct val="100000"/>
              <a:buFont typeface="Noto Sans Symbols"/>
              <a:buChar char="❖"/>
            </a:pPr>
            <a:r>
              <a:rPr lang="es-ES"/>
              <a:t>SQL Server proporciona los siguientes mecanismos para exigir la integridad de los datos en una columna: </a:t>
            </a:r>
            <a:endParaRPr/>
          </a:p>
          <a:p>
            <a:pPr indent="-285750" lvl="1" marL="742950" rtl="0" algn="l">
              <a:spcBef>
                <a:spcPts val="272"/>
              </a:spcBef>
              <a:spcAft>
                <a:spcPts val="0"/>
              </a:spcAft>
              <a:buClr>
                <a:srgbClr val="7F7F7F"/>
              </a:buClr>
              <a:buSzPct val="100000"/>
              <a:buFont typeface="Noto Sans Symbols"/>
              <a:buChar char="❖"/>
            </a:pPr>
            <a:r>
              <a:rPr lang="es-ES"/>
              <a:t>Restricciones PRIMARY KEY </a:t>
            </a:r>
            <a:endParaRPr/>
          </a:p>
          <a:p>
            <a:pPr indent="-285750" lvl="1" marL="742950" rtl="0" algn="l">
              <a:spcBef>
                <a:spcPts val="272"/>
              </a:spcBef>
              <a:spcAft>
                <a:spcPts val="0"/>
              </a:spcAft>
              <a:buClr>
                <a:srgbClr val="7F7F7F"/>
              </a:buClr>
              <a:buSzPct val="100000"/>
              <a:buFont typeface="Noto Sans Symbols"/>
              <a:buChar char="❖"/>
            </a:pPr>
            <a:r>
              <a:rPr lang="es-ES"/>
              <a:t>Restricciones FOREIGN KEY </a:t>
            </a:r>
            <a:endParaRPr/>
          </a:p>
          <a:p>
            <a:pPr indent="-285750" lvl="1" marL="742950" rtl="0" algn="l">
              <a:spcBef>
                <a:spcPts val="272"/>
              </a:spcBef>
              <a:spcAft>
                <a:spcPts val="0"/>
              </a:spcAft>
              <a:buClr>
                <a:srgbClr val="7F7F7F"/>
              </a:buClr>
              <a:buSzPct val="100000"/>
              <a:buFont typeface="Noto Sans Symbols"/>
              <a:buChar char="❖"/>
            </a:pPr>
            <a:r>
              <a:rPr lang="es-ES"/>
              <a:t>Restricciones UNIQUE </a:t>
            </a:r>
            <a:endParaRPr/>
          </a:p>
          <a:p>
            <a:pPr indent="-285750" lvl="1" marL="742950" rtl="0" algn="l">
              <a:spcBef>
                <a:spcPts val="272"/>
              </a:spcBef>
              <a:spcAft>
                <a:spcPts val="0"/>
              </a:spcAft>
              <a:buClr>
                <a:srgbClr val="7F7F7F"/>
              </a:buClr>
              <a:buSzPct val="100000"/>
              <a:buFont typeface="Noto Sans Symbols"/>
              <a:buChar char="❖"/>
            </a:pPr>
            <a:r>
              <a:rPr lang="es-ES"/>
              <a:t>Restricciones CHECK </a:t>
            </a:r>
            <a:endParaRPr/>
          </a:p>
          <a:p>
            <a:pPr indent="-285750" lvl="1" marL="742950" rtl="0" algn="l">
              <a:spcBef>
                <a:spcPts val="272"/>
              </a:spcBef>
              <a:spcAft>
                <a:spcPts val="0"/>
              </a:spcAft>
              <a:buClr>
                <a:srgbClr val="7F7F7F"/>
              </a:buClr>
              <a:buSzPct val="100000"/>
              <a:buFont typeface="Noto Sans Symbols"/>
              <a:buChar char="❖"/>
            </a:pPr>
            <a:r>
              <a:rPr lang="es-ES"/>
              <a:t>Definiciones DEFAULT </a:t>
            </a:r>
            <a:endParaRPr/>
          </a:p>
          <a:p>
            <a:pPr indent="-285750" lvl="1" marL="742950" rtl="0" algn="l">
              <a:spcBef>
                <a:spcPts val="272"/>
              </a:spcBef>
              <a:spcAft>
                <a:spcPts val="0"/>
              </a:spcAft>
              <a:buClr>
                <a:srgbClr val="7F7F7F"/>
              </a:buClr>
              <a:buSzPct val="100000"/>
              <a:buFont typeface="Noto Sans Symbols"/>
              <a:buChar char="❖"/>
            </a:pPr>
            <a:r>
              <a:rPr lang="es-ES"/>
              <a:t>Permitir o denegar valores NULL </a:t>
            </a:r>
            <a:endParaRPr/>
          </a:p>
          <a:p>
            <a:pPr indent="-199390" lvl="1" marL="742950" rtl="0" algn="l">
              <a:spcBef>
                <a:spcPts val="272"/>
              </a:spcBef>
              <a:spcAft>
                <a:spcPts val="0"/>
              </a:spcAft>
              <a:buClr>
                <a:srgbClr val="7F7F7F"/>
              </a:buClr>
              <a:buSzPct val="100000"/>
              <a:buFont typeface="Noto Sans Symbols"/>
              <a:buNone/>
            </a:pPr>
            <a:r>
              <a:t/>
            </a:r>
            <a:endParaRPr/>
          </a:p>
          <a:p>
            <a:pPr indent="-342900" lvl="0" marL="342900" rtl="0" algn="l">
              <a:spcBef>
                <a:spcPts val="408"/>
              </a:spcBef>
              <a:spcAft>
                <a:spcPts val="0"/>
              </a:spcAft>
              <a:buClr>
                <a:srgbClr val="7F7F7F"/>
              </a:buClr>
              <a:buSzPct val="100000"/>
              <a:buFont typeface="Noto Sans Symbols"/>
              <a:buChar char="❖"/>
            </a:pPr>
            <a:r>
              <a:rPr lang="es-ES"/>
              <a:t>SQL Server admite distintos tipos de datos: Integer, Float, Decimal, Char, Varchar, binarios, texto, entre otros, además de que permite a los usuarios definir y usar su propio tipo de datos compuestos (UDT)</a:t>
            </a:r>
            <a:endParaRPr/>
          </a:p>
        </p:txBody>
      </p:sp>
      <p:sp>
        <p:nvSpPr>
          <p:cNvPr id="215" name="Google Shape;215;p32"/>
          <p:cNvSpPr/>
          <p:nvPr/>
        </p:nvSpPr>
        <p:spPr>
          <a:xfrm>
            <a:off x="1887666" y="2035843"/>
            <a:ext cx="5328592" cy="576064"/>
          </a:xfrm>
          <a:prstGeom prst="wedgeRoundRectCallout">
            <a:avLst>
              <a:gd fmla="val -55414" name="adj1"/>
              <a:gd fmla="val -36450" name="adj2"/>
              <a:gd fmla="val 16667" name="adj3"/>
            </a:avLst>
          </a:prstGeom>
          <a:solidFill>
            <a:schemeClr val="lt1"/>
          </a:solidFill>
          <a:ln cap="flat" cmpd="sng" w="285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s-ES" sz="1400">
                <a:solidFill>
                  <a:srgbClr val="7F7F7F"/>
                </a:solidFill>
                <a:latin typeface="Century Gothic"/>
                <a:ea typeface="Century Gothic"/>
                <a:cs typeface="Century Gothic"/>
                <a:sym typeface="Century Gothic"/>
              </a:rPr>
              <a:t>“La exigencia de integridad de los datos garantiza la calidad de los datos de la base de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4. ¿Por qué elegir Microsoft SQL Server?</a:t>
            </a:r>
            <a:endParaRPr/>
          </a:p>
        </p:txBody>
      </p:sp>
      <p:sp>
        <p:nvSpPr>
          <p:cNvPr id="221" name="Google Shape;22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4.3 Concurrencia</a:t>
            </a:r>
            <a:endParaRPr/>
          </a:p>
          <a:p>
            <a:pPr indent="-190500" lvl="0" marL="342900" rtl="0" algn="l">
              <a:spcBef>
                <a:spcPts val="480"/>
              </a:spcBef>
              <a:spcAft>
                <a:spcPts val="0"/>
              </a:spcAft>
              <a:buClr>
                <a:srgbClr val="7F7F7F"/>
              </a:buClr>
              <a:buSzPts val="2400"/>
              <a:buFont typeface="Noto Sans Symbols"/>
              <a:buNone/>
            </a:pPr>
            <a:r>
              <a:t/>
            </a:r>
            <a:endParaRPr/>
          </a:p>
          <a:p>
            <a:pPr indent="-342900" lvl="0" marL="342900" rtl="0" algn="l">
              <a:spcBef>
                <a:spcPts val="480"/>
              </a:spcBef>
              <a:spcAft>
                <a:spcPts val="0"/>
              </a:spcAft>
              <a:buClr>
                <a:srgbClr val="7F7F7F"/>
              </a:buClr>
              <a:buSzPts val="2400"/>
              <a:buFont typeface="Noto Sans Symbols"/>
              <a:buChar char="❖"/>
            </a:pPr>
            <a:r>
              <a:rPr lang="es-ES"/>
              <a:t>SQL Server permite que varios clientes usen la misma base de datos al mismo tiempo controlando el acceso simultaneo mediante 2 modos de control de concurrencia:</a:t>
            </a:r>
            <a:endParaRPr/>
          </a:p>
          <a:p>
            <a:pPr indent="-285750" lvl="1" marL="742950" rtl="0" algn="l">
              <a:spcBef>
                <a:spcPts val="320"/>
              </a:spcBef>
              <a:spcAft>
                <a:spcPts val="0"/>
              </a:spcAft>
              <a:buClr>
                <a:srgbClr val="7F7F7F"/>
              </a:buClr>
              <a:buSzPts val="1600"/>
              <a:buFont typeface="Noto Sans Symbols"/>
              <a:buChar char="❖"/>
            </a:pPr>
            <a:r>
              <a:rPr lang="es-ES"/>
              <a:t>Pessimistic concurrency</a:t>
            </a:r>
            <a:endParaRPr/>
          </a:p>
          <a:p>
            <a:pPr indent="-285750" lvl="1" marL="742950" rtl="0" algn="l">
              <a:spcBef>
                <a:spcPts val="320"/>
              </a:spcBef>
              <a:spcAft>
                <a:spcPts val="0"/>
              </a:spcAft>
              <a:buClr>
                <a:srgbClr val="7F7F7F"/>
              </a:buClr>
              <a:buSzPts val="1600"/>
              <a:buFont typeface="Noto Sans Symbols"/>
              <a:buChar char="❖"/>
            </a:pPr>
            <a:r>
              <a:rPr lang="es-ES"/>
              <a:t>Optimistic concurrency: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4. ¿Por qué elegir Microsoft SQL Server?</a:t>
            </a:r>
            <a:endParaRPr/>
          </a:p>
        </p:txBody>
      </p:sp>
      <p:sp>
        <p:nvSpPr>
          <p:cNvPr id="227" name="Google Shape;22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4.4. Recuperación</a:t>
            </a:r>
            <a:endParaRPr/>
          </a:p>
          <a:p>
            <a:pPr indent="-190500" lvl="0" marL="342900" rtl="0" algn="l">
              <a:spcBef>
                <a:spcPts val="480"/>
              </a:spcBef>
              <a:spcAft>
                <a:spcPts val="0"/>
              </a:spcAft>
              <a:buClr>
                <a:srgbClr val="7F7F7F"/>
              </a:buClr>
              <a:buSzPts val="2400"/>
              <a:buFont typeface="Noto Sans Symbols"/>
              <a:buNone/>
            </a:pPr>
            <a:r>
              <a:t/>
            </a:r>
            <a:endParaRPr/>
          </a:p>
          <a:p>
            <a:pPr indent="-342900" lvl="0" marL="342900" rtl="0" algn="l">
              <a:spcBef>
                <a:spcPts val="480"/>
              </a:spcBef>
              <a:spcAft>
                <a:spcPts val="0"/>
              </a:spcAft>
              <a:buClr>
                <a:srgbClr val="7F7F7F"/>
              </a:buClr>
              <a:buSzPts val="2400"/>
              <a:buFont typeface="Noto Sans Symbols"/>
              <a:buChar char="❖"/>
            </a:pPr>
            <a:r>
              <a:rPr lang="es-ES"/>
              <a:t>Microsoft SQL Server  cuenta con 3 formas diferentes de respaldo y recuperación de bases de datos: </a:t>
            </a:r>
            <a:endParaRPr/>
          </a:p>
          <a:p>
            <a:pPr indent="-190500" lvl="0" marL="342900" rtl="0" algn="l">
              <a:spcBef>
                <a:spcPts val="480"/>
              </a:spcBef>
              <a:spcAft>
                <a:spcPts val="0"/>
              </a:spcAft>
              <a:buClr>
                <a:srgbClr val="7F7F7F"/>
              </a:buClr>
              <a:buSzPts val="2400"/>
              <a:buFont typeface="Noto Sans Symbols"/>
              <a:buNone/>
            </a:pPr>
            <a:r>
              <a:t/>
            </a:r>
            <a:endParaRPr/>
          </a:p>
          <a:p>
            <a:pPr indent="-285750" lvl="1" marL="742950" rtl="0" algn="l">
              <a:spcBef>
                <a:spcPts val="320"/>
              </a:spcBef>
              <a:spcAft>
                <a:spcPts val="0"/>
              </a:spcAft>
              <a:buClr>
                <a:srgbClr val="7F7F7F"/>
              </a:buClr>
              <a:buSzPts val="1600"/>
              <a:buFont typeface="Noto Sans Symbols"/>
              <a:buChar char="❖"/>
            </a:pPr>
            <a:r>
              <a:rPr lang="es-ES"/>
              <a:t>SQL Server Management Studio (Herramienta gráfica de administración para SQL Server 2005 y posteriores) (nivel de dificultad: fácil)</a:t>
            </a:r>
            <a:endParaRPr/>
          </a:p>
          <a:p>
            <a:pPr indent="-285750" lvl="1" marL="742950" rtl="0" algn="l">
              <a:spcBef>
                <a:spcPts val="320"/>
              </a:spcBef>
              <a:spcAft>
                <a:spcPts val="0"/>
              </a:spcAft>
              <a:buClr>
                <a:srgbClr val="7F7F7F"/>
              </a:buClr>
              <a:buSzPts val="1600"/>
              <a:buFont typeface="Noto Sans Symbols"/>
              <a:buChar char="❖"/>
            </a:pPr>
            <a:r>
              <a:rPr lang="es-ES"/>
              <a:t>PowerShell (Interfaz de consola avanzada disponible para Microsoft Windows con posibilidad de interactuar con SQL Server) (nivel de dificultad: medio)</a:t>
            </a:r>
            <a:endParaRPr/>
          </a:p>
          <a:p>
            <a:pPr indent="-285750" lvl="1" marL="742950" rtl="0" algn="l">
              <a:spcBef>
                <a:spcPts val="320"/>
              </a:spcBef>
              <a:spcAft>
                <a:spcPts val="0"/>
              </a:spcAft>
              <a:buClr>
                <a:srgbClr val="7F7F7F"/>
              </a:buClr>
              <a:buSzPts val="1600"/>
              <a:buFont typeface="Noto Sans Symbols"/>
              <a:buChar char="❖"/>
            </a:pPr>
            <a:r>
              <a:rPr lang="es-ES"/>
              <a:t>Transact-SQL (Lenguaje propio de SQL Server) (nivel de dificultad: avanzado)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4. ¿Por qué elegir Microsoft SQL Server?</a:t>
            </a:r>
            <a:endParaRPr/>
          </a:p>
        </p:txBody>
      </p:sp>
      <p:sp>
        <p:nvSpPr>
          <p:cNvPr id="233" name="Google Shape;23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4.5 Diccionario de datos</a:t>
            </a:r>
            <a:endParaRPr/>
          </a:p>
          <a:p>
            <a:pPr indent="-228600" lvl="0" marL="342900" rtl="0" algn="l">
              <a:spcBef>
                <a:spcPts val="360"/>
              </a:spcBef>
              <a:spcAft>
                <a:spcPts val="0"/>
              </a:spcAft>
              <a:buClr>
                <a:srgbClr val="7F7F7F"/>
              </a:buClr>
              <a:buSzPts val="1800"/>
              <a:buFont typeface="Noto Sans Symbols"/>
              <a:buNone/>
            </a:pPr>
            <a:r>
              <a:t/>
            </a:r>
            <a:endParaRPr sz="1800"/>
          </a:p>
          <a:p>
            <a:pPr indent="-228600" lvl="0" marL="342900" rtl="0" algn="l">
              <a:spcBef>
                <a:spcPts val="360"/>
              </a:spcBef>
              <a:spcAft>
                <a:spcPts val="0"/>
              </a:spcAft>
              <a:buClr>
                <a:srgbClr val="7F7F7F"/>
              </a:buClr>
              <a:buSzPts val="1800"/>
              <a:buFont typeface="Noto Sans Symbols"/>
              <a:buNone/>
            </a:pPr>
            <a:r>
              <a:t/>
            </a:r>
            <a:endParaRPr sz="1800"/>
          </a:p>
          <a:p>
            <a:pPr indent="-228600" lvl="0" marL="342900" rtl="0" algn="l">
              <a:spcBef>
                <a:spcPts val="360"/>
              </a:spcBef>
              <a:spcAft>
                <a:spcPts val="0"/>
              </a:spcAft>
              <a:buClr>
                <a:srgbClr val="7F7F7F"/>
              </a:buClr>
              <a:buSzPts val="1800"/>
              <a:buFont typeface="Noto Sans Symbols"/>
              <a:buNone/>
            </a:pPr>
            <a:r>
              <a:t/>
            </a:r>
            <a:endParaRPr sz="1800"/>
          </a:p>
          <a:p>
            <a:pPr indent="-228600" lvl="0" marL="342900" rtl="0" algn="l">
              <a:spcBef>
                <a:spcPts val="360"/>
              </a:spcBef>
              <a:spcAft>
                <a:spcPts val="0"/>
              </a:spcAft>
              <a:buClr>
                <a:srgbClr val="7F7F7F"/>
              </a:buClr>
              <a:buSzPts val="1800"/>
              <a:buFont typeface="Noto Sans Symbols"/>
              <a:buNone/>
            </a:pPr>
            <a:r>
              <a:t/>
            </a:r>
            <a:endParaRPr sz="1800"/>
          </a:p>
          <a:p>
            <a:pPr indent="-342900" lvl="0" marL="342900" rtl="0" algn="l">
              <a:spcBef>
                <a:spcPts val="360"/>
              </a:spcBef>
              <a:spcAft>
                <a:spcPts val="0"/>
              </a:spcAft>
              <a:buClr>
                <a:srgbClr val="7F7F7F"/>
              </a:buClr>
              <a:buSzPts val="1800"/>
              <a:buFont typeface="Noto Sans Symbols"/>
              <a:buChar char="❖"/>
            </a:pPr>
            <a:r>
              <a:rPr lang="es-ES" sz="1800"/>
              <a:t>Microsoft SQL Server contiene palabras reservadas como cualquier otro SGBD que permiten acceder a la información de la estructura de una BD. Para crear un diccionario de datos simple, solo basta con crear un script que obtenga dicha información:</a:t>
            </a:r>
            <a:endParaRPr/>
          </a:p>
          <a:p>
            <a:pPr indent="-190500" lvl="0" marL="342900" rtl="0" algn="l">
              <a:spcBef>
                <a:spcPts val="480"/>
              </a:spcBef>
              <a:spcAft>
                <a:spcPts val="0"/>
              </a:spcAft>
              <a:buClr>
                <a:srgbClr val="7F7F7F"/>
              </a:buClr>
              <a:buSzPts val="2400"/>
              <a:buFont typeface="Noto Sans Symbols"/>
              <a:buNone/>
            </a:pPr>
            <a:r>
              <a:t/>
            </a:r>
            <a:endParaRPr/>
          </a:p>
          <a:p>
            <a:pPr indent="0" lvl="0" marL="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p:txBody>
      </p:sp>
      <p:sp>
        <p:nvSpPr>
          <p:cNvPr id="234" name="Google Shape;234;p35"/>
          <p:cNvSpPr/>
          <p:nvPr/>
        </p:nvSpPr>
        <p:spPr>
          <a:xfrm>
            <a:off x="1708270" y="2023832"/>
            <a:ext cx="5328592" cy="1117136"/>
          </a:xfrm>
          <a:prstGeom prst="wedgeRoundRectCallout">
            <a:avLst>
              <a:gd fmla="val -55414" name="adj1"/>
              <a:gd fmla="val -36450" name="adj2"/>
              <a:gd fmla="val 16667" name="adj3"/>
            </a:avLst>
          </a:prstGeom>
          <a:solidFill>
            <a:schemeClr val="lt1"/>
          </a:solidFill>
          <a:ln cap="flat" cmpd="sng" w="285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s-ES" sz="1400">
                <a:solidFill>
                  <a:srgbClr val="7F7F7F"/>
                </a:solidFill>
                <a:latin typeface="Century Gothic"/>
                <a:ea typeface="Century Gothic"/>
                <a:cs typeface="Century Gothic"/>
                <a:sym typeface="Century Gothic"/>
              </a:rPr>
              <a:t>“Conjunto de metadatos que contiene las características lógicas de los datos que se van a utilizar en el sistema que se programa, incluyendo nombre, descripción, alias, contenido y organización.</a:t>
            </a:r>
            <a:endParaRPr i="1" sz="1400">
              <a:solidFill>
                <a:srgbClr val="7F7F7F"/>
              </a:solidFill>
              <a:latin typeface="Century Gothic"/>
              <a:ea typeface="Century Gothic"/>
              <a:cs typeface="Century Gothic"/>
              <a:sym typeface="Century Gothic"/>
            </a:endParaRPr>
          </a:p>
        </p:txBody>
      </p:sp>
      <p:sp>
        <p:nvSpPr>
          <p:cNvPr id="235" name="Google Shape;235;p35"/>
          <p:cNvSpPr/>
          <p:nvPr/>
        </p:nvSpPr>
        <p:spPr>
          <a:xfrm>
            <a:off x="899592" y="4581128"/>
            <a:ext cx="7344816" cy="1800200"/>
          </a:xfrm>
          <a:prstGeom prst="roundRect">
            <a:avLst>
              <a:gd fmla="val 16667" name="adj"/>
            </a:avLst>
          </a:prstGeom>
          <a:solidFill>
            <a:schemeClr val="lt1"/>
          </a:solidFill>
          <a:ln cap="flat" cmpd="sng" w="285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200">
                <a:solidFill>
                  <a:srgbClr val="7F7F7F"/>
                </a:solidFill>
                <a:latin typeface="Century Gothic"/>
                <a:ea typeface="Century Gothic"/>
                <a:cs typeface="Century Gothic"/>
                <a:sym typeface="Century Gothic"/>
              </a:rPr>
              <a:t>SELECT A.TABLE_SCHEMA AS ESQUEMA,</a:t>
            </a:r>
            <a:br>
              <a:rPr lang="es-ES" sz="1200">
                <a:solidFill>
                  <a:srgbClr val="7F7F7F"/>
                </a:solidFill>
                <a:latin typeface="Century Gothic"/>
                <a:ea typeface="Century Gothic"/>
                <a:cs typeface="Century Gothic"/>
                <a:sym typeface="Century Gothic"/>
              </a:rPr>
            </a:br>
            <a:r>
              <a:rPr lang="es-ES" sz="1200">
                <a:solidFill>
                  <a:srgbClr val="7F7F7F"/>
                </a:solidFill>
                <a:latin typeface="Century Gothic"/>
                <a:ea typeface="Century Gothic"/>
                <a:cs typeface="Century Gothic"/>
                <a:sym typeface="Century Gothic"/>
              </a:rPr>
              <a:t>A.TABLE_NAME AS [NOMBRE TABLA]</a:t>
            </a:r>
            <a:br>
              <a:rPr lang="es-ES" sz="1200">
                <a:solidFill>
                  <a:srgbClr val="7F7F7F"/>
                </a:solidFill>
                <a:latin typeface="Century Gothic"/>
                <a:ea typeface="Century Gothic"/>
                <a:cs typeface="Century Gothic"/>
                <a:sym typeface="Century Gothic"/>
              </a:rPr>
            </a:br>
            <a:r>
              <a:rPr lang="es-ES" sz="1200">
                <a:solidFill>
                  <a:srgbClr val="7F7F7F"/>
                </a:solidFill>
                <a:latin typeface="Century Gothic"/>
                <a:ea typeface="Century Gothic"/>
                <a:cs typeface="Century Gothic"/>
                <a:sym typeface="Century Gothic"/>
              </a:rPr>
              <a:t>, A.COLUMN_NAME AS [NOMBRE COLUMNA]</a:t>
            </a:r>
            <a:br>
              <a:rPr lang="es-ES" sz="1200">
                <a:solidFill>
                  <a:srgbClr val="7F7F7F"/>
                </a:solidFill>
                <a:latin typeface="Century Gothic"/>
                <a:ea typeface="Century Gothic"/>
                <a:cs typeface="Century Gothic"/>
                <a:sym typeface="Century Gothic"/>
              </a:rPr>
            </a:br>
            <a:r>
              <a:rPr lang="es-ES" sz="1200">
                <a:solidFill>
                  <a:srgbClr val="7F7F7F"/>
                </a:solidFill>
                <a:latin typeface="Century Gothic"/>
                <a:ea typeface="Century Gothic"/>
                <a:cs typeface="Century Gothic"/>
                <a:sym typeface="Century Gothic"/>
              </a:rPr>
              <a:t>, A.DATA_TYPE AS [TIPO DE DATO]</a:t>
            </a:r>
            <a:br>
              <a:rPr lang="es-ES" sz="1200">
                <a:solidFill>
                  <a:srgbClr val="7F7F7F"/>
                </a:solidFill>
                <a:latin typeface="Century Gothic"/>
                <a:ea typeface="Century Gothic"/>
                <a:cs typeface="Century Gothic"/>
                <a:sym typeface="Century Gothic"/>
              </a:rPr>
            </a:br>
            <a:r>
              <a:rPr lang="es-ES" sz="1200">
                <a:solidFill>
                  <a:srgbClr val="7F7F7F"/>
                </a:solidFill>
                <a:latin typeface="Century Gothic"/>
                <a:ea typeface="Century Gothic"/>
                <a:cs typeface="Century Gothic"/>
                <a:sym typeface="Century Gothic"/>
              </a:rPr>
              <a:t>,ISNULL(B.value,'SIN INFORMACIÓN') AS DESCRIPCION</a:t>
            </a:r>
            <a:br>
              <a:rPr lang="es-ES" sz="1200">
                <a:solidFill>
                  <a:srgbClr val="7F7F7F"/>
                </a:solidFill>
                <a:latin typeface="Century Gothic"/>
                <a:ea typeface="Century Gothic"/>
                <a:cs typeface="Century Gothic"/>
                <a:sym typeface="Century Gothic"/>
              </a:rPr>
            </a:br>
            <a:r>
              <a:rPr lang="es-ES" sz="1200">
                <a:solidFill>
                  <a:srgbClr val="7F7F7F"/>
                </a:solidFill>
                <a:latin typeface="Century Gothic"/>
                <a:ea typeface="Century Gothic"/>
                <a:cs typeface="Century Gothic"/>
                <a:sym typeface="Century Gothic"/>
              </a:rPr>
              <a:t>FROM INFORMATION_SCHEMA.COLUMNS A LEFT joinsys.extended_properties B on object_id('[dbo].[' + A.TABLE_NAME + ']') = B.major_id</a:t>
            </a:r>
            <a:endParaRPr sz="1200">
              <a:solidFill>
                <a:srgbClr val="7F7F7F"/>
              </a:solidFill>
              <a:latin typeface="Century Gothic"/>
              <a:ea typeface="Century Gothic"/>
              <a:cs typeface="Century Gothic"/>
              <a:sym typeface="Century Gothic"/>
            </a:endParaRPr>
          </a:p>
          <a:p>
            <a:pPr indent="0" lvl="0" marL="0" marR="0" rtl="0" algn="l">
              <a:spcBef>
                <a:spcPts val="0"/>
              </a:spcBef>
              <a:spcAft>
                <a:spcPts val="0"/>
              </a:spcAft>
              <a:buNone/>
            </a:pPr>
            <a:r>
              <a:rPr lang="es-ES" sz="1200">
                <a:solidFill>
                  <a:srgbClr val="7F7F7F"/>
                </a:solidFill>
                <a:latin typeface="Century Gothic"/>
                <a:ea typeface="Century Gothic"/>
                <a:cs typeface="Century Gothic"/>
                <a:sym typeface="Century Gothic"/>
              </a:rPr>
              <a:t>AND A.ORDINAL_POSITION = B.minor_id</a:t>
            </a:r>
            <a:endParaRPr sz="1200">
              <a:solidFill>
                <a:srgbClr val="7F7F7F"/>
              </a:solidFill>
              <a:latin typeface="Century Gothic"/>
              <a:ea typeface="Century Gothic"/>
              <a:cs typeface="Century Gothic"/>
              <a:sym typeface="Century Gothic"/>
            </a:endParaRPr>
          </a:p>
          <a:p>
            <a:pPr indent="0" lvl="0" marL="0" marR="0" rtl="0" algn="l">
              <a:spcBef>
                <a:spcPts val="0"/>
              </a:spcBef>
              <a:spcAft>
                <a:spcPts val="0"/>
              </a:spcAft>
              <a:buNone/>
            </a:pPr>
            <a:r>
              <a:t/>
            </a:r>
            <a:endParaRPr sz="1200">
              <a:solidFill>
                <a:srgbClr val="7F7F7F"/>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5. Microsoft SQL Server en la actualidad</a:t>
            </a:r>
            <a:endParaRPr/>
          </a:p>
        </p:txBody>
      </p:sp>
      <p:sp>
        <p:nvSpPr>
          <p:cNvPr id="241" name="Google Shape;24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Importancia: Almacenamiento y servicios en la nube.</a:t>
            </a:r>
            <a:endParaRPr/>
          </a:p>
          <a:p>
            <a:pPr indent="-190500" lvl="0" marL="342900" rtl="0" algn="l">
              <a:spcBef>
                <a:spcPts val="480"/>
              </a:spcBef>
              <a:spcAft>
                <a:spcPts val="0"/>
              </a:spcAft>
              <a:buClr>
                <a:srgbClr val="7F7F7F"/>
              </a:buClr>
              <a:buSzPts val="2400"/>
              <a:buFont typeface="Noto Sans Symbols"/>
              <a:buNone/>
            </a:pPr>
            <a:r>
              <a:t/>
            </a:r>
            <a:endParaRPr/>
          </a:p>
          <a:p>
            <a:pPr indent="-342900" lvl="0" marL="342900" rtl="0" algn="l">
              <a:spcBef>
                <a:spcPts val="480"/>
              </a:spcBef>
              <a:spcAft>
                <a:spcPts val="0"/>
              </a:spcAft>
              <a:buClr>
                <a:srgbClr val="7F7F7F"/>
              </a:buClr>
              <a:buSzPts val="2400"/>
              <a:buFont typeface="Noto Sans Symbols"/>
              <a:buChar char="❖"/>
            </a:pPr>
            <a:r>
              <a:rPr lang="es-ES"/>
              <a:t>Nuevas características en Microsoft SQL Server:</a:t>
            </a:r>
            <a:endParaRPr/>
          </a:p>
          <a:p>
            <a:pPr indent="-285750" lvl="1" marL="742950" rtl="0" algn="l">
              <a:spcBef>
                <a:spcPts val="320"/>
              </a:spcBef>
              <a:spcAft>
                <a:spcPts val="0"/>
              </a:spcAft>
              <a:buClr>
                <a:srgbClr val="7F7F7F"/>
              </a:buClr>
              <a:buSzPts val="1600"/>
              <a:buFont typeface="Noto Sans Symbols"/>
              <a:buChar char="❖"/>
            </a:pPr>
            <a:r>
              <a:rPr lang="es-ES"/>
              <a:t>Plataforma “Cloud-Ready” (Servicio en la nube)</a:t>
            </a:r>
            <a:endParaRPr/>
          </a:p>
          <a:p>
            <a:pPr indent="-285750" lvl="1" marL="742950" rtl="0" algn="l">
              <a:spcBef>
                <a:spcPts val="320"/>
              </a:spcBef>
              <a:spcAft>
                <a:spcPts val="0"/>
              </a:spcAft>
              <a:buClr>
                <a:srgbClr val="7F7F7F"/>
              </a:buClr>
              <a:buSzPts val="1600"/>
              <a:buFont typeface="Noto Sans Symbols"/>
              <a:buChar char="❖"/>
            </a:pPr>
            <a:r>
              <a:rPr lang="es-ES"/>
              <a:t>SQL Server AlwaysOn (Prevenir Downtime’s)</a:t>
            </a:r>
            <a:endParaRPr/>
          </a:p>
          <a:p>
            <a:pPr indent="-285750" lvl="1" marL="742950" rtl="0" algn="l">
              <a:spcBef>
                <a:spcPts val="320"/>
              </a:spcBef>
              <a:spcAft>
                <a:spcPts val="0"/>
              </a:spcAft>
              <a:buClr>
                <a:srgbClr val="7F7F7F"/>
              </a:buClr>
              <a:buSzPts val="1600"/>
              <a:buFont typeface="Noto Sans Symbols"/>
              <a:buChar char="❖"/>
            </a:pPr>
            <a:r>
              <a:rPr lang="es-ES"/>
              <a:t>Power View (Reportes y visualizaciones)</a:t>
            </a:r>
            <a:endParaRPr/>
          </a:p>
          <a:p>
            <a:pPr indent="-285750" lvl="1" marL="742950" rtl="0" algn="l">
              <a:spcBef>
                <a:spcPts val="320"/>
              </a:spcBef>
              <a:spcAft>
                <a:spcPts val="0"/>
              </a:spcAft>
              <a:buClr>
                <a:srgbClr val="7F7F7F"/>
              </a:buClr>
              <a:buSzPts val="1600"/>
              <a:buFont typeface="Noto Sans Symbols"/>
              <a:buChar char="❖"/>
            </a:pPr>
            <a:r>
              <a:rPr lang="es-ES"/>
              <a:t>SQL Server Data Tools (diseño, depuración y despliegue)</a:t>
            </a:r>
            <a:endParaRPr/>
          </a:p>
          <a:p>
            <a:pPr indent="-184150" lvl="1" marL="742950" rtl="0" algn="l">
              <a:spcBef>
                <a:spcPts val="320"/>
              </a:spcBef>
              <a:spcAft>
                <a:spcPts val="0"/>
              </a:spcAft>
              <a:buClr>
                <a:srgbClr val="7F7F7F"/>
              </a:buClr>
              <a:buSzPts val="1600"/>
              <a:buFont typeface="Noto Sans Symbols"/>
              <a:buNone/>
            </a:pPr>
            <a:r>
              <a:t/>
            </a:r>
            <a:endParaRPr/>
          </a:p>
          <a:p>
            <a:pPr indent="-342900" lvl="0" marL="342900" rtl="0" algn="l">
              <a:spcBef>
                <a:spcPts val="480"/>
              </a:spcBef>
              <a:spcAft>
                <a:spcPts val="0"/>
              </a:spcAft>
              <a:buClr>
                <a:srgbClr val="7F7F7F"/>
              </a:buClr>
              <a:buSzPts val="2400"/>
              <a:buFont typeface="Noto Sans Symbols"/>
              <a:buChar char="❖"/>
            </a:pPr>
            <a:r>
              <a:rPr lang="es-ES"/>
              <a:t>Lo más importante de Microsoft SQL Server  es mantener los datos organizados y siempre accesibles con el mayor ahorro posible para su bolsillo.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5" name="Shape 245"/>
        <p:cNvGrpSpPr/>
        <p:nvPr/>
      </p:nvGrpSpPr>
      <p:grpSpPr>
        <a:xfrm>
          <a:off x="0" y="0"/>
          <a:ext cx="0" cy="0"/>
          <a:chOff x="0" y="0"/>
          <a:chExt cx="0" cy="0"/>
        </a:xfrm>
      </p:grpSpPr>
      <p:sp>
        <p:nvSpPr>
          <p:cNvPr id="246" name="Google Shape;246;p37"/>
          <p:cNvSpPr txBox="1"/>
          <p:nvPr>
            <p:ph type="title"/>
          </p:nvPr>
        </p:nvSpPr>
        <p:spPr>
          <a:xfrm>
            <a:off x="430314" y="0"/>
            <a:ext cx="8229600" cy="907504"/>
          </a:xfrm>
          <a:prstGeom prst="rect">
            <a:avLst/>
          </a:prstGeom>
          <a:noFill/>
          <a:ln>
            <a:noFill/>
          </a:ln>
        </p:spPr>
        <p:txBody>
          <a:bodyPr anchorCtr="0" anchor="b" bIns="45700" lIns="91425" spcFirstLastPara="1" rIns="91425" wrap="square" tIns="45700">
            <a:noAutofit/>
          </a:bodyPr>
          <a:lstStyle/>
          <a:p>
            <a:pPr indent="0" lvl="0" marL="0" rtl="0" algn="ctr">
              <a:lnSpc>
                <a:spcPct val="145000"/>
              </a:lnSpc>
              <a:spcBef>
                <a:spcPts val="0"/>
              </a:spcBef>
              <a:spcAft>
                <a:spcPts val="0"/>
              </a:spcAft>
              <a:buClr>
                <a:schemeClr val="dk2"/>
              </a:buClr>
              <a:buSzPts val="4000"/>
              <a:buFont typeface="Palatino Linotype"/>
              <a:buNone/>
            </a:pPr>
            <a:r>
              <a:rPr lang="es-ES" sz="4000"/>
              <a:t>6. Historia de SQL Server</a:t>
            </a:r>
            <a:endParaRPr sz="4000"/>
          </a:p>
        </p:txBody>
      </p:sp>
      <p:graphicFrame>
        <p:nvGraphicFramePr>
          <p:cNvPr id="247" name="Google Shape;247;p37"/>
          <p:cNvGraphicFramePr/>
          <p:nvPr/>
        </p:nvGraphicFramePr>
        <p:xfrm>
          <a:off x="457200" y="935666"/>
          <a:ext cx="3000000" cy="3000000"/>
        </p:xfrm>
        <a:graphic>
          <a:graphicData uri="http://schemas.openxmlformats.org/drawingml/2006/table">
            <a:tbl>
              <a:tblPr>
                <a:noFill/>
                <a:tableStyleId>{B0F13E2E-7E73-4AA5-968A-3CFB2DADEB8E}</a:tableStyleId>
              </a:tblPr>
              <a:tblGrid>
                <a:gridCol w="2667750"/>
                <a:gridCol w="2667750"/>
                <a:gridCol w="2667750"/>
              </a:tblGrid>
              <a:tr h="100600">
                <a:tc gridSpan="3">
                  <a:txBody>
                    <a:bodyPr/>
                    <a:lstStyle/>
                    <a:p>
                      <a:pPr indent="0" lvl="0" marL="0" marR="0" rtl="0" algn="l">
                        <a:spcBef>
                          <a:spcPts val="0"/>
                        </a:spcBef>
                        <a:spcAft>
                          <a:spcPts val="0"/>
                        </a:spcAft>
                        <a:buClr>
                          <a:schemeClr val="dk1"/>
                        </a:buClr>
                        <a:buSzPts val="300"/>
                        <a:buFont typeface="Arial"/>
                        <a:buNone/>
                      </a:pPr>
                      <a:r>
                        <a:t/>
                      </a:r>
                      <a:endParaRPr sz="300" u="none" cap="none" strike="noStrike">
                        <a:solidFill>
                          <a:srgbClr val="7F7F7F"/>
                        </a:solidFill>
                        <a:latin typeface="Arial"/>
                        <a:ea typeface="Arial"/>
                        <a:cs typeface="Arial"/>
                        <a:sym typeface="Arial"/>
                      </a:endParaRPr>
                    </a:p>
                  </a:txBody>
                  <a:tcPr marT="30575" marB="30575" marR="61150" marL="61150" anchor="ctr"/>
                </a:tc>
                <a:tc hMerge="1"/>
                <a:tc hMerge="1"/>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Versión</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Año</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Nombre de la versión</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1.0</a:t>
                      </a:r>
                      <a:br>
                        <a:rPr lang="es-ES" sz="1600" u="none" cap="none" strike="noStrike">
                          <a:solidFill>
                            <a:srgbClr val="7F7F7F"/>
                          </a:solidFill>
                          <a:latin typeface="Arial"/>
                          <a:ea typeface="Arial"/>
                          <a:cs typeface="Arial"/>
                          <a:sym typeface="Arial"/>
                        </a:rPr>
                      </a:br>
                      <a:r>
                        <a:rPr lang="es-ES" sz="1600" u="none" cap="none" strike="noStrike">
                          <a:solidFill>
                            <a:srgbClr val="7F7F7F"/>
                          </a:solidFill>
                          <a:latin typeface="Arial"/>
                          <a:ea typeface="Arial"/>
                          <a:cs typeface="Arial"/>
                          <a:sym typeface="Arial"/>
                        </a:rPr>
                        <a:t>(</a:t>
                      </a:r>
                      <a:r>
                        <a:rPr lang="es-ES" sz="1600" u="sng" cap="none" strike="noStrike">
                          <a:solidFill>
                            <a:schemeClr val="hlink"/>
                          </a:solidFill>
                          <a:latin typeface="Arial"/>
                          <a:ea typeface="Arial"/>
                          <a:cs typeface="Arial"/>
                          <a:sym typeface="Arial"/>
                          <a:hlinkClick r:id="rId3"/>
                        </a:rPr>
                        <a:t>OS/2</a:t>
                      </a:r>
                      <a:r>
                        <a:rPr lang="es-ES" sz="1600" u="none" cap="none" strike="noStrike">
                          <a:solidFill>
                            <a:srgbClr val="7F7F7F"/>
                          </a:solidFill>
                          <a:latin typeface="Arial"/>
                          <a:ea typeface="Arial"/>
                          <a:cs typeface="Arial"/>
                          <a:sym typeface="Arial"/>
                        </a:rPr>
                        <a:t>)</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1989</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1-0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4.21</a:t>
                      </a:r>
                      <a:br>
                        <a:rPr lang="es-ES" sz="1600" u="none" cap="none" strike="noStrike">
                          <a:solidFill>
                            <a:srgbClr val="7F7F7F"/>
                          </a:solidFill>
                          <a:latin typeface="Arial"/>
                          <a:ea typeface="Arial"/>
                          <a:cs typeface="Arial"/>
                          <a:sym typeface="Arial"/>
                        </a:rPr>
                      </a:br>
                      <a:r>
                        <a:rPr lang="es-ES" sz="1600" u="none" cap="none" strike="noStrike">
                          <a:solidFill>
                            <a:srgbClr val="7F7F7F"/>
                          </a:solidFill>
                          <a:latin typeface="Arial"/>
                          <a:ea typeface="Arial"/>
                          <a:cs typeface="Arial"/>
                          <a:sym typeface="Arial"/>
                        </a:rPr>
                        <a:t>(</a:t>
                      </a:r>
                      <a:r>
                        <a:rPr lang="es-ES" sz="1600" u="sng" cap="none" strike="noStrike">
                          <a:solidFill>
                            <a:schemeClr val="hlink"/>
                          </a:solidFill>
                          <a:latin typeface="Arial"/>
                          <a:ea typeface="Arial"/>
                          <a:cs typeface="Arial"/>
                          <a:sym typeface="Arial"/>
                          <a:hlinkClick r:id="rId4"/>
                        </a:rPr>
                        <a:t>WinNT</a:t>
                      </a:r>
                      <a:r>
                        <a:rPr lang="es-ES" sz="1600" u="none" cap="none" strike="noStrike">
                          <a:solidFill>
                            <a:srgbClr val="7F7F7F"/>
                          </a:solidFill>
                          <a:latin typeface="Arial"/>
                          <a:ea typeface="Arial"/>
                          <a:cs typeface="Arial"/>
                          <a:sym typeface="Arial"/>
                        </a:rPr>
                        <a:t>)</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1993</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4.21</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6.0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1995</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6.0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6.5</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1996</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6.5</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7.0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1998</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7.0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1999</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7.0</a:t>
                      </a:r>
                      <a:br>
                        <a:rPr lang="es-ES" sz="1600" u="none" cap="none" strike="noStrike">
                          <a:solidFill>
                            <a:srgbClr val="7F7F7F"/>
                          </a:solidFill>
                          <a:latin typeface="Arial"/>
                          <a:ea typeface="Arial"/>
                          <a:cs typeface="Arial"/>
                          <a:sym typeface="Arial"/>
                        </a:rPr>
                      </a:br>
                      <a:r>
                        <a:rPr lang="es-ES" sz="1600" u="sng" cap="none" strike="noStrike">
                          <a:solidFill>
                            <a:schemeClr val="hlink"/>
                          </a:solidFill>
                          <a:latin typeface="Arial"/>
                          <a:ea typeface="Arial"/>
                          <a:cs typeface="Arial"/>
                          <a:sym typeface="Arial"/>
                          <a:hlinkClick r:id="rId5"/>
                        </a:rPr>
                        <a:t>OLAP</a:t>
                      </a:r>
                      <a:r>
                        <a:rPr lang="es-ES" sz="1600" u="none" cap="none" strike="noStrike">
                          <a:solidFill>
                            <a:srgbClr val="7F7F7F"/>
                          </a:solidFill>
                          <a:latin typeface="Arial"/>
                          <a:ea typeface="Arial"/>
                          <a:cs typeface="Arial"/>
                          <a:sym typeface="Arial"/>
                        </a:rPr>
                        <a:t> Tools</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8.0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2000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2000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8.0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2003</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2000</a:t>
                      </a:r>
                      <a:br>
                        <a:rPr lang="es-ES" sz="1600" u="none" cap="none" strike="noStrike">
                          <a:solidFill>
                            <a:srgbClr val="7F7F7F"/>
                          </a:solidFill>
                          <a:latin typeface="Arial"/>
                          <a:ea typeface="Arial"/>
                          <a:cs typeface="Arial"/>
                          <a:sym typeface="Arial"/>
                        </a:rPr>
                      </a:br>
                      <a:r>
                        <a:rPr lang="es-ES" sz="1600" u="none" cap="none" strike="noStrike">
                          <a:solidFill>
                            <a:srgbClr val="7F7F7F"/>
                          </a:solidFill>
                          <a:latin typeface="Arial"/>
                          <a:ea typeface="Arial"/>
                          <a:cs typeface="Arial"/>
                          <a:sym typeface="Arial"/>
                        </a:rPr>
                        <a:t>64-bit Edition</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9.0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2005</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2005</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10.0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2008</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2008</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72700">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10.50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2010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2008 R2</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270125">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11.0</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2012</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342900" lvl="0" marL="342900" marR="0" rtl="0" algn="l">
                        <a:spcBef>
                          <a:spcPts val="0"/>
                        </a:spcBef>
                        <a:spcAft>
                          <a:spcPts val="0"/>
                        </a:spcAft>
                        <a:buClr>
                          <a:srgbClr val="7F7F7F"/>
                        </a:buClr>
                        <a:buSzPts val="1600"/>
                        <a:buFont typeface="Arial"/>
                        <a:buChar char="•"/>
                      </a:pPr>
                      <a:r>
                        <a:rPr lang="es-ES" sz="1600" u="none" cap="none" strike="noStrike">
                          <a:solidFill>
                            <a:srgbClr val="7F7F7F"/>
                          </a:solidFill>
                          <a:latin typeface="Arial"/>
                          <a:ea typeface="Arial"/>
                          <a:cs typeface="Arial"/>
                          <a:sym typeface="Arial"/>
                        </a:rPr>
                        <a:t>SQL Server 2012</a:t>
                      </a:r>
                      <a:endParaRPr/>
                    </a:p>
                  </a:txBody>
                  <a:tcPr marT="30575" marB="30575" marR="61150" marL="611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0"/>
            <a:ext cx="8229600" cy="836712"/>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7.Versiones SQL Server</a:t>
            </a:r>
            <a:endParaRPr/>
          </a:p>
        </p:txBody>
      </p:sp>
      <p:graphicFrame>
        <p:nvGraphicFramePr>
          <p:cNvPr id="253" name="Google Shape;253;p38"/>
          <p:cNvGraphicFramePr/>
          <p:nvPr/>
        </p:nvGraphicFramePr>
        <p:xfrm>
          <a:off x="107504" y="836712"/>
          <a:ext cx="3000000" cy="3000000"/>
        </p:xfrm>
        <a:graphic>
          <a:graphicData uri="http://schemas.openxmlformats.org/drawingml/2006/table">
            <a:tbl>
              <a:tblPr>
                <a:noFill/>
                <a:tableStyleId>{B0F13E2E-7E73-4AA5-968A-3CFB2DADEB8E}</a:tableStyleId>
              </a:tblPr>
              <a:tblGrid>
                <a:gridCol w="1607850"/>
                <a:gridCol w="1408175"/>
                <a:gridCol w="1408175"/>
                <a:gridCol w="1408175"/>
                <a:gridCol w="1544450"/>
                <a:gridCol w="1408175"/>
              </a:tblGrid>
              <a:tr h="282550">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 </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RTM</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SP1</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SP2</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SP3</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l">
                        <a:spcBef>
                          <a:spcPts val="0"/>
                        </a:spcBef>
                        <a:spcAft>
                          <a:spcPts val="0"/>
                        </a:spcAft>
                        <a:buNone/>
                      </a:pPr>
                      <a:r>
                        <a:rPr b="1" lang="es-ES" sz="1400" u="none" cap="none" strike="noStrike">
                          <a:latin typeface="Arial"/>
                          <a:ea typeface="Arial"/>
                          <a:cs typeface="Arial"/>
                          <a:sym typeface="Arial"/>
                        </a:rPr>
                        <a:t>SP4</a:t>
                      </a:r>
                      <a:endParaRPr/>
                    </a:p>
                  </a:txBody>
                  <a:tcPr marT="39150" marB="39150" marR="39150" marL="39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645825">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2019</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15.0.4198.2</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3"/>
                        </a:rPr>
                        <a:t>CU 15</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AA"/>
                    </a:solidFill>
                  </a:tcPr>
                </a:tc>
              </a:tr>
              <a:tr h="645825">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2017</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92D05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14.0.3430.2</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4"/>
                        </a:rPr>
                        <a:t>CU 28</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r>
              <a:tr h="645825">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2016</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92D05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13.0.2216.0</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5"/>
                        </a:rPr>
                        <a:t>CU 9</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13.0.4574.0</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6"/>
                        </a:rPr>
                        <a:t>CU 15</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13.0.5888.1</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7"/>
                        </a:rPr>
                        <a:t>CU 17</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13.0.6300.2</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8"/>
                        </a:rPr>
                        <a:t>SP3</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r>
              <a:tr h="645825">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2014</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92D05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12.0.2569.0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12.0.4522.0</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9"/>
                        </a:rPr>
                        <a:t>CU 13</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12.0.5687.1</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10"/>
                        </a:rPr>
                        <a:t>CU 18</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12.0.6329.1</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11"/>
                        </a:rPr>
                        <a:t>CU 4</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r>
              <a:tr h="645825">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2012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92D05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11.0.2100.60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11.0.3487.0</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12"/>
                        </a:rPr>
                        <a:t>CU 16</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11.0.5678.0</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13"/>
                        </a:rPr>
                        <a:t>CU 16</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11.0.6607.3</a:t>
                      </a:r>
                      <a:br>
                        <a:rPr b="0" lang="es-ES" sz="1400" u="none" cap="none" strike="noStrike">
                          <a:latin typeface="Arial"/>
                          <a:ea typeface="Arial"/>
                          <a:cs typeface="Arial"/>
                          <a:sym typeface="Arial"/>
                        </a:rPr>
                      </a:br>
                      <a:r>
                        <a:rPr b="0" lang="es-ES" sz="1400" u="sng" cap="none" strike="noStrike">
                          <a:solidFill>
                            <a:schemeClr val="hlink"/>
                          </a:solidFill>
                          <a:latin typeface="Arial"/>
                          <a:ea typeface="Arial"/>
                          <a:cs typeface="Arial"/>
                          <a:sym typeface="Arial"/>
                          <a:hlinkClick r:id="rId14"/>
                        </a:rPr>
                        <a:t>CU 10</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11.0.7001.0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2EFDA"/>
                    </a:solidFill>
                  </a:tcPr>
                </a:tc>
              </a:tr>
              <a:tr h="464200">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2008 R2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10.50.1600.1</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10.50.2500.0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10.50.4000.0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10.50.6000.34</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t/>
                      </a:r>
                      <a:endParaRPr b="0" sz="1400" u="none" cap="none" strike="noStrike">
                        <a:latin typeface="Arial"/>
                        <a:ea typeface="Arial"/>
                        <a:cs typeface="Arial"/>
                        <a:sym typeface="Arial"/>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1734"/>
                    </a:solidFill>
                  </a:tcPr>
                </a:tc>
              </a:tr>
              <a:tr h="464200">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2008</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10.0.1600.22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10.0.2531.0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10.0.4000.0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10.0.5500.0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10.0.6000.29</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2CC"/>
                    </a:solidFill>
                  </a:tcPr>
                </a:tc>
              </a:tr>
              <a:tr h="464200">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2005</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000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9.0.1399.06</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9.0.2047</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9.0.3042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9.0.4035</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9.0.5000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r>
              <a:tr h="464200">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2000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8000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8.0.194</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8.0.384</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8.0.532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8.0.760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8.0.760</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CE4D6"/>
                    </a:solidFill>
                  </a:tcPr>
                </a:tc>
              </a:tr>
              <a:tr h="464200">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SQL Server 7</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0000"/>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7.0.623</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7.0.699</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7.0.842</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7.0.961</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CE4D6"/>
                    </a:solidFill>
                  </a:tcPr>
                </a:tc>
                <a:tc>
                  <a:txBody>
                    <a:bodyPr/>
                    <a:lstStyle/>
                    <a:p>
                      <a:pPr indent="0" lvl="0" marL="0" marR="0" rtl="0" algn="l">
                        <a:spcBef>
                          <a:spcPts val="0"/>
                        </a:spcBef>
                        <a:spcAft>
                          <a:spcPts val="0"/>
                        </a:spcAft>
                        <a:buNone/>
                      </a:pPr>
                      <a:r>
                        <a:rPr b="0" lang="es-ES" sz="1400" u="none" cap="none" strike="noStrike">
                          <a:latin typeface="Arial"/>
                          <a:ea typeface="Arial"/>
                          <a:cs typeface="Arial"/>
                          <a:sym typeface="Arial"/>
                        </a:rPr>
                        <a:t>7.0.1063</a:t>
                      </a:r>
                      <a:endParaRPr/>
                    </a:p>
                  </a:txBody>
                  <a:tcPr marT="39150" marB="39150" marR="39150" marL="39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CE4D6"/>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8. Requisitos de Hardware y Software</a:t>
            </a:r>
            <a:endParaRPr/>
          </a:p>
        </p:txBody>
      </p:sp>
      <p:pic>
        <p:nvPicPr>
          <p:cNvPr descr="Nota" id="259" name="Google Shape;259;p39"/>
          <p:cNvPicPr preferRelativeResize="0"/>
          <p:nvPr/>
        </p:nvPicPr>
        <p:blipFill rotWithShape="1">
          <a:blip r:embed="rId3">
            <a:alphaModFix/>
          </a:blip>
          <a:srcRect b="0" l="0" r="0" t="0"/>
          <a:stretch/>
        </p:blipFill>
        <p:spPr>
          <a:xfrm>
            <a:off x="3011488" y="-1995488"/>
            <a:ext cx="9525" cy="9525"/>
          </a:xfrm>
          <a:prstGeom prst="rect">
            <a:avLst/>
          </a:prstGeom>
          <a:noFill/>
          <a:ln>
            <a:noFill/>
          </a:ln>
        </p:spPr>
      </p:pic>
      <p:sp>
        <p:nvSpPr>
          <p:cNvPr id="260" name="Google Shape;26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200"/>
              <a:buFont typeface="Noto Sans Symbols"/>
              <a:buChar char="❖"/>
            </a:pPr>
            <a:r>
              <a:rPr lang="es-ES" sz="2200"/>
              <a:t>El programa de instalación de SQL Server instala los siguientes componentes de software requeridos por el producto:</a:t>
            </a:r>
            <a:endParaRPr/>
          </a:p>
          <a:p>
            <a:pPr indent="-342900" lvl="2" marL="742950" rtl="0" algn="just">
              <a:spcBef>
                <a:spcPts val="440"/>
              </a:spcBef>
              <a:spcAft>
                <a:spcPts val="0"/>
              </a:spcAft>
              <a:buClr>
                <a:srgbClr val="7F7F7F"/>
              </a:buClr>
              <a:buSzPts val="2200"/>
              <a:buFont typeface="Noto Sans Symbols"/>
              <a:buChar char="❖"/>
            </a:pPr>
            <a:r>
              <a:rPr lang="es-ES" sz="2200"/>
              <a:t>.NET Framework 3.5 SP11</a:t>
            </a:r>
            <a:endParaRPr/>
          </a:p>
          <a:p>
            <a:pPr indent="-342900" lvl="2" marL="742950" rtl="0" algn="just">
              <a:spcBef>
                <a:spcPts val="440"/>
              </a:spcBef>
              <a:spcAft>
                <a:spcPts val="0"/>
              </a:spcAft>
              <a:buClr>
                <a:srgbClr val="7F7F7F"/>
              </a:buClr>
              <a:buSzPts val="2200"/>
              <a:buFont typeface="Noto Sans Symbols"/>
              <a:buChar char="❖"/>
            </a:pPr>
            <a:r>
              <a:rPr lang="es-ES" sz="2200"/>
              <a:t>SQL Server Native Client</a:t>
            </a:r>
            <a:endParaRPr sz="2200"/>
          </a:p>
          <a:p>
            <a:pPr indent="-342900" lvl="2" marL="742950" rtl="0" algn="just">
              <a:spcBef>
                <a:spcPts val="440"/>
              </a:spcBef>
              <a:spcAft>
                <a:spcPts val="0"/>
              </a:spcAft>
              <a:buClr>
                <a:srgbClr val="7F7F7F"/>
              </a:buClr>
              <a:buSzPts val="2200"/>
              <a:buFont typeface="Noto Sans Symbols"/>
              <a:buChar char="❖"/>
            </a:pPr>
            <a:r>
              <a:rPr lang="es-ES" sz="2200"/>
              <a:t>Archivos auxiliares para la instalación de SQL Server</a:t>
            </a:r>
            <a:endParaRPr/>
          </a:p>
          <a:p>
            <a:pPr indent="-342900" lvl="0" marL="342900" rtl="0" algn="just">
              <a:spcBef>
                <a:spcPts val="440"/>
              </a:spcBef>
              <a:spcAft>
                <a:spcPts val="0"/>
              </a:spcAft>
              <a:buClr>
                <a:srgbClr val="7F7F7F"/>
              </a:buClr>
              <a:buSzPts val="2200"/>
              <a:buFont typeface="Noto Sans Symbols"/>
              <a:buChar char="❖"/>
            </a:pPr>
            <a:r>
              <a:rPr lang="es-ES" sz="2200"/>
              <a:t>SQL Server requiere Microsoft Windows Installer 4.5 o una versión posterior Una vez instalados los componentes requeridos, el programa de instalación de SQL Server comprobará que el equipo en el que se ha instalado SQL Server 2008 R2 también cumple los demás requisitos para su correcta instalación.</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8. Requisitos de Hardware y Software</a:t>
            </a:r>
            <a:endParaRPr/>
          </a:p>
        </p:txBody>
      </p:sp>
      <p:sp>
        <p:nvSpPr>
          <p:cNvPr id="266" name="Google Shape;26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7F7F7F"/>
              </a:buClr>
              <a:buSzPct val="100000"/>
              <a:buFont typeface="Noto Sans Symbols"/>
              <a:buChar char="❖"/>
            </a:pPr>
            <a:r>
              <a:rPr lang="es-ES"/>
              <a:t>Los requisitos de software de red para las versiones de 64 bits de SQL Server son los mismos que para las versiones de 32 bits.</a:t>
            </a:r>
            <a:endParaRPr/>
          </a:p>
          <a:p>
            <a:pPr indent="-342900" lvl="0" marL="342900" rtl="0" algn="just">
              <a:spcBef>
                <a:spcPts val="444"/>
              </a:spcBef>
              <a:spcAft>
                <a:spcPts val="0"/>
              </a:spcAft>
              <a:buClr>
                <a:srgbClr val="7F7F7F"/>
              </a:buClr>
              <a:buSzPct val="100000"/>
              <a:buFont typeface="Noto Sans Symbols"/>
              <a:buChar char="❖"/>
            </a:pPr>
            <a:r>
              <a:rPr lang="es-ES"/>
              <a:t>Los sistemas operativos compatibles tienen el software de red integrado. Las instancias predeterminadas y con nombre independientes admiten los siguientes protocolos de red:</a:t>
            </a:r>
            <a:endParaRPr/>
          </a:p>
          <a:p>
            <a:pPr indent="-285750" lvl="1" marL="742950" rtl="0" algn="just">
              <a:spcBef>
                <a:spcPts val="296"/>
              </a:spcBef>
              <a:spcAft>
                <a:spcPts val="0"/>
              </a:spcAft>
              <a:buClr>
                <a:srgbClr val="7F7F7F"/>
              </a:buClr>
              <a:buSzPct val="100000"/>
              <a:buFont typeface="Noto Sans Symbols"/>
              <a:buChar char="❖"/>
            </a:pPr>
            <a:r>
              <a:rPr lang="es-ES"/>
              <a:t>Memoria compartida</a:t>
            </a:r>
            <a:endParaRPr/>
          </a:p>
          <a:p>
            <a:pPr indent="-285750" lvl="1" marL="742950" rtl="0" algn="just">
              <a:spcBef>
                <a:spcPts val="296"/>
              </a:spcBef>
              <a:spcAft>
                <a:spcPts val="0"/>
              </a:spcAft>
              <a:buClr>
                <a:srgbClr val="7F7F7F"/>
              </a:buClr>
              <a:buSzPct val="100000"/>
              <a:buFont typeface="Noto Sans Symbols"/>
              <a:buChar char="❖"/>
            </a:pPr>
            <a:r>
              <a:rPr lang="es-ES"/>
              <a:t>Canalizaciones con nombre</a:t>
            </a:r>
            <a:endParaRPr/>
          </a:p>
          <a:p>
            <a:pPr indent="-285750" lvl="1" marL="742950" rtl="0" algn="just">
              <a:spcBef>
                <a:spcPts val="296"/>
              </a:spcBef>
              <a:spcAft>
                <a:spcPts val="0"/>
              </a:spcAft>
              <a:buClr>
                <a:srgbClr val="7F7F7F"/>
              </a:buClr>
              <a:buSzPct val="100000"/>
              <a:buFont typeface="Noto Sans Symbols"/>
              <a:buChar char="❖"/>
            </a:pPr>
            <a:r>
              <a:rPr lang="es-ES"/>
              <a:t>TCP/IP</a:t>
            </a:r>
            <a:endParaRPr/>
          </a:p>
          <a:p>
            <a:pPr indent="-342900" lvl="0" marL="342900" rtl="0" algn="just">
              <a:spcBef>
                <a:spcPts val="444"/>
              </a:spcBef>
              <a:spcAft>
                <a:spcPts val="0"/>
              </a:spcAft>
              <a:buClr>
                <a:srgbClr val="7F7F7F"/>
              </a:buClr>
              <a:buSzPct val="100000"/>
              <a:buFont typeface="Noto Sans Symbols"/>
              <a:buChar char="❖"/>
            </a:pPr>
            <a:r>
              <a:rPr lang="es-ES"/>
              <a:t>SQL Server se admite en entornos de máquina virtual que se ejecutan en el rol Hyper-V de las ediciones Standard, Enterprise y Datacenter de Windows Server. La máquina virtual debe ejecutarse en un sistema operativo compatible con la edición de SQL Server concreta que se cita más adelante en este tema.</a:t>
            </a:r>
            <a:endParaRPr/>
          </a:p>
          <a:p>
            <a:pPr indent="-201930" lvl="0" marL="342900" rtl="0" algn="just">
              <a:spcBef>
                <a:spcPts val="444"/>
              </a:spcBef>
              <a:spcAft>
                <a:spcPts val="0"/>
              </a:spcAft>
              <a:buClr>
                <a:srgbClr val="7F7F7F"/>
              </a:buClr>
              <a:buSzPct val="100000"/>
              <a:buFont typeface="Noto Sans Symbols"/>
              <a:buNone/>
            </a:pPr>
            <a:r>
              <a:t/>
            </a:r>
            <a:endParaRPr/>
          </a:p>
          <a:p>
            <a:pPr indent="-201930" lvl="0" marL="342900" rtl="0" algn="just">
              <a:spcBef>
                <a:spcPts val="444"/>
              </a:spcBef>
              <a:spcAft>
                <a:spcPts val="0"/>
              </a:spcAft>
              <a:buClr>
                <a:srgbClr val="7F7F7F"/>
              </a:buClr>
              <a:buSzPct val="100000"/>
              <a:buFont typeface="Noto Sans Symbols"/>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8. Requisitos de Hardware y Software</a:t>
            </a:r>
            <a:endParaRPr/>
          </a:p>
        </p:txBody>
      </p:sp>
      <p:sp>
        <p:nvSpPr>
          <p:cNvPr id="272" name="Google Shape;272;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7F7F7F"/>
              </a:buClr>
              <a:buSzPct val="100000"/>
              <a:buFont typeface="Noto Sans Symbols"/>
              <a:buChar char="❖"/>
            </a:pPr>
            <a:r>
              <a:rPr lang="es-ES"/>
              <a:t>Para todas las instalaciones de SQL Server se requiere Microsoft Internet Explorer 6 SP 1 o una versión posterior.</a:t>
            </a:r>
            <a:endParaRPr/>
          </a:p>
          <a:p>
            <a:pPr indent="-342900" lvl="0" marL="342900" rtl="0" algn="just">
              <a:spcBef>
                <a:spcPts val="444"/>
              </a:spcBef>
              <a:spcAft>
                <a:spcPts val="0"/>
              </a:spcAft>
              <a:buClr>
                <a:srgbClr val="7F7F7F"/>
              </a:buClr>
              <a:buSzPct val="100000"/>
              <a:buFont typeface="Noto Sans Symbols"/>
              <a:buChar char="❖"/>
            </a:pPr>
            <a:r>
              <a:rPr lang="es-ES"/>
              <a:t> Se requiere Internet Explorer 6 Service Pack 1 o una versión posterior para Microsoft Management Console (MMC)</a:t>
            </a:r>
            <a:endParaRPr/>
          </a:p>
          <a:p>
            <a:pPr indent="-342900" lvl="0" marL="342900" rtl="0" algn="just">
              <a:spcBef>
                <a:spcPts val="444"/>
              </a:spcBef>
              <a:spcAft>
                <a:spcPts val="0"/>
              </a:spcAft>
              <a:buClr>
                <a:srgbClr val="7F7F7F"/>
              </a:buClr>
              <a:buSzPct val="100000"/>
              <a:buFont typeface="Noto Sans Symbols"/>
              <a:buChar char="❖"/>
            </a:pPr>
            <a:r>
              <a:rPr lang="es-ES"/>
              <a:t>Las necesidades de espacio en disco variarán con los componentes de SQL Server que instale.</a:t>
            </a:r>
            <a:endParaRPr/>
          </a:p>
          <a:p>
            <a:pPr indent="-342900" lvl="0" marL="342900" rtl="0" algn="just">
              <a:spcBef>
                <a:spcPts val="444"/>
              </a:spcBef>
              <a:spcAft>
                <a:spcPts val="0"/>
              </a:spcAft>
              <a:buClr>
                <a:srgbClr val="7F7F7F"/>
              </a:buClr>
              <a:buSzPct val="100000"/>
              <a:buFont typeface="Noto Sans Symbols"/>
              <a:buChar char="❖"/>
            </a:pPr>
            <a:r>
              <a:rPr lang="es-ES"/>
              <a:t>Para la instalación desde disco se necesita una unidad de CD o DVD.</a:t>
            </a:r>
            <a:endParaRPr/>
          </a:p>
          <a:p>
            <a:pPr indent="-342900" lvl="0" marL="342900" rtl="0" algn="just">
              <a:spcBef>
                <a:spcPts val="444"/>
              </a:spcBef>
              <a:spcAft>
                <a:spcPts val="0"/>
              </a:spcAft>
              <a:buClr>
                <a:srgbClr val="7F7F7F"/>
              </a:buClr>
              <a:buSzPct val="100000"/>
              <a:buFont typeface="Noto Sans Symbols"/>
              <a:buChar char="❖"/>
            </a:pPr>
            <a:r>
              <a:rPr lang="es-ES"/>
              <a:t>Las herramientas gráficas de SQL Server requieren Super VGA o una resolución mayor: resolución mínima de 800 x 600 píxeles.</a:t>
            </a:r>
            <a:endParaRPr/>
          </a:p>
          <a:p>
            <a:pPr indent="-342900" lvl="0" marL="342900" rtl="0" algn="just">
              <a:spcBef>
                <a:spcPts val="444"/>
              </a:spcBef>
              <a:spcAft>
                <a:spcPts val="0"/>
              </a:spcAft>
              <a:buClr>
                <a:srgbClr val="7F7F7F"/>
              </a:buClr>
              <a:buSzPct val="100000"/>
              <a:buFont typeface="Noto Sans Symbols"/>
              <a:buChar char="❖"/>
            </a:pPr>
            <a:r>
              <a:rPr lang="es-ES"/>
              <a:t>Dispositivo señalador: se necesita un mouse Microsoft o dispositivo señalador compatible.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04" name="Google Shape;10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800"/>
              <a:buChar char="•"/>
            </a:pPr>
            <a:r>
              <a:rPr lang="es-ES" sz="2800"/>
              <a:t>Evaluación 2</a:t>
            </a:r>
            <a:endParaRPr/>
          </a:p>
          <a:p>
            <a:pPr indent="-342900" lvl="0" marL="342900" rtl="0" algn="l">
              <a:spcBef>
                <a:spcPts val="560"/>
              </a:spcBef>
              <a:spcAft>
                <a:spcPts val="0"/>
              </a:spcAft>
              <a:buClr>
                <a:srgbClr val="7F7F7F"/>
              </a:buClr>
              <a:buSzPts val="2800"/>
              <a:buChar char="•"/>
            </a:pPr>
            <a:r>
              <a:rPr lang="es-ES" sz="2800"/>
              <a:t>Fecha Certamen 08 de Mayo</a:t>
            </a:r>
            <a:endParaRPr/>
          </a:p>
          <a:p>
            <a:pPr indent="-342900" lvl="0" marL="342900" rtl="0" algn="l">
              <a:spcBef>
                <a:spcPts val="560"/>
              </a:spcBef>
              <a:spcAft>
                <a:spcPts val="0"/>
              </a:spcAft>
              <a:buClr>
                <a:srgbClr val="7F7F7F"/>
              </a:buClr>
              <a:buSzPts val="2800"/>
              <a:buChar char="•"/>
            </a:pPr>
            <a:r>
              <a:rPr lang="es-ES" sz="2800"/>
              <a:t>Fecha Trabajo </a:t>
            </a:r>
            <a:endParaRPr/>
          </a:p>
        </p:txBody>
      </p:sp>
      <p:pic>
        <p:nvPicPr>
          <p:cNvPr id="105" name="Google Shape;105;p15"/>
          <p:cNvPicPr preferRelativeResize="0"/>
          <p:nvPr/>
        </p:nvPicPr>
        <p:blipFill rotWithShape="1">
          <a:blip r:embed="rId3">
            <a:alphaModFix/>
          </a:blip>
          <a:srcRect b="0" l="0" r="0" t="0"/>
          <a:stretch/>
        </p:blipFill>
        <p:spPr>
          <a:xfrm>
            <a:off x="4009482" y="2924944"/>
            <a:ext cx="4658265" cy="37293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8. Requisitos de Hardware y Software</a:t>
            </a:r>
            <a:endParaRPr/>
          </a:p>
        </p:txBody>
      </p:sp>
      <p:sp>
        <p:nvSpPr>
          <p:cNvPr id="278" name="Google Shape;278;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7F7F7F"/>
              </a:buClr>
              <a:buSzPts val="1800"/>
              <a:buNone/>
            </a:pPr>
            <a:r>
              <a:rPr b="1" lang="es-ES" sz="1800"/>
              <a:t>Requisitos de espacio en disco duro (32 y 64 bits)</a:t>
            </a:r>
            <a:endParaRPr/>
          </a:p>
          <a:p>
            <a:pPr indent="0" lvl="0" marL="0" rtl="0" algn="just">
              <a:spcBef>
                <a:spcPts val="0"/>
              </a:spcBef>
              <a:spcAft>
                <a:spcPts val="0"/>
              </a:spcAft>
              <a:buClr>
                <a:srgbClr val="7F7F7F"/>
              </a:buClr>
              <a:buSzPts val="1800"/>
              <a:buNone/>
            </a:pPr>
            <a:r>
              <a:t/>
            </a:r>
            <a:endParaRPr b="1" sz="1800"/>
          </a:p>
          <a:p>
            <a:pPr indent="-342900" lvl="0" marL="342900" rtl="0" algn="just">
              <a:spcBef>
                <a:spcPts val="0"/>
              </a:spcBef>
              <a:spcAft>
                <a:spcPts val="0"/>
              </a:spcAft>
              <a:buClr>
                <a:srgbClr val="7F7F7F"/>
              </a:buClr>
              <a:buSzPts val="1800"/>
              <a:buFont typeface="Noto Sans Symbols"/>
              <a:buChar char="❖"/>
            </a:pPr>
            <a:r>
              <a:rPr lang="es-ES" sz="1800"/>
              <a:t>Durante la instalación de SQL Server, Windows Installer crea archivos temporales en la unidad del sistema. Antes de ejecutar el programa de instalación para instalar o actualizar SQL Server, compruebe que dispone de al menos 3,6 GB de espacio en disco en la unidad del sistema para estos archivos. Este requisito es aplicable incluso si instala todos los componentes de SQL Server en una unidad distinta de la predeterminada.</a:t>
            </a:r>
            <a:endParaRPr/>
          </a:p>
          <a:p>
            <a:pPr indent="-342900" lvl="0" marL="342900" rtl="0" algn="just">
              <a:spcBef>
                <a:spcPts val="0"/>
              </a:spcBef>
              <a:spcAft>
                <a:spcPts val="0"/>
              </a:spcAft>
              <a:buClr>
                <a:srgbClr val="7F7F7F"/>
              </a:buClr>
              <a:buSzPts val="1800"/>
              <a:buFont typeface="Noto Sans Symbols"/>
              <a:buChar char="❖"/>
            </a:pPr>
            <a:r>
              <a:rPr lang="es-ES" sz="1800"/>
              <a:t>Los requisitos reales de disco duro dependen de la configuración del sistema y de las características que decida instalar. En la tabla siguiente se muestran los requisitos de espacio en disco de los componentes de SQL Server.</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8. Requisitos de Hardware y Software</a:t>
            </a:r>
            <a:endParaRPr/>
          </a:p>
        </p:txBody>
      </p:sp>
      <p:graphicFrame>
        <p:nvGraphicFramePr>
          <p:cNvPr id="284" name="Google Shape;284;p43"/>
          <p:cNvGraphicFramePr/>
          <p:nvPr/>
        </p:nvGraphicFramePr>
        <p:xfrm>
          <a:off x="457200" y="1916830"/>
          <a:ext cx="3000000" cy="3000000"/>
        </p:xfrm>
        <a:graphic>
          <a:graphicData uri="http://schemas.openxmlformats.org/drawingml/2006/table">
            <a:tbl>
              <a:tblPr bandRow="1" firstCol="1" firstRow="1">
                <a:noFill/>
                <a:tableStyleId>{57BB8460-7FF3-4149-A33E-B5F74407914A}</a:tableStyleId>
              </a:tblPr>
              <a:tblGrid>
                <a:gridCol w="5989500"/>
                <a:gridCol w="2240100"/>
              </a:tblGrid>
              <a:tr h="871575">
                <a:tc>
                  <a:txBody>
                    <a:bodyPr/>
                    <a:lstStyle/>
                    <a:p>
                      <a:pPr indent="0" lvl="0" marL="95250" marR="95250" rtl="0" algn="l">
                        <a:lnSpc>
                          <a:spcPct val="75000"/>
                        </a:lnSpc>
                        <a:spcBef>
                          <a:spcPts val="0"/>
                        </a:spcBef>
                        <a:spcAft>
                          <a:spcPts val="0"/>
                        </a:spcAft>
                        <a:buNone/>
                      </a:pPr>
                      <a:r>
                        <a:rPr lang="es-ES" sz="1800" u="none" cap="none" strike="noStrike"/>
                        <a:t>Característica</a:t>
                      </a:r>
                      <a:endParaRPr sz="1600" u="none" cap="none" strike="noStrike">
                        <a:latin typeface="Calibri"/>
                        <a:ea typeface="Calibri"/>
                        <a:cs typeface="Calibri"/>
                        <a:sym typeface="Calibri"/>
                      </a:endParaRPr>
                    </a:p>
                  </a:txBody>
                  <a:tcPr marT="95250" marB="95250" marR="76200" marL="76200" anchor="ctr"/>
                </a:tc>
                <a:tc>
                  <a:txBody>
                    <a:bodyPr/>
                    <a:lstStyle/>
                    <a:p>
                      <a:pPr indent="0" lvl="0" marL="95250" marR="95250" rtl="0" algn="l">
                        <a:lnSpc>
                          <a:spcPct val="75000"/>
                        </a:lnSpc>
                        <a:spcBef>
                          <a:spcPts val="0"/>
                        </a:spcBef>
                        <a:spcAft>
                          <a:spcPts val="0"/>
                        </a:spcAft>
                        <a:buNone/>
                      </a:pPr>
                      <a:r>
                        <a:rPr lang="es-ES" sz="1800" u="none" cap="none" strike="noStrike"/>
                        <a:t>Requisito de espacio en disco</a:t>
                      </a:r>
                      <a:endParaRPr sz="1600" u="none" cap="none" strike="noStrike">
                        <a:latin typeface="Calibri"/>
                        <a:ea typeface="Calibri"/>
                        <a:cs typeface="Calibri"/>
                        <a:sym typeface="Calibri"/>
                      </a:endParaRPr>
                    </a:p>
                  </a:txBody>
                  <a:tcPr marT="95250" marB="95250" marR="76200" marL="76200" anchor="ctr"/>
                </a:tc>
              </a:tr>
              <a:tr h="626075">
                <a:tc>
                  <a:txBody>
                    <a:bodyPr/>
                    <a:lstStyle/>
                    <a:p>
                      <a:pPr indent="0" lvl="0" marL="95250" marR="95250" rtl="0" algn="l">
                        <a:lnSpc>
                          <a:spcPct val="75000"/>
                        </a:lnSpc>
                        <a:spcBef>
                          <a:spcPts val="0"/>
                        </a:spcBef>
                        <a:spcAft>
                          <a:spcPts val="0"/>
                        </a:spcAft>
                        <a:buNone/>
                      </a:pPr>
                      <a:r>
                        <a:rPr lang="es-ES" sz="1800" u="none" cap="none" strike="noStrike"/>
                        <a:t>Motor de base de datos y archivos de datos, Replicación y Búsqueda de texto completo</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711 MB</a:t>
                      </a:r>
                      <a:endParaRPr sz="1600" u="none" cap="none" strike="noStrike">
                        <a:latin typeface="Calibri"/>
                        <a:ea typeface="Calibri"/>
                        <a:cs typeface="Calibri"/>
                        <a:sym typeface="Calibri"/>
                      </a:endParaRPr>
                    </a:p>
                  </a:txBody>
                  <a:tcPr marT="95250" marB="95250" marR="76200" marL="76200"/>
                </a:tc>
              </a:tr>
              <a:tr h="587800">
                <a:tc>
                  <a:txBody>
                    <a:bodyPr/>
                    <a:lstStyle/>
                    <a:p>
                      <a:pPr indent="0" lvl="0" marL="95250" marR="95250" rtl="0" algn="l">
                        <a:lnSpc>
                          <a:spcPct val="75000"/>
                        </a:lnSpc>
                        <a:spcBef>
                          <a:spcPts val="0"/>
                        </a:spcBef>
                        <a:spcAft>
                          <a:spcPts val="0"/>
                        </a:spcAft>
                        <a:buNone/>
                      </a:pPr>
                      <a:r>
                        <a:rPr lang="es-ES" sz="1800" u="none" cap="none" strike="noStrike"/>
                        <a:t>Analysis Services y archivos de datos</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345 MB</a:t>
                      </a:r>
                      <a:endParaRPr sz="1600" u="none" cap="none" strike="noStrike">
                        <a:latin typeface="Calibri"/>
                        <a:ea typeface="Calibri"/>
                        <a:cs typeface="Calibri"/>
                        <a:sym typeface="Calibri"/>
                      </a:endParaRPr>
                    </a:p>
                  </a:txBody>
                  <a:tcPr marT="95250" marB="95250" marR="76200" marL="76200"/>
                </a:tc>
              </a:tr>
              <a:tr h="587800">
                <a:tc>
                  <a:txBody>
                    <a:bodyPr/>
                    <a:lstStyle/>
                    <a:p>
                      <a:pPr indent="0" lvl="0" marL="95250" marR="95250" rtl="0" algn="l">
                        <a:lnSpc>
                          <a:spcPct val="75000"/>
                        </a:lnSpc>
                        <a:spcBef>
                          <a:spcPts val="0"/>
                        </a:spcBef>
                        <a:spcAft>
                          <a:spcPts val="0"/>
                        </a:spcAft>
                        <a:buNone/>
                      </a:pPr>
                      <a:r>
                        <a:rPr lang="es-ES" sz="1800" u="none" cap="none" strike="noStrike"/>
                        <a:t>Reporting Services y Administrador de informes</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304 MB</a:t>
                      </a:r>
                      <a:endParaRPr sz="1600" u="none" cap="none" strike="noStrike">
                        <a:latin typeface="Calibri"/>
                        <a:ea typeface="Calibri"/>
                        <a:cs typeface="Calibri"/>
                        <a:sym typeface="Calibri"/>
                      </a:endParaRPr>
                    </a:p>
                  </a:txBody>
                  <a:tcPr marT="95250" marB="95250" marR="76200" marL="76200"/>
                </a:tc>
              </a:tr>
              <a:tr h="587800">
                <a:tc>
                  <a:txBody>
                    <a:bodyPr/>
                    <a:lstStyle/>
                    <a:p>
                      <a:pPr indent="0" lvl="0" marL="95250" marR="95250" rtl="0" algn="l">
                        <a:lnSpc>
                          <a:spcPct val="75000"/>
                        </a:lnSpc>
                        <a:spcBef>
                          <a:spcPts val="0"/>
                        </a:spcBef>
                        <a:spcAft>
                          <a:spcPts val="0"/>
                        </a:spcAft>
                        <a:buNone/>
                      </a:pPr>
                      <a:r>
                        <a:rPr lang="es-ES" sz="1800" u="none" cap="none" strike="noStrike"/>
                        <a:t>Integration Services</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591 MB</a:t>
                      </a:r>
                      <a:endParaRPr sz="1600" u="none" cap="none" strike="noStrike">
                        <a:latin typeface="Calibri"/>
                        <a:ea typeface="Calibri"/>
                        <a:cs typeface="Calibri"/>
                        <a:sym typeface="Calibri"/>
                      </a:endParaRPr>
                    </a:p>
                  </a:txBody>
                  <a:tcPr marT="95250" marB="95250" marR="76200" marL="76200"/>
                </a:tc>
              </a:tr>
              <a:tr h="615650">
                <a:tc>
                  <a:txBody>
                    <a:bodyPr/>
                    <a:lstStyle/>
                    <a:p>
                      <a:pPr indent="0" lvl="0" marL="95250" marR="95250" rtl="0" algn="l">
                        <a:lnSpc>
                          <a:spcPct val="75000"/>
                        </a:lnSpc>
                        <a:spcBef>
                          <a:spcPts val="0"/>
                        </a:spcBef>
                        <a:spcAft>
                          <a:spcPts val="0"/>
                        </a:spcAft>
                        <a:buNone/>
                      </a:pPr>
                      <a:r>
                        <a:rPr lang="es-ES" sz="1800" u="none" cap="none" strike="noStrike"/>
                        <a:t>Componentes de cliente (excepto Libros en pantalla y herramientas de Integration Services)</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1823 MB</a:t>
                      </a:r>
                      <a:endParaRPr sz="1600" u="none" cap="none" strike="noStrike">
                        <a:latin typeface="Calibri"/>
                        <a:ea typeface="Calibri"/>
                        <a:cs typeface="Calibri"/>
                        <a:sym typeface="Calibri"/>
                      </a:endParaRPr>
                    </a:p>
                  </a:txBody>
                  <a:tcPr marT="95250" marB="95250" marR="76200" marL="76200"/>
                </a:tc>
              </a:tr>
              <a:tr h="587800">
                <a:tc>
                  <a:txBody>
                    <a:bodyPr/>
                    <a:lstStyle/>
                    <a:p>
                      <a:pPr indent="0" lvl="0" marL="95250" marR="95250" rtl="0" algn="l">
                        <a:lnSpc>
                          <a:spcPct val="75000"/>
                        </a:lnSpc>
                        <a:spcBef>
                          <a:spcPts val="0"/>
                        </a:spcBef>
                        <a:spcAft>
                          <a:spcPts val="0"/>
                        </a:spcAft>
                        <a:buNone/>
                      </a:pPr>
                      <a:r>
                        <a:rPr lang="es-ES" sz="1800" u="none" cap="none" strike="noStrike"/>
                        <a:t>Libros en pantalla de SQL Server</a:t>
                      </a:r>
                      <a:endParaRPr sz="1600" u="none" cap="none" strike="noStrike">
                        <a:latin typeface="Calibri"/>
                        <a:ea typeface="Calibri"/>
                        <a:cs typeface="Calibri"/>
                        <a:sym typeface="Calibri"/>
                      </a:endParaRPr>
                    </a:p>
                  </a:txBody>
                  <a:tcPr marT="95250" marB="95250" marR="76200" marL="76200"/>
                </a:tc>
                <a:tc>
                  <a:txBody>
                    <a:bodyPr/>
                    <a:lstStyle/>
                    <a:p>
                      <a:pPr indent="0" lvl="0" marL="95250" marR="95250" rtl="0" algn="l">
                        <a:lnSpc>
                          <a:spcPct val="75000"/>
                        </a:lnSpc>
                        <a:spcBef>
                          <a:spcPts val="0"/>
                        </a:spcBef>
                        <a:spcAft>
                          <a:spcPts val="0"/>
                        </a:spcAft>
                        <a:buNone/>
                      </a:pPr>
                      <a:r>
                        <a:rPr lang="es-ES" sz="1800" u="none" cap="none" strike="noStrike"/>
                        <a:t>157 MB</a:t>
                      </a:r>
                      <a:endParaRPr sz="1600" u="none" cap="none" strike="noStrike">
                        <a:latin typeface="Calibri"/>
                        <a:ea typeface="Calibri"/>
                        <a:cs typeface="Calibri"/>
                        <a:sym typeface="Calibri"/>
                      </a:endParaRPr>
                    </a:p>
                  </a:txBody>
                  <a:tcPr marT="95250" marB="95250" marR="76200" marL="762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Instalación SQL Server</a:t>
            </a:r>
            <a:endParaRPr/>
          </a:p>
        </p:txBody>
      </p:sp>
      <p:sp>
        <p:nvSpPr>
          <p:cNvPr id="290" name="Google Shape;29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11" name="Google Shape;11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800"/>
              <a:buChar char="•"/>
            </a:pPr>
            <a:r>
              <a:rPr lang="es-ES" sz="2800"/>
              <a:t>Evaluación 3</a:t>
            </a:r>
            <a:endParaRPr/>
          </a:p>
          <a:p>
            <a:pPr indent="-342900" lvl="0" marL="342900" rtl="0" algn="l">
              <a:spcBef>
                <a:spcPts val="560"/>
              </a:spcBef>
              <a:spcAft>
                <a:spcPts val="0"/>
              </a:spcAft>
              <a:buClr>
                <a:srgbClr val="7F7F7F"/>
              </a:buClr>
              <a:buSzPts val="2800"/>
              <a:buChar char="•"/>
            </a:pPr>
            <a:r>
              <a:rPr lang="es-ES" sz="2800"/>
              <a:t>Fecha Certamen 06 de Julio</a:t>
            </a:r>
            <a:endParaRPr/>
          </a:p>
          <a:p>
            <a:pPr indent="-342900" lvl="0" marL="342900" rtl="0" algn="l">
              <a:spcBef>
                <a:spcPts val="560"/>
              </a:spcBef>
              <a:spcAft>
                <a:spcPts val="0"/>
              </a:spcAft>
              <a:buClr>
                <a:srgbClr val="7F7F7F"/>
              </a:buClr>
              <a:buSzPts val="2800"/>
              <a:buChar char="•"/>
            </a:pPr>
            <a:r>
              <a:rPr lang="es-ES" sz="2800"/>
              <a:t>Fecha Trabajo</a:t>
            </a:r>
            <a:endParaRPr/>
          </a:p>
          <a:p>
            <a:pPr indent="-190500" lvl="0" marL="342900" rtl="0" algn="l">
              <a:spcBef>
                <a:spcPts val="480"/>
              </a:spcBef>
              <a:spcAft>
                <a:spcPts val="0"/>
              </a:spcAft>
              <a:buClr>
                <a:srgbClr val="7F7F7F"/>
              </a:buClr>
              <a:buSzPts val="2400"/>
              <a:buNone/>
            </a:pPr>
            <a:r>
              <a:t/>
            </a:r>
            <a:endParaRPr/>
          </a:p>
        </p:txBody>
      </p:sp>
      <p:pic>
        <p:nvPicPr>
          <p:cNvPr id="112" name="Google Shape;112;p16"/>
          <p:cNvPicPr preferRelativeResize="0"/>
          <p:nvPr/>
        </p:nvPicPr>
        <p:blipFill rotWithShape="1">
          <a:blip r:embed="rId3">
            <a:alphaModFix/>
          </a:blip>
          <a:srcRect b="0" l="0" r="0" t="0"/>
          <a:stretch/>
        </p:blipFill>
        <p:spPr>
          <a:xfrm>
            <a:off x="4123540" y="3068960"/>
            <a:ext cx="4563260" cy="35948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s-ES"/>
              <a:t>Programa</a:t>
            </a:r>
            <a:endParaRPr/>
          </a:p>
        </p:txBody>
      </p:sp>
      <p:sp>
        <p:nvSpPr>
          <p:cNvPr id="118" name="Google Shape;11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spcBef>
                <a:spcPts val="0"/>
              </a:spcBef>
              <a:spcAft>
                <a:spcPts val="0"/>
              </a:spcAft>
              <a:buClr>
                <a:srgbClr val="7F7F7F"/>
              </a:buClr>
              <a:buSzPct val="100000"/>
              <a:buNone/>
            </a:pPr>
            <a:r>
              <a:rPr b="1" lang="es-ES" sz="3400"/>
              <a:t>Esta actividad se centra en:</a:t>
            </a:r>
            <a:endParaRPr/>
          </a:p>
          <a:p>
            <a:pPr indent="0" lvl="0" marL="0" rtl="0" algn="just">
              <a:spcBef>
                <a:spcPts val="264"/>
              </a:spcBef>
              <a:spcAft>
                <a:spcPts val="0"/>
              </a:spcAft>
              <a:buClr>
                <a:srgbClr val="7F7F7F"/>
              </a:buClr>
              <a:buSzPct val="100000"/>
              <a:buNone/>
            </a:pPr>
            <a:r>
              <a:rPr lang="es-ES"/>
              <a:t> </a:t>
            </a:r>
            <a:endParaRPr/>
          </a:p>
          <a:p>
            <a:pPr indent="-457200" lvl="1" marL="857250" rtl="0" algn="just">
              <a:spcBef>
                <a:spcPts val="319"/>
              </a:spcBef>
              <a:spcAft>
                <a:spcPts val="0"/>
              </a:spcAft>
              <a:buClr>
                <a:srgbClr val="7F7F7F"/>
              </a:buClr>
              <a:buSzPct val="100000"/>
              <a:buFont typeface="Noto Sans Symbols"/>
              <a:buChar char="✔"/>
            </a:pPr>
            <a:r>
              <a:rPr lang="es-ES" sz="2900"/>
              <a:t>Realización de tareas administrativas comunes.</a:t>
            </a:r>
            <a:endParaRPr/>
          </a:p>
          <a:p>
            <a:pPr indent="-457200" lvl="1" marL="857250" rtl="0" algn="just">
              <a:spcBef>
                <a:spcPts val="319"/>
              </a:spcBef>
              <a:spcAft>
                <a:spcPts val="0"/>
              </a:spcAft>
              <a:buClr>
                <a:srgbClr val="7F7F7F"/>
              </a:buClr>
              <a:buSzPct val="100000"/>
              <a:buFont typeface="Noto Sans Symbols"/>
              <a:buChar char="✔"/>
            </a:pPr>
            <a:r>
              <a:rPr lang="es-ES" sz="2900"/>
              <a:t>Comprensión de cómo SQL Server funciona en segundo plano, y la optimización de rendimiento de SQL Server, así como asegurar la alta disponibilidad de datos. </a:t>
            </a:r>
            <a:endParaRPr/>
          </a:p>
          <a:p>
            <a:pPr indent="0" lvl="1" marL="400050" rtl="0" algn="just">
              <a:spcBef>
                <a:spcPts val="319"/>
              </a:spcBef>
              <a:spcAft>
                <a:spcPts val="0"/>
              </a:spcAft>
              <a:buClr>
                <a:srgbClr val="7F7F7F"/>
              </a:buClr>
              <a:buSzPct val="100000"/>
              <a:buNone/>
            </a:pPr>
            <a:r>
              <a:t/>
            </a:r>
            <a:endParaRPr sz="2900"/>
          </a:p>
          <a:p>
            <a:pPr indent="0" lvl="0" marL="0" rtl="0" algn="just">
              <a:spcBef>
                <a:spcPts val="264"/>
              </a:spcBef>
              <a:spcAft>
                <a:spcPts val="0"/>
              </a:spcAft>
              <a:buClr>
                <a:srgbClr val="7F7F7F"/>
              </a:buClr>
              <a:buSzPct val="100000"/>
              <a:buNone/>
            </a:pPr>
            <a:r>
              <a:rPr b="1" lang="es-ES"/>
              <a:t>OBJETIVO GENERAL</a:t>
            </a:r>
            <a:endParaRPr/>
          </a:p>
          <a:p>
            <a:pPr indent="0" lvl="0" marL="0" rtl="0" algn="just">
              <a:spcBef>
                <a:spcPts val="264"/>
              </a:spcBef>
              <a:spcAft>
                <a:spcPts val="0"/>
              </a:spcAft>
              <a:buClr>
                <a:srgbClr val="7F7F7F"/>
              </a:buClr>
              <a:buSzPct val="100000"/>
              <a:buNone/>
            </a:pPr>
            <a:r>
              <a:rPr lang="es-ES"/>
              <a:t> </a:t>
            </a:r>
            <a:endParaRPr/>
          </a:p>
          <a:p>
            <a:pPr indent="-457200" lvl="1" marL="857250" rtl="0" algn="just">
              <a:spcBef>
                <a:spcPts val="319"/>
              </a:spcBef>
              <a:spcAft>
                <a:spcPts val="0"/>
              </a:spcAft>
              <a:buClr>
                <a:srgbClr val="7F7F7F"/>
              </a:buClr>
              <a:buSzPct val="100000"/>
              <a:buFont typeface="Noto Sans Symbols"/>
              <a:buChar char="✔"/>
            </a:pPr>
            <a:r>
              <a:rPr lang="es-ES" sz="2900"/>
              <a:t>Aprenderán cómo instalar, configurar, administrar, proteger, automatizar, controlar y optimizar SQL Server. </a:t>
            </a:r>
            <a:endParaRPr/>
          </a:p>
          <a:p>
            <a:pPr indent="-355917" lvl="1" marL="857250" rtl="0" algn="just">
              <a:spcBef>
                <a:spcPts val="319"/>
              </a:spcBef>
              <a:spcAft>
                <a:spcPts val="0"/>
              </a:spcAft>
              <a:buClr>
                <a:srgbClr val="7F7F7F"/>
              </a:buClr>
              <a:buSzPct val="100000"/>
              <a:buFont typeface="Noto Sans Symbols"/>
              <a:buNone/>
            </a:pPr>
            <a:r>
              <a:t/>
            </a:r>
            <a:endParaRPr sz="2900"/>
          </a:p>
          <a:p>
            <a:pPr indent="-457200" lvl="1" marL="857250" rtl="0" algn="just">
              <a:spcBef>
                <a:spcPts val="319"/>
              </a:spcBef>
              <a:spcAft>
                <a:spcPts val="0"/>
              </a:spcAft>
              <a:buClr>
                <a:srgbClr val="7F7F7F"/>
              </a:buClr>
              <a:buSzPct val="100000"/>
              <a:buFont typeface="Noto Sans Symbols"/>
              <a:buChar char="✔"/>
            </a:pPr>
            <a:r>
              <a:rPr lang="es-ES" sz="2900"/>
              <a:t>Aprenderán a crear, administrar, respaldar y restaurar bases de datos individuales, la transferencia y la replicación de datos, configurar para una alta disponibilidad y recuperación antes una situación de desastres.</a:t>
            </a:r>
            <a:endParaRPr/>
          </a:p>
          <a:p>
            <a:pPr indent="-355917" lvl="1" marL="857250" rtl="0" algn="just">
              <a:spcBef>
                <a:spcPts val="319"/>
              </a:spcBef>
              <a:spcAft>
                <a:spcPts val="0"/>
              </a:spcAft>
              <a:buClr>
                <a:srgbClr val="7F7F7F"/>
              </a:buClr>
              <a:buSzPct val="100000"/>
              <a:buFont typeface="Noto Sans Symbols"/>
              <a:buNone/>
            </a:pPr>
            <a:r>
              <a:t/>
            </a:r>
            <a:endParaRPr sz="2900"/>
          </a:p>
          <a:p>
            <a:pPr indent="-457200" lvl="1" marL="857250" rtl="0" algn="just">
              <a:spcBef>
                <a:spcPts val="319"/>
              </a:spcBef>
              <a:spcAft>
                <a:spcPts val="0"/>
              </a:spcAft>
              <a:buClr>
                <a:srgbClr val="7F7F7F"/>
              </a:buClr>
              <a:buSzPct val="100000"/>
              <a:buFont typeface="Noto Sans Symbols"/>
              <a:buChar char="✔"/>
            </a:pPr>
            <a:r>
              <a:rPr lang="es-ES" sz="2900"/>
              <a:t>Al finalizar Tendrán los conocimientos y experiencia necesario para administrar SQL Server.</a:t>
            </a:r>
            <a:endParaRPr/>
          </a:p>
          <a:p>
            <a:pPr indent="0" lvl="0" marL="0" rtl="0" algn="just">
              <a:spcBef>
                <a:spcPts val="264"/>
              </a:spcBef>
              <a:spcAft>
                <a:spcPts val="0"/>
              </a:spcAft>
              <a:buClr>
                <a:srgbClr val="7F7F7F"/>
              </a:buClr>
              <a:buSzPct val="100000"/>
              <a:buNone/>
            </a:pPr>
            <a:r>
              <a:t/>
            </a:r>
            <a:endParaRPr/>
          </a:p>
          <a:p>
            <a:pPr indent="0" lvl="0" marL="0" rtl="0" algn="just">
              <a:spcBef>
                <a:spcPts val="264"/>
              </a:spcBef>
              <a:spcAft>
                <a:spcPts val="0"/>
              </a:spcAft>
              <a:buClr>
                <a:srgbClr val="7F7F7F"/>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24" name="Google Shape;124;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INSTALACIÓN</a:t>
            </a:r>
            <a:endParaRPr/>
          </a:p>
          <a:p>
            <a:pPr indent="0" lvl="0" marL="0" rtl="0" algn="l">
              <a:spcBef>
                <a:spcPts val="720"/>
              </a:spcBef>
              <a:spcAft>
                <a:spcPts val="0"/>
              </a:spcAft>
              <a:buClr>
                <a:srgbClr val="7F7F7F"/>
              </a:buClr>
              <a:buSzPts val="3600"/>
              <a:buNone/>
            </a:pPr>
            <a:r>
              <a:t/>
            </a:r>
            <a:endParaRPr sz="3600"/>
          </a:p>
          <a:p>
            <a:pPr indent="-342900" lvl="0" marL="342900" rtl="0" algn="l">
              <a:spcBef>
                <a:spcPts val="480"/>
              </a:spcBef>
              <a:spcAft>
                <a:spcPts val="0"/>
              </a:spcAft>
              <a:buClr>
                <a:srgbClr val="7F7F7F"/>
              </a:buClr>
              <a:buSzPts val="2400"/>
              <a:buFont typeface="Noto Sans Symbols"/>
              <a:buChar char="✔"/>
            </a:pPr>
            <a:r>
              <a:rPr lang="es-ES"/>
              <a:t>Introducción</a:t>
            </a:r>
            <a:endParaRPr sz="3600"/>
          </a:p>
          <a:p>
            <a:pPr indent="-342900" lvl="0" marL="342900" rtl="0" algn="l">
              <a:spcBef>
                <a:spcPts val="480"/>
              </a:spcBef>
              <a:spcAft>
                <a:spcPts val="0"/>
              </a:spcAft>
              <a:buClr>
                <a:srgbClr val="7F7F7F"/>
              </a:buClr>
              <a:buSzPts val="2400"/>
              <a:buFont typeface="Noto Sans Symbols"/>
              <a:buChar char="✔"/>
            </a:pPr>
            <a:r>
              <a:rPr lang="es-ES"/>
              <a:t>Ediciones de SQL Server</a:t>
            </a:r>
            <a:endParaRPr sz="3600"/>
          </a:p>
          <a:p>
            <a:pPr indent="-342900" lvl="0" marL="342900" rtl="0" algn="l">
              <a:spcBef>
                <a:spcPts val="480"/>
              </a:spcBef>
              <a:spcAft>
                <a:spcPts val="0"/>
              </a:spcAft>
              <a:buClr>
                <a:srgbClr val="7F7F7F"/>
              </a:buClr>
              <a:buSzPts val="2400"/>
              <a:buFont typeface="Noto Sans Symbols"/>
              <a:buChar char="✔"/>
            </a:pPr>
            <a:r>
              <a:rPr lang="es-ES"/>
              <a:t>Requerimientos mínimos de hardware y software</a:t>
            </a:r>
            <a:endParaRPr sz="3600"/>
          </a:p>
          <a:p>
            <a:pPr indent="-342900" lvl="0" marL="342900" rtl="0" algn="l">
              <a:spcBef>
                <a:spcPts val="480"/>
              </a:spcBef>
              <a:spcAft>
                <a:spcPts val="0"/>
              </a:spcAft>
              <a:buClr>
                <a:srgbClr val="7F7F7F"/>
              </a:buClr>
              <a:buSzPts val="2400"/>
              <a:buFont typeface="Noto Sans Symbols"/>
              <a:buChar char="✔"/>
            </a:pPr>
            <a:r>
              <a:rPr lang="es-ES"/>
              <a:t>Instalación de SQL Server</a:t>
            </a:r>
            <a:endParaRPr sz="3600"/>
          </a:p>
          <a:p>
            <a:pPr indent="-342900" lvl="1" marL="800100" rtl="0" algn="l">
              <a:spcBef>
                <a:spcPts val="320"/>
              </a:spcBef>
              <a:spcAft>
                <a:spcPts val="0"/>
              </a:spcAft>
              <a:buClr>
                <a:srgbClr val="7F7F7F"/>
              </a:buClr>
              <a:buSzPts val="1600"/>
              <a:buFont typeface="Century Gothic"/>
              <a:buAutoNum type="arabicPeriod"/>
            </a:pPr>
            <a:r>
              <a:rPr lang="es-ES"/>
              <a:t>Inicio del proceso de instalación</a:t>
            </a:r>
            <a:endParaRPr sz="2400"/>
          </a:p>
          <a:p>
            <a:pPr indent="-342900" lvl="1" marL="800100" rtl="0" algn="l">
              <a:spcBef>
                <a:spcPts val="320"/>
              </a:spcBef>
              <a:spcAft>
                <a:spcPts val="0"/>
              </a:spcAft>
              <a:buClr>
                <a:srgbClr val="7F7F7F"/>
              </a:buClr>
              <a:buSzPts val="1600"/>
              <a:buFont typeface="Century Gothic"/>
              <a:buAutoNum type="arabicPeriod"/>
            </a:pPr>
            <a:r>
              <a:rPr lang="es-ES"/>
              <a:t>Instancias con nombre</a:t>
            </a:r>
            <a:endParaRPr sz="2400"/>
          </a:p>
          <a:p>
            <a:pPr indent="-342900" lvl="1" marL="800100" rtl="0" algn="l">
              <a:spcBef>
                <a:spcPts val="320"/>
              </a:spcBef>
              <a:spcAft>
                <a:spcPts val="0"/>
              </a:spcAft>
              <a:buClr>
                <a:srgbClr val="7F7F7F"/>
              </a:buClr>
              <a:buSzPts val="1600"/>
              <a:buFont typeface="Century Gothic"/>
              <a:buAutoNum type="arabicPeriod"/>
            </a:pPr>
            <a:r>
              <a:rPr lang="es-ES"/>
              <a:t>Configuración de servidor</a:t>
            </a:r>
            <a:endParaRPr sz="2400"/>
          </a:p>
          <a:p>
            <a:pPr indent="-342900" lvl="1" marL="800100" rtl="0" algn="l">
              <a:spcBef>
                <a:spcPts val="320"/>
              </a:spcBef>
              <a:spcAft>
                <a:spcPts val="0"/>
              </a:spcAft>
              <a:buClr>
                <a:srgbClr val="7F7F7F"/>
              </a:buClr>
              <a:buSzPts val="1600"/>
              <a:buFont typeface="Century Gothic"/>
              <a:buAutoNum type="arabicPeriod"/>
            </a:pPr>
            <a:r>
              <a:rPr lang="es-ES"/>
              <a:t>Configuración de otros servicios</a:t>
            </a:r>
            <a:endParaRPr sz="2400"/>
          </a:p>
          <a:p>
            <a:pPr indent="-342900" lvl="1" marL="800100" rtl="0" algn="l">
              <a:spcBef>
                <a:spcPts val="320"/>
              </a:spcBef>
              <a:spcAft>
                <a:spcPts val="0"/>
              </a:spcAft>
              <a:buClr>
                <a:srgbClr val="7F7F7F"/>
              </a:buClr>
              <a:buSzPts val="1600"/>
              <a:buFont typeface="Century Gothic"/>
              <a:buAutoNum type="arabicPeriod"/>
            </a:pPr>
            <a:r>
              <a:rPr lang="es-ES"/>
              <a:t>Conclusión del proceso de instalación </a:t>
            </a:r>
            <a:endParaRPr sz="2400"/>
          </a:p>
          <a:p>
            <a:pPr indent="-190500" lvl="0" marL="342900" rtl="0" algn="l">
              <a:spcBef>
                <a:spcPts val="480"/>
              </a:spcBef>
              <a:spcAft>
                <a:spcPts val="0"/>
              </a:spcAft>
              <a:buClr>
                <a:srgbClr val="7F7F7F"/>
              </a:buClr>
              <a:buSzPts val="2400"/>
              <a:buFont typeface="Noto Sans Symbols"/>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30" name="Google Shape;130;p19"/>
          <p:cNvSpPr txBox="1"/>
          <p:nvPr>
            <p:ph idx="1" type="body"/>
          </p:nvPr>
        </p:nvSpPr>
        <p:spPr>
          <a:xfrm>
            <a:off x="457200" y="1600200"/>
            <a:ext cx="8229600" cy="50691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2400"/>
              <a:buNone/>
            </a:pPr>
            <a:r>
              <a:rPr b="1" lang="es-ES"/>
              <a:t>ADMINISTRACIÓN BÁSICA</a:t>
            </a:r>
            <a:endParaRPr sz="3600"/>
          </a:p>
          <a:p>
            <a:pPr indent="-342900" lvl="0" marL="342900" rtl="0" algn="l">
              <a:spcBef>
                <a:spcPts val="480"/>
              </a:spcBef>
              <a:spcAft>
                <a:spcPts val="0"/>
              </a:spcAft>
              <a:buClr>
                <a:srgbClr val="7F7F7F"/>
              </a:buClr>
              <a:buSzPts val="2400"/>
              <a:buFont typeface="Noto Sans Symbols"/>
              <a:buChar char="✔"/>
            </a:pPr>
            <a:r>
              <a:rPr lang="es-ES"/>
              <a:t>Introducción a la administración de un SGBD</a:t>
            </a:r>
            <a:endParaRPr sz="3600"/>
          </a:p>
          <a:p>
            <a:pPr indent="-342900" lvl="0" marL="342900" rtl="0" algn="l">
              <a:spcBef>
                <a:spcPts val="480"/>
              </a:spcBef>
              <a:spcAft>
                <a:spcPts val="0"/>
              </a:spcAft>
              <a:buClr>
                <a:srgbClr val="7F7F7F"/>
              </a:buClr>
              <a:buSzPts val="2400"/>
              <a:buFont typeface="Noto Sans Symbols"/>
              <a:buChar char="✔"/>
            </a:pPr>
            <a:r>
              <a:rPr lang="es-ES"/>
              <a:t>Herramientas de administración DE SQL Server</a:t>
            </a:r>
            <a:endParaRPr sz="3600"/>
          </a:p>
          <a:p>
            <a:pPr indent="-285750" lvl="1" marL="742950" rtl="0" algn="l">
              <a:spcBef>
                <a:spcPts val="360"/>
              </a:spcBef>
              <a:spcAft>
                <a:spcPts val="0"/>
              </a:spcAft>
              <a:buClr>
                <a:srgbClr val="7F7F7F"/>
              </a:buClr>
              <a:buSzPts val="1800"/>
              <a:buFont typeface="Noto Sans Symbols"/>
              <a:buChar char="✔"/>
            </a:pPr>
            <a:r>
              <a:rPr lang="es-ES" sz="1800"/>
              <a:t>El SQL Server Configuration Manager</a:t>
            </a:r>
            <a:endParaRPr sz="3200"/>
          </a:p>
          <a:p>
            <a:pPr indent="-342900" lvl="2" marL="1257300" rtl="0" algn="l">
              <a:spcBef>
                <a:spcPts val="360"/>
              </a:spcBef>
              <a:spcAft>
                <a:spcPts val="0"/>
              </a:spcAft>
              <a:buClr>
                <a:srgbClr val="7F7F7F"/>
              </a:buClr>
              <a:buSzPts val="1800"/>
              <a:buFont typeface="Century Gothic"/>
              <a:buAutoNum type="arabicPeriod"/>
            </a:pPr>
            <a:r>
              <a:rPr lang="es-ES" sz="1800"/>
              <a:t>Servicios disponibles</a:t>
            </a:r>
            <a:endParaRPr sz="3200"/>
          </a:p>
          <a:p>
            <a:pPr indent="-342900" lvl="2" marL="1257300" rtl="0" algn="l">
              <a:spcBef>
                <a:spcPts val="360"/>
              </a:spcBef>
              <a:spcAft>
                <a:spcPts val="0"/>
              </a:spcAft>
              <a:buClr>
                <a:srgbClr val="7F7F7F"/>
              </a:buClr>
              <a:buSzPts val="1800"/>
              <a:buFont typeface="Century Gothic"/>
              <a:buAutoNum type="arabicPeriod"/>
            </a:pPr>
            <a:r>
              <a:rPr lang="es-ES" sz="1800"/>
              <a:t>Alterar el estado de un servicio</a:t>
            </a:r>
            <a:endParaRPr sz="3200"/>
          </a:p>
          <a:p>
            <a:pPr indent="-342900" lvl="2" marL="1257300" rtl="0" algn="l">
              <a:spcBef>
                <a:spcPts val="360"/>
              </a:spcBef>
              <a:spcAft>
                <a:spcPts val="0"/>
              </a:spcAft>
              <a:buClr>
                <a:srgbClr val="7F7F7F"/>
              </a:buClr>
              <a:buSzPts val="1800"/>
              <a:buFont typeface="Century Gothic"/>
              <a:buAutoNum type="arabicPeriod"/>
            </a:pPr>
            <a:r>
              <a:rPr lang="es-ES" sz="1800"/>
              <a:t>Modo de inicio automático</a:t>
            </a:r>
            <a:endParaRPr sz="3200"/>
          </a:p>
          <a:p>
            <a:pPr indent="-342900" lvl="2" marL="1257300" rtl="0" algn="l">
              <a:spcBef>
                <a:spcPts val="360"/>
              </a:spcBef>
              <a:spcAft>
                <a:spcPts val="0"/>
              </a:spcAft>
              <a:buClr>
                <a:srgbClr val="7F7F7F"/>
              </a:buClr>
              <a:buSzPts val="1800"/>
              <a:buFont typeface="Century Gothic"/>
              <a:buAutoNum type="arabicPeriod"/>
            </a:pPr>
            <a:r>
              <a:rPr lang="es-ES" sz="1800"/>
              <a:t>Inicio del Agente SQL Server</a:t>
            </a:r>
            <a:endParaRPr sz="3200"/>
          </a:p>
          <a:p>
            <a:pPr indent="-342900" lvl="2" marL="1257300" rtl="0" algn="l">
              <a:spcBef>
                <a:spcPts val="360"/>
              </a:spcBef>
              <a:spcAft>
                <a:spcPts val="0"/>
              </a:spcAft>
              <a:buClr>
                <a:srgbClr val="7F7F7F"/>
              </a:buClr>
              <a:buSzPts val="1800"/>
              <a:buFont typeface="Century Gothic"/>
              <a:buAutoNum type="arabicPeriod"/>
            </a:pPr>
            <a:r>
              <a:rPr lang="es-ES" sz="1800"/>
              <a:t>Ocultar objetos del sistema</a:t>
            </a:r>
            <a:endParaRPr sz="3200"/>
          </a:p>
          <a:p>
            <a:pPr indent="-285750" lvl="1" marL="742950" rtl="0" algn="l">
              <a:spcBef>
                <a:spcPts val="320"/>
              </a:spcBef>
              <a:spcAft>
                <a:spcPts val="0"/>
              </a:spcAft>
              <a:buClr>
                <a:srgbClr val="7F7F7F"/>
              </a:buClr>
              <a:buSzPts val="1600"/>
              <a:buFont typeface="Noto Sans Symbols"/>
              <a:buChar char="✔"/>
            </a:pPr>
            <a:r>
              <a:rPr lang="es-ES"/>
              <a:t>El SQL Server Management Studio</a:t>
            </a:r>
            <a:endParaRPr sz="2800"/>
          </a:p>
          <a:p>
            <a:pPr indent="-342900" lvl="2" marL="1257300" rtl="0" algn="l">
              <a:spcBef>
                <a:spcPts val="320"/>
              </a:spcBef>
              <a:spcAft>
                <a:spcPts val="0"/>
              </a:spcAft>
              <a:buClr>
                <a:srgbClr val="7F7F7F"/>
              </a:buClr>
              <a:buSzPts val="1600"/>
              <a:buFont typeface="Century Gothic"/>
              <a:buAutoNum type="arabicPeriod"/>
            </a:pPr>
            <a:r>
              <a:rPr lang="es-ES"/>
              <a:t>Grupos y servidores</a:t>
            </a:r>
            <a:endParaRPr sz="2400"/>
          </a:p>
          <a:p>
            <a:pPr indent="-342900" lvl="2" marL="1257300" rtl="0" algn="l">
              <a:spcBef>
                <a:spcPts val="320"/>
              </a:spcBef>
              <a:spcAft>
                <a:spcPts val="0"/>
              </a:spcAft>
              <a:buClr>
                <a:srgbClr val="7F7F7F"/>
              </a:buClr>
              <a:buSzPts val="1600"/>
              <a:buFont typeface="Century Gothic"/>
              <a:buAutoNum type="arabicPeriod"/>
            </a:pPr>
            <a:r>
              <a:rPr lang="es-ES"/>
              <a:t>Carpetas de un servidor</a:t>
            </a:r>
            <a:endParaRPr sz="2400"/>
          </a:p>
          <a:p>
            <a:pPr indent="-342900" lvl="2" marL="1257300" rtl="0" algn="l">
              <a:spcBef>
                <a:spcPts val="320"/>
              </a:spcBef>
              <a:spcAft>
                <a:spcPts val="0"/>
              </a:spcAft>
              <a:buClr>
                <a:srgbClr val="7F7F7F"/>
              </a:buClr>
              <a:buSzPts val="1600"/>
              <a:buFont typeface="Century Gothic"/>
              <a:buAutoNum type="arabicPeriod"/>
            </a:pPr>
            <a:r>
              <a:rPr lang="es-ES"/>
              <a:t>Asistentes para todo</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36" name="Google Shape;13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800"/>
              <a:buFont typeface="Noto Sans Symbols"/>
              <a:buChar char="✔"/>
            </a:pPr>
            <a:r>
              <a:rPr lang="es-ES" sz="2800"/>
              <a:t>Tareas comunes</a:t>
            </a:r>
            <a:endParaRPr sz="4000"/>
          </a:p>
          <a:p>
            <a:pPr indent="-457200" lvl="1" marL="914400" rtl="0" algn="l">
              <a:spcBef>
                <a:spcPts val="480"/>
              </a:spcBef>
              <a:spcAft>
                <a:spcPts val="0"/>
              </a:spcAft>
              <a:buClr>
                <a:srgbClr val="7F7F7F"/>
              </a:buClr>
              <a:buSzPts val="2400"/>
              <a:buFont typeface="Century Gothic"/>
              <a:buAutoNum type="arabicPeriod"/>
            </a:pPr>
            <a:r>
              <a:rPr lang="es-ES" sz="2400"/>
              <a:t>Creación de una estructura de grupos</a:t>
            </a:r>
            <a:endParaRPr sz="4000"/>
          </a:p>
          <a:p>
            <a:pPr indent="-457200" lvl="1" marL="914400" rtl="0" algn="l">
              <a:spcBef>
                <a:spcPts val="480"/>
              </a:spcBef>
              <a:spcAft>
                <a:spcPts val="0"/>
              </a:spcAft>
              <a:buClr>
                <a:srgbClr val="7F7F7F"/>
              </a:buClr>
              <a:buSzPts val="2400"/>
              <a:buFont typeface="Century Gothic"/>
              <a:buAutoNum type="arabicPeriod"/>
            </a:pPr>
            <a:r>
              <a:rPr lang="es-ES" sz="2400"/>
              <a:t>Registro de servidores</a:t>
            </a:r>
            <a:endParaRPr sz="4000"/>
          </a:p>
          <a:p>
            <a:pPr indent="-457200" lvl="1" marL="914400" rtl="0" algn="l">
              <a:spcBef>
                <a:spcPts val="480"/>
              </a:spcBef>
              <a:spcAft>
                <a:spcPts val="0"/>
              </a:spcAft>
              <a:buClr>
                <a:srgbClr val="7F7F7F"/>
              </a:buClr>
              <a:buSzPts val="2400"/>
              <a:buFont typeface="Century Gothic"/>
              <a:buAutoNum type="arabicPeriod"/>
            </a:pPr>
            <a:r>
              <a:rPr lang="es-ES" sz="2400"/>
              <a:t>Actuar sobre un servidor</a:t>
            </a:r>
            <a:endParaRPr sz="4000"/>
          </a:p>
          <a:p>
            <a:pPr indent="-457200" lvl="1" marL="914400" rtl="0" algn="l">
              <a:spcBef>
                <a:spcPts val="480"/>
              </a:spcBef>
              <a:spcAft>
                <a:spcPts val="0"/>
              </a:spcAft>
              <a:buClr>
                <a:srgbClr val="7F7F7F"/>
              </a:buClr>
              <a:buSzPts val="2400"/>
              <a:buFont typeface="Century Gothic"/>
              <a:buAutoNum type="arabicPeriod"/>
            </a:pPr>
            <a:r>
              <a:rPr lang="es-ES" sz="2400"/>
              <a:t>Tipos de Archivo</a:t>
            </a:r>
            <a:endParaRPr sz="4000"/>
          </a:p>
          <a:p>
            <a:pPr indent="-457200" lvl="1" marL="914400" rtl="0" algn="l">
              <a:spcBef>
                <a:spcPts val="480"/>
              </a:spcBef>
              <a:spcAft>
                <a:spcPts val="0"/>
              </a:spcAft>
              <a:buClr>
                <a:srgbClr val="7F7F7F"/>
              </a:buClr>
              <a:buSzPts val="2400"/>
              <a:buFont typeface="Century Gothic"/>
              <a:buAutoNum type="arabicPeriod"/>
            </a:pPr>
            <a:r>
              <a:rPr lang="es-ES" sz="2400"/>
              <a:t>Administración de la seguridad</a:t>
            </a:r>
            <a:endParaRPr sz="4000"/>
          </a:p>
          <a:p>
            <a:pPr indent="-457200" lvl="2" marL="1371600" rtl="0" algn="l">
              <a:spcBef>
                <a:spcPts val="400"/>
              </a:spcBef>
              <a:spcAft>
                <a:spcPts val="0"/>
              </a:spcAft>
              <a:buClr>
                <a:srgbClr val="7F7F7F"/>
              </a:buClr>
              <a:buSzPts val="2000"/>
              <a:buFont typeface="Century Gothic"/>
              <a:buAutoNum type="arabicPeriod"/>
            </a:pPr>
            <a:r>
              <a:rPr lang="es-ES" sz="2000"/>
              <a:t>Usuarios y grupos de usuarios</a:t>
            </a:r>
            <a:endParaRPr sz="3200"/>
          </a:p>
          <a:p>
            <a:pPr indent="-457200" lvl="2" marL="1371600" rtl="0" algn="l">
              <a:spcBef>
                <a:spcPts val="400"/>
              </a:spcBef>
              <a:spcAft>
                <a:spcPts val="0"/>
              </a:spcAft>
              <a:buClr>
                <a:srgbClr val="7F7F7F"/>
              </a:buClr>
              <a:buSzPts val="2000"/>
              <a:buFont typeface="Century Gothic"/>
              <a:buAutoNum type="arabicPeriod"/>
            </a:pPr>
            <a:r>
              <a:rPr lang="es-ES" sz="2000"/>
              <a:t>Inicios de sesión en SQL Server</a:t>
            </a:r>
            <a:endParaRPr sz="3200"/>
          </a:p>
          <a:p>
            <a:pPr indent="-457200" lvl="2" marL="1371600" rtl="0" algn="l">
              <a:spcBef>
                <a:spcPts val="400"/>
              </a:spcBef>
              <a:spcAft>
                <a:spcPts val="0"/>
              </a:spcAft>
              <a:buClr>
                <a:srgbClr val="7F7F7F"/>
              </a:buClr>
              <a:buSzPts val="2000"/>
              <a:buFont typeface="Century Gothic"/>
              <a:buAutoNum type="arabicPeriod"/>
            </a:pPr>
            <a:r>
              <a:rPr lang="es-ES" sz="2000"/>
              <a:t>Funciones del servidor y de bases de datos</a:t>
            </a:r>
            <a:endParaRPr sz="3200"/>
          </a:p>
          <a:p>
            <a:pPr indent="-190500" lvl="0" marL="342900" rtl="0" algn="l">
              <a:spcBef>
                <a:spcPts val="480"/>
              </a:spcBef>
              <a:spcAft>
                <a:spcPts val="0"/>
              </a:spcAft>
              <a:buClr>
                <a:srgbClr val="7F7F7F"/>
              </a:buClr>
              <a:buSzPts val="24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0"/>
            <a:ext cx="8229600" cy="1196752"/>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42" name="Google Shape;142;p21"/>
          <p:cNvSpPr txBox="1"/>
          <p:nvPr>
            <p:ph idx="1" type="body"/>
          </p:nvPr>
        </p:nvSpPr>
        <p:spPr>
          <a:xfrm>
            <a:off x="457200" y="1196752"/>
            <a:ext cx="8229600" cy="492941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7F7F7F"/>
              </a:buClr>
              <a:buSzPts val="2400"/>
              <a:buNone/>
            </a:pPr>
            <a:r>
              <a:rPr b="1" lang="es-ES"/>
              <a:t>MANTENIMIENTO DE BASES DE DATOS</a:t>
            </a:r>
            <a:endParaRPr sz="3600"/>
          </a:p>
          <a:p>
            <a:pPr indent="0" lvl="0" marL="0" rtl="0" algn="l">
              <a:spcBef>
                <a:spcPts val="480"/>
              </a:spcBef>
              <a:spcAft>
                <a:spcPts val="0"/>
              </a:spcAft>
              <a:buClr>
                <a:srgbClr val="7F7F7F"/>
              </a:buClr>
              <a:buSzPts val="2400"/>
              <a:buNone/>
            </a:pPr>
            <a:r>
              <a:t/>
            </a:r>
            <a:endParaRPr/>
          </a:p>
          <a:p>
            <a:pPr indent="-342900" lvl="0" marL="342900" rtl="0" algn="l">
              <a:spcBef>
                <a:spcPts val="480"/>
              </a:spcBef>
              <a:spcAft>
                <a:spcPts val="0"/>
              </a:spcAft>
              <a:buClr>
                <a:srgbClr val="7F7F7F"/>
              </a:buClr>
              <a:buSzPts val="2400"/>
              <a:buFont typeface="Noto Sans Symbols"/>
              <a:buChar char="✔"/>
            </a:pPr>
            <a:r>
              <a:rPr lang="es-ES"/>
              <a:t>Introducción</a:t>
            </a:r>
            <a:endParaRPr sz="3600"/>
          </a:p>
          <a:p>
            <a:pPr indent="-342900" lvl="0" marL="342900" rtl="0" algn="l">
              <a:spcBef>
                <a:spcPts val="480"/>
              </a:spcBef>
              <a:spcAft>
                <a:spcPts val="0"/>
              </a:spcAft>
              <a:buClr>
                <a:srgbClr val="7F7F7F"/>
              </a:buClr>
              <a:buSzPts val="2400"/>
              <a:buFont typeface="Noto Sans Symbols"/>
              <a:buChar char="✔"/>
            </a:pPr>
            <a:r>
              <a:rPr lang="es-ES"/>
              <a:t>Puesta en explotación de una base de datos</a:t>
            </a:r>
            <a:endParaRPr sz="3600"/>
          </a:p>
          <a:p>
            <a:pPr indent="-342900" lvl="1" marL="800100" rtl="0" algn="l">
              <a:spcBef>
                <a:spcPts val="360"/>
              </a:spcBef>
              <a:spcAft>
                <a:spcPts val="0"/>
              </a:spcAft>
              <a:buClr>
                <a:srgbClr val="7F7F7F"/>
              </a:buClr>
              <a:buSzPts val="1800"/>
              <a:buFont typeface="Century Gothic"/>
              <a:buAutoNum type="arabicPeriod"/>
            </a:pPr>
            <a:r>
              <a:rPr lang="es-ES" sz="1800"/>
              <a:t>Uso del asistente para copia de bases de datos</a:t>
            </a:r>
            <a:endParaRPr sz="2800"/>
          </a:p>
          <a:p>
            <a:pPr indent="-342900" lvl="1" marL="800100" rtl="0" algn="l">
              <a:spcBef>
                <a:spcPts val="360"/>
              </a:spcBef>
              <a:spcAft>
                <a:spcPts val="0"/>
              </a:spcAft>
              <a:buClr>
                <a:srgbClr val="7F7F7F"/>
              </a:buClr>
              <a:buSzPts val="1800"/>
              <a:buFont typeface="Century Gothic"/>
              <a:buAutoNum type="arabicPeriod"/>
            </a:pPr>
            <a:r>
              <a:rPr lang="es-ES" sz="1800"/>
              <a:t>Propiedades de trabajos de Agente SQL Server</a:t>
            </a:r>
            <a:endParaRPr sz="2800"/>
          </a:p>
          <a:p>
            <a:pPr indent="-342900" lvl="1" marL="800100" rtl="0" algn="l">
              <a:spcBef>
                <a:spcPts val="360"/>
              </a:spcBef>
              <a:spcAft>
                <a:spcPts val="0"/>
              </a:spcAft>
              <a:buClr>
                <a:srgbClr val="7F7F7F"/>
              </a:buClr>
              <a:buSzPts val="1800"/>
              <a:buFont typeface="Century Gothic"/>
              <a:buAutoNum type="arabicPeriod"/>
            </a:pPr>
            <a:r>
              <a:rPr lang="es-ES" sz="1800"/>
              <a:t>Programación de un trabajo</a:t>
            </a:r>
            <a:endParaRPr sz="2800"/>
          </a:p>
          <a:p>
            <a:pPr indent="-342900" lvl="0" marL="342900" rtl="0" algn="l">
              <a:spcBef>
                <a:spcPts val="480"/>
              </a:spcBef>
              <a:spcAft>
                <a:spcPts val="0"/>
              </a:spcAft>
              <a:buClr>
                <a:srgbClr val="7F7F7F"/>
              </a:buClr>
              <a:buSzPts val="2400"/>
              <a:buFont typeface="Noto Sans Symbols"/>
              <a:buChar char="✔"/>
            </a:pPr>
            <a:r>
              <a:rPr lang="es-ES"/>
              <a:t>Copias de seguridad</a:t>
            </a:r>
            <a:endParaRPr sz="3600"/>
          </a:p>
          <a:p>
            <a:pPr indent="-342900" lvl="1" marL="800100" rtl="0" algn="l">
              <a:spcBef>
                <a:spcPts val="360"/>
              </a:spcBef>
              <a:spcAft>
                <a:spcPts val="0"/>
              </a:spcAft>
              <a:buClr>
                <a:srgbClr val="7F7F7F"/>
              </a:buClr>
              <a:buSzPts val="1800"/>
              <a:buFont typeface="Century Gothic"/>
              <a:buAutoNum type="arabicPeriod"/>
            </a:pPr>
            <a:r>
              <a:rPr lang="es-ES" sz="1800"/>
              <a:t>Dispositivos de copia</a:t>
            </a:r>
            <a:endParaRPr sz="3200"/>
          </a:p>
          <a:p>
            <a:pPr indent="-342900" lvl="1" marL="800100" rtl="0" algn="l">
              <a:spcBef>
                <a:spcPts val="360"/>
              </a:spcBef>
              <a:spcAft>
                <a:spcPts val="0"/>
              </a:spcAft>
              <a:buClr>
                <a:srgbClr val="7F7F7F"/>
              </a:buClr>
              <a:buSzPts val="1800"/>
              <a:buFont typeface="Century Gothic"/>
              <a:buAutoNum type="arabicPeriod"/>
            </a:pPr>
            <a:r>
              <a:rPr lang="es-ES" sz="1800"/>
              <a:t>Ejecución de una copia de seguridad</a:t>
            </a:r>
            <a:endParaRPr sz="3200"/>
          </a:p>
          <a:p>
            <a:pPr indent="-342900" lvl="1" marL="800100" rtl="0" algn="l">
              <a:spcBef>
                <a:spcPts val="360"/>
              </a:spcBef>
              <a:spcAft>
                <a:spcPts val="0"/>
              </a:spcAft>
              <a:buClr>
                <a:srgbClr val="7F7F7F"/>
              </a:buClr>
              <a:buSzPts val="1800"/>
              <a:buFont typeface="Century Gothic"/>
              <a:buAutoNum type="arabicPeriod"/>
            </a:pPr>
            <a:r>
              <a:rPr lang="es-ES" sz="1800"/>
              <a:t>Copia total en un nuevo soporte</a:t>
            </a:r>
            <a:endParaRPr sz="3200"/>
          </a:p>
          <a:p>
            <a:pPr indent="-342900" lvl="1" marL="800100" rtl="0" algn="l">
              <a:spcBef>
                <a:spcPts val="360"/>
              </a:spcBef>
              <a:spcAft>
                <a:spcPts val="0"/>
              </a:spcAft>
              <a:buClr>
                <a:srgbClr val="7F7F7F"/>
              </a:buClr>
              <a:buSzPts val="1800"/>
              <a:buFont typeface="Century Gothic"/>
              <a:buAutoNum type="arabicPeriod"/>
            </a:pPr>
            <a:r>
              <a:rPr lang="es-ES" sz="1800"/>
              <a:t>Copia diferencial de la base de datos</a:t>
            </a:r>
            <a:endParaRPr sz="3200"/>
          </a:p>
          <a:p>
            <a:pPr indent="-342900" lvl="1" marL="800100" rtl="0" algn="l">
              <a:spcBef>
                <a:spcPts val="360"/>
              </a:spcBef>
              <a:spcAft>
                <a:spcPts val="0"/>
              </a:spcAft>
              <a:buClr>
                <a:srgbClr val="7F7F7F"/>
              </a:buClr>
              <a:buSzPts val="1800"/>
              <a:buFont typeface="Century Gothic"/>
              <a:buAutoNum type="arabicPeriod"/>
            </a:pPr>
            <a:r>
              <a:rPr lang="es-ES" sz="1800"/>
              <a:t>Copia del registro de transacciones</a:t>
            </a:r>
            <a:endParaRPr sz="3200"/>
          </a:p>
          <a:p>
            <a:pPr indent="-342900" lvl="1" marL="800100" rtl="0" algn="l">
              <a:spcBef>
                <a:spcPts val="360"/>
              </a:spcBef>
              <a:spcAft>
                <a:spcPts val="0"/>
              </a:spcAft>
              <a:buClr>
                <a:srgbClr val="7F7F7F"/>
              </a:buClr>
              <a:buSzPts val="1800"/>
              <a:buFont typeface="Century Gothic"/>
              <a:buAutoNum type="arabicPeriod"/>
            </a:pPr>
            <a:r>
              <a:rPr lang="es-ES" sz="1800"/>
              <a:t>Recuperación de una copia</a:t>
            </a:r>
            <a:endParaRPr sz="3200"/>
          </a:p>
          <a:p>
            <a:pPr indent="0" lvl="0" marL="0" rtl="0" algn="l">
              <a:spcBef>
                <a:spcPts val="480"/>
              </a:spcBef>
              <a:spcAft>
                <a:spcPts val="0"/>
              </a:spcAft>
              <a:buClr>
                <a:srgbClr val="7F7F7F"/>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jecutivo">
  <a:themeElements>
    <a:clrScheme name="Ejecutivo">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