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embeddedFontLst>
    <p:embeddedFont>
      <p:font typeface="Century Gothic" panose="020B0502020202020204" pitchFamily="34" charset="0"/>
      <p:regular r:id="rId63"/>
      <p:bold r:id="rId64"/>
      <p:italic r:id="rId65"/>
      <p:boldItalic r:id="rId66"/>
    </p:embeddedFont>
    <p:embeddedFont>
      <p:font typeface="Helvetica Neue" panose="020B060402020202020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5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
        <p:cNvGrpSpPr/>
        <p:nvPr/>
      </p:nvGrpSpPr>
      <p:grpSpPr>
        <a:xfrm>
          <a:off x="0" y="0"/>
          <a:ext cx="0" cy="0"/>
          <a:chOff x="0" y="0"/>
          <a:chExt cx="0" cy="0"/>
        </a:xfrm>
      </p:grpSpPr>
      <p:pic>
        <p:nvPicPr>
          <p:cNvPr id="13" name="Google Shape;13;p2" descr="C0-HD-BTM.png"/>
          <p:cNvPicPr preferRelativeResize="0"/>
          <p:nvPr/>
        </p:nvPicPr>
        <p:blipFill rotWithShape="1">
          <a:blip r:embed="rId2">
            <a:alphaModFix/>
          </a:blip>
          <a:srcRect/>
          <a:stretch/>
        </p:blipFill>
        <p:spPr>
          <a:xfrm>
            <a:off x="0" y="4995862"/>
            <a:ext cx="9144000" cy="1862138"/>
          </a:xfrm>
          <a:prstGeom prst="rect">
            <a:avLst/>
          </a:prstGeom>
          <a:noFill/>
          <a:ln>
            <a:noFill/>
          </a:ln>
        </p:spPr>
      </p:pic>
      <p:sp>
        <p:nvSpPr>
          <p:cNvPr id="14" name="Google Shape;14;p2"/>
          <p:cNvSpPr txBox="1">
            <a:spLocks noGrp="1"/>
          </p:cNvSpPr>
          <p:nvPr>
            <p:ph type="ctrTitle"/>
          </p:nvPr>
        </p:nvSpPr>
        <p:spPr>
          <a:xfrm>
            <a:off x="914400" y="1803405"/>
            <a:ext cx="73152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914400" y="3632201"/>
            <a:ext cx="73152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2"/>
          <p:cNvSpPr txBox="1">
            <a:spLocks noGrp="1"/>
          </p:cNvSpPr>
          <p:nvPr>
            <p:ph type="dt" idx="10"/>
          </p:nvPr>
        </p:nvSpPr>
        <p:spPr>
          <a:xfrm>
            <a:off x="5932170" y="4323845"/>
            <a:ext cx="229742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914400" y="4323846"/>
            <a:ext cx="48806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057900" y="1430867"/>
            <a:ext cx="21717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594355" y="4697361"/>
            <a:ext cx="7956482"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a:spLocks noGrp="1"/>
          </p:cNvSpPr>
          <p:nvPr>
            <p:ph type="pic" idx="2"/>
          </p:nvPr>
        </p:nvSpPr>
        <p:spPr>
          <a:xfrm>
            <a:off x="594355" y="977035"/>
            <a:ext cx="7950260" cy="3406972"/>
          </a:xfrm>
          <a:prstGeom prst="rect">
            <a:avLst/>
          </a:prstGeom>
          <a:noFill/>
          <a:ln>
            <a:noFill/>
          </a:ln>
        </p:spPr>
      </p:sp>
      <p:sp>
        <p:nvSpPr>
          <p:cNvPr id="74" name="Google Shape;74;p11"/>
          <p:cNvSpPr txBox="1">
            <a:spLocks noGrp="1"/>
          </p:cNvSpPr>
          <p:nvPr>
            <p:ph type="body" idx="1"/>
          </p:nvPr>
        </p:nvSpPr>
        <p:spPr>
          <a:xfrm>
            <a:off x="594360" y="5516716"/>
            <a:ext cx="7955280" cy="7469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11"/>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y descripción">
  <p:cSld name="Título y descripción">
    <p:spTree>
      <p:nvGrpSpPr>
        <p:cNvPr id="1" name="Shape 78"/>
        <p:cNvGrpSpPr/>
        <p:nvPr/>
      </p:nvGrpSpPr>
      <p:grpSpPr>
        <a:xfrm>
          <a:off x="0" y="0"/>
          <a:ext cx="0" cy="0"/>
          <a:chOff x="0" y="0"/>
          <a:chExt cx="0" cy="0"/>
        </a:xfrm>
      </p:grpSpPr>
      <p:pic>
        <p:nvPicPr>
          <p:cNvPr id="79" name="Google Shape;79;p12" descr="C0-HD-BTM.png"/>
          <p:cNvPicPr preferRelativeResize="0"/>
          <p:nvPr/>
        </p:nvPicPr>
        <p:blipFill rotWithShape="1">
          <a:blip r:embed="rId2">
            <a:alphaModFix/>
          </a:blip>
          <a:srcRect/>
          <a:stretch/>
        </p:blipFill>
        <p:spPr>
          <a:xfrm>
            <a:off x="0" y="4995862"/>
            <a:ext cx="9144000" cy="1862138"/>
          </a:xfrm>
          <a:prstGeom prst="rect">
            <a:avLst/>
          </a:prstGeom>
          <a:noFill/>
          <a:ln>
            <a:noFill/>
          </a:ln>
        </p:spPr>
      </p:pic>
      <p:sp>
        <p:nvSpPr>
          <p:cNvPr id="80" name="Google Shape;80;p12"/>
          <p:cNvSpPr txBox="1">
            <a:spLocks noGrp="1"/>
          </p:cNvSpPr>
          <p:nvPr>
            <p:ph type="title"/>
          </p:nvPr>
        </p:nvSpPr>
        <p:spPr>
          <a:xfrm>
            <a:off x="594360" y="753533"/>
            <a:ext cx="795528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a:off x="685800" y="3649134"/>
            <a:ext cx="7772400" cy="133085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12"/>
          <p:cNvSpPr txBox="1">
            <a:spLocks noGrp="1"/>
          </p:cNvSpPr>
          <p:nvPr>
            <p:ph type="dt" idx="10"/>
          </p:nvPr>
        </p:nvSpPr>
        <p:spPr>
          <a:xfrm>
            <a:off x="5562176" y="381001"/>
            <a:ext cx="218313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594360" y="381001"/>
            <a:ext cx="48306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7882466" y="381001"/>
            <a:ext cx="6671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ita con descripción">
  <p:cSld name="Cita con descripción">
    <p:spTree>
      <p:nvGrpSpPr>
        <p:cNvPr id="1" name="Shape 85"/>
        <p:cNvGrpSpPr/>
        <p:nvPr/>
      </p:nvGrpSpPr>
      <p:grpSpPr>
        <a:xfrm>
          <a:off x="0" y="0"/>
          <a:ext cx="0" cy="0"/>
          <a:chOff x="0" y="0"/>
          <a:chExt cx="0" cy="0"/>
        </a:xfrm>
      </p:grpSpPr>
      <p:pic>
        <p:nvPicPr>
          <p:cNvPr id="86" name="Google Shape;86;p13" descr="C0-HD-BTM.png"/>
          <p:cNvPicPr preferRelativeResize="0"/>
          <p:nvPr/>
        </p:nvPicPr>
        <p:blipFill rotWithShape="1">
          <a:blip r:embed="rId2">
            <a:alphaModFix/>
          </a:blip>
          <a:srcRect/>
          <a:stretch/>
        </p:blipFill>
        <p:spPr>
          <a:xfrm>
            <a:off x="0" y="4995862"/>
            <a:ext cx="9144000" cy="1862138"/>
          </a:xfrm>
          <a:prstGeom prst="rect">
            <a:avLst/>
          </a:prstGeom>
          <a:noFill/>
          <a:ln>
            <a:noFill/>
          </a:ln>
        </p:spPr>
      </p:pic>
      <p:sp>
        <p:nvSpPr>
          <p:cNvPr id="87" name="Google Shape;87;p13"/>
          <p:cNvSpPr txBox="1">
            <a:spLocks noGrp="1"/>
          </p:cNvSpPr>
          <p:nvPr>
            <p:ph type="title"/>
          </p:nvPr>
        </p:nvSpPr>
        <p:spPr>
          <a:xfrm>
            <a:off x="768351" y="753534"/>
            <a:ext cx="7613650" cy="275623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a:off x="977899" y="3509768"/>
            <a:ext cx="7194552"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13"/>
          <p:cNvSpPr txBox="1">
            <a:spLocks noGrp="1"/>
          </p:cNvSpPr>
          <p:nvPr>
            <p:ph type="body" idx="2"/>
          </p:nvPr>
        </p:nvSpPr>
        <p:spPr>
          <a:xfrm>
            <a:off x="685800" y="4174597"/>
            <a:ext cx="7778752" cy="82126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13"/>
          <p:cNvSpPr txBox="1">
            <a:spLocks noGrp="1"/>
          </p:cNvSpPr>
          <p:nvPr>
            <p:ph type="dt" idx="10"/>
          </p:nvPr>
        </p:nvSpPr>
        <p:spPr>
          <a:xfrm>
            <a:off x="5562176" y="381001"/>
            <a:ext cx="218313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ftr" idx="11"/>
          </p:nvPr>
        </p:nvSpPr>
        <p:spPr>
          <a:xfrm>
            <a:off x="594360" y="379438"/>
            <a:ext cx="48306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7882466" y="381001"/>
            <a:ext cx="6671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93" name="Google Shape;93;p13"/>
          <p:cNvSpPr txBox="1"/>
          <p:nvPr/>
        </p:nvSpPr>
        <p:spPr>
          <a:xfrm>
            <a:off x="231458" y="807720"/>
            <a:ext cx="4572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s-ES" sz="8000" b="0" cap="none">
                <a:solidFill>
                  <a:schemeClr val="lt1"/>
                </a:solidFill>
                <a:latin typeface="Century Gothic"/>
                <a:ea typeface="Century Gothic"/>
                <a:cs typeface="Century Gothic"/>
                <a:sym typeface="Century Gothic"/>
              </a:rPr>
              <a:t>“</a:t>
            </a:r>
            <a:endParaRPr/>
          </a:p>
        </p:txBody>
      </p:sp>
      <p:sp>
        <p:nvSpPr>
          <p:cNvPr id="94" name="Google Shape;94;p13"/>
          <p:cNvSpPr txBox="1"/>
          <p:nvPr/>
        </p:nvSpPr>
        <p:spPr>
          <a:xfrm>
            <a:off x="8146733" y="3021330"/>
            <a:ext cx="4572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s-ES" sz="8000" b="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arjeta de nombre">
  <p:cSld name="Tarjeta de nombre">
    <p:spTree>
      <p:nvGrpSpPr>
        <p:cNvPr id="1" name="Shape 95"/>
        <p:cNvGrpSpPr/>
        <p:nvPr/>
      </p:nvGrpSpPr>
      <p:grpSpPr>
        <a:xfrm>
          <a:off x="0" y="0"/>
          <a:ext cx="0" cy="0"/>
          <a:chOff x="0" y="0"/>
          <a:chExt cx="0" cy="0"/>
        </a:xfrm>
      </p:grpSpPr>
      <p:pic>
        <p:nvPicPr>
          <p:cNvPr id="96" name="Google Shape;96;p14" descr="C0-HD-BTM.png"/>
          <p:cNvPicPr preferRelativeResize="0"/>
          <p:nvPr/>
        </p:nvPicPr>
        <p:blipFill rotWithShape="1">
          <a:blip r:embed="rId2">
            <a:alphaModFix/>
          </a:blip>
          <a:srcRect/>
          <a:stretch/>
        </p:blipFill>
        <p:spPr>
          <a:xfrm>
            <a:off x="0" y="4995862"/>
            <a:ext cx="9144000" cy="1862138"/>
          </a:xfrm>
          <a:prstGeom prst="rect">
            <a:avLst/>
          </a:prstGeom>
          <a:noFill/>
          <a:ln>
            <a:noFill/>
          </a:ln>
        </p:spPr>
      </p:pic>
      <p:sp>
        <p:nvSpPr>
          <p:cNvPr id="97" name="Google Shape;97;p14"/>
          <p:cNvSpPr txBox="1">
            <a:spLocks noGrp="1"/>
          </p:cNvSpPr>
          <p:nvPr>
            <p:ph type="title"/>
          </p:nvPr>
        </p:nvSpPr>
        <p:spPr>
          <a:xfrm>
            <a:off x="685800" y="1124702"/>
            <a:ext cx="7774782"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685792" y="3648316"/>
            <a:ext cx="7773608"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14"/>
          <p:cNvSpPr txBox="1">
            <a:spLocks noGrp="1"/>
          </p:cNvSpPr>
          <p:nvPr>
            <p:ph type="dt" idx="10"/>
          </p:nvPr>
        </p:nvSpPr>
        <p:spPr>
          <a:xfrm>
            <a:off x="5562176" y="378884"/>
            <a:ext cx="218313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a:off x="594360" y="378884"/>
            <a:ext cx="48306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7882466" y="381001"/>
            <a:ext cx="6671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2171701" y="762000"/>
            <a:ext cx="637793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594361" y="2202080"/>
            <a:ext cx="2560320"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15"/>
          <p:cNvSpPr txBox="1">
            <a:spLocks noGrp="1"/>
          </p:cNvSpPr>
          <p:nvPr>
            <p:ph type="body" idx="2"/>
          </p:nvPr>
        </p:nvSpPr>
        <p:spPr>
          <a:xfrm>
            <a:off x="594360" y="2904564"/>
            <a:ext cx="2560320" cy="335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15"/>
          <p:cNvSpPr txBox="1">
            <a:spLocks noGrp="1"/>
          </p:cNvSpPr>
          <p:nvPr>
            <p:ph type="body" idx="3"/>
          </p:nvPr>
        </p:nvSpPr>
        <p:spPr>
          <a:xfrm>
            <a:off x="3302237" y="2201333"/>
            <a:ext cx="2560320"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15"/>
          <p:cNvSpPr txBox="1">
            <a:spLocks noGrp="1"/>
          </p:cNvSpPr>
          <p:nvPr>
            <p:ph type="body" idx="4"/>
          </p:nvPr>
        </p:nvSpPr>
        <p:spPr>
          <a:xfrm>
            <a:off x="3300781" y="2904068"/>
            <a:ext cx="2560320" cy="33595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15"/>
          <p:cNvSpPr txBox="1">
            <a:spLocks noGrp="1"/>
          </p:cNvSpPr>
          <p:nvPr>
            <p:ph type="body" idx="5"/>
          </p:nvPr>
        </p:nvSpPr>
        <p:spPr>
          <a:xfrm>
            <a:off x="5989319" y="2192866"/>
            <a:ext cx="2560320"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15"/>
          <p:cNvSpPr txBox="1">
            <a:spLocks noGrp="1"/>
          </p:cNvSpPr>
          <p:nvPr>
            <p:ph type="body" idx="6"/>
          </p:nvPr>
        </p:nvSpPr>
        <p:spPr>
          <a:xfrm>
            <a:off x="5989320" y="2904564"/>
            <a:ext cx="2560320" cy="335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15"/>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2171702" y="762000"/>
            <a:ext cx="6381984"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6"/>
          <p:cNvSpPr txBox="1">
            <a:spLocks noGrp="1"/>
          </p:cNvSpPr>
          <p:nvPr>
            <p:ph type="body" idx="1"/>
          </p:nvPr>
        </p:nvSpPr>
        <p:spPr>
          <a:xfrm>
            <a:off x="594360" y="4113340"/>
            <a:ext cx="2560320"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16"/>
          <p:cNvSpPr>
            <a:spLocks noGrp="1"/>
          </p:cNvSpPr>
          <p:nvPr>
            <p:ph type="pic" idx="2"/>
          </p:nvPr>
        </p:nvSpPr>
        <p:spPr>
          <a:xfrm>
            <a:off x="594360" y="2331720"/>
            <a:ext cx="2560320" cy="1507300"/>
          </a:xfrm>
          <a:prstGeom prst="roundRect">
            <a:avLst>
              <a:gd name="adj" fmla="val 0"/>
            </a:avLst>
          </a:prstGeom>
          <a:noFill/>
          <a:ln>
            <a:noFill/>
          </a:ln>
          <a:effectLst>
            <a:outerShdw blurRad="50800" dist="50800" dir="5400000" algn="tl" rotWithShape="0">
              <a:srgbClr val="000000">
                <a:alpha val="42745"/>
              </a:srgbClr>
            </a:outerShdw>
          </a:effectLst>
        </p:spPr>
      </p:sp>
      <p:sp>
        <p:nvSpPr>
          <p:cNvPr id="117" name="Google Shape;117;p16"/>
          <p:cNvSpPr txBox="1">
            <a:spLocks noGrp="1"/>
          </p:cNvSpPr>
          <p:nvPr>
            <p:ph type="body" idx="3"/>
          </p:nvPr>
        </p:nvSpPr>
        <p:spPr>
          <a:xfrm>
            <a:off x="594360" y="4796103"/>
            <a:ext cx="2560320" cy="14675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16"/>
          <p:cNvSpPr txBox="1">
            <a:spLocks noGrp="1"/>
          </p:cNvSpPr>
          <p:nvPr>
            <p:ph type="body" idx="4"/>
          </p:nvPr>
        </p:nvSpPr>
        <p:spPr>
          <a:xfrm>
            <a:off x="3291873" y="4113340"/>
            <a:ext cx="2560320"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16"/>
          <p:cNvSpPr>
            <a:spLocks noGrp="1"/>
          </p:cNvSpPr>
          <p:nvPr>
            <p:ph type="pic" idx="5"/>
          </p:nvPr>
        </p:nvSpPr>
        <p:spPr>
          <a:xfrm>
            <a:off x="3291872" y="2331720"/>
            <a:ext cx="2560320" cy="1509862"/>
          </a:xfrm>
          <a:prstGeom prst="roundRect">
            <a:avLst>
              <a:gd name="adj" fmla="val 0"/>
            </a:avLst>
          </a:prstGeom>
          <a:noFill/>
          <a:ln>
            <a:noFill/>
          </a:ln>
          <a:effectLst>
            <a:outerShdw blurRad="50800" dist="50800" dir="5400000" algn="tl" rotWithShape="0">
              <a:srgbClr val="000000">
                <a:alpha val="42745"/>
              </a:srgbClr>
            </a:outerShdw>
          </a:effectLst>
        </p:spPr>
      </p:sp>
      <p:sp>
        <p:nvSpPr>
          <p:cNvPr id="120" name="Google Shape;120;p16"/>
          <p:cNvSpPr txBox="1">
            <a:spLocks noGrp="1"/>
          </p:cNvSpPr>
          <p:nvPr>
            <p:ph type="body" idx="6"/>
          </p:nvPr>
        </p:nvSpPr>
        <p:spPr>
          <a:xfrm>
            <a:off x="3290858" y="4796102"/>
            <a:ext cx="2560320" cy="14675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16"/>
          <p:cNvSpPr txBox="1">
            <a:spLocks noGrp="1"/>
          </p:cNvSpPr>
          <p:nvPr>
            <p:ph type="body" idx="7"/>
          </p:nvPr>
        </p:nvSpPr>
        <p:spPr>
          <a:xfrm>
            <a:off x="5993365" y="4113340"/>
            <a:ext cx="2560320"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16"/>
          <p:cNvSpPr>
            <a:spLocks noGrp="1"/>
          </p:cNvSpPr>
          <p:nvPr>
            <p:ph type="pic" idx="8"/>
          </p:nvPr>
        </p:nvSpPr>
        <p:spPr>
          <a:xfrm>
            <a:off x="5993364" y="2331721"/>
            <a:ext cx="2560320" cy="1508919"/>
          </a:xfrm>
          <a:prstGeom prst="roundRect">
            <a:avLst>
              <a:gd name="adj" fmla="val 0"/>
            </a:avLst>
          </a:prstGeom>
          <a:noFill/>
          <a:ln>
            <a:noFill/>
          </a:ln>
          <a:effectLst>
            <a:outerShdw blurRad="50800" dist="50800" dir="5400000" algn="tl" rotWithShape="0">
              <a:srgbClr val="000000">
                <a:alpha val="42745"/>
              </a:srgbClr>
            </a:outerShdw>
          </a:effectLst>
        </p:spPr>
      </p:sp>
      <p:sp>
        <p:nvSpPr>
          <p:cNvPr id="123" name="Google Shape;123;p16"/>
          <p:cNvSpPr txBox="1">
            <a:spLocks noGrp="1"/>
          </p:cNvSpPr>
          <p:nvPr>
            <p:ph type="body" idx="9"/>
          </p:nvPr>
        </p:nvSpPr>
        <p:spPr>
          <a:xfrm>
            <a:off x="5993272" y="4796100"/>
            <a:ext cx="2560320" cy="14675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16"/>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7"/>
          <p:cNvSpPr txBox="1">
            <a:spLocks noGrp="1"/>
          </p:cNvSpPr>
          <p:nvPr>
            <p:ph type="body" idx="1"/>
          </p:nvPr>
        </p:nvSpPr>
        <p:spPr>
          <a:xfrm rot="5400000">
            <a:off x="2537460" y="251460"/>
            <a:ext cx="4069080" cy="79552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17"/>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133"/>
        <p:cNvGrpSpPr/>
        <p:nvPr/>
      </p:nvGrpSpPr>
      <p:grpSpPr>
        <a:xfrm>
          <a:off x="0" y="0"/>
          <a:ext cx="0" cy="0"/>
          <a:chOff x="0" y="0"/>
          <a:chExt cx="0" cy="0"/>
        </a:xfrm>
      </p:grpSpPr>
      <p:pic>
        <p:nvPicPr>
          <p:cNvPr id="134" name="Google Shape;134;p18" descr="C0-HD-BTM.png"/>
          <p:cNvPicPr preferRelativeResize="0"/>
          <p:nvPr/>
        </p:nvPicPr>
        <p:blipFill rotWithShape="1">
          <a:blip r:embed="rId2">
            <a:alphaModFix/>
          </a:blip>
          <a:srcRect/>
          <a:stretch/>
        </p:blipFill>
        <p:spPr>
          <a:xfrm>
            <a:off x="0" y="4995862"/>
            <a:ext cx="9144000" cy="1862138"/>
          </a:xfrm>
          <a:prstGeom prst="rect">
            <a:avLst/>
          </a:prstGeom>
          <a:noFill/>
          <a:ln>
            <a:noFill/>
          </a:ln>
        </p:spPr>
      </p:pic>
      <p:sp>
        <p:nvSpPr>
          <p:cNvPr id="135" name="Google Shape;135;p18"/>
          <p:cNvSpPr txBox="1">
            <a:spLocks noGrp="1"/>
          </p:cNvSpPr>
          <p:nvPr>
            <p:ph type="title"/>
          </p:nvPr>
        </p:nvSpPr>
        <p:spPr>
          <a:xfrm rot="5400000">
            <a:off x="5653777" y="2099996"/>
            <a:ext cx="4248675" cy="15430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18"/>
          <p:cNvSpPr txBox="1">
            <a:spLocks noGrp="1"/>
          </p:cNvSpPr>
          <p:nvPr>
            <p:ph type="body" idx="1"/>
          </p:nvPr>
        </p:nvSpPr>
        <p:spPr>
          <a:xfrm rot="5400000">
            <a:off x="1608511" y="-268026"/>
            <a:ext cx="4249732" cy="627803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18"/>
          <p:cNvSpPr txBox="1">
            <a:spLocks noGrp="1"/>
          </p:cNvSpPr>
          <p:nvPr>
            <p:ph type="dt" idx="10"/>
          </p:nvPr>
        </p:nvSpPr>
        <p:spPr>
          <a:xfrm>
            <a:off x="5562176" y="381001"/>
            <a:ext cx="218313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ftr" idx="11"/>
          </p:nvPr>
        </p:nvSpPr>
        <p:spPr>
          <a:xfrm>
            <a:off x="594360" y="381001"/>
            <a:ext cx="48306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sldNum" idx="12"/>
          </p:nvPr>
        </p:nvSpPr>
        <p:spPr>
          <a:xfrm>
            <a:off x="7882466" y="381001"/>
            <a:ext cx="6671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3"/>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25"/>
        <p:cNvGrpSpPr/>
        <p:nvPr/>
      </p:nvGrpSpPr>
      <p:grpSpPr>
        <a:xfrm>
          <a:off x="0" y="0"/>
          <a:ext cx="0" cy="0"/>
          <a:chOff x="0" y="0"/>
          <a:chExt cx="0" cy="0"/>
        </a:xfrm>
      </p:grpSpPr>
      <p:pic>
        <p:nvPicPr>
          <p:cNvPr id="26" name="Google Shape;26;p4" descr="C0-HD-BTM.png"/>
          <p:cNvPicPr preferRelativeResize="0"/>
          <p:nvPr/>
        </p:nvPicPr>
        <p:blipFill rotWithShape="1">
          <a:blip r:embed="rId2">
            <a:alphaModFix/>
          </a:blip>
          <a:srcRect/>
          <a:stretch/>
        </p:blipFill>
        <p:spPr>
          <a:xfrm>
            <a:off x="0" y="4995862"/>
            <a:ext cx="9144000" cy="1862138"/>
          </a:xfrm>
          <a:prstGeom prst="rect">
            <a:avLst/>
          </a:prstGeom>
          <a:noFill/>
          <a:ln>
            <a:noFill/>
          </a:ln>
        </p:spPr>
      </p:pic>
      <p:sp>
        <p:nvSpPr>
          <p:cNvPr id="27" name="Google Shape;27;p4"/>
          <p:cNvSpPr txBox="1">
            <a:spLocks noGrp="1"/>
          </p:cNvSpPr>
          <p:nvPr>
            <p:ph type="title"/>
          </p:nvPr>
        </p:nvSpPr>
        <p:spPr>
          <a:xfrm>
            <a:off x="594360" y="753534"/>
            <a:ext cx="7955280"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94360" y="3641726"/>
            <a:ext cx="7955281" cy="1354134"/>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4"/>
          <p:cNvSpPr txBox="1">
            <a:spLocks noGrp="1"/>
          </p:cNvSpPr>
          <p:nvPr>
            <p:ph type="dt" idx="10"/>
          </p:nvPr>
        </p:nvSpPr>
        <p:spPr>
          <a:xfrm>
            <a:off x="5562176" y="381001"/>
            <a:ext cx="218313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594360" y="381001"/>
            <a:ext cx="48306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7882466" y="381001"/>
            <a:ext cx="6671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594360" y="2194560"/>
            <a:ext cx="3910579" cy="40690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5"/>
          <p:cNvSpPr txBox="1">
            <a:spLocks noGrp="1"/>
          </p:cNvSpPr>
          <p:nvPr>
            <p:ph type="body" idx="2"/>
          </p:nvPr>
        </p:nvSpPr>
        <p:spPr>
          <a:xfrm>
            <a:off x="4642099" y="2194560"/>
            <a:ext cx="3907540" cy="40690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5"/>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171700" y="762000"/>
            <a:ext cx="637794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821279" y="2183802"/>
            <a:ext cx="3683659"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6"/>
          <p:cNvSpPr txBox="1">
            <a:spLocks noGrp="1"/>
          </p:cNvSpPr>
          <p:nvPr>
            <p:ph type="body" idx="2"/>
          </p:nvPr>
        </p:nvSpPr>
        <p:spPr>
          <a:xfrm>
            <a:off x="594359" y="3132667"/>
            <a:ext cx="3910579" cy="31309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6"/>
          <p:cNvSpPr txBox="1">
            <a:spLocks noGrp="1"/>
          </p:cNvSpPr>
          <p:nvPr>
            <p:ph type="body" idx="3"/>
          </p:nvPr>
        </p:nvSpPr>
        <p:spPr>
          <a:xfrm>
            <a:off x="4869018" y="2183802"/>
            <a:ext cx="368062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6"/>
          <p:cNvSpPr txBox="1">
            <a:spLocks noGrp="1"/>
          </p:cNvSpPr>
          <p:nvPr>
            <p:ph type="body" idx="4"/>
          </p:nvPr>
        </p:nvSpPr>
        <p:spPr>
          <a:xfrm>
            <a:off x="4642098" y="3132667"/>
            <a:ext cx="3907541" cy="31309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6"/>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594360" y="1524000"/>
            <a:ext cx="3086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3886200" y="746760"/>
            <a:ext cx="4663440" cy="551688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9"/>
          <p:cNvSpPr txBox="1">
            <a:spLocks noGrp="1"/>
          </p:cNvSpPr>
          <p:nvPr>
            <p:ph type="body" idx="2"/>
          </p:nvPr>
        </p:nvSpPr>
        <p:spPr>
          <a:xfrm>
            <a:off x="594360" y="3124200"/>
            <a:ext cx="3086100" cy="31394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9"/>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594360" y="1524000"/>
            <a:ext cx="407573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4877524" y="751242"/>
            <a:ext cx="3674234" cy="5512398"/>
          </a:xfrm>
          <a:prstGeom prst="rect">
            <a:avLst/>
          </a:prstGeom>
          <a:noFill/>
          <a:ln>
            <a:noFill/>
          </a:ln>
        </p:spPr>
      </p:sp>
      <p:sp>
        <p:nvSpPr>
          <p:cNvPr id="67" name="Google Shape;67;p10"/>
          <p:cNvSpPr txBox="1">
            <a:spLocks noGrp="1"/>
          </p:cNvSpPr>
          <p:nvPr>
            <p:ph type="body" idx="1"/>
          </p:nvPr>
        </p:nvSpPr>
        <p:spPr>
          <a:xfrm>
            <a:off x="594360" y="3124200"/>
            <a:ext cx="4075730" cy="31394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10"/>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 descr="C0-HD-TOP.png"/>
          <p:cNvPicPr preferRelativeResize="0"/>
          <p:nvPr/>
        </p:nvPicPr>
        <p:blipFill rotWithShape="1">
          <a:blip r:embed="rId19">
            <a:alphaModFix/>
          </a:blip>
          <a:srcRect/>
          <a:stretch/>
        </p:blipFill>
        <p:spPr>
          <a:xfrm>
            <a:off x="0" y="0"/>
            <a:ext cx="9144000" cy="1081088"/>
          </a:xfrm>
          <a:prstGeom prst="rect">
            <a:avLst/>
          </a:prstGeom>
          <a:noFill/>
          <a:ln>
            <a:noFill/>
          </a:ln>
        </p:spPr>
      </p:pic>
      <p:sp>
        <p:nvSpPr>
          <p:cNvPr id="7" name="Google Shape;7;p1"/>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
          <p:cNvSpPr txBox="1">
            <a:spLocks noGrp="1"/>
          </p:cNvSpPr>
          <p:nvPr>
            <p:ph type="dt" idx="10"/>
          </p:nvPr>
        </p:nvSpPr>
        <p:spPr>
          <a:xfrm>
            <a:off x="6412230" y="6356351"/>
            <a:ext cx="213741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
          <p:cNvSpPr txBox="1">
            <a:spLocks noGrp="1"/>
          </p:cNvSpPr>
          <p:nvPr>
            <p:ph type="ftr" idx="11"/>
          </p:nvPr>
        </p:nvSpPr>
        <p:spPr>
          <a:xfrm>
            <a:off x="594360" y="6355846"/>
            <a:ext cx="56807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
          <p:cNvSpPr txBox="1">
            <a:spLocks noGrp="1"/>
          </p:cNvSpPr>
          <p:nvPr>
            <p:ph type="sldNum" idx="12"/>
          </p:nvPr>
        </p:nvSpPr>
        <p:spPr>
          <a:xfrm>
            <a:off x="6572250" y="381001"/>
            <a:ext cx="197739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es.wikipedia.org/wiki/NFS" TargetMode="External"/><Relationship Id="rId3" Type="http://schemas.openxmlformats.org/officeDocument/2006/relationships/hyperlink" Target="http://es.wikipedia.org/wiki/Servidor_inform%C3%A1tico" TargetMode="External"/><Relationship Id="rId7" Type="http://schemas.openxmlformats.org/officeDocument/2006/relationships/hyperlink" Target="http://es.wikipedia.org/wiki/CIF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es.wikipedia.org/wiki/Sistema_Operativo" TargetMode="External"/><Relationship Id="rId5" Type="http://schemas.openxmlformats.org/officeDocument/2006/relationships/hyperlink" Target="http://es.wikipedia.org/wiki/TCP/IP" TargetMode="External"/><Relationship Id="rId10" Type="http://schemas.openxmlformats.org/officeDocument/2006/relationships/hyperlink" Target="http://es.wikipedia.org/wiki/TFTP" TargetMode="External"/><Relationship Id="rId4" Type="http://schemas.openxmlformats.org/officeDocument/2006/relationships/hyperlink" Target="http://es.wikipedia.org/wiki/Ordenador_personal" TargetMode="External"/><Relationship Id="rId9" Type="http://schemas.openxmlformats.org/officeDocument/2006/relationships/hyperlink" Target="http://es.wikipedia.org/wiki/File_Transfer_Protoco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es.wikipedia.org/wiki/Integrated_Drive_Electronics" TargetMode="External"/><Relationship Id="rId7" Type="http://schemas.openxmlformats.org/officeDocument/2006/relationships/hyperlink" Target="http://es.wikipedia.org/wiki/Digital_Linear_Tap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es.wikipedia.org/wiki/Serial_Attached_SCSI" TargetMode="External"/><Relationship Id="rId5" Type="http://schemas.openxmlformats.org/officeDocument/2006/relationships/hyperlink" Target="http://es.wikipedia.org/wiki/Small_Computer_System_Interface" TargetMode="External"/><Relationship Id="rId4" Type="http://schemas.openxmlformats.org/officeDocument/2006/relationships/hyperlink" Target="http://es.wikipedia.org/wiki/Serial_AT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es.wikipedia.org/wiki/Sistema_operativ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es.wikipedia.org/wiki/Multiusuario" TargetMode="External"/><Relationship Id="rId4" Type="http://schemas.openxmlformats.org/officeDocument/2006/relationships/hyperlink" Target="http://es.wikipedia.org/wiki/Multiproceso"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en.wikipedia.org/wiki/Scalable_Coherent_Interface" TargetMode="External"/><Relationship Id="rId3" Type="http://schemas.openxmlformats.org/officeDocument/2006/relationships/hyperlink" Target="http://es.wikipedia.org/wiki/Ethernet" TargetMode="External"/><Relationship Id="rId7" Type="http://schemas.openxmlformats.org/officeDocument/2006/relationships/hyperlink" Target="http://es.wikipedia.org/wiki/InfiniBan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es.wikipedia.org/wiki/Myrinet" TargetMode="External"/><Relationship Id="rId5" Type="http://schemas.openxmlformats.org/officeDocument/2006/relationships/hyperlink" Target="http://es.wikipedia.org/wiki/Gigabit_Ethernet" TargetMode="External"/><Relationship Id="rId4" Type="http://schemas.openxmlformats.org/officeDocument/2006/relationships/hyperlink" Target="http://es.wikipedia.org/wiki/Fast_Etherne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es.wikipedia.org/wiki/SSI" TargetMode="External"/><Relationship Id="rId7" Type="http://schemas.openxmlformats.org/officeDocument/2006/relationships/hyperlink" Target="http://en.wikipedia.org/wiki/OpenSSI"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www.cs.wisc.edu/condor/" TargetMode="External"/><Relationship Id="rId5" Type="http://schemas.openxmlformats.org/officeDocument/2006/relationships/hyperlink" Target="http://openmosix.sourceforge.net/" TargetMode="External"/><Relationship Id="rId4" Type="http://schemas.openxmlformats.org/officeDocument/2006/relationships/hyperlink" Target="http://www.mosix.or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subTitle" idx="1"/>
          </p:nvPr>
        </p:nvSpPr>
        <p:spPr>
          <a:xfrm>
            <a:off x="1358677" y="4797152"/>
            <a:ext cx="6400800" cy="564232"/>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lt1"/>
              </a:buClr>
              <a:buSzPct val="100000"/>
              <a:buNone/>
            </a:pPr>
            <a:r>
              <a:rPr lang="es-ES" sz="3300"/>
              <a:t>Administración de Basa de Datos</a:t>
            </a:r>
            <a:endParaRPr/>
          </a:p>
          <a:p>
            <a:pPr marL="0" lvl="0" indent="0" algn="l" rtl="0">
              <a:lnSpc>
                <a:spcPct val="90000"/>
              </a:lnSpc>
              <a:spcBef>
                <a:spcPts val="1000"/>
              </a:spcBef>
              <a:spcAft>
                <a:spcPts val="0"/>
              </a:spcAft>
              <a:buClr>
                <a:schemeClr val="lt1"/>
              </a:buClr>
              <a:buSzPct val="100000"/>
              <a:buNone/>
            </a:pPr>
            <a:r>
              <a:rPr lang="es-ES"/>
              <a:t>Con SQL Server</a:t>
            </a:r>
            <a:endParaRPr/>
          </a:p>
        </p:txBody>
      </p:sp>
      <p:pic>
        <p:nvPicPr>
          <p:cNvPr id="145" name="Google Shape;145;p19" descr="sqlserver.png (466×383)"/>
          <p:cNvPicPr preferRelativeResize="0"/>
          <p:nvPr/>
        </p:nvPicPr>
        <p:blipFill rotWithShape="1">
          <a:blip r:embed="rId3">
            <a:alphaModFix/>
          </a:blip>
          <a:srcRect/>
          <a:stretch/>
        </p:blipFill>
        <p:spPr>
          <a:xfrm>
            <a:off x="1645518" y="255226"/>
            <a:ext cx="4438650" cy="3648076"/>
          </a:xfrm>
          <a:prstGeom prst="rect">
            <a:avLst/>
          </a:prstGeom>
          <a:noFill/>
          <a:ln>
            <a:noFill/>
          </a:ln>
        </p:spPr>
      </p:pic>
      <p:sp>
        <p:nvSpPr>
          <p:cNvPr id="147" name="Google Shape;147;p19"/>
          <p:cNvSpPr txBox="1"/>
          <p:nvPr/>
        </p:nvSpPr>
        <p:spPr>
          <a:xfrm>
            <a:off x="2339752" y="3140967"/>
            <a:ext cx="4104456" cy="1432493"/>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90000"/>
              </a:lnSpc>
              <a:spcBef>
                <a:spcPts val="0"/>
              </a:spcBef>
              <a:spcAft>
                <a:spcPts val="0"/>
              </a:spcAft>
              <a:buClr>
                <a:schemeClr val="lt1"/>
              </a:buClr>
              <a:buSzPct val="100000"/>
              <a:buFont typeface="Arial"/>
              <a:buNone/>
            </a:pPr>
            <a:r>
              <a:rPr lang="es-ES" sz="6600" b="0" u="none">
                <a:solidFill>
                  <a:schemeClr val="lt1"/>
                </a:solidFill>
                <a:latin typeface="Century Gothic"/>
                <a:ea typeface="Century Gothic"/>
                <a:cs typeface="Century Gothic"/>
                <a:sym typeface="Century Gothic"/>
              </a:rPr>
              <a:t>SQL Server</a:t>
            </a:r>
            <a:endParaRPr sz="6600" b="0" u="non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TIPOS DE SGBD</a:t>
            </a:r>
            <a:r>
              <a:rPr lang="es-ES"/>
              <a:t/>
            </a:r>
            <a:br>
              <a:rPr lang="es-ES"/>
            </a:br>
            <a:endParaRPr/>
          </a:p>
        </p:txBody>
      </p:sp>
      <p:sp>
        <p:nvSpPr>
          <p:cNvPr id="201" name="Google Shape;201;p28"/>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ES"/>
              <a:t>Según modelo de datos</a:t>
            </a:r>
            <a:endParaRPr/>
          </a:p>
          <a:p>
            <a:pPr marL="685800" lvl="1" indent="-228600" algn="l" rtl="0">
              <a:lnSpc>
                <a:spcPct val="90000"/>
              </a:lnSpc>
              <a:spcBef>
                <a:spcPts val="500"/>
              </a:spcBef>
              <a:spcAft>
                <a:spcPts val="0"/>
              </a:spcAft>
              <a:buClr>
                <a:schemeClr val="lt1"/>
              </a:buClr>
              <a:buSzPts val="2000"/>
              <a:buChar char="•"/>
            </a:pPr>
            <a:r>
              <a:rPr lang="es-ES"/>
              <a:t>Sistemas gestores de datos relacionales</a:t>
            </a:r>
            <a:endParaRPr/>
          </a:p>
          <a:p>
            <a:pPr marL="685800" lvl="1" indent="-228600" algn="l" rtl="0">
              <a:lnSpc>
                <a:spcPct val="90000"/>
              </a:lnSpc>
              <a:spcBef>
                <a:spcPts val="500"/>
              </a:spcBef>
              <a:spcAft>
                <a:spcPts val="0"/>
              </a:spcAft>
              <a:buClr>
                <a:schemeClr val="lt1"/>
              </a:buClr>
              <a:buSzPts val="2000"/>
              <a:buChar char="•"/>
            </a:pPr>
            <a:r>
              <a:rPr lang="es-ES"/>
              <a:t>Sistemas gestores de datos orientados a objetos</a:t>
            </a:r>
            <a:endParaRPr/>
          </a:p>
          <a:p>
            <a:pPr marL="685800" lvl="1" indent="-228600" algn="l" rtl="0">
              <a:lnSpc>
                <a:spcPct val="90000"/>
              </a:lnSpc>
              <a:spcBef>
                <a:spcPts val="500"/>
              </a:spcBef>
              <a:spcAft>
                <a:spcPts val="0"/>
              </a:spcAft>
              <a:buClr>
                <a:schemeClr val="lt1"/>
              </a:buClr>
              <a:buSzPts val="2000"/>
              <a:buChar char="•"/>
            </a:pPr>
            <a:r>
              <a:rPr lang="es-ES"/>
              <a:t>Sistemas gestores de datos objeto-relacionales</a:t>
            </a:r>
            <a:endParaRPr/>
          </a:p>
          <a:p>
            <a:pPr marL="228600" lvl="0" indent="-228600" algn="l" rtl="0">
              <a:lnSpc>
                <a:spcPct val="90000"/>
              </a:lnSpc>
              <a:spcBef>
                <a:spcPts val="1000"/>
              </a:spcBef>
              <a:spcAft>
                <a:spcPts val="0"/>
              </a:spcAft>
              <a:buClr>
                <a:schemeClr val="lt1"/>
              </a:buClr>
              <a:buSzPts val="2200"/>
              <a:buChar char="•"/>
            </a:pPr>
            <a:r>
              <a:rPr lang="es-ES"/>
              <a:t>Según número de usuarios</a:t>
            </a:r>
            <a:endParaRPr/>
          </a:p>
          <a:p>
            <a:pPr marL="685800" lvl="1" indent="-228600" algn="l" rtl="0">
              <a:lnSpc>
                <a:spcPct val="90000"/>
              </a:lnSpc>
              <a:spcBef>
                <a:spcPts val="500"/>
              </a:spcBef>
              <a:spcAft>
                <a:spcPts val="0"/>
              </a:spcAft>
              <a:buClr>
                <a:schemeClr val="lt1"/>
              </a:buClr>
              <a:buSzPts val="2000"/>
              <a:buChar char="•"/>
            </a:pPr>
            <a:r>
              <a:rPr lang="es-ES"/>
              <a:t>     Monousuario</a:t>
            </a:r>
            <a:endParaRPr/>
          </a:p>
          <a:p>
            <a:pPr marL="685800" lvl="1" indent="-228600" algn="l" rtl="0">
              <a:lnSpc>
                <a:spcPct val="90000"/>
              </a:lnSpc>
              <a:spcBef>
                <a:spcPts val="500"/>
              </a:spcBef>
              <a:spcAft>
                <a:spcPts val="0"/>
              </a:spcAft>
              <a:buClr>
                <a:schemeClr val="lt1"/>
              </a:buClr>
              <a:buSzPts val="2000"/>
              <a:buChar char="•"/>
            </a:pPr>
            <a:r>
              <a:rPr lang="es-ES"/>
              <a:t>     Multiusuario</a:t>
            </a:r>
            <a:endParaRPr/>
          </a:p>
          <a:p>
            <a:pPr marL="228600" lvl="0" indent="-228600" algn="l" rtl="0">
              <a:lnSpc>
                <a:spcPct val="90000"/>
              </a:lnSpc>
              <a:spcBef>
                <a:spcPts val="1000"/>
              </a:spcBef>
              <a:spcAft>
                <a:spcPts val="0"/>
              </a:spcAft>
              <a:buClr>
                <a:schemeClr val="lt1"/>
              </a:buClr>
              <a:buSzPts val="2200"/>
              <a:buChar char="•"/>
            </a:pPr>
            <a:r>
              <a:rPr lang="es-ES"/>
              <a:t>Según número de sitios</a:t>
            </a:r>
            <a:endParaRPr/>
          </a:p>
          <a:p>
            <a:pPr marL="685800" lvl="1" indent="-228600" algn="l" rtl="0">
              <a:lnSpc>
                <a:spcPct val="90000"/>
              </a:lnSpc>
              <a:spcBef>
                <a:spcPts val="500"/>
              </a:spcBef>
              <a:spcAft>
                <a:spcPts val="0"/>
              </a:spcAft>
              <a:buClr>
                <a:schemeClr val="lt1"/>
              </a:buClr>
              <a:buSzPts val="2000"/>
              <a:buChar char="•"/>
            </a:pPr>
            <a:r>
              <a:rPr lang="es-ES"/>
              <a:t>     Centralizado</a:t>
            </a:r>
            <a:endParaRPr/>
          </a:p>
          <a:p>
            <a:pPr marL="685800" lvl="1" indent="-228600" algn="l" rtl="0">
              <a:lnSpc>
                <a:spcPct val="90000"/>
              </a:lnSpc>
              <a:spcBef>
                <a:spcPts val="500"/>
              </a:spcBef>
              <a:spcAft>
                <a:spcPts val="0"/>
              </a:spcAft>
              <a:buClr>
                <a:schemeClr val="lt1"/>
              </a:buClr>
              <a:buSzPts val="2000"/>
              <a:buChar char="•"/>
            </a:pPr>
            <a:r>
              <a:rPr lang="es-ES"/>
              <a:t>     Distribuido</a:t>
            </a:r>
            <a:endParaRPr/>
          </a:p>
          <a:p>
            <a:pPr marL="228600" lvl="0" indent="-8890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MODELO GENERAL</a:t>
            </a:r>
            <a:r>
              <a:rPr lang="es-ES"/>
              <a:t/>
            </a:r>
            <a:br>
              <a:rPr lang="es-ES"/>
            </a:br>
            <a:endParaRPr/>
          </a:p>
        </p:txBody>
      </p:sp>
      <p:sp>
        <p:nvSpPr>
          <p:cNvPr id="207" name="Google Shape;207;p29"/>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ES"/>
              <a:t>Cliente-servidor</a:t>
            </a:r>
            <a:endParaRPr/>
          </a:p>
          <a:p>
            <a:pPr marL="685800" lvl="1" indent="-228600" algn="l" rtl="0">
              <a:lnSpc>
                <a:spcPct val="90000"/>
              </a:lnSpc>
              <a:spcBef>
                <a:spcPts val="500"/>
              </a:spcBef>
              <a:spcAft>
                <a:spcPts val="0"/>
              </a:spcAft>
              <a:buClr>
                <a:schemeClr val="lt1"/>
              </a:buClr>
              <a:buSzPts val="2000"/>
              <a:buChar char="•"/>
            </a:pPr>
            <a:r>
              <a:rPr lang="es-ES"/>
              <a:t> Servidor: gestiona la base de datos</a:t>
            </a:r>
            <a:endParaRPr/>
          </a:p>
          <a:p>
            <a:pPr marL="685800" lvl="1" indent="-228600" algn="l" rtl="0">
              <a:lnSpc>
                <a:spcPct val="90000"/>
              </a:lnSpc>
              <a:spcBef>
                <a:spcPts val="500"/>
              </a:spcBef>
              <a:spcAft>
                <a:spcPts val="0"/>
              </a:spcAft>
              <a:buClr>
                <a:schemeClr val="lt1"/>
              </a:buClr>
              <a:buSzPts val="2000"/>
              <a:buChar char="•"/>
            </a:pPr>
            <a:r>
              <a:rPr lang="es-ES"/>
              <a:t> Cliente: permite enviar comandos al servidor</a:t>
            </a:r>
            <a:endParaRPr/>
          </a:p>
          <a:p>
            <a:pPr marL="228600" lvl="0" indent="-228600" algn="l" rtl="0">
              <a:lnSpc>
                <a:spcPct val="90000"/>
              </a:lnSpc>
              <a:spcBef>
                <a:spcPts val="1000"/>
              </a:spcBef>
              <a:spcAft>
                <a:spcPts val="0"/>
              </a:spcAft>
              <a:buClr>
                <a:schemeClr val="lt1"/>
              </a:buClr>
              <a:buSzPts val="2200"/>
              <a:buChar char="•"/>
            </a:pPr>
            <a:r>
              <a:rPr lang="es-ES"/>
              <a:t>Otras arquitecturas</a:t>
            </a:r>
            <a:endParaRPr/>
          </a:p>
          <a:p>
            <a:pPr marL="685800" lvl="1" indent="-228600" algn="l" rtl="0">
              <a:lnSpc>
                <a:spcPct val="90000"/>
              </a:lnSpc>
              <a:spcBef>
                <a:spcPts val="500"/>
              </a:spcBef>
              <a:spcAft>
                <a:spcPts val="0"/>
              </a:spcAft>
              <a:buClr>
                <a:schemeClr val="lt1"/>
              </a:buClr>
              <a:buSzPts val="2000"/>
              <a:buChar char="•"/>
            </a:pPr>
            <a:r>
              <a:rPr lang="es-ES"/>
              <a:t> Múltiples capas para llegar al servidor</a:t>
            </a:r>
            <a:endParaRPr/>
          </a:p>
          <a:p>
            <a:pPr marL="685800" lvl="1" indent="-228600" algn="l" rtl="0">
              <a:lnSpc>
                <a:spcPct val="90000"/>
              </a:lnSpc>
              <a:spcBef>
                <a:spcPts val="500"/>
              </a:spcBef>
              <a:spcAft>
                <a:spcPts val="0"/>
              </a:spcAft>
              <a:buClr>
                <a:schemeClr val="lt1"/>
              </a:buClr>
              <a:buSzPts val="2000"/>
              <a:buChar char="•"/>
            </a:pPr>
            <a:r>
              <a:rPr lang="es-ES"/>
              <a:t> Distribuido</a:t>
            </a:r>
            <a:endParaRPr/>
          </a:p>
          <a:p>
            <a:pPr marL="685800" lvl="1" indent="-228600" algn="l" rtl="0">
              <a:lnSpc>
                <a:spcPct val="90000"/>
              </a:lnSpc>
              <a:spcBef>
                <a:spcPts val="500"/>
              </a:spcBef>
              <a:spcAft>
                <a:spcPts val="0"/>
              </a:spcAft>
              <a:buClr>
                <a:schemeClr val="lt1"/>
              </a:buClr>
              <a:buSzPts val="2000"/>
              <a:buChar char="•"/>
            </a:pPr>
            <a:r>
              <a:rPr lang="es-ES"/>
              <a:t> Paralela</a:t>
            </a:r>
            <a:endParaRPr/>
          </a:p>
          <a:p>
            <a:pPr marL="685800" lvl="1" indent="-228600" algn="l" rtl="0">
              <a:lnSpc>
                <a:spcPct val="90000"/>
              </a:lnSpc>
              <a:spcBef>
                <a:spcPts val="500"/>
              </a:spcBef>
              <a:spcAft>
                <a:spcPts val="0"/>
              </a:spcAft>
              <a:buClr>
                <a:schemeClr val="lt1"/>
              </a:buClr>
              <a:buSzPts val="2000"/>
              <a:buChar char="•"/>
            </a:pPr>
            <a:r>
              <a:rPr lang="es-ES"/>
              <a:t> etc.</a:t>
            </a:r>
            <a:endParaRPr/>
          </a:p>
          <a:p>
            <a:pPr marL="228600" lvl="0" indent="-8890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1993584" y="219372"/>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PROCESO DE INSTALACIÓN</a:t>
            </a:r>
            <a:endParaRPr/>
          </a:p>
        </p:txBody>
      </p:sp>
      <p:sp>
        <p:nvSpPr>
          <p:cNvPr id="213" name="Google Shape;213;p30"/>
          <p:cNvSpPr txBox="1">
            <a:spLocks noGrp="1"/>
          </p:cNvSpPr>
          <p:nvPr>
            <p:ph type="body" idx="1"/>
          </p:nvPr>
        </p:nvSpPr>
        <p:spPr>
          <a:xfrm>
            <a:off x="827584" y="1512400"/>
            <a:ext cx="7543940" cy="4420947"/>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Una vez preparado el sistema para que SQL Server de partida ya posea una configuración óptima, procedremos a seguir los pasos siguientes para instalar una nueva instancia de SQL Server 2008 R2 sobre el mismo:</a:t>
            </a:r>
            <a:endParaRPr/>
          </a:p>
          <a:p>
            <a:pPr marL="228600" lvl="0" indent="-228600" algn="just" rtl="0">
              <a:lnSpc>
                <a:spcPct val="90000"/>
              </a:lnSpc>
              <a:spcBef>
                <a:spcPts val="1000"/>
              </a:spcBef>
              <a:spcAft>
                <a:spcPts val="0"/>
              </a:spcAft>
              <a:buClr>
                <a:srgbClr val="333333"/>
              </a:buClr>
              <a:buSzPts val="2200"/>
              <a:buChar char="•"/>
            </a:pPr>
            <a:r>
              <a:rPr lang="es-ES">
                <a:solidFill>
                  <a:srgbClr val="333333"/>
                </a:solidFill>
                <a:latin typeface="Helvetica Neue"/>
                <a:ea typeface="Helvetica Neue"/>
                <a:cs typeface="Helvetica Neue"/>
                <a:sym typeface="Helvetica Neue"/>
              </a:rPr>
              <a:t>El primer paso es introducir el DVD o montar la imagen .iso de SQL Server 2008 R2</a:t>
            </a:r>
            <a:endParaRPr/>
          </a:p>
        </p:txBody>
      </p:sp>
      <p:sp>
        <p:nvSpPr>
          <p:cNvPr id="214" name="Google Shape;214;p30"/>
          <p:cNvSpPr/>
          <p:nvPr/>
        </p:nvSpPr>
        <p:spPr>
          <a:xfrm>
            <a:off x="251520" y="250195"/>
            <a:ext cx="223138" cy="26161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33333"/>
              </a:buClr>
              <a:buSzPts val="1100"/>
              <a:buFont typeface="Helvetica Neue"/>
              <a:buNone/>
            </a:pPr>
            <a:r>
              <a:rPr lang="es-ES" sz="1100" b="0" i="0" u="none" strike="noStrike" cap="none">
                <a:solidFill>
                  <a:srgbClr val="333333"/>
                </a:solidFill>
                <a:latin typeface="Helvetica Neue"/>
                <a:ea typeface="Helvetica Neue"/>
                <a:cs typeface="Helvetica Neue"/>
                <a:sym typeface="Helvetica Neue"/>
              </a:rPr>
              <a:t>.</a:t>
            </a:r>
            <a:endParaRPr sz="1800" b="0" i="0" u="none" strike="noStrike" cap="none">
              <a:solidFill>
                <a:schemeClr val="lt1"/>
              </a:solidFill>
              <a:latin typeface="Arial"/>
              <a:ea typeface="Arial"/>
              <a:cs typeface="Arial"/>
              <a:sym typeface="Arial"/>
            </a:endParaRPr>
          </a:p>
        </p:txBody>
      </p:sp>
      <p:pic>
        <p:nvPicPr>
          <p:cNvPr id="215" name="Google Shape;215;p30" descr="alt"/>
          <p:cNvPicPr preferRelativeResize="0"/>
          <p:nvPr/>
        </p:nvPicPr>
        <p:blipFill rotWithShape="1">
          <a:blip r:embed="rId3">
            <a:alphaModFix/>
          </a:blip>
          <a:srcRect/>
          <a:stretch/>
        </p:blipFill>
        <p:spPr>
          <a:xfrm>
            <a:off x="2144079" y="3902562"/>
            <a:ext cx="3038475" cy="288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221" name="Google Shape;221;p31"/>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Es muy probable que el propio instalador de SQL Server 2008 R2 nos pida actualizar el sistema para poder proceder con la aplicación de instalación de SQL Server. En ese caso nos saldrá una pantalla como esta donde se nos indicará que va a proceder con la actualización del sistema.</a:t>
            </a:r>
            <a:endParaRPr/>
          </a:p>
          <a:p>
            <a:pPr marL="228600" lvl="0" indent="-88900" algn="just" rtl="0">
              <a:lnSpc>
                <a:spcPct val="90000"/>
              </a:lnSpc>
              <a:spcBef>
                <a:spcPts val="1000"/>
              </a:spcBef>
              <a:spcAft>
                <a:spcPts val="0"/>
              </a:spcAft>
              <a:buClr>
                <a:schemeClr val="lt1"/>
              </a:buClr>
              <a:buSzPts val="2200"/>
              <a:buNone/>
            </a:pPr>
            <a:endParaRPr/>
          </a:p>
        </p:txBody>
      </p:sp>
      <p:pic>
        <p:nvPicPr>
          <p:cNvPr id="222" name="Google Shape;222;p31" descr="alt"/>
          <p:cNvPicPr preferRelativeResize="0"/>
          <p:nvPr/>
        </p:nvPicPr>
        <p:blipFill rotWithShape="1">
          <a:blip r:embed="rId3">
            <a:alphaModFix/>
          </a:blip>
          <a:srcRect/>
          <a:stretch/>
        </p:blipFill>
        <p:spPr>
          <a:xfrm>
            <a:off x="1619672" y="4125574"/>
            <a:ext cx="3933825" cy="163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a:t>INSTALACIÓN DE UNA INSTANCIA</a:t>
            </a:r>
            <a:endParaRPr/>
          </a:p>
        </p:txBody>
      </p:sp>
      <p:sp>
        <p:nvSpPr>
          <p:cNvPr id="228" name="Google Shape;228;p32"/>
          <p:cNvSpPr txBox="1">
            <a:spLocks noGrp="1"/>
          </p:cNvSpPr>
          <p:nvPr>
            <p:ph type="body" idx="1"/>
          </p:nvPr>
        </p:nvSpPr>
        <p:spPr>
          <a:xfrm>
            <a:off x="609598" y="1844824"/>
            <a:ext cx="7706817" cy="419653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Ahora nos centraremos exclusivamente en la instalación de una instancia SQL Server 2008 R2, iremos directamente al apartado “Installation”.</a:t>
            </a:r>
            <a:endParaRPr/>
          </a:p>
          <a:p>
            <a:pPr marL="228600" lvl="0" indent="-228600" algn="just" rtl="0">
              <a:lnSpc>
                <a:spcPct val="90000"/>
              </a:lnSpc>
              <a:spcBef>
                <a:spcPts val="1000"/>
              </a:spcBef>
              <a:spcAft>
                <a:spcPts val="0"/>
              </a:spcAft>
              <a:buClr>
                <a:schemeClr val="lt1"/>
              </a:buClr>
              <a:buSzPts val="2200"/>
              <a:buChar char="•"/>
            </a:pPr>
            <a:r>
              <a:rPr lang="es-ES"/>
              <a:t>En cualquier caso, en la primera pantalla denominada “Planning”, podremos encontrar la documentación sobre instalación de SQL Server 2008 R2 así como la aplicación de chequeo de sistema para validar instalaciones futuras de SQL Server 2008 R2 o el SQL Server Upgrade Advisor que queda fuera del ámbito de este artículo y es la aplicación con la que podemos analizar migraciones de versiones inferiores hacia SQL Server 2008 R2.</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234" name="Google Shape;234;p33"/>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235" name="Google Shape;235;p33" descr="alt"/>
          <p:cNvPicPr preferRelativeResize="0"/>
          <p:nvPr/>
        </p:nvPicPr>
        <p:blipFill rotWithShape="1">
          <a:blip r:embed="rId3">
            <a:alphaModFix/>
          </a:blip>
          <a:srcRect/>
          <a:stretch/>
        </p:blipFill>
        <p:spPr>
          <a:xfrm>
            <a:off x="251520" y="447476"/>
            <a:ext cx="7581900" cy="562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body" idx="1"/>
          </p:nvPr>
        </p:nvSpPr>
        <p:spPr>
          <a:xfrm>
            <a:off x="507012" y="116632"/>
            <a:ext cx="7562850" cy="177281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Una vez en la sección “Installation”  procederemos al apartado “New installation or add features to an existing installation” con la que instalaremos una nueva instancia de SQL Server 2008 R2 a nuestro equipo.</a:t>
            </a:r>
            <a:endParaRPr/>
          </a:p>
          <a:p>
            <a:pPr marL="228600" lvl="0" indent="-88900" algn="just" rtl="0">
              <a:lnSpc>
                <a:spcPct val="90000"/>
              </a:lnSpc>
              <a:spcBef>
                <a:spcPts val="1000"/>
              </a:spcBef>
              <a:spcAft>
                <a:spcPts val="0"/>
              </a:spcAft>
              <a:buClr>
                <a:schemeClr val="lt1"/>
              </a:buClr>
              <a:buSzPts val="2200"/>
              <a:buNone/>
            </a:pPr>
            <a:endParaRPr/>
          </a:p>
        </p:txBody>
      </p:sp>
      <p:pic>
        <p:nvPicPr>
          <p:cNvPr id="241" name="Google Shape;241;p34" descr="alt"/>
          <p:cNvPicPr preferRelativeResize="0"/>
          <p:nvPr/>
        </p:nvPicPr>
        <p:blipFill rotWithShape="1">
          <a:blip r:embed="rId3">
            <a:alphaModFix/>
          </a:blip>
          <a:srcRect/>
          <a:stretch/>
        </p:blipFill>
        <p:spPr>
          <a:xfrm>
            <a:off x="493624" y="1700808"/>
            <a:ext cx="8182831" cy="51781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2195736" y="17012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CLUSTERS</a:t>
            </a:r>
            <a:endParaRPr/>
          </a:p>
        </p:txBody>
      </p:sp>
      <p:sp>
        <p:nvSpPr>
          <p:cNvPr id="247" name="Google Shape;247;p35"/>
          <p:cNvSpPr txBox="1">
            <a:spLocks noGrp="1"/>
          </p:cNvSpPr>
          <p:nvPr>
            <p:ph type="body" idx="1"/>
          </p:nvPr>
        </p:nvSpPr>
        <p:spPr>
          <a:xfrm>
            <a:off x="609598" y="1556792"/>
            <a:ext cx="7562801" cy="4484571"/>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lt1"/>
              </a:buClr>
              <a:buSzPct val="100000"/>
              <a:buChar char="•"/>
            </a:pPr>
            <a:r>
              <a:rPr lang="es-ES"/>
              <a:t>Es un conjunto conglomerado de computadoras que tienes componentes de hardware en común y que se comportan como si fuesen uno solo.</a:t>
            </a:r>
            <a:endParaRPr/>
          </a:p>
          <a:p>
            <a:pPr marL="228600" lvl="0" indent="-228600" algn="just" rtl="0">
              <a:lnSpc>
                <a:spcPct val="90000"/>
              </a:lnSpc>
              <a:spcBef>
                <a:spcPts val="1000"/>
              </a:spcBef>
              <a:spcAft>
                <a:spcPts val="0"/>
              </a:spcAft>
              <a:buClr>
                <a:schemeClr val="lt1"/>
              </a:buClr>
              <a:buSzPct val="100000"/>
              <a:buChar char="•"/>
            </a:pPr>
            <a:r>
              <a:rPr lang="es-ES"/>
              <a:t>Los Clusters son usualmente empleados para mejorar el rendimiento y/o la disponibilidad por encima de la que es provista por un solo computador típicamente siendo más económico que computadores individuales de rapidez y disponibilidad comparables. </a:t>
            </a:r>
            <a:r>
              <a:rPr lang="es-ES" b="1"/>
              <a:t> </a:t>
            </a:r>
            <a:endParaRPr/>
          </a:p>
          <a:p>
            <a:pPr marL="228600" lvl="0" indent="-228600" algn="just" rtl="0">
              <a:lnSpc>
                <a:spcPct val="90000"/>
              </a:lnSpc>
              <a:spcBef>
                <a:spcPts val="1000"/>
              </a:spcBef>
              <a:spcAft>
                <a:spcPts val="0"/>
              </a:spcAft>
              <a:buClr>
                <a:schemeClr val="lt1"/>
              </a:buClr>
              <a:buSzPct val="100000"/>
              <a:buChar char="•"/>
            </a:pPr>
            <a:r>
              <a:rPr lang="es-ES"/>
              <a:t>De un cluster se espera que presente combinaciones de los siguientes servicios:</a:t>
            </a:r>
            <a:endParaRPr/>
          </a:p>
          <a:p>
            <a:pPr marL="685800" lvl="1" indent="-228600" algn="just" rtl="0">
              <a:lnSpc>
                <a:spcPct val="90000"/>
              </a:lnSpc>
              <a:spcBef>
                <a:spcPts val="500"/>
              </a:spcBef>
              <a:spcAft>
                <a:spcPts val="0"/>
              </a:spcAft>
              <a:buClr>
                <a:schemeClr val="lt1"/>
              </a:buClr>
              <a:buSzPct val="100000"/>
              <a:buChar char="•"/>
            </a:pPr>
            <a:r>
              <a:rPr lang="es-ES">
                <a:solidFill>
                  <a:schemeClr val="lt1"/>
                </a:solidFill>
              </a:rPr>
              <a:t>Alto rendimiento</a:t>
            </a:r>
            <a:endParaRPr/>
          </a:p>
          <a:p>
            <a:pPr marL="685800" lvl="1" indent="-228600" algn="just" rtl="0">
              <a:lnSpc>
                <a:spcPct val="90000"/>
              </a:lnSpc>
              <a:spcBef>
                <a:spcPts val="500"/>
              </a:spcBef>
              <a:spcAft>
                <a:spcPts val="0"/>
              </a:spcAft>
              <a:buClr>
                <a:schemeClr val="lt1"/>
              </a:buClr>
              <a:buSzPct val="100000"/>
              <a:buChar char="•"/>
            </a:pPr>
            <a:r>
              <a:rPr lang="es-ES">
                <a:solidFill>
                  <a:schemeClr val="lt1"/>
                </a:solidFill>
              </a:rPr>
              <a:t>Alta disponibilidad</a:t>
            </a:r>
            <a:endParaRPr/>
          </a:p>
          <a:p>
            <a:pPr marL="685800" lvl="1" indent="-228600" algn="just" rtl="0">
              <a:lnSpc>
                <a:spcPct val="90000"/>
              </a:lnSpc>
              <a:spcBef>
                <a:spcPts val="500"/>
              </a:spcBef>
              <a:spcAft>
                <a:spcPts val="0"/>
              </a:spcAft>
              <a:buClr>
                <a:schemeClr val="lt1"/>
              </a:buClr>
              <a:buSzPct val="100000"/>
              <a:buChar char="•"/>
            </a:pPr>
            <a:r>
              <a:rPr lang="es-ES">
                <a:solidFill>
                  <a:schemeClr val="lt1"/>
                </a:solidFill>
              </a:rPr>
              <a:t>Balanceo de carga</a:t>
            </a:r>
            <a:endParaRPr/>
          </a:p>
          <a:p>
            <a:pPr marL="685800" lvl="1" indent="-228600" algn="just" rtl="0">
              <a:lnSpc>
                <a:spcPct val="90000"/>
              </a:lnSpc>
              <a:spcBef>
                <a:spcPts val="500"/>
              </a:spcBef>
              <a:spcAft>
                <a:spcPts val="0"/>
              </a:spcAft>
              <a:buClr>
                <a:schemeClr val="lt1"/>
              </a:buClr>
              <a:buSzPct val="100000"/>
              <a:buChar char="•"/>
            </a:pPr>
            <a:r>
              <a:rPr lang="es-ES">
                <a:solidFill>
                  <a:schemeClr val="lt1"/>
                </a:solidFill>
              </a:rPr>
              <a:t>Escalabilidad</a:t>
            </a:r>
            <a:endParaRPr/>
          </a:p>
          <a:p>
            <a:pPr marL="228600" lvl="0" indent="-99377" algn="just" rtl="0">
              <a:lnSpc>
                <a:spcPct val="90000"/>
              </a:lnSpc>
              <a:spcBef>
                <a:spcPts val="1000"/>
              </a:spcBef>
              <a:spcAft>
                <a:spcPts val="0"/>
              </a:spcAft>
              <a:buClr>
                <a:schemeClr val="lt1"/>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s-ES" b="1"/>
              <a:t>CLASIFICACIÓN DE LOS CLUSTERS</a:t>
            </a:r>
            <a:r>
              <a:rPr lang="es-ES"/>
              <a:t/>
            </a:r>
            <a:br>
              <a:rPr lang="es-ES"/>
            </a:br>
            <a:endParaRPr/>
          </a:p>
        </p:txBody>
      </p:sp>
      <p:sp>
        <p:nvSpPr>
          <p:cNvPr id="253" name="Google Shape;253;p36"/>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Los tipos de clusters, establecidos de acuerdo con el uso que se dé y los servicios que ofrecen, determinan el significado del término para el grupo que lo utiliza. </a:t>
            </a:r>
            <a:endParaRPr/>
          </a:p>
          <a:p>
            <a:pPr marL="228600" lvl="0" indent="-228600" algn="just" rtl="0">
              <a:lnSpc>
                <a:spcPct val="90000"/>
              </a:lnSpc>
              <a:spcBef>
                <a:spcPts val="1000"/>
              </a:spcBef>
              <a:spcAft>
                <a:spcPts val="0"/>
              </a:spcAft>
              <a:buClr>
                <a:schemeClr val="lt1"/>
              </a:buClr>
              <a:buSzPts val="2200"/>
              <a:buChar char="•"/>
            </a:pPr>
            <a:r>
              <a:rPr lang="es-ES"/>
              <a:t>Los clusters pueden clasificarse según sus características.</a:t>
            </a:r>
            <a:endParaRPr/>
          </a:p>
          <a:p>
            <a:pPr marL="228600" lvl="0" indent="-228600" algn="just" rtl="0">
              <a:lnSpc>
                <a:spcPct val="90000"/>
              </a:lnSpc>
              <a:spcBef>
                <a:spcPts val="1000"/>
              </a:spcBef>
              <a:spcAft>
                <a:spcPts val="0"/>
              </a:spcAft>
              <a:buClr>
                <a:schemeClr val="lt1"/>
              </a:buClr>
              <a:buSzPts val="2200"/>
              <a:buChar char="•"/>
            </a:pPr>
            <a:r>
              <a:rPr lang="es-ES"/>
              <a:t>Se pueden tener:</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title"/>
          </p:nvPr>
        </p:nvSpPr>
        <p:spPr>
          <a:xfrm>
            <a:off x="2156462" y="263764"/>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CLASIFICACIÓN DE LOS CLUSTERS</a:t>
            </a:r>
            <a:endParaRPr/>
          </a:p>
        </p:txBody>
      </p:sp>
      <p:sp>
        <p:nvSpPr>
          <p:cNvPr id="259" name="Google Shape;259;p37"/>
          <p:cNvSpPr txBox="1">
            <a:spLocks noGrp="1"/>
          </p:cNvSpPr>
          <p:nvPr>
            <p:ph type="body" idx="1"/>
          </p:nvPr>
        </p:nvSpPr>
        <p:spPr>
          <a:xfrm>
            <a:off x="609598" y="2276872"/>
            <a:ext cx="7924804" cy="36004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b="1" i="1" u="sng"/>
              <a:t>Alto rendimiento:</a:t>
            </a:r>
            <a:r>
              <a:rPr lang="es-ES" u="sng"/>
              <a:t> </a:t>
            </a:r>
            <a:endParaRPr/>
          </a:p>
          <a:p>
            <a:pPr marL="228600" lvl="0" indent="-88900" algn="just" rtl="0">
              <a:lnSpc>
                <a:spcPct val="90000"/>
              </a:lnSpc>
              <a:spcBef>
                <a:spcPts val="1000"/>
              </a:spcBef>
              <a:spcAft>
                <a:spcPts val="0"/>
              </a:spcAft>
              <a:buClr>
                <a:schemeClr val="lt1"/>
              </a:buClr>
              <a:buSzPts val="2200"/>
              <a:buNone/>
            </a:pPr>
            <a:endParaRPr u="sng"/>
          </a:p>
          <a:p>
            <a:pPr marL="0" lvl="0" indent="0" algn="just" rtl="0">
              <a:lnSpc>
                <a:spcPct val="90000"/>
              </a:lnSpc>
              <a:spcBef>
                <a:spcPts val="1000"/>
              </a:spcBef>
              <a:spcAft>
                <a:spcPts val="0"/>
              </a:spcAft>
              <a:buClr>
                <a:schemeClr val="lt1"/>
              </a:buClr>
              <a:buSzPts val="2200"/>
              <a:buNone/>
            </a:pPr>
            <a:r>
              <a:rPr lang="es-ES"/>
              <a:t>Son clusters en los cuales se ejecutan tareas que requieren de gran capacidad computacional, grandes cantidades de memoria, o ambos a la vez. El llevar a cabo estas tareas puede comprometer los recursos del cluster por largos periodos de tiempo.</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251520" y="404664"/>
            <a:ext cx="7706817" cy="136815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2400"/>
              <a:buFont typeface="Century Gothic"/>
              <a:buNone/>
            </a:pPr>
            <a:r>
              <a:rPr lang="es-ES" sz="2400" b="1"/>
              <a:t>SISTEMA DE GESTIÓN DE BASE DE DATOS “SGBD”</a:t>
            </a:r>
            <a:r>
              <a:rPr lang="es-ES" sz="2400"/>
              <a:t/>
            </a:r>
            <a:br>
              <a:rPr lang="es-ES" sz="2400"/>
            </a:br>
            <a:r>
              <a:rPr lang="es-ES" sz="2400" b="1"/>
              <a:t>(</a:t>
            </a:r>
            <a:r>
              <a:rPr lang="es-ES" sz="2400" b="1" i="1"/>
              <a:t>DATABASE MANAGEMENT SYSTEM “DBMS”</a:t>
            </a:r>
            <a:r>
              <a:rPr lang="es-ES" sz="2400" b="1"/>
              <a:t>)</a:t>
            </a:r>
            <a:endParaRPr sz="2400"/>
          </a:p>
        </p:txBody>
      </p:sp>
      <p:sp>
        <p:nvSpPr>
          <p:cNvPr id="153" name="Google Shape;153;p20"/>
          <p:cNvSpPr txBox="1">
            <a:spLocks noGrp="1"/>
          </p:cNvSpPr>
          <p:nvPr>
            <p:ph type="body" idx="1"/>
          </p:nvPr>
        </p:nvSpPr>
        <p:spPr>
          <a:xfrm>
            <a:off x="609598" y="2160590"/>
            <a:ext cx="8066858" cy="42927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Un Sistema Gestor de base de datos (SGBD) es un conjunto de programas que permiten crear y mantener una Base de datos.</a:t>
            </a:r>
            <a:endParaRPr/>
          </a:p>
          <a:p>
            <a:pPr marL="228600" lvl="0" indent="-228600" algn="just" rtl="0">
              <a:lnSpc>
                <a:spcPct val="90000"/>
              </a:lnSpc>
              <a:spcBef>
                <a:spcPts val="1000"/>
              </a:spcBef>
              <a:spcAft>
                <a:spcPts val="0"/>
              </a:spcAft>
              <a:buClr>
                <a:schemeClr val="lt1"/>
              </a:buClr>
              <a:buSzPts val="2200"/>
              <a:buChar char="•"/>
            </a:pPr>
            <a:r>
              <a:rPr lang="es-ES" b="1"/>
              <a:t>Asegurar su integridad y confidencialidad</a:t>
            </a:r>
            <a:r>
              <a:rPr lang="es-ES"/>
              <a:t>. </a:t>
            </a:r>
            <a:endParaRPr/>
          </a:p>
          <a:p>
            <a:pPr marL="228600" lvl="0" indent="-228600" algn="just" rtl="0">
              <a:lnSpc>
                <a:spcPct val="90000"/>
              </a:lnSpc>
              <a:spcBef>
                <a:spcPts val="1000"/>
              </a:spcBef>
              <a:spcAft>
                <a:spcPts val="0"/>
              </a:spcAft>
              <a:buClr>
                <a:schemeClr val="lt1"/>
              </a:buClr>
              <a:buSzPts val="2200"/>
              <a:buChar char="•"/>
            </a:pPr>
            <a:r>
              <a:rPr lang="es-ES"/>
              <a:t>El SGBD se dedica a servir de interfaz entre la base de datos y el usuario y  las aplicaciones que la utilizan. </a:t>
            </a:r>
            <a:endParaRPr/>
          </a:p>
          <a:p>
            <a:pPr marL="228600" lvl="0" indent="-228600" algn="just" rtl="0">
              <a:lnSpc>
                <a:spcPct val="90000"/>
              </a:lnSpc>
              <a:spcBef>
                <a:spcPts val="1000"/>
              </a:spcBef>
              <a:spcAft>
                <a:spcPts val="0"/>
              </a:spcAft>
              <a:buClr>
                <a:schemeClr val="lt1"/>
              </a:buClr>
              <a:buSzPts val="2200"/>
              <a:buChar char="•"/>
            </a:pPr>
            <a:r>
              <a:rPr lang="es-ES"/>
              <a:t>Su propósito es el de manejar de manera clara, sencilla y ordenada un conjunto de información</a:t>
            </a:r>
            <a:endParaRPr/>
          </a:p>
          <a:p>
            <a:pPr marL="228600" lvl="0" indent="-228600" algn="just" rtl="0">
              <a:lnSpc>
                <a:spcPct val="90000"/>
              </a:lnSpc>
              <a:spcBef>
                <a:spcPts val="1000"/>
              </a:spcBef>
              <a:spcAft>
                <a:spcPts val="0"/>
              </a:spcAft>
              <a:buClr>
                <a:schemeClr val="lt1"/>
              </a:buClr>
              <a:buSzPts val="2200"/>
              <a:buChar char="•"/>
            </a:pPr>
            <a:r>
              <a:rPr lang="es-ES"/>
              <a:t>Se compone de un </a:t>
            </a:r>
            <a:r>
              <a:rPr lang="es-ES" b="1"/>
              <a:t>lenguaje de definición de datos</a:t>
            </a:r>
            <a:r>
              <a:rPr lang="es-ES"/>
              <a:t>, de un </a:t>
            </a:r>
            <a:r>
              <a:rPr lang="es-ES" b="1"/>
              <a:t>lenguaje de manipulación de datos.</a:t>
            </a:r>
            <a:r>
              <a:rPr lang="es-ES"/>
              <a:t> </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265" name="Google Shape;265;p38"/>
          <p:cNvSpPr/>
          <p:nvPr/>
        </p:nvSpPr>
        <p:spPr>
          <a:xfrm>
            <a:off x="611560" y="2564904"/>
            <a:ext cx="7938080" cy="2786404"/>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lt1"/>
              </a:buClr>
              <a:buSzPts val="2200"/>
              <a:buFont typeface="Arial"/>
              <a:buChar char="•"/>
            </a:pPr>
            <a:r>
              <a:rPr lang="es-ES" sz="2200" b="1" i="1" u="sng">
                <a:solidFill>
                  <a:schemeClr val="lt1"/>
                </a:solidFill>
                <a:latin typeface="Century Gothic"/>
                <a:ea typeface="Century Gothic"/>
                <a:cs typeface="Century Gothic"/>
                <a:sym typeface="Century Gothic"/>
              </a:rPr>
              <a:t>Alta disponibilidad: </a:t>
            </a:r>
            <a:endParaRPr/>
          </a:p>
          <a:p>
            <a:pPr marL="228600" marR="0" lvl="0" indent="-88900" algn="just" rtl="0">
              <a:lnSpc>
                <a:spcPct val="90000"/>
              </a:lnSpc>
              <a:spcBef>
                <a:spcPts val="1000"/>
              </a:spcBef>
              <a:spcAft>
                <a:spcPts val="0"/>
              </a:spcAft>
              <a:buClr>
                <a:schemeClr val="lt1"/>
              </a:buClr>
              <a:buSzPts val="2200"/>
              <a:buFont typeface="Arial"/>
              <a:buNone/>
            </a:pPr>
            <a:endParaRPr sz="2200" b="1" i="1" u="sng">
              <a:solidFill>
                <a:schemeClr val="lt1"/>
              </a:solidFill>
              <a:latin typeface="Century Gothic"/>
              <a:ea typeface="Century Gothic"/>
              <a:cs typeface="Century Gothic"/>
              <a:sym typeface="Century Gothic"/>
            </a:endParaRPr>
          </a:p>
          <a:p>
            <a:pPr marL="0" marR="0" lvl="0" indent="0" algn="just" rtl="0">
              <a:lnSpc>
                <a:spcPct val="90000"/>
              </a:lnSpc>
              <a:spcBef>
                <a:spcPts val="1000"/>
              </a:spcBef>
              <a:spcAft>
                <a:spcPts val="0"/>
              </a:spcAft>
              <a:buNone/>
            </a:pPr>
            <a:r>
              <a:rPr lang="es-ES" sz="2200" i="1">
                <a:solidFill>
                  <a:schemeClr val="lt1"/>
                </a:solidFill>
                <a:latin typeface="Century Gothic"/>
                <a:ea typeface="Century Gothic"/>
                <a:cs typeface="Century Gothic"/>
                <a:sym typeface="Century Gothic"/>
              </a:rPr>
              <a:t>Son clusters cuyo objetivo de diseño es el de proveer disponibilidad y confiabilidad. Estos clusters tratan de brindar la máxima disponibilidad de los servicios que ofrecen. La confiabilidad se provee mediante software que detecta fallos y permite recuperarse frente a los mismos.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9"/>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271" name="Google Shape;271;p39"/>
          <p:cNvSpPr txBox="1">
            <a:spLocks noGrp="1"/>
          </p:cNvSpPr>
          <p:nvPr>
            <p:ph type="body" idx="1"/>
          </p:nvPr>
        </p:nvSpPr>
        <p:spPr>
          <a:xfrm>
            <a:off x="467544" y="2708920"/>
            <a:ext cx="7955280" cy="3384707"/>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b="1" i="1" u="sng"/>
              <a:t>Alta eficiencia:</a:t>
            </a:r>
            <a:r>
              <a:rPr lang="es-ES" u="sng"/>
              <a:t> </a:t>
            </a:r>
            <a:endParaRPr/>
          </a:p>
          <a:p>
            <a:pPr marL="228600" lvl="0" indent="-88900" algn="just" rtl="0">
              <a:lnSpc>
                <a:spcPct val="90000"/>
              </a:lnSpc>
              <a:spcBef>
                <a:spcPts val="1000"/>
              </a:spcBef>
              <a:spcAft>
                <a:spcPts val="0"/>
              </a:spcAft>
              <a:buClr>
                <a:schemeClr val="lt1"/>
              </a:buClr>
              <a:buSzPts val="2200"/>
              <a:buNone/>
            </a:pPr>
            <a:endParaRPr u="sng"/>
          </a:p>
          <a:p>
            <a:pPr marL="0" lvl="0" indent="0" algn="just" rtl="0">
              <a:lnSpc>
                <a:spcPct val="90000"/>
              </a:lnSpc>
              <a:spcBef>
                <a:spcPts val="1000"/>
              </a:spcBef>
              <a:spcAft>
                <a:spcPts val="0"/>
              </a:spcAft>
              <a:buClr>
                <a:schemeClr val="lt1"/>
              </a:buClr>
              <a:buSzPts val="2200"/>
              <a:buNone/>
            </a:pPr>
            <a:r>
              <a:rPr lang="es-ES"/>
              <a:t>Son clusters cuyo objetivo de diseño es el ejecutar la mayor cantidad de tareas en el menor tiempo posible.</a:t>
            </a:r>
            <a:endParaRPr/>
          </a:p>
          <a:p>
            <a:pPr marL="0" lvl="0" indent="0" algn="just" rtl="0">
              <a:lnSpc>
                <a:spcPct val="90000"/>
              </a:lnSpc>
              <a:spcBef>
                <a:spcPts val="1000"/>
              </a:spcBef>
              <a:spcAft>
                <a:spcPts val="0"/>
              </a:spcAft>
              <a:buClr>
                <a:schemeClr val="lt1"/>
              </a:buClr>
              <a:buSzPts val="2200"/>
              <a:buNone/>
            </a:pPr>
            <a:r>
              <a:rPr lang="es-ES"/>
              <a:t> Existe independencia de datos entre las tareas individuales. </a:t>
            </a:r>
            <a:endParaRPr/>
          </a:p>
          <a:p>
            <a:pPr marL="0" lvl="0" indent="0" algn="just" rtl="0">
              <a:lnSpc>
                <a:spcPct val="90000"/>
              </a:lnSpc>
              <a:spcBef>
                <a:spcPts val="1000"/>
              </a:spcBef>
              <a:spcAft>
                <a:spcPts val="0"/>
              </a:spcAft>
              <a:buClr>
                <a:schemeClr val="lt1"/>
              </a:buClr>
              <a:buSzPts val="2200"/>
              <a:buNone/>
            </a:pPr>
            <a:r>
              <a:rPr lang="es-ES"/>
              <a:t>El retardo entre los nodos del cluster no es considerado un gran problema.</a:t>
            </a:r>
            <a:endParaRPr/>
          </a:p>
          <a:p>
            <a:pPr marL="228600" lvl="0" indent="-8890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s-ES" b="1"/>
              <a:t>COMPONENTES DE UN CLUSTER</a:t>
            </a:r>
            <a:br>
              <a:rPr lang="es-ES" b="1"/>
            </a:br>
            <a:endParaRPr/>
          </a:p>
        </p:txBody>
      </p:sp>
      <p:sp>
        <p:nvSpPr>
          <p:cNvPr id="277" name="Google Shape;277;p40"/>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ES"/>
              <a:t>Nodos</a:t>
            </a:r>
            <a:endParaRPr/>
          </a:p>
          <a:p>
            <a:pPr marL="228600" lvl="0" indent="-228600" algn="l" rtl="0">
              <a:lnSpc>
                <a:spcPct val="90000"/>
              </a:lnSpc>
              <a:spcBef>
                <a:spcPts val="1000"/>
              </a:spcBef>
              <a:spcAft>
                <a:spcPts val="0"/>
              </a:spcAft>
              <a:buClr>
                <a:schemeClr val="lt1"/>
              </a:buClr>
              <a:buSzPts val="2200"/>
              <a:buChar char="•"/>
            </a:pPr>
            <a:r>
              <a:rPr lang="es-ES"/>
              <a:t>Almacenamiento</a:t>
            </a:r>
            <a:endParaRPr/>
          </a:p>
          <a:p>
            <a:pPr marL="228600" lvl="0" indent="-228600" algn="l" rtl="0">
              <a:lnSpc>
                <a:spcPct val="90000"/>
              </a:lnSpc>
              <a:spcBef>
                <a:spcPts val="1000"/>
              </a:spcBef>
              <a:spcAft>
                <a:spcPts val="0"/>
              </a:spcAft>
              <a:buClr>
                <a:schemeClr val="lt1"/>
              </a:buClr>
              <a:buSzPts val="2200"/>
              <a:buChar char="•"/>
            </a:pPr>
            <a:r>
              <a:rPr lang="es-ES"/>
              <a:t>Sistemas Operativos</a:t>
            </a:r>
            <a:endParaRPr/>
          </a:p>
          <a:p>
            <a:pPr marL="228600" lvl="0" indent="-228600" algn="l" rtl="0">
              <a:lnSpc>
                <a:spcPct val="90000"/>
              </a:lnSpc>
              <a:spcBef>
                <a:spcPts val="1000"/>
              </a:spcBef>
              <a:spcAft>
                <a:spcPts val="0"/>
              </a:spcAft>
              <a:buClr>
                <a:schemeClr val="lt1"/>
              </a:buClr>
              <a:buSzPts val="2200"/>
              <a:buChar char="•"/>
            </a:pPr>
            <a:r>
              <a:rPr lang="es-ES"/>
              <a:t>Conexiones de Red</a:t>
            </a:r>
            <a:endParaRPr/>
          </a:p>
          <a:p>
            <a:pPr marL="228600" lvl="0" indent="-228600" algn="l" rtl="0">
              <a:lnSpc>
                <a:spcPct val="90000"/>
              </a:lnSpc>
              <a:spcBef>
                <a:spcPts val="1000"/>
              </a:spcBef>
              <a:spcAft>
                <a:spcPts val="0"/>
              </a:spcAft>
              <a:buClr>
                <a:schemeClr val="lt1"/>
              </a:buClr>
              <a:buSzPts val="2200"/>
              <a:buChar char="•"/>
            </a:pPr>
            <a:r>
              <a:rPr lang="es-ES"/>
              <a:t>Middleware </a:t>
            </a:r>
            <a:endParaRPr/>
          </a:p>
          <a:p>
            <a:pPr marL="228600" lvl="0" indent="-228600" algn="l" rtl="0">
              <a:lnSpc>
                <a:spcPct val="90000"/>
              </a:lnSpc>
              <a:spcBef>
                <a:spcPts val="1000"/>
              </a:spcBef>
              <a:spcAft>
                <a:spcPts val="0"/>
              </a:spcAft>
              <a:buClr>
                <a:schemeClr val="lt1"/>
              </a:buClr>
              <a:buSzPts val="2200"/>
              <a:buChar char="•"/>
            </a:pPr>
            <a:r>
              <a:rPr lang="es-ES"/>
              <a:t>Protocolos de Comunicación y servicios</a:t>
            </a:r>
            <a:endParaRPr/>
          </a:p>
          <a:p>
            <a:pPr marL="228600" lvl="0" indent="-228600" algn="l" rtl="0">
              <a:lnSpc>
                <a:spcPct val="90000"/>
              </a:lnSpc>
              <a:spcBef>
                <a:spcPts val="1000"/>
              </a:spcBef>
              <a:spcAft>
                <a:spcPts val="0"/>
              </a:spcAft>
              <a:buClr>
                <a:schemeClr val="lt1"/>
              </a:buClr>
              <a:buSzPts val="2200"/>
              <a:buChar char="•"/>
            </a:pPr>
            <a:r>
              <a:rPr lang="es-ES"/>
              <a:t>Aplicaciones</a:t>
            </a:r>
            <a:endParaRPr/>
          </a:p>
          <a:p>
            <a:pPr marL="228600" lvl="0" indent="-228600" algn="l" rtl="0">
              <a:lnSpc>
                <a:spcPct val="90000"/>
              </a:lnSpc>
              <a:spcBef>
                <a:spcPts val="1000"/>
              </a:spcBef>
              <a:spcAft>
                <a:spcPts val="0"/>
              </a:spcAft>
              <a:buClr>
                <a:schemeClr val="lt1"/>
              </a:buClr>
              <a:buSzPts val="2200"/>
              <a:buChar char="•"/>
            </a:pPr>
            <a:r>
              <a:rPr lang="es-ES"/>
              <a:t>Ambientes de Programación Paralela</a:t>
            </a:r>
            <a:endParaRPr/>
          </a:p>
          <a:p>
            <a:pPr marL="228600" lvl="0" indent="-8890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1"/>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NODOS</a:t>
            </a:r>
            <a:br>
              <a:rPr lang="es-ES" b="1"/>
            </a:br>
            <a:endParaRPr/>
          </a:p>
        </p:txBody>
      </p:sp>
      <p:sp>
        <p:nvSpPr>
          <p:cNvPr id="283" name="Google Shape;283;p41"/>
          <p:cNvSpPr txBox="1">
            <a:spLocks noGrp="1"/>
          </p:cNvSpPr>
          <p:nvPr>
            <p:ph type="body" idx="1"/>
          </p:nvPr>
        </p:nvSpPr>
        <p:spPr>
          <a:xfrm>
            <a:off x="594360" y="1628800"/>
            <a:ext cx="7955280" cy="463484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Pueden ser simples ordenadores, sistemas multi-procesador o estaciones de trabajo (workstations). En informática, de forma muy general, un nodo es un punto de intersección o unión de varios elementos que confluyen en el mismo lugar. </a:t>
            </a:r>
            <a:endParaRPr/>
          </a:p>
          <a:p>
            <a:pPr marL="228600" lvl="0" indent="-228600" algn="just" rtl="0">
              <a:lnSpc>
                <a:spcPct val="90000"/>
              </a:lnSpc>
              <a:spcBef>
                <a:spcPts val="1000"/>
              </a:spcBef>
              <a:spcAft>
                <a:spcPts val="0"/>
              </a:spcAft>
              <a:buClr>
                <a:schemeClr val="lt1"/>
              </a:buClr>
              <a:buSzPts val="2200"/>
              <a:buChar char="•"/>
            </a:pPr>
            <a:r>
              <a:rPr lang="es-ES"/>
              <a:t>Ahora bien, dentro de la informática la palabra nodo puede referirse a conceptos diferentes según el ámbito en el que nos movamos:</a:t>
            </a:r>
            <a:endParaRPr/>
          </a:p>
          <a:p>
            <a:pPr marL="228600" lvl="0" indent="-228600" algn="just" rtl="0">
              <a:lnSpc>
                <a:spcPct val="90000"/>
              </a:lnSpc>
              <a:spcBef>
                <a:spcPts val="1000"/>
              </a:spcBef>
              <a:spcAft>
                <a:spcPts val="0"/>
              </a:spcAft>
              <a:buClr>
                <a:schemeClr val="lt1"/>
              </a:buClr>
              <a:buSzPts val="2200"/>
              <a:buChar char="•"/>
            </a:pPr>
            <a:r>
              <a:rPr lang="es-ES"/>
              <a:t>En redes de computadoras cada una de las máquinas es un nodo, y si la red es Internet, cada servidor constituye también un nodo.</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2"/>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ALMACENAMIENTO</a:t>
            </a:r>
            <a:br>
              <a:rPr lang="es-ES" b="1"/>
            </a:br>
            <a:endParaRPr/>
          </a:p>
        </p:txBody>
      </p:sp>
      <p:sp>
        <p:nvSpPr>
          <p:cNvPr id="289" name="Google Shape;289;p42"/>
          <p:cNvSpPr txBox="1">
            <a:spLocks noGrp="1"/>
          </p:cNvSpPr>
          <p:nvPr>
            <p:ph type="body" idx="1"/>
          </p:nvPr>
        </p:nvSpPr>
        <p:spPr>
          <a:xfrm>
            <a:off x="594360" y="1772816"/>
            <a:ext cx="7955280" cy="4490824"/>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El almacenamiento puede consistir en una NAS (tecnología de almacenamiento dedicada a compartir la capacidad de almacenamiento de un computador (</a:t>
            </a:r>
            <a:r>
              <a:rPr lang="es-ES" u="sng">
                <a:solidFill>
                  <a:schemeClr val="hlink"/>
                </a:solidFill>
                <a:hlinkClick r:id="rId3"/>
              </a:rPr>
              <a:t>Servidor</a:t>
            </a:r>
            <a:r>
              <a:rPr lang="es-ES"/>
              <a:t>) con </a:t>
            </a:r>
            <a:r>
              <a:rPr lang="es-ES" u="sng">
                <a:solidFill>
                  <a:schemeClr val="hlink"/>
                </a:solidFill>
                <a:hlinkClick r:id="rId4"/>
              </a:rPr>
              <a:t>ordenadores personales</a:t>
            </a:r>
            <a:r>
              <a:rPr lang="es-ES"/>
              <a:t> o servidores clientes a través de una red (normalmente </a:t>
            </a:r>
            <a:r>
              <a:rPr lang="es-ES" u="sng">
                <a:solidFill>
                  <a:schemeClr val="hlink"/>
                </a:solidFill>
                <a:hlinkClick r:id="rId5"/>
              </a:rPr>
              <a:t>TCP/IP</a:t>
            </a:r>
            <a:r>
              <a:rPr lang="es-ES"/>
              <a:t>), haciendo uso de un </a:t>
            </a:r>
            <a:r>
              <a:rPr lang="es-ES" u="sng">
                <a:solidFill>
                  <a:schemeClr val="hlink"/>
                </a:solidFill>
                <a:hlinkClick r:id="rId6"/>
              </a:rPr>
              <a:t>Sistema Operativo</a:t>
            </a:r>
            <a:r>
              <a:rPr lang="es-ES"/>
              <a:t> optimizado para dar acceso con los protocolos </a:t>
            </a:r>
            <a:r>
              <a:rPr lang="es-ES" u="sng">
                <a:solidFill>
                  <a:schemeClr val="hlink"/>
                </a:solidFill>
                <a:hlinkClick r:id="rId7"/>
              </a:rPr>
              <a:t>CIFS</a:t>
            </a:r>
            <a:r>
              <a:rPr lang="es-ES"/>
              <a:t>, </a:t>
            </a:r>
            <a:r>
              <a:rPr lang="es-ES" u="sng">
                <a:solidFill>
                  <a:schemeClr val="hlink"/>
                </a:solidFill>
                <a:hlinkClick r:id="rId8"/>
              </a:rPr>
              <a:t>NFS</a:t>
            </a:r>
            <a:r>
              <a:rPr lang="es-ES"/>
              <a:t>, </a:t>
            </a:r>
            <a:r>
              <a:rPr lang="es-ES" u="sng">
                <a:solidFill>
                  <a:schemeClr val="hlink"/>
                </a:solidFill>
                <a:hlinkClick r:id="rId9"/>
              </a:rPr>
              <a:t>FTP</a:t>
            </a:r>
            <a:r>
              <a:rPr lang="es-ES"/>
              <a:t> o </a:t>
            </a:r>
            <a:r>
              <a:rPr lang="es-ES" u="sng">
                <a:solidFill>
                  <a:schemeClr val="hlink"/>
                </a:solidFill>
                <a:hlinkClick r:id="rId10"/>
              </a:rPr>
              <a:t>TFTP</a:t>
            </a:r>
            <a:r>
              <a:rPr lang="es-ES"/>
              <a:t>.)</a:t>
            </a:r>
            <a:endParaRPr/>
          </a:p>
          <a:p>
            <a:pPr marL="228600" lvl="0" indent="-228600" algn="just" rtl="0">
              <a:lnSpc>
                <a:spcPct val="90000"/>
              </a:lnSpc>
              <a:spcBef>
                <a:spcPts val="1000"/>
              </a:spcBef>
              <a:spcAft>
                <a:spcPts val="0"/>
              </a:spcAft>
              <a:buClr>
                <a:schemeClr val="lt1"/>
              </a:buClr>
              <a:buSzPts val="2200"/>
              <a:buChar char="•"/>
            </a:pPr>
            <a:r>
              <a:rPr lang="es-ES"/>
              <a:t>Una SAN, o almacenamiento interno en el servidor. El protocolo más comúnmente utilizado es NFS (Network File System), sistema de ficheros compartido entre servidor y los nodos.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3"/>
          <p:cNvSpPr txBox="1">
            <a:spLocks noGrp="1"/>
          </p:cNvSpPr>
          <p:nvPr>
            <p:ph type="title"/>
          </p:nvPr>
        </p:nvSpPr>
        <p:spPr>
          <a:xfrm>
            <a:off x="323528" y="764373"/>
            <a:ext cx="8226112" cy="1293028"/>
          </a:xfrm>
          <a:prstGeom prst="rect">
            <a:avLst/>
          </a:prstGeom>
          <a:noFill/>
          <a:ln>
            <a:noFill/>
          </a:ln>
        </p:spPr>
        <p:txBody>
          <a:bodyPr spcFirstLastPara="1" wrap="square" lIns="91425" tIns="45700" rIns="91425" bIns="45700" anchor="ctr" anchorCtr="0">
            <a:normAutofit fontScale="90000"/>
          </a:bodyPr>
          <a:lstStyle/>
          <a:p>
            <a:pPr marL="0" lvl="0" indent="0" algn="just" rtl="0">
              <a:lnSpc>
                <a:spcPct val="90000"/>
              </a:lnSpc>
              <a:spcBef>
                <a:spcPts val="0"/>
              </a:spcBef>
              <a:spcAft>
                <a:spcPts val="0"/>
              </a:spcAft>
              <a:buClr>
                <a:schemeClr val="lt1"/>
              </a:buClr>
              <a:buSzPct val="100000"/>
              <a:buFont typeface="Century Gothic"/>
              <a:buNone/>
            </a:pPr>
            <a:r>
              <a:rPr lang="es-ES"/>
              <a:t>TECNOLOGÍAS EN EL SOPORTE DEL ALMACENAMIENTO EN DISCOS DUROS</a:t>
            </a:r>
            <a:endParaRPr/>
          </a:p>
        </p:txBody>
      </p:sp>
      <p:sp>
        <p:nvSpPr>
          <p:cNvPr id="295" name="Google Shape;295;p43"/>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u="sng">
              <a:solidFill>
                <a:schemeClr val="hlink"/>
              </a:solidFill>
              <a:hlinkClick r:id="rId3"/>
            </a:endParaRPr>
          </a:p>
          <a:p>
            <a:pPr marL="228600" lvl="0" indent="-228600" algn="l" rtl="0">
              <a:lnSpc>
                <a:spcPct val="90000"/>
              </a:lnSpc>
              <a:spcBef>
                <a:spcPts val="1000"/>
              </a:spcBef>
              <a:spcAft>
                <a:spcPts val="0"/>
              </a:spcAft>
              <a:buClr>
                <a:schemeClr val="lt1"/>
              </a:buClr>
              <a:buSzPts val="2200"/>
              <a:buChar char="•"/>
            </a:pPr>
            <a:r>
              <a:rPr lang="es-ES" u="sng">
                <a:solidFill>
                  <a:schemeClr val="hlink"/>
                </a:solidFill>
                <a:hlinkClick r:id="rId3"/>
              </a:rPr>
              <a:t>IDE o ATA</a:t>
            </a:r>
            <a:r>
              <a:rPr lang="es-ES"/>
              <a:t>: velocidades de 33, 66, 100, 133 y 166 MB/s</a:t>
            </a:r>
            <a:endParaRPr/>
          </a:p>
          <a:p>
            <a:pPr marL="228600" lvl="0" indent="-228600" algn="l" rtl="0">
              <a:lnSpc>
                <a:spcPct val="90000"/>
              </a:lnSpc>
              <a:spcBef>
                <a:spcPts val="1000"/>
              </a:spcBef>
              <a:spcAft>
                <a:spcPts val="0"/>
              </a:spcAft>
              <a:buClr>
                <a:schemeClr val="lt1"/>
              </a:buClr>
              <a:buSzPts val="2200"/>
              <a:buChar char="•"/>
            </a:pPr>
            <a:r>
              <a:rPr lang="es-ES" u="sng">
                <a:solidFill>
                  <a:schemeClr val="hlink"/>
                </a:solidFill>
                <a:hlinkClick r:id="rId4"/>
              </a:rPr>
              <a:t>SATA</a:t>
            </a:r>
            <a:r>
              <a:rPr lang="es-ES"/>
              <a:t>: velocidades de 150, 300 y 600 MB/s</a:t>
            </a:r>
            <a:endParaRPr/>
          </a:p>
          <a:p>
            <a:pPr marL="228600" lvl="0" indent="-228600" algn="l" rtl="0">
              <a:lnSpc>
                <a:spcPct val="90000"/>
              </a:lnSpc>
              <a:spcBef>
                <a:spcPts val="1000"/>
              </a:spcBef>
              <a:spcAft>
                <a:spcPts val="0"/>
              </a:spcAft>
              <a:buClr>
                <a:schemeClr val="lt1"/>
              </a:buClr>
              <a:buSzPts val="2200"/>
              <a:buChar char="•"/>
            </a:pPr>
            <a:r>
              <a:rPr lang="es-ES" u="sng">
                <a:solidFill>
                  <a:schemeClr val="hlink"/>
                </a:solidFill>
                <a:hlinkClick r:id="rId5"/>
              </a:rPr>
              <a:t>SCSI</a:t>
            </a:r>
            <a:r>
              <a:rPr lang="es-ES"/>
              <a:t>: velocidades de 160, 320, 640 MB/s. Proporciona altos rendimientos.</a:t>
            </a:r>
            <a:endParaRPr/>
          </a:p>
          <a:p>
            <a:pPr marL="228600" lvl="0" indent="-228600" algn="l" rtl="0">
              <a:lnSpc>
                <a:spcPct val="90000"/>
              </a:lnSpc>
              <a:spcBef>
                <a:spcPts val="1000"/>
              </a:spcBef>
              <a:spcAft>
                <a:spcPts val="0"/>
              </a:spcAft>
              <a:buClr>
                <a:schemeClr val="lt1"/>
              </a:buClr>
              <a:buSzPts val="2200"/>
              <a:buChar char="•"/>
            </a:pPr>
            <a:r>
              <a:rPr lang="es-ES" u="sng">
                <a:solidFill>
                  <a:schemeClr val="hlink"/>
                </a:solidFill>
                <a:hlinkClick r:id="rId6"/>
              </a:rPr>
              <a:t>SAS</a:t>
            </a:r>
            <a:r>
              <a:rPr lang="es-ES"/>
              <a:t>: aúna SATA-II y SCSI. Velocidades de 300 y 600 MB/s</a:t>
            </a:r>
            <a:endParaRPr/>
          </a:p>
          <a:p>
            <a:pPr marL="228600" lvl="0" indent="-228600" algn="l" rtl="0">
              <a:lnSpc>
                <a:spcPct val="90000"/>
              </a:lnSpc>
              <a:spcBef>
                <a:spcPts val="1000"/>
              </a:spcBef>
              <a:spcAft>
                <a:spcPts val="0"/>
              </a:spcAft>
              <a:buClr>
                <a:schemeClr val="lt1"/>
              </a:buClr>
              <a:buSzPts val="2200"/>
              <a:buChar char="•"/>
            </a:pPr>
            <a:r>
              <a:rPr lang="es-ES"/>
              <a:t>Las unidades de cinta (</a:t>
            </a:r>
            <a:r>
              <a:rPr lang="es-ES" u="sng">
                <a:solidFill>
                  <a:schemeClr val="hlink"/>
                </a:solidFill>
                <a:hlinkClick r:id="rId7"/>
              </a:rPr>
              <a:t>DLT</a:t>
            </a:r>
            <a:r>
              <a:rPr lang="es-ES"/>
              <a:t>) son utilizadas para copias de seguridad por su bajo coste.</a:t>
            </a:r>
            <a:endParaRPr/>
          </a:p>
          <a:p>
            <a:pPr marL="228600" lvl="0" indent="-8890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SISTEMA OPERATIVO</a:t>
            </a:r>
            <a:br>
              <a:rPr lang="es-ES" b="1"/>
            </a:br>
            <a:endParaRPr/>
          </a:p>
        </p:txBody>
      </p:sp>
      <p:sp>
        <p:nvSpPr>
          <p:cNvPr id="301" name="Google Shape;301;p44"/>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Un </a:t>
            </a:r>
            <a:r>
              <a:rPr lang="es-ES" u="sng">
                <a:solidFill>
                  <a:schemeClr val="hlink"/>
                </a:solidFill>
                <a:hlinkClick r:id="rId3"/>
              </a:rPr>
              <a:t>sistema operativo</a:t>
            </a:r>
            <a:r>
              <a:rPr lang="es-ES"/>
              <a:t> debe ser </a:t>
            </a:r>
            <a:r>
              <a:rPr lang="es-ES" u="sng">
                <a:solidFill>
                  <a:schemeClr val="hlink"/>
                </a:solidFill>
                <a:hlinkClick r:id="rId4"/>
              </a:rPr>
              <a:t>multiproceso</a:t>
            </a:r>
            <a:r>
              <a:rPr lang="es-ES"/>
              <a:t> y </a:t>
            </a:r>
            <a:r>
              <a:rPr lang="es-ES" u="sng">
                <a:solidFill>
                  <a:schemeClr val="hlink"/>
                </a:solidFill>
                <a:hlinkClick r:id="rId5"/>
              </a:rPr>
              <a:t>multiusuario</a:t>
            </a:r>
            <a:r>
              <a:rPr lang="es-ES"/>
              <a:t>. </a:t>
            </a:r>
            <a:endParaRPr/>
          </a:p>
          <a:p>
            <a:pPr marL="228600" lvl="0" indent="-228600" algn="just" rtl="0">
              <a:lnSpc>
                <a:spcPct val="90000"/>
              </a:lnSpc>
              <a:spcBef>
                <a:spcPts val="1000"/>
              </a:spcBef>
              <a:spcAft>
                <a:spcPts val="0"/>
              </a:spcAft>
              <a:buClr>
                <a:schemeClr val="lt1"/>
              </a:buClr>
              <a:buSzPts val="2200"/>
              <a:buChar char="•"/>
            </a:pPr>
            <a:r>
              <a:rPr lang="es-ES"/>
              <a:t>Otras características deseables son la facilidad de uso y acceso. </a:t>
            </a:r>
            <a:endParaRPr/>
          </a:p>
          <a:p>
            <a:pPr marL="228600" lvl="0" indent="-228600" algn="just" rtl="0">
              <a:lnSpc>
                <a:spcPct val="90000"/>
              </a:lnSpc>
              <a:spcBef>
                <a:spcPts val="1000"/>
              </a:spcBef>
              <a:spcAft>
                <a:spcPts val="0"/>
              </a:spcAft>
              <a:buClr>
                <a:schemeClr val="lt1"/>
              </a:buClr>
              <a:buSzPts val="2200"/>
              <a:buChar char="•"/>
            </a:pPr>
            <a:r>
              <a:rPr lang="es-ES"/>
              <a:t>Un sistema operativo es un programa o conjunto de programas de computadora destinado a permitir una gestión eficaz de sus recursos. </a:t>
            </a:r>
            <a:endParaRPr/>
          </a:p>
          <a:p>
            <a:pPr marL="228600" lvl="0" indent="-228600" algn="just" rtl="0">
              <a:lnSpc>
                <a:spcPct val="90000"/>
              </a:lnSpc>
              <a:spcBef>
                <a:spcPts val="1000"/>
              </a:spcBef>
              <a:spcAft>
                <a:spcPts val="0"/>
              </a:spcAft>
              <a:buClr>
                <a:schemeClr val="lt1"/>
              </a:buClr>
              <a:buSzPts val="2200"/>
              <a:buChar char="•"/>
            </a:pPr>
            <a:r>
              <a:rPr lang="es-ES"/>
              <a:t>Comienza a trabajar cuando se enciende el computador, y gestiona el hardware de la máquina desde los niveles más básicos, permitiendo también la interacción con el usuario. </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CONEXIONES DE RED</a:t>
            </a:r>
            <a:br>
              <a:rPr lang="es-ES" b="1"/>
            </a:br>
            <a:endParaRPr/>
          </a:p>
        </p:txBody>
      </p:sp>
      <p:sp>
        <p:nvSpPr>
          <p:cNvPr id="307" name="Google Shape;307;p45"/>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Los nodos de un cluster pueden conectarse mediante una simple red </a:t>
            </a:r>
            <a:r>
              <a:rPr lang="es-ES" u="sng">
                <a:solidFill>
                  <a:schemeClr val="hlink"/>
                </a:solidFill>
                <a:hlinkClick r:id="rId3"/>
              </a:rPr>
              <a:t>Ethernet</a:t>
            </a:r>
            <a:r>
              <a:rPr lang="es-ES"/>
              <a:t> con placas comunes (adaptadores de red o NICs).</a:t>
            </a:r>
            <a:endParaRPr/>
          </a:p>
          <a:p>
            <a:pPr marL="228600" lvl="0" indent="-88900" algn="just" rtl="0">
              <a:lnSpc>
                <a:spcPct val="90000"/>
              </a:lnSpc>
              <a:spcBef>
                <a:spcPts val="1000"/>
              </a:spcBef>
              <a:spcAft>
                <a:spcPts val="0"/>
              </a:spcAft>
              <a:buClr>
                <a:schemeClr val="lt1"/>
              </a:buClr>
              <a:buSzPts val="2200"/>
              <a:buNone/>
            </a:pPr>
            <a:endParaRPr/>
          </a:p>
          <a:p>
            <a:pPr marL="228600" lvl="0" indent="-88900" algn="just" rtl="0">
              <a:lnSpc>
                <a:spcPct val="90000"/>
              </a:lnSpc>
              <a:spcBef>
                <a:spcPts val="100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ES"/>
              <a:t>O utilizarse tecnologías especiales de alta velocidad como </a:t>
            </a:r>
            <a:r>
              <a:rPr lang="es-ES" u="sng">
                <a:solidFill>
                  <a:schemeClr val="hlink"/>
                </a:solidFill>
                <a:hlinkClick r:id="rId4"/>
              </a:rPr>
              <a:t>Fast Ethernet</a:t>
            </a:r>
            <a:r>
              <a:rPr lang="es-ES"/>
              <a:t>, </a:t>
            </a:r>
            <a:r>
              <a:rPr lang="es-ES" u="sng">
                <a:solidFill>
                  <a:schemeClr val="hlink"/>
                </a:solidFill>
                <a:hlinkClick r:id="rId5"/>
              </a:rPr>
              <a:t>Gigabit Ethernet</a:t>
            </a:r>
            <a:r>
              <a:rPr lang="es-ES"/>
              <a:t>, </a:t>
            </a:r>
            <a:r>
              <a:rPr lang="es-ES" u="sng">
                <a:solidFill>
                  <a:schemeClr val="hlink"/>
                </a:solidFill>
                <a:hlinkClick r:id="rId6"/>
              </a:rPr>
              <a:t>Myrinet</a:t>
            </a:r>
            <a:r>
              <a:rPr lang="es-ES"/>
              <a:t>, </a:t>
            </a:r>
            <a:r>
              <a:rPr lang="es-ES" u="sng">
                <a:solidFill>
                  <a:schemeClr val="hlink"/>
                </a:solidFill>
                <a:hlinkClick r:id="rId7"/>
              </a:rPr>
              <a:t>InfiniBand</a:t>
            </a:r>
            <a:r>
              <a:rPr lang="es-ES"/>
              <a:t>, </a:t>
            </a:r>
            <a:r>
              <a:rPr lang="es-ES" u="sng">
                <a:solidFill>
                  <a:schemeClr val="hlink"/>
                </a:solidFill>
                <a:hlinkClick r:id="rId8"/>
              </a:rPr>
              <a:t>SCI</a:t>
            </a:r>
            <a:r>
              <a:rPr lang="es-ES"/>
              <a:t>, etc.</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6"/>
          <p:cNvSpPr txBox="1">
            <a:spLocks noGrp="1"/>
          </p:cNvSpPr>
          <p:nvPr>
            <p:ph type="title"/>
          </p:nvPr>
        </p:nvSpPr>
        <p:spPr>
          <a:xfrm>
            <a:off x="1835696" y="394995"/>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MIDDLEWARE</a:t>
            </a:r>
            <a:br>
              <a:rPr lang="es-ES" b="1"/>
            </a:br>
            <a:endParaRPr/>
          </a:p>
        </p:txBody>
      </p:sp>
      <p:sp>
        <p:nvSpPr>
          <p:cNvPr id="313" name="Google Shape;313;p46"/>
          <p:cNvSpPr txBox="1">
            <a:spLocks noGrp="1"/>
          </p:cNvSpPr>
          <p:nvPr>
            <p:ph type="body" idx="1"/>
          </p:nvPr>
        </p:nvSpPr>
        <p:spPr>
          <a:xfrm>
            <a:off x="395536" y="1412776"/>
            <a:ext cx="8352928" cy="504056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El </a:t>
            </a:r>
            <a:r>
              <a:rPr lang="es-ES" b="1"/>
              <a:t>middleware</a:t>
            </a:r>
            <a:r>
              <a:rPr lang="es-ES"/>
              <a:t> es un software que generalmente actúa entre el sistema operativo y las aplicaciones con la finalidad de proveer a un cluster lo siguiente:</a:t>
            </a:r>
            <a:endParaRPr/>
          </a:p>
          <a:p>
            <a:pPr marL="685800" lvl="1" indent="-228600" algn="just" rtl="0">
              <a:lnSpc>
                <a:spcPct val="90000"/>
              </a:lnSpc>
              <a:spcBef>
                <a:spcPts val="500"/>
              </a:spcBef>
              <a:spcAft>
                <a:spcPts val="0"/>
              </a:spcAft>
              <a:buClr>
                <a:schemeClr val="lt1"/>
              </a:buClr>
              <a:buSzPts val="2000"/>
              <a:buChar char="•"/>
            </a:pPr>
            <a:r>
              <a:rPr lang="es-ES"/>
              <a:t>Una interfaz única de acceso al sistema, denominada </a:t>
            </a:r>
            <a:r>
              <a:rPr lang="es-ES" u="sng">
                <a:solidFill>
                  <a:schemeClr val="hlink"/>
                </a:solidFill>
                <a:hlinkClick r:id="rId3"/>
              </a:rPr>
              <a:t>SSI</a:t>
            </a:r>
            <a:r>
              <a:rPr lang="es-ES"/>
              <a:t> (</a:t>
            </a:r>
            <a:r>
              <a:rPr lang="es-ES" i="1"/>
              <a:t>Single System Image</a:t>
            </a:r>
            <a:r>
              <a:rPr lang="es-ES"/>
              <a:t>), la cual genera la sensación al usuario de que utiliza un único ordenador muy potente;</a:t>
            </a:r>
            <a:endParaRPr/>
          </a:p>
          <a:p>
            <a:pPr marL="685800" lvl="1" indent="-228600" algn="just" rtl="0">
              <a:lnSpc>
                <a:spcPct val="90000"/>
              </a:lnSpc>
              <a:spcBef>
                <a:spcPts val="500"/>
              </a:spcBef>
              <a:spcAft>
                <a:spcPts val="0"/>
              </a:spcAft>
              <a:buClr>
                <a:schemeClr val="lt1"/>
              </a:buClr>
              <a:buSzPts val="2000"/>
              <a:buChar char="•"/>
            </a:pPr>
            <a:r>
              <a:rPr lang="es-ES"/>
              <a:t>Herramientas para la optimización y mantenimiento del sistema: migración de procesos, </a:t>
            </a:r>
            <a:r>
              <a:rPr lang="es-ES" i="1"/>
              <a:t>checkpoint - restart</a:t>
            </a:r>
            <a:r>
              <a:rPr lang="es-ES"/>
              <a:t> balanceo de carga, tolerancia a fallos, etc.;</a:t>
            </a:r>
            <a:endParaRPr/>
          </a:p>
          <a:p>
            <a:pPr marL="685800" lvl="1" indent="-228600" algn="just" rtl="0">
              <a:lnSpc>
                <a:spcPct val="90000"/>
              </a:lnSpc>
              <a:spcBef>
                <a:spcPts val="500"/>
              </a:spcBef>
              <a:spcAft>
                <a:spcPts val="0"/>
              </a:spcAft>
              <a:buClr>
                <a:schemeClr val="lt1"/>
              </a:buClr>
              <a:buSzPts val="2000"/>
              <a:buChar char="•"/>
            </a:pPr>
            <a:r>
              <a:rPr lang="es-ES"/>
              <a:t>Escalabilidad: debe poder detectar automáticamente nuevos servidores conectados al cluster para proceder a su utilización.</a:t>
            </a:r>
            <a:endParaRPr/>
          </a:p>
          <a:p>
            <a:pPr marL="228600" lvl="0" indent="-228600" algn="just" rtl="0">
              <a:lnSpc>
                <a:spcPct val="90000"/>
              </a:lnSpc>
              <a:spcBef>
                <a:spcPts val="1000"/>
              </a:spcBef>
              <a:spcAft>
                <a:spcPts val="0"/>
              </a:spcAft>
              <a:buClr>
                <a:schemeClr val="lt1"/>
              </a:buClr>
              <a:buSzPts val="2200"/>
              <a:buChar char="•"/>
            </a:pPr>
            <a:r>
              <a:rPr lang="es-ES"/>
              <a:t>Existen diversos tipos de middleware, como por ejemplo: </a:t>
            </a:r>
            <a:r>
              <a:rPr lang="es-ES" u="sng">
                <a:solidFill>
                  <a:schemeClr val="hlink"/>
                </a:solidFill>
                <a:hlinkClick r:id="rId4"/>
              </a:rPr>
              <a:t>MOSIX</a:t>
            </a:r>
            <a:r>
              <a:rPr lang="es-ES"/>
              <a:t>, </a:t>
            </a:r>
            <a:r>
              <a:rPr lang="es-ES" u="sng">
                <a:solidFill>
                  <a:schemeClr val="hlink"/>
                </a:solidFill>
                <a:hlinkClick r:id="rId5"/>
              </a:rPr>
              <a:t>OpenMOSIX</a:t>
            </a:r>
            <a:r>
              <a:rPr lang="es-ES"/>
              <a:t>, </a:t>
            </a:r>
            <a:r>
              <a:rPr lang="es-ES" u="sng">
                <a:solidFill>
                  <a:schemeClr val="hlink"/>
                </a:solidFill>
                <a:hlinkClick r:id="rId6"/>
              </a:rPr>
              <a:t>Cóndor</a:t>
            </a:r>
            <a:r>
              <a:rPr lang="es-ES"/>
              <a:t>, </a:t>
            </a:r>
            <a:r>
              <a:rPr lang="es-ES" u="sng">
                <a:solidFill>
                  <a:schemeClr val="hlink"/>
                </a:solidFill>
                <a:hlinkClick r:id="rId7"/>
              </a:rPr>
              <a:t>OpenSSI</a:t>
            </a:r>
            <a:r>
              <a:rPr lang="es-ES"/>
              <a:t>, etc</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7"/>
          <p:cNvSpPr txBox="1">
            <a:spLocks noGrp="1"/>
          </p:cNvSpPr>
          <p:nvPr>
            <p:ph type="title"/>
          </p:nvPr>
        </p:nvSpPr>
        <p:spPr>
          <a:xfrm>
            <a:off x="539552" y="116632"/>
            <a:ext cx="6347713" cy="86409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19" name="Google Shape;319;p47"/>
          <p:cNvSpPr txBox="1">
            <a:spLocks noGrp="1"/>
          </p:cNvSpPr>
          <p:nvPr>
            <p:ph type="body" idx="1"/>
          </p:nvPr>
        </p:nvSpPr>
        <p:spPr>
          <a:xfrm>
            <a:off x="323528" y="1268760"/>
            <a:ext cx="8640960" cy="477260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El middleware también debe poder </a:t>
            </a:r>
            <a:r>
              <a:rPr lang="es-ES" b="1"/>
              <a:t>migrar</a:t>
            </a:r>
            <a:r>
              <a:rPr lang="es-ES"/>
              <a:t> procesos entre servidores con distintas finalidades.</a:t>
            </a:r>
            <a:endParaRPr/>
          </a:p>
          <a:p>
            <a:pPr marL="685800" lvl="1" indent="-228600" algn="just" rtl="0">
              <a:lnSpc>
                <a:spcPct val="90000"/>
              </a:lnSpc>
              <a:spcBef>
                <a:spcPts val="500"/>
              </a:spcBef>
              <a:spcAft>
                <a:spcPts val="0"/>
              </a:spcAft>
              <a:buClr>
                <a:schemeClr val="lt1"/>
              </a:buClr>
              <a:buSzPts val="2000"/>
              <a:buChar char="•"/>
            </a:pPr>
            <a:r>
              <a:rPr lang="es-ES" u="sng"/>
              <a:t>balancear la carga: </a:t>
            </a:r>
            <a:r>
              <a:rPr lang="es-ES"/>
              <a:t>si un servidor está muy cargado de procesos y otro está ocioso, pueden transferirse procesos a este último para liberar de carga al primero y optimizar el funcionamiento;</a:t>
            </a:r>
            <a:endParaRPr/>
          </a:p>
          <a:p>
            <a:pPr marL="685800" lvl="1" indent="-228600" algn="just" rtl="0">
              <a:lnSpc>
                <a:spcPct val="90000"/>
              </a:lnSpc>
              <a:spcBef>
                <a:spcPts val="500"/>
              </a:spcBef>
              <a:spcAft>
                <a:spcPts val="0"/>
              </a:spcAft>
              <a:buClr>
                <a:schemeClr val="lt1"/>
              </a:buClr>
              <a:buSzPts val="2000"/>
              <a:buChar char="•"/>
            </a:pPr>
            <a:r>
              <a:rPr lang="es-ES" u="sng"/>
              <a:t>Mantenimiento de servidores: </a:t>
            </a:r>
            <a:r>
              <a:rPr lang="es-ES"/>
              <a:t>si hay procesos corriendo en un servidor que necesita mantenimiento o una actualización, es posible migrar los procesos a otro servidor y proceder a desconectar del cluster al primero</a:t>
            </a:r>
            <a:endParaRPr/>
          </a:p>
          <a:p>
            <a:pPr marL="685800" lvl="1" indent="-228600" algn="just" rtl="0">
              <a:lnSpc>
                <a:spcPct val="90000"/>
              </a:lnSpc>
              <a:spcBef>
                <a:spcPts val="500"/>
              </a:spcBef>
              <a:spcAft>
                <a:spcPts val="0"/>
              </a:spcAft>
              <a:buClr>
                <a:schemeClr val="lt1"/>
              </a:buClr>
              <a:buSzPts val="2000"/>
              <a:buChar char="•"/>
            </a:pPr>
            <a:r>
              <a:rPr lang="es-ES" u="sng"/>
              <a:t>Priorización de trabajos: </a:t>
            </a:r>
            <a:r>
              <a:rPr lang="es-ES"/>
              <a:t>en caso de tener varios procesos corriendo en el cluster, pero uno de ellos de mayor importancia que los demás, puede migrarse este proceso a los servidores que posean más o mejores recursos para acelerar su procesamiento.</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body" idx="1"/>
          </p:nvPr>
        </p:nvSpPr>
        <p:spPr>
          <a:xfrm>
            <a:off x="251520" y="1588209"/>
            <a:ext cx="8424936" cy="468052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El SGBD incorpora como herramienta fundamental dos lenguajes.</a:t>
            </a:r>
            <a:endParaRPr/>
          </a:p>
          <a:p>
            <a:pPr marL="228600" lvl="0" indent="-228600" algn="just" rtl="0">
              <a:lnSpc>
                <a:spcPct val="90000"/>
              </a:lnSpc>
              <a:spcBef>
                <a:spcPts val="1000"/>
              </a:spcBef>
              <a:spcAft>
                <a:spcPts val="0"/>
              </a:spcAft>
              <a:buClr>
                <a:schemeClr val="lt1"/>
              </a:buClr>
              <a:buSzPts val="2200"/>
              <a:buChar char="•"/>
            </a:pPr>
            <a:r>
              <a:rPr lang="es-ES" b="1" u="sng"/>
              <a:t>El lenguaje de definición de datos</a:t>
            </a:r>
            <a:endParaRPr/>
          </a:p>
          <a:p>
            <a:pPr marL="0" lvl="0" indent="0" algn="just" rtl="0">
              <a:lnSpc>
                <a:spcPct val="90000"/>
              </a:lnSpc>
              <a:spcBef>
                <a:spcPts val="1000"/>
              </a:spcBef>
              <a:spcAft>
                <a:spcPts val="0"/>
              </a:spcAft>
              <a:buClr>
                <a:schemeClr val="lt1"/>
              </a:buClr>
              <a:buSzPts val="2200"/>
              <a:buNone/>
            </a:pPr>
            <a:r>
              <a:rPr lang="es-ES"/>
              <a:t>(Data Definition Language) provee de los medios necesarios para definir los datos con precisión, especificando las distintas estructuras (créate, alter, drop, truncate)</a:t>
            </a:r>
            <a:endParaRPr/>
          </a:p>
          <a:p>
            <a:pPr marL="228600" lvl="0" indent="-88900" algn="just" rtl="0">
              <a:lnSpc>
                <a:spcPct val="90000"/>
              </a:lnSpc>
              <a:spcBef>
                <a:spcPts val="100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ES" b="1" u="sng"/>
              <a:t>El lenguaje de manipulación de datos </a:t>
            </a:r>
            <a:endParaRPr/>
          </a:p>
          <a:p>
            <a:pPr marL="0" lvl="0" indent="0" algn="just" rtl="0">
              <a:lnSpc>
                <a:spcPct val="90000"/>
              </a:lnSpc>
              <a:spcBef>
                <a:spcPts val="1000"/>
              </a:spcBef>
              <a:spcAft>
                <a:spcPts val="0"/>
              </a:spcAft>
              <a:buClr>
                <a:schemeClr val="lt1"/>
              </a:buClr>
              <a:buSzPts val="2200"/>
              <a:buNone/>
            </a:pPr>
            <a:r>
              <a:rPr lang="es-ES"/>
              <a:t>(Data Manipulation Language) es el encargado de facilitar a los usuarios el acceso y manipulación de los datos y se encarga de la recuperación de los datos almacenados (insert, update, delet, select).</a:t>
            </a:r>
            <a:endParaRPr/>
          </a:p>
          <a:p>
            <a:pPr marL="228600" lvl="0" indent="-88900" algn="just" rtl="0">
              <a:lnSpc>
                <a:spcPct val="90000"/>
              </a:lnSpc>
              <a:spcBef>
                <a:spcPts val="1000"/>
              </a:spcBef>
              <a:spcAft>
                <a:spcPts val="0"/>
              </a:spcAft>
              <a:buClr>
                <a:schemeClr val="lt1"/>
              </a:buClr>
              <a:buSzPts val="2200"/>
              <a:buNone/>
            </a:pPr>
            <a:endParaRPr/>
          </a:p>
        </p:txBody>
      </p:sp>
      <p:sp>
        <p:nvSpPr>
          <p:cNvPr id="159" name="Google Shape;159;p21"/>
          <p:cNvSpPr txBox="1">
            <a:spLocks noGrp="1"/>
          </p:cNvSpPr>
          <p:nvPr>
            <p:ph type="title"/>
          </p:nvPr>
        </p:nvSpPr>
        <p:spPr>
          <a:xfrm>
            <a:off x="2195736" y="62008"/>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8"/>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a:t>EJEMPLOS DE CLUSTER</a:t>
            </a:r>
            <a:endParaRPr/>
          </a:p>
        </p:txBody>
      </p:sp>
      <p:sp>
        <p:nvSpPr>
          <p:cNvPr id="325" name="Google Shape;325;p48"/>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326" name="Google Shape;326;p48"/>
          <p:cNvPicPr preferRelativeResize="0"/>
          <p:nvPr/>
        </p:nvPicPr>
        <p:blipFill rotWithShape="1">
          <a:blip r:embed="rId3">
            <a:alphaModFix/>
          </a:blip>
          <a:srcRect/>
          <a:stretch/>
        </p:blipFill>
        <p:spPr>
          <a:xfrm>
            <a:off x="1331640" y="1700808"/>
            <a:ext cx="6377940" cy="396339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32" name="Google Shape;332;p49"/>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333" name="Google Shape;333;p49" descr="rac_extendido"/>
          <p:cNvPicPr preferRelativeResize="0"/>
          <p:nvPr/>
        </p:nvPicPr>
        <p:blipFill rotWithShape="1">
          <a:blip r:embed="rId3">
            <a:alphaModFix/>
          </a:blip>
          <a:srcRect/>
          <a:stretch/>
        </p:blipFill>
        <p:spPr>
          <a:xfrm>
            <a:off x="755576" y="302039"/>
            <a:ext cx="7290008" cy="625392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0"/>
          <p:cNvSpPr txBox="1">
            <a:spLocks noGrp="1"/>
          </p:cNvSpPr>
          <p:nvPr>
            <p:ph type="title"/>
          </p:nvPr>
        </p:nvSpPr>
        <p:spPr>
          <a:xfrm>
            <a:off x="755576" y="764373"/>
            <a:ext cx="7794064"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EJEMPLO CLUSTER REAL</a:t>
            </a:r>
            <a:br>
              <a:rPr lang="es-ES" b="1"/>
            </a:br>
            <a:r>
              <a:rPr lang="es-ES" b="1"/>
              <a:t> DATOS TÉCNICOS DEL CLUSTER</a:t>
            </a:r>
            <a:endParaRPr/>
          </a:p>
        </p:txBody>
      </p:sp>
      <p:sp>
        <p:nvSpPr>
          <p:cNvPr id="339" name="Google Shape;339;p50"/>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90000"/>
              </a:lnSpc>
              <a:spcBef>
                <a:spcPts val="0"/>
              </a:spcBef>
              <a:spcAft>
                <a:spcPts val="0"/>
              </a:spcAft>
              <a:buClr>
                <a:schemeClr val="lt1"/>
              </a:buClr>
              <a:buSzPct val="100000"/>
              <a:buNone/>
            </a:pPr>
            <a:endParaRPr/>
          </a:p>
          <a:p>
            <a:pPr marL="228600" lvl="0" indent="-228600" algn="just" rtl="0">
              <a:lnSpc>
                <a:spcPct val="90000"/>
              </a:lnSpc>
              <a:spcBef>
                <a:spcPts val="1000"/>
              </a:spcBef>
              <a:spcAft>
                <a:spcPts val="0"/>
              </a:spcAft>
              <a:buClr>
                <a:schemeClr val="lt1"/>
              </a:buClr>
              <a:buSzPct val="100000"/>
              <a:buChar char="•"/>
            </a:pPr>
            <a:r>
              <a:rPr lang="es-ES"/>
              <a:t>El cluster consta de 100 CPU's </a:t>
            </a:r>
            <a:r>
              <a:rPr lang="es-ES" b="1"/>
              <a:t>Intel i7-920 Quad-Core </a:t>
            </a:r>
            <a:r>
              <a:rPr lang="es-ES"/>
              <a:t>que proporcionan 8 VCPUs por CPU independiente, obteniendo asi un total de </a:t>
            </a:r>
            <a:r>
              <a:rPr lang="es-ES" b="1"/>
              <a:t>800 VCPU's</a:t>
            </a:r>
            <a:r>
              <a:rPr lang="es-ES"/>
              <a:t>.</a:t>
            </a:r>
            <a:endParaRPr/>
          </a:p>
          <a:p>
            <a:pPr marL="228600" lvl="0" indent="-228600" algn="just" rtl="0">
              <a:lnSpc>
                <a:spcPct val="90000"/>
              </a:lnSpc>
              <a:spcBef>
                <a:spcPts val="1000"/>
              </a:spcBef>
              <a:spcAft>
                <a:spcPts val="0"/>
              </a:spcAft>
              <a:buClr>
                <a:schemeClr val="lt1"/>
              </a:buClr>
              <a:buSzPct val="100000"/>
              <a:buChar char="•"/>
            </a:pPr>
            <a:r>
              <a:rPr lang="es-ES"/>
              <a:t>Cada CPU tiene instalada 8GB de memoria RAM, dando asi un total de </a:t>
            </a:r>
            <a:r>
              <a:rPr lang="es-ES" b="1"/>
              <a:t>800GB de memoria total</a:t>
            </a:r>
            <a:r>
              <a:rPr lang="es-ES"/>
              <a:t>. </a:t>
            </a:r>
            <a:endParaRPr/>
          </a:p>
          <a:p>
            <a:pPr marL="228600" lvl="0" indent="-228600" algn="just" rtl="0">
              <a:lnSpc>
                <a:spcPct val="90000"/>
              </a:lnSpc>
              <a:spcBef>
                <a:spcPts val="1000"/>
              </a:spcBef>
              <a:spcAft>
                <a:spcPts val="0"/>
              </a:spcAft>
              <a:buClr>
                <a:schemeClr val="lt1"/>
              </a:buClr>
              <a:buSzPct val="100000"/>
              <a:buChar char="•"/>
            </a:pPr>
            <a:r>
              <a:rPr lang="es-ES"/>
              <a:t>Todas las CPU's están montadas en racks y unidas entre si por una red interna de alta velocidad, que a su vez las une con un sistemas de </a:t>
            </a:r>
            <a:r>
              <a:rPr lang="es-ES" b="1"/>
              <a:t>discos</a:t>
            </a:r>
            <a:r>
              <a:rPr lang="es-ES"/>
              <a:t> </a:t>
            </a:r>
            <a:r>
              <a:rPr lang="es-ES" b="1"/>
              <a:t>SAN de alto rendimiento</a:t>
            </a:r>
            <a:r>
              <a:rPr lang="es-ES"/>
              <a:t> y disponibilidad gracias a su configuración </a:t>
            </a:r>
            <a:r>
              <a:rPr lang="es-ES" b="1"/>
              <a:t>RAID de doble paridad</a:t>
            </a:r>
            <a:r>
              <a:rPr lang="es-ES"/>
              <a:t>. </a:t>
            </a:r>
            <a:endParaRPr/>
          </a:p>
          <a:p>
            <a:pPr marL="228600" lvl="0" indent="-228600" algn="just" rtl="0">
              <a:lnSpc>
                <a:spcPct val="90000"/>
              </a:lnSpc>
              <a:spcBef>
                <a:spcPts val="1000"/>
              </a:spcBef>
              <a:spcAft>
                <a:spcPts val="0"/>
              </a:spcAft>
              <a:buClr>
                <a:schemeClr val="lt1"/>
              </a:buClr>
              <a:buSzPct val="100000"/>
              <a:buChar char="•"/>
            </a:pPr>
            <a:r>
              <a:rPr lang="es-ES"/>
              <a:t>Nuestro cluster tiene una </a:t>
            </a:r>
            <a:r>
              <a:rPr lang="es-ES" b="1"/>
              <a:t>conexión directa a Internet</a:t>
            </a:r>
            <a:r>
              <a:rPr lang="es-ES"/>
              <a:t> de </a:t>
            </a:r>
            <a:r>
              <a:rPr lang="es-ES" b="1"/>
              <a:t>100GBits</a:t>
            </a:r>
            <a:r>
              <a:rPr lang="es-ES"/>
              <a:t> proporcionada por </a:t>
            </a:r>
            <a:r>
              <a:rPr lang="es-ES" b="1"/>
              <a:t>multiples carriers</a:t>
            </a:r>
            <a:r>
              <a:rPr lang="es-ES"/>
              <a:t>.</a:t>
            </a:r>
            <a:endParaRPr/>
          </a:p>
          <a:p>
            <a:pPr marL="228600" lvl="0" indent="-99377" algn="just" rtl="0">
              <a:lnSpc>
                <a:spcPct val="90000"/>
              </a:lnSpc>
              <a:spcBef>
                <a:spcPts val="1000"/>
              </a:spcBef>
              <a:spcAft>
                <a:spcPts val="0"/>
              </a:spcAft>
              <a:buClr>
                <a:schemeClr val="lt1"/>
              </a:buClr>
              <a:buSzPct val="1000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1"/>
          <p:cNvSpPr txBox="1">
            <a:spLocks noGrp="1"/>
          </p:cNvSpPr>
          <p:nvPr>
            <p:ph type="title"/>
          </p:nvPr>
        </p:nvSpPr>
        <p:spPr>
          <a:xfrm>
            <a:off x="899592" y="-66040"/>
            <a:ext cx="6347713" cy="13208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a:t>CLUSTER</a:t>
            </a:r>
            <a:endParaRPr/>
          </a:p>
        </p:txBody>
      </p:sp>
      <p:sp>
        <p:nvSpPr>
          <p:cNvPr id="345" name="Google Shape;345;p51"/>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346" name="Google Shape;346;p51"/>
          <p:cNvPicPr preferRelativeResize="0"/>
          <p:nvPr/>
        </p:nvPicPr>
        <p:blipFill rotWithShape="1">
          <a:blip r:embed="rId3">
            <a:alphaModFix/>
          </a:blip>
          <a:srcRect/>
          <a:stretch/>
        </p:blipFill>
        <p:spPr>
          <a:xfrm>
            <a:off x="609599" y="875026"/>
            <a:ext cx="7346776" cy="57717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2"/>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52" name="Google Shape;352;p52"/>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353" name="Google Shape;353;p52" descr="Clúster (informática) - Wikipedia, la enciclopedia libre"/>
          <p:cNvPicPr preferRelativeResize="0"/>
          <p:nvPr/>
        </p:nvPicPr>
        <p:blipFill rotWithShape="1">
          <a:blip r:embed="rId3">
            <a:alphaModFix/>
          </a:blip>
          <a:srcRect/>
          <a:stretch/>
        </p:blipFill>
        <p:spPr>
          <a:xfrm>
            <a:off x="323528" y="382186"/>
            <a:ext cx="8459336" cy="609362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3"/>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59" name="Google Shape;359;p53"/>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360" name="Google Shape;360;p53" descr="Definición de Cluster » Concepto en Definición ABC"/>
          <p:cNvPicPr preferRelativeResize="0"/>
          <p:nvPr/>
        </p:nvPicPr>
        <p:blipFill rotWithShape="1">
          <a:blip r:embed="rId3">
            <a:alphaModFix/>
          </a:blip>
          <a:srcRect/>
          <a:stretch/>
        </p:blipFill>
        <p:spPr>
          <a:xfrm>
            <a:off x="899592" y="764373"/>
            <a:ext cx="7416824" cy="555202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4"/>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66" name="Google Shape;366;p54"/>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367" name="Google Shape;367;p54" descr="cluster | Seguridad Informática"/>
          <p:cNvPicPr preferRelativeResize="0"/>
          <p:nvPr/>
        </p:nvPicPr>
        <p:blipFill rotWithShape="1">
          <a:blip r:embed="rId3">
            <a:alphaModFix/>
          </a:blip>
          <a:srcRect/>
          <a:stretch/>
        </p:blipFill>
        <p:spPr>
          <a:xfrm>
            <a:off x="209211" y="993540"/>
            <a:ext cx="8725578" cy="511097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73" name="Google Shape;373;p55"/>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374" name="Google Shape;374;p55" descr="Ingeniería técnica en informática de gestión - Wikipedia, la ..."/>
          <p:cNvPicPr preferRelativeResize="0"/>
          <p:nvPr/>
        </p:nvPicPr>
        <p:blipFill rotWithShape="1">
          <a:blip r:embed="rId3">
            <a:alphaModFix/>
          </a:blip>
          <a:srcRect/>
          <a:stretch/>
        </p:blipFill>
        <p:spPr>
          <a:xfrm>
            <a:off x="397663" y="434828"/>
            <a:ext cx="8186595" cy="598834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6"/>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80" name="Google Shape;380;p56"/>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381" name="Google Shape;381;p56" descr="Clústers - QHR Informática"/>
          <p:cNvPicPr preferRelativeResize="0"/>
          <p:nvPr/>
        </p:nvPicPr>
        <p:blipFill rotWithShape="1">
          <a:blip r:embed="rId3">
            <a:alphaModFix/>
          </a:blip>
          <a:srcRect/>
          <a:stretch/>
        </p:blipFill>
        <p:spPr>
          <a:xfrm>
            <a:off x="1619672" y="332656"/>
            <a:ext cx="5616624" cy="612068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7"/>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a:t>SEGUIMOS CON NUESTRA INSTALACIÓN</a:t>
            </a:r>
            <a:endParaRPr/>
          </a:p>
        </p:txBody>
      </p:sp>
      <p:sp>
        <p:nvSpPr>
          <p:cNvPr id="387" name="Google Shape;387;p57"/>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1043608" y="548680"/>
            <a:ext cx="6571343" cy="104923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200"/>
              <a:buFont typeface="Century Gothic"/>
              <a:buNone/>
            </a:pPr>
            <a:r>
              <a:rPr lang="es-ES" sz="3200" b="1"/>
              <a:t>CARACTERÍSTICAS.</a:t>
            </a:r>
            <a:r>
              <a:rPr lang="es-ES" sz="3200"/>
              <a:t/>
            </a:r>
            <a:br>
              <a:rPr lang="es-ES" sz="3200"/>
            </a:br>
            <a:endParaRPr sz="3200"/>
          </a:p>
        </p:txBody>
      </p:sp>
      <p:sp>
        <p:nvSpPr>
          <p:cNvPr id="165" name="Google Shape;165;p22"/>
          <p:cNvSpPr txBox="1">
            <a:spLocks noGrp="1"/>
          </p:cNvSpPr>
          <p:nvPr>
            <p:ph type="body" idx="1"/>
          </p:nvPr>
        </p:nvSpPr>
        <p:spPr>
          <a:xfrm>
            <a:off x="539552" y="1412776"/>
            <a:ext cx="8280920" cy="515369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b="1" u="sng"/>
              <a:t>Abstracción de la información</a:t>
            </a:r>
            <a:r>
              <a:rPr lang="es-ES"/>
              <a:t>. El Administrador del SGBD ahorran a los usuarios detalles acerca del almacenamiento físico de los datos. </a:t>
            </a:r>
            <a:endParaRPr/>
          </a:p>
          <a:p>
            <a:pPr marL="228600" lvl="0" indent="-228600" algn="just" rtl="0">
              <a:lnSpc>
                <a:spcPct val="90000"/>
              </a:lnSpc>
              <a:spcBef>
                <a:spcPts val="1000"/>
              </a:spcBef>
              <a:spcAft>
                <a:spcPts val="0"/>
              </a:spcAft>
              <a:buClr>
                <a:schemeClr val="lt1"/>
              </a:buClr>
              <a:buSzPts val="2200"/>
              <a:buChar char="•"/>
            </a:pPr>
            <a:r>
              <a:rPr lang="es-ES" b="1" u="sng"/>
              <a:t>Independencia</a:t>
            </a:r>
            <a:r>
              <a:rPr lang="es-ES" u="sng"/>
              <a:t>. </a:t>
            </a:r>
            <a:r>
              <a:rPr lang="es-ES"/>
              <a:t>La independencia de los datos consiste en la capacidad de modificar el esquema (físico o lógico) de una base de datos sin tener que realizar cambios en las aplicaciones que se sirven de ella.</a:t>
            </a:r>
            <a:endParaRPr/>
          </a:p>
          <a:p>
            <a:pPr marL="228600" lvl="0" indent="-228600" algn="just" rtl="0">
              <a:lnSpc>
                <a:spcPct val="90000"/>
              </a:lnSpc>
              <a:spcBef>
                <a:spcPts val="1000"/>
              </a:spcBef>
              <a:spcAft>
                <a:spcPts val="0"/>
              </a:spcAft>
              <a:buClr>
                <a:schemeClr val="lt1"/>
              </a:buClr>
              <a:buSzPts val="2200"/>
              <a:buChar char="•"/>
            </a:pPr>
            <a:r>
              <a:rPr lang="es-ES" b="1" u="sng"/>
              <a:t>Redundancia mínima</a:t>
            </a:r>
            <a:r>
              <a:rPr lang="es-ES" u="sng"/>
              <a:t>. </a:t>
            </a:r>
            <a:r>
              <a:rPr lang="es-ES"/>
              <a:t>Lo ideal es lograr una redundancia nula; no obstante, en algunos casos la complejidad de los cálculos hace necesaria la aparición de redundancias.</a:t>
            </a:r>
            <a:endParaRPr/>
          </a:p>
          <a:p>
            <a:pPr marL="228600" lvl="0" indent="-228600" algn="just" rtl="0">
              <a:lnSpc>
                <a:spcPct val="90000"/>
              </a:lnSpc>
              <a:spcBef>
                <a:spcPts val="1000"/>
              </a:spcBef>
              <a:spcAft>
                <a:spcPts val="0"/>
              </a:spcAft>
              <a:buClr>
                <a:schemeClr val="lt1"/>
              </a:buClr>
              <a:buSzPts val="2200"/>
              <a:buChar char="•"/>
            </a:pPr>
            <a:r>
              <a:rPr lang="es-ES" b="1" u="sng"/>
              <a:t>Consistencia</a:t>
            </a:r>
            <a:r>
              <a:rPr lang="es-ES"/>
              <a:t>. En aquellos casos en los que no se ha logrado esta redundancia nula, es necesario que todos los datos repetidos se actualicen de forma simultánea.</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8"/>
          <p:cNvSpPr txBox="1">
            <a:spLocks noGrp="1"/>
          </p:cNvSpPr>
          <p:nvPr>
            <p:ph type="body" idx="1"/>
          </p:nvPr>
        </p:nvSpPr>
        <p:spPr>
          <a:xfrm>
            <a:off x="431540" y="188640"/>
            <a:ext cx="8280920" cy="388077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Una vez hecho click en dicha opción procederemos con la instalación siguiendo los pasos de las imágenes que se pueden ver a continuación.</a:t>
            </a:r>
            <a:endParaRPr/>
          </a:p>
          <a:p>
            <a:pPr marL="228600" lvl="0" indent="-228600" algn="just" rtl="0">
              <a:lnSpc>
                <a:spcPct val="90000"/>
              </a:lnSpc>
              <a:spcBef>
                <a:spcPts val="1000"/>
              </a:spcBef>
              <a:spcAft>
                <a:spcPts val="0"/>
              </a:spcAft>
              <a:buClr>
                <a:schemeClr val="lt1"/>
              </a:buClr>
              <a:buSzPts val="2200"/>
              <a:buChar char="•"/>
            </a:pPr>
            <a:r>
              <a:rPr lang="es-ES"/>
              <a:t>Como vemos en la figura, antes de empezar el instalador realiza unos chequeos de integridad del sistema para comprobar que está todo listo para la instalación. Si por ejemplo tuviéramos el sistema esperando para ser reiniciado por cualquier otra instalación previa anterior, no nos dejaría continuar.</a:t>
            </a:r>
            <a:endParaRPr/>
          </a:p>
          <a:p>
            <a:pPr marL="228600" lvl="0" indent="-88900" algn="just" rtl="0">
              <a:lnSpc>
                <a:spcPct val="90000"/>
              </a:lnSpc>
              <a:spcBef>
                <a:spcPts val="1000"/>
              </a:spcBef>
              <a:spcAft>
                <a:spcPts val="0"/>
              </a:spcAft>
              <a:buClr>
                <a:schemeClr val="lt1"/>
              </a:buClr>
              <a:buSzPts val="2200"/>
              <a:buNone/>
            </a:pPr>
            <a:endParaRPr/>
          </a:p>
        </p:txBody>
      </p:sp>
      <p:pic>
        <p:nvPicPr>
          <p:cNvPr id="393" name="Google Shape;393;p58" descr="alt"/>
          <p:cNvPicPr preferRelativeResize="0"/>
          <p:nvPr/>
        </p:nvPicPr>
        <p:blipFill rotWithShape="1">
          <a:blip r:embed="rId3">
            <a:alphaModFix/>
          </a:blip>
          <a:srcRect/>
          <a:stretch/>
        </p:blipFill>
        <p:spPr>
          <a:xfrm>
            <a:off x="683568" y="3187553"/>
            <a:ext cx="6768752" cy="367240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9"/>
          <p:cNvSpPr txBox="1">
            <a:spLocks noGrp="1"/>
          </p:cNvSpPr>
          <p:nvPr>
            <p:ph type="body" idx="1"/>
          </p:nvPr>
        </p:nvSpPr>
        <p:spPr>
          <a:xfrm>
            <a:off x="611560" y="476672"/>
            <a:ext cx="7776864" cy="388077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ES"/>
              <a:t>Antes de comenzar, es mejor que tengamos el código de licencia preparado (podríamos instalar si no fuera así en modo evaluación).</a:t>
            </a:r>
            <a:endParaRPr/>
          </a:p>
          <a:p>
            <a:pPr marL="228600" lvl="0" indent="-88900" algn="l" rtl="0">
              <a:lnSpc>
                <a:spcPct val="90000"/>
              </a:lnSpc>
              <a:spcBef>
                <a:spcPts val="1000"/>
              </a:spcBef>
              <a:spcAft>
                <a:spcPts val="0"/>
              </a:spcAft>
              <a:buClr>
                <a:schemeClr val="lt1"/>
              </a:buClr>
              <a:buSzPts val="2200"/>
              <a:buNone/>
            </a:pPr>
            <a:endParaRPr/>
          </a:p>
        </p:txBody>
      </p:sp>
      <p:pic>
        <p:nvPicPr>
          <p:cNvPr id="399" name="Google Shape;399;p59" descr="alt"/>
          <p:cNvPicPr preferRelativeResize="0"/>
          <p:nvPr/>
        </p:nvPicPr>
        <p:blipFill rotWithShape="1">
          <a:blip r:embed="rId3">
            <a:alphaModFix/>
          </a:blip>
          <a:srcRect/>
          <a:stretch/>
        </p:blipFill>
        <p:spPr>
          <a:xfrm>
            <a:off x="611560" y="1801161"/>
            <a:ext cx="7272808" cy="468052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0"/>
          <p:cNvSpPr txBox="1">
            <a:spLocks noGrp="1"/>
          </p:cNvSpPr>
          <p:nvPr>
            <p:ph type="body" idx="1"/>
          </p:nvPr>
        </p:nvSpPr>
        <p:spPr>
          <a:xfrm>
            <a:off x="467544" y="476672"/>
            <a:ext cx="7776864" cy="388077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Una vez validado el código de licencia de SQL Server 2008 R2 se nos mostrarán los términos de la licencia que tendremos que aceptar.</a:t>
            </a:r>
            <a:endParaRPr/>
          </a:p>
          <a:p>
            <a:pPr marL="228600" lvl="0" indent="-88900" algn="just" rtl="0">
              <a:lnSpc>
                <a:spcPct val="90000"/>
              </a:lnSpc>
              <a:spcBef>
                <a:spcPts val="1000"/>
              </a:spcBef>
              <a:spcAft>
                <a:spcPts val="0"/>
              </a:spcAft>
              <a:buClr>
                <a:schemeClr val="lt1"/>
              </a:buClr>
              <a:buSzPts val="2200"/>
              <a:buNone/>
            </a:pPr>
            <a:endParaRPr/>
          </a:p>
        </p:txBody>
      </p:sp>
      <p:pic>
        <p:nvPicPr>
          <p:cNvPr id="405" name="Google Shape;405;p60" descr="alt"/>
          <p:cNvPicPr preferRelativeResize="0"/>
          <p:nvPr/>
        </p:nvPicPr>
        <p:blipFill rotWithShape="1">
          <a:blip r:embed="rId3">
            <a:alphaModFix/>
          </a:blip>
          <a:srcRect/>
          <a:stretch/>
        </p:blipFill>
        <p:spPr>
          <a:xfrm>
            <a:off x="827584" y="2009545"/>
            <a:ext cx="6742708" cy="4695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1"/>
          <p:cNvSpPr txBox="1">
            <a:spLocks noGrp="1"/>
          </p:cNvSpPr>
          <p:nvPr>
            <p:ph type="body" idx="1"/>
          </p:nvPr>
        </p:nvSpPr>
        <p:spPr>
          <a:xfrm>
            <a:off x="611560" y="188640"/>
            <a:ext cx="8064896" cy="388077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Una vez aceptados los términos, en la Figura podemos observar como se realizan de nuevo una serie de chequeos previos a la instalación, que debemos cumplir antes de proseguir.</a:t>
            </a:r>
            <a:endParaRPr/>
          </a:p>
          <a:p>
            <a:pPr marL="228600" lvl="0" indent="-228600" algn="just" rtl="0">
              <a:lnSpc>
                <a:spcPct val="90000"/>
              </a:lnSpc>
              <a:spcBef>
                <a:spcPts val="1000"/>
              </a:spcBef>
              <a:spcAft>
                <a:spcPts val="0"/>
              </a:spcAft>
              <a:buClr>
                <a:schemeClr val="lt1"/>
              </a:buClr>
              <a:buSzPts val="2200"/>
              <a:buChar char="•"/>
            </a:pPr>
            <a:r>
              <a:rPr lang="es-ES"/>
              <a:t>En este caso, comentar únicamente que siempre que tengamos activo el firewall de Windows, el asistente nos dará un Warning el apartado “</a:t>
            </a:r>
            <a:r>
              <a:rPr lang="es-ES" i="1"/>
              <a:t>Windows Firewall</a:t>
            </a:r>
            <a:r>
              <a:rPr lang="es-ES"/>
              <a:t>” </a:t>
            </a:r>
            <a:endParaRPr/>
          </a:p>
          <a:p>
            <a:pPr marL="228600" lvl="0" indent="-88900" algn="just" rtl="0">
              <a:lnSpc>
                <a:spcPct val="90000"/>
              </a:lnSpc>
              <a:spcBef>
                <a:spcPts val="1000"/>
              </a:spcBef>
              <a:spcAft>
                <a:spcPts val="0"/>
              </a:spcAft>
              <a:buClr>
                <a:schemeClr val="lt1"/>
              </a:buClr>
              <a:buSzPts val="2200"/>
              <a:buNone/>
            </a:pPr>
            <a:endParaRPr/>
          </a:p>
        </p:txBody>
      </p:sp>
      <p:pic>
        <p:nvPicPr>
          <p:cNvPr id="411" name="Google Shape;411;p61" descr="alt"/>
          <p:cNvPicPr preferRelativeResize="0"/>
          <p:nvPr/>
        </p:nvPicPr>
        <p:blipFill rotWithShape="1">
          <a:blip r:embed="rId3">
            <a:alphaModFix/>
          </a:blip>
          <a:srcRect/>
          <a:stretch/>
        </p:blipFill>
        <p:spPr>
          <a:xfrm>
            <a:off x="971600" y="2616869"/>
            <a:ext cx="6627267" cy="405249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2"/>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Esto no nos impedirá la instalación, simplemente se nos está informando que tengamos cuidado de habilitar las reglas en el firewall de Windows necesarias para permitir la conexión de clientes remotos hacia el servicio de SQL Server 2008 R2.</a:t>
            </a:r>
            <a:endParaRPr/>
          </a:p>
          <a:p>
            <a:pPr marL="228600" lvl="0" indent="-228600" algn="just" rtl="0">
              <a:lnSpc>
                <a:spcPct val="90000"/>
              </a:lnSpc>
              <a:spcBef>
                <a:spcPts val="1000"/>
              </a:spcBef>
              <a:spcAft>
                <a:spcPts val="0"/>
              </a:spcAft>
              <a:buClr>
                <a:schemeClr val="lt1"/>
              </a:buClr>
              <a:buSzPts val="2200"/>
              <a:buChar char="•"/>
            </a:pPr>
            <a:r>
              <a:rPr lang="es-ES"/>
              <a:t>Entre otras cosas, conviene recordar que a menos que sea modificado (cosa que es recomendable como buena práctica) el puerto por defecto que escucha SQL Server 2008 R2 es el 1433.</a:t>
            </a:r>
            <a:endParaRPr/>
          </a:p>
          <a:p>
            <a:pPr marL="228600" lvl="0" indent="-88900" algn="just" rtl="0">
              <a:lnSpc>
                <a:spcPct val="90000"/>
              </a:lnSpc>
              <a:spcBef>
                <a:spcPts val="1000"/>
              </a:spcBef>
              <a:spcAft>
                <a:spcPts val="0"/>
              </a:spcAft>
              <a:buClr>
                <a:schemeClr val="lt1"/>
              </a:buClr>
              <a:buSzPts val="2200"/>
              <a:buNone/>
            </a:pPr>
            <a:endParaRPr/>
          </a:p>
        </p:txBody>
      </p:sp>
      <p:pic>
        <p:nvPicPr>
          <p:cNvPr id="417" name="Google Shape;417;p62" descr="alt"/>
          <p:cNvPicPr preferRelativeResize="0"/>
          <p:nvPr/>
        </p:nvPicPr>
        <p:blipFill rotWithShape="1">
          <a:blip r:embed="rId3">
            <a:alphaModFix/>
          </a:blip>
          <a:srcRect/>
          <a:stretch/>
        </p:blipFill>
        <p:spPr>
          <a:xfrm>
            <a:off x="2483768" y="260648"/>
            <a:ext cx="3952875" cy="1771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3"/>
          <p:cNvSpPr txBox="1">
            <a:spLocks noGrp="1"/>
          </p:cNvSpPr>
          <p:nvPr>
            <p:ph type="body" idx="1"/>
          </p:nvPr>
        </p:nvSpPr>
        <p:spPr>
          <a:xfrm>
            <a:off x="611560" y="188640"/>
            <a:ext cx="6347714" cy="388077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Una vez hecho clic sobre el botón siguiente, se nos pedirá qué Rol vamos a instalar de SQL Server 2008 R2 </a:t>
            </a:r>
            <a:endParaRPr/>
          </a:p>
        </p:txBody>
      </p:sp>
      <p:pic>
        <p:nvPicPr>
          <p:cNvPr id="423" name="Google Shape;423;p63" descr="alt"/>
          <p:cNvPicPr preferRelativeResize="0"/>
          <p:nvPr/>
        </p:nvPicPr>
        <p:blipFill rotWithShape="1">
          <a:blip r:embed="rId3">
            <a:alphaModFix/>
          </a:blip>
          <a:srcRect/>
          <a:stretch/>
        </p:blipFill>
        <p:spPr>
          <a:xfrm>
            <a:off x="899592" y="1363854"/>
            <a:ext cx="6752233" cy="541111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4"/>
          <p:cNvSpPr txBox="1">
            <a:spLocks noGrp="1"/>
          </p:cNvSpPr>
          <p:nvPr>
            <p:ph type="body" idx="1"/>
          </p:nvPr>
        </p:nvSpPr>
        <p:spPr>
          <a:xfrm>
            <a:off x="323528" y="188640"/>
            <a:ext cx="8568952" cy="388077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Puesto que lo que vamos a realizar es una instalación de instancia única de SQL Server 2008 R2, nos quedaremos con la primera de las opciones que salen (SQL Server Feature Installation).</a:t>
            </a:r>
            <a:endParaRPr/>
          </a:p>
          <a:p>
            <a:pPr marL="228600" lvl="0" indent="-228600" algn="just" rtl="0">
              <a:lnSpc>
                <a:spcPct val="90000"/>
              </a:lnSpc>
              <a:spcBef>
                <a:spcPts val="1000"/>
              </a:spcBef>
              <a:spcAft>
                <a:spcPts val="0"/>
              </a:spcAft>
              <a:buClr>
                <a:schemeClr val="lt1"/>
              </a:buClr>
              <a:buSzPts val="2200"/>
              <a:buChar char="•"/>
            </a:pPr>
            <a:r>
              <a:rPr lang="es-ES"/>
              <a:t>Hecho esto, la siguiente pantalla que podemos ver, nos va a requerir qué servicios y características de SQL Server 2008 R2 vamos a desear instalar.</a:t>
            </a:r>
            <a:endParaRPr/>
          </a:p>
          <a:p>
            <a:pPr marL="228600" lvl="0" indent="-88900" algn="just" rtl="0">
              <a:lnSpc>
                <a:spcPct val="90000"/>
              </a:lnSpc>
              <a:spcBef>
                <a:spcPts val="1000"/>
              </a:spcBef>
              <a:spcAft>
                <a:spcPts val="0"/>
              </a:spcAft>
              <a:buClr>
                <a:schemeClr val="lt1"/>
              </a:buClr>
              <a:buSzPts val="2200"/>
              <a:buNone/>
            </a:pPr>
            <a:endParaRPr/>
          </a:p>
        </p:txBody>
      </p:sp>
      <p:pic>
        <p:nvPicPr>
          <p:cNvPr id="429" name="Google Shape;429;p64" descr="alt"/>
          <p:cNvPicPr preferRelativeResize="0"/>
          <p:nvPr/>
        </p:nvPicPr>
        <p:blipFill rotWithShape="1">
          <a:blip r:embed="rId3">
            <a:alphaModFix/>
          </a:blip>
          <a:srcRect/>
          <a:stretch/>
        </p:blipFill>
        <p:spPr>
          <a:xfrm>
            <a:off x="755576" y="2504997"/>
            <a:ext cx="7045027" cy="432048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5"/>
          <p:cNvSpPr txBox="1">
            <a:spLocks noGrp="1"/>
          </p:cNvSpPr>
          <p:nvPr>
            <p:ph type="body" idx="1"/>
          </p:nvPr>
        </p:nvSpPr>
        <p:spPr>
          <a:xfrm>
            <a:off x="395535" y="188640"/>
            <a:ext cx="8048377" cy="388077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Una vez seleccionados los componentes que deseemos, se realizará un nuevo chequeo enfocado en este caso a detectar posibles incompatibilidades o inconsistencias a la hora de instalar los componentes y características que se han seleccionado especialmente</a:t>
            </a:r>
            <a:endParaRPr/>
          </a:p>
        </p:txBody>
      </p:sp>
      <p:pic>
        <p:nvPicPr>
          <p:cNvPr id="435" name="Google Shape;435;p65" descr="alt"/>
          <p:cNvPicPr preferRelativeResize="0"/>
          <p:nvPr/>
        </p:nvPicPr>
        <p:blipFill rotWithShape="1">
          <a:blip r:embed="rId3">
            <a:alphaModFix/>
          </a:blip>
          <a:srcRect/>
          <a:stretch/>
        </p:blipFill>
        <p:spPr>
          <a:xfrm>
            <a:off x="700087" y="2129026"/>
            <a:ext cx="6752233" cy="461426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6"/>
          <p:cNvSpPr txBox="1">
            <a:spLocks noGrp="1"/>
          </p:cNvSpPr>
          <p:nvPr>
            <p:ph type="body" idx="1"/>
          </p:nvPr>
        </p:nvSpPr>
        <p:spPr>
          <a:xfrm>
            <a:off x="35565" y="404664"/>
            <a:ext cx="8568952" cy="244827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1600"/>
              <a:buChar char="•"/>
            </a:pPr>
            <a:r>
              <a:rPr lang="es-ES" sz="1600"/>
              <a:t>En la siguiente imagen, vamos a indicar tanto la ruta donde desplegará los binarios de SQL Server, como el nombre de la instancia que </a:t>
            </a:r>
            <a:r>
              <a:rPr lang="es-ES" sz="1400"/>
              <a:t>le</a:t>
            </a:r>
            <a:r>
              <a:rPr lang="es-ES" sz="1600"/>
              <a:t> queramos dar (en el caso de que queramos).</a:t>
            </a:r>
            <a:endParaRPr/>
          </a:p>
          <a:p>
            <a:pPr marL="228600" lvl="0" indent="-228600" algn="just" rtl="0">
              <a:lnSpc>
                <a:spcPct val="90000"/>
              </a:lnSpc>
              <a:spcBef>
                <a:spcPts val="1000"/>
              </a:spcBef>
              <a:spcAft>
                <a:spcPts val="0"/>
              </a:spcAft>
              <a:buClr>
                <a:schemeClr val="lt1"/>
              </a:buClr>
              <a:buSzPts val="1600"/>
              <a:buChar char="•"/>
            </a:pPr>
            <a:r>
              <a:rPr lang="es-ES" sz="1600"/>
              <a:t>El dar un nombre a la instancia o no, depende de criterio personal. Solo hay que tener en cuenta que únicamente se permite una instancia con nombre por defecto y que no podremos elegir MSSQLSERVER. Por tanto, si ya tenemos una instancia con nombre por defecto, la única opción que podríamos escoger es la de Named Instance y asignar un nombre.</a:t>
            </a:r>
            <a:endParaRPr/>
          </a:p>
          <a:p>
            <a:pPr marL="228600" lvl="0" indent="-127000" algn="just" rtl="0">
              <a:lnSpc>
                <a:spcPct val="90000"/>
              </a:lnSpc>
              <a:spcBef>
                <a:spcPts val="1000"/>
              </a:spcBef>
              <a:spcAft>
                <a:spcPts val="0"/>
              </a:spcAft>
              <a:buClr>
                <a:schemeClr val="lt1"/>
              </a:buClr>
              <a:buSzPts val="1600"/>
              <a:buNone/>
            </a:pPr>
            <a:endParaRPr sz="1600"/>
          </a:p>
        </p:txBody>
      </p:sp>
      <p:pic>
        <p:nvPicPr>
          <p:cNvPr id="441" name="Google Shape;441;p66" descr="alt"/>
          <p:cNvPicPr preferRelativeResize="0"/>
          <p:nvPr/>
        </p:nvPicPr>
        <p:blipFill rotWithShape="1">
          <a:blip r:embed="rId3">
            <a:alphaModFix/>
          </a:blip>
          <a:srcRect/>
          <a:stretch/>
        </p:blipFill>
        <p:spPr>
          <a:xfrm>
            <a:off x="700087" y="2636912"/>
            <a:ext cx="7040265" cy="410445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7"/>
          <p:cNvSpPr txBox="1">
            <a:spLocks noGrp="1"/>
          </p:cNvSpPr>
          <p:nvPr>
            <p:ph type="body" idx="1"/>
          </p:nvPr>
        </p:nvSpPr>
        <p:spPr>
          <a:xfrm>
            <a:off x="251520" y="332656"/>
            <a:ext cx="8208912" cy="388077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En este caso, le hemos dado un nombre de instancia “SQL2008R2”. Puesto que es posible instalar más de una única instancia de SQL Server en una misma máquina, si existieran otras instancias en la máquina, en el DataGrid que aparece en el centro de la figura 14 lo podríamos detectar para evitar dar un nombre que ya estuviera asignado.</a:t>
            </a:r>
            <a:endParaRPr/>
          </a:p>
          <a:p>
            <a:pPr marL="228600" lvl="0" indent="-88900" algn="just" rtl="0">
              <a:lnSpc>
                <a:spcPct val="90000"/>
              </a:lnSpc>
              <a:spcBef>
                <a:spcPts val="1000"/>
              </a:spcBef>
              <a:spcAft>
                <a:spcPts val="0"/>
              </a:spcAft>
              <a:buClr>
                <a:schemeClr val="lt1"/>
              </a:buClr>
              <a:buSzPts val="2200"/>
              <a:buNone/>
            </a:pPr>
            <a:endParaRPr/>
          </a:p>
        </p:txBody>
      </p:sp>
      <p:pic>
        <p:nvPicPr>
          <p:cNvPr id="447" name="Google Shape;447;p67" descr="alt"/>
          <p:cNvPicPr preferRelativeResize="0"/>
          <p:nvPr/>
        </p:nvPicPr>
        <p:blipFill rotWithShape="1">
          <a:blip r:embed="rId3">
            <a:alphaModFix/>
          </a:blip>
          <a:srcRect/>
          <a:stretch/>
        </p:blipFill>
        <p:spPr>
          <a:xfrm>
            <a:off x="838225" y="2564904"/>
            <a:ext cx="7035502" cy="41764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609599" y="609600"/>
            <a:ext cx="6347713" cy="875184"/>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CARACTERÍSTICAS</a:t>
            </a:r>
            <a:endParaRPr/>
          </a:p>
        </p:txBody>
      </p:sp>
      <p:sp>
        <p:nvSpPr>
          <p:cNvPr id="171" name="Google Shape;171;p23"/>
          <p:cNvSpPr txBox="1">
            <a:spLocks noGrp="1"/>
          </p:cNvSpPr>
          <p:nvPr>
            <p:ph type="body" idx="1"/>
          </p:nvPr>
        </p:nvSpPr>
        <p:spPr>
          <a:xfrm>
            <a:off x="394555" y="1412776"/>
            <a:ext cx="8354890" cy="504056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b="1" u="sng"/>
              <a:t>Integridad</a:t>
            </a:r>
            <a:r>
              <a:rPr lang="es-ES" u="sng"/>
              <a:t>. </a:t>
            </a:r>
            <a:r>
              <a:rPr lang="es-ES"/>
              <a:t>Se trata de garantizar la validez de los datos almacenados. Es decir, proteger los datos ante fallos de hardware, datos introducidos por usuarios descuidados, o cualquier otra circunstancia capaz de corromper la información almacenada.</a:t>
            </a:r>
            <a:endParaRPr/>
          </a:p>
          <a:p>
            <a:pPr marL="228600" lvl="0" indent="-228600" algn="just" rtl="0">
              <a:lnSpc>
                <a:spcPct val="90000"/>
              </a:lnSpc>
              <a:spcBef>
                <a:spcPts val="1000"/>
              </a:spcBef>
              <a:spcAft>
                <a:spcPts val="0"/>
              </a:spcAft>
              <a:buClr>
                <a:schemeClr val="lt1"/>
              </a:buClr>
              <a:buSzPts val="2200"/>
              <a:buChar char="•"/>
            </a:pPr>
            <a:r>
              <a:rPr lang="es-ES" b="1" u="sng"/>
              <a:t>Seguridad</a:t>
            </a:r>
            <a:r>
              <a:rPr lang="es-ES" u="sng"/>
              <a:t>. </a:t>
            </a:r>
            <a:r>
              <a:rPr lang="es-ES"/>
              <a:t>Garantizar que la información se encuentre segura frente a usuarios malintencionados, que intenten leer información privilegiada; frente a ataques que deseen manipular o destruir la información; o simplemente ante las torpezas de algún usuario autorizado pero despistado. </a:t>
            </a:r>
            <a:endParaRPr/>
          </a:p>
          <a:p>
            <a:pPr marL="228600" lvl="0" indent="-228600" algn="just" rtl="0">
              <a:lnSpc>
                <a:spcPct val="90000"/>
              </a:lnSpc>
              <a:spcBef>
                <a:spcPts val="1000"/>
              </a:spcBef>
              <a:spcAft>
                <a:spcPts val="0"/>
              </a:spcAft>
              <a:buClr>
                <a:schemeClr val="lt1"/>
              </a:buClr>
              <a:buSzPts val="2200"/>
              <a:buChar char="•"/>
            </a:pPr>
            <a:r>
              <a:rPr lang="es-ES" b="1" u="sng"/>
              <a:t>Respaldo y recuperación</a:t>
            </a:r>
            <a:r>
              <a:rPr lang="es-ES" u="sng"/>
              <a:t>. </a:t>
            </a:r>
            <a:r>
              <a:rPr lang="es-ES"/>
              <a:t>Proporcionar formas eficientes de realizar copias de seguridad, y restaurar estas copias.</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8"/>
          <p:cNvSpPr txBox="1">
            <a:spLocks noGrp="1"/>
          </p:cNvSpPr>
          <p:nvPr>
            <p:ph type="body" idx="1"/>
          </p:nvPr>
        </p:nvSpPr>
        <p:spPr>
          <a:xfrm>
            <a:off x="431540" y="332656"/>
            <a:ext cx="8280920" cy="1656184"/>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lt1"/>
              </a:buClr>
              <a:buSzPts val="1600"/>
              <a:buChar char="•"/>
            </a:pPr>
            <a:r>
              <a:rPr lang="es-ES" sz="1600"/>
              <a:t>Si no cumpliéramos con el espacio de disco mínimo requerido no se podría continuar con la instalación.</a:t>
            </a:r>
            <a:endParaRPr/>
          </a:p>
          <a:p>
            <a:pPr marL="228600" lvl="0" indent="-228600" algn="just" rtl="0">
              <a:lnSpc>
                <a:spcPct val="90000"/>
              </a:lnSpc>
              <a:spcBef>
                <a:spcPts val="1000"/>
              </a:spcBef>
              <a:spcAft>
                <a:spcPts val="0"/>
              </a:spcAft>
              <a:buClr>
                <a:schemeClr val="lt1"/>
              </a:buClr>
              <a:buSzPts val="1600"/>
              <a:buChar char="•"/>
            </a:pPr>
            <a:r>
              <a:rPr lang="es-ES" sz="1600"/>
              <a:t>Como vemos, ahora toca el turno de configurar las cuentas del servicio y el collation.</a:t>
            </a:r>
            <a:endParaRPr/>
          </a:p>
          <a:p>
            <a:pPr marL="228600" lvl="0" indent="-228600" algn="just" rtl="0">
              <a:lnSpc>
                <a:spcPct val="90000"/>
              </a:lnSpc>
              <a:spcBef>
                <a:spcPts val="1000"/>
              </a:spcBef>
              <a:spcAft>
                <a:spcPts val="0"/>
              </a:spcAft>
              <a:buClr>
                <a:schemeClr val="lt1"/>
              </a:buClr>
              <a:buSzPts val="1600"/>
              <a:buChar char="•"/>
            </a:pPr>
            <a:r>
              <a:rPr lang="es-ES" sz="1600"/>
              <a:t>Podemos apreciar que se nos pide introducir una cuenta de usuario para arrancar todos y cada uno de los servicios que hayamos requerido instalar.</a:t>
            </a:r>
            <a:endParaRPr/>
          </a:p>
          <a:p>
            <a:pPr marL="228600" lvl="0" indent="-127000" algn="just" rtl="0">
              <a:lnSpc>
                <a:spcPct val="90000"/>
              </a:lnSpc>
              <a:spcBef>
                <a:spcPts val="1000"/>
              </a:spcBef>
              <a:spcAft>
                <a:spcPts val="0"/>
              </a:spcAft>
              <a:buClr>
                <a:schemeClr val="lt1"/>
              </a:buClr>
              <a:buSzPts val="1600"/>
              <a:buNone/>
            </a:pPr>
            <a:endParaRPr sz="1600"/>
          </a:p>
          <a:p>
            <a:pPr marL="228600" lvl="0" indent="-127000" algn="just" rtl="0">
              <a:lnSpc>
                <a:spcPct val="90000"/>
              </a:lnSpc>
              <a:spcBef>
                <a:spcPts val="1000"/>
              </a:spcBef>
              <a:spcAft>
                <a:spcPts val="0"/>
              </a:spcAft>
              <a:buClr>
                <a:schemeClr val="lt1"/>
              </a:buClr>
              <a:buSzPts val="1600"/>
              <a:buNone/>
            </a:pPr>
            <a:endParaRPr sz="1600"/>
          </a:p>
        </p:txBody>
      </p:sp>
      <p:pic>
        <p:nvPicPr>
          <p:cNvPr id="453" name="Google Shape;453;p68" descr="alt"/>
          <p:cNvPicPr preferRelativeResize="0"/>
          <p:nvPr/>
        </p:nvPicPr>
        <p:blipFill rotWithShape="1">
          <a:blip r:embed="rId3">
            <a:alphaModFix/>
          </a:blip>
          <a:srcRect/>
          <a:stretch/>
        </p:blipFill>
        <p:spPr>
          <a:xfrm>
            <a:off x="472867" y="2060848"/>
            <a:ext cx="7555517" cy="462002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9"/>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459" name="Google Shape;459;p69"/>
          <p:cNvSpPr txBox="1">
            <a:spLocks noGrp="1"/>
          </p:cNvSpPr>
          <p:nvPr>
            <p:ph type="body" idx="1"/>
          </p:nvPr>
        </p:nvSpPr>
        <p:spPr>
          <a:xfrm>
            <a:off x="344987" y="2276872"/>
            <a:ext cx="8210874" cy="3284634"/>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Como buena práctica se recomienda utilizar un usuario de dominio creado explícita y exclusivamente para el servicio concreto del que estemos hablando. Además, se recomienda que dicho usuario tenga los mínimos privilegios y permisos posibles.</a:t>
            </a:r>
            <a:endParaRPr/>
          </a:p>
          <a:p>
            <a:pPr marL="228600" lvl="0" indent="-88900" algn="just" rtl="0">
              <a:lnSpc>
                <a:spcPct val="90000"/>
              </a:lnSpc>
              <a:spcBef>
                <a:spcPts val="100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ES"/>
              <a:t>En la imagen se puede apreciar como cada servicio de SQL Server que se ha solicitado instalar, posee una cuenta de dominio diferente.</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0"/>
          <p:cNvSpPr txBox="1">
            <a:spLocks noGrp="1"/>
          </p:cNvSpPr>
          <p:nvPr>
            <p:ph type="body" idx="1"/>
          </p:nvPr>
        </p:nvSpPr>
        <p:spPr>
          <a:xfrm>
            <a:off x="179512" y="188640"/>
            <a:ext cx="8496944" cy="388077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En la imagen podemos ver qué configuraciones predeterminadas a nivel de motor relacional podemos realizar:</a:t>
            </a:r>
            <a:endParaRPr/>
          </a:p>
          <a:p>
            <a:pPr marL="228600" lvl="0" indent="-228600" algn="just" rtl="0">
              <a:lnSpc>
                <a:spcPct val="90000"/>
              </a:lnSpc>
              <a:spcBef>
                <a:spcPts val="1000"/>
              </a:spcBef>
              <a:spcAft>
                <a:spcPts val="0"/>
              </a:spcAft>
              <a:buClr>
                <a:schemeClr val="lt1"/>
              </a:buClr>
              <a:buSzPts val="2200"/>
              <a:buChar char="•"/>
            </a:pPr>
            <a:r>
              <a:rPr lang="es-ES"/>
              <a:t>Asignar un login concreto al rol sysadmin </a:t>
            </a:r>
            <a:endParaRPr/>
          </a:p>
          <a:p>
            <a:pPr marL="228600" lvl="0" indent="-228600" algn="just" rtl="0">
              <a:lnSpc>
                <a:spcPct val="90000"/>
              </a:lnSpc>
              <a:spcBef>
                <a:spcPts val="1000"/>
              </a:spcBef>
              <a:spcAft>
                <a:spcPts val="0"/>
              </a:spcAft>
              <a:buClr>
                <a:schemeClr val="lt1"/>
              </a:buClr>
              <a:buSzPts val="2200"/>
              <a:buChar char="•"/>
            </a:pPr>
            <a:r>
              <a:rPr lang="es-ES"/>
              <a:t>Crear un password para el usuario sa </a:t>
            </a:r>
            <a:endParaRPr/>
          </a:p>
          <a:p>
            <a:pPr marL="228600" lvl="0" indent="-88900" algn="just" rtl="0">
              <a:lnSpc>
                <a:spcPct val="90000"/>
              </a:lnSpc>
              <a:spcBef>
                <a:spcPts val="1000"/>
              </a:spcBef>
              <a:spcAft>
                <a:spcPts val="0"/>
              </a:spcAft>
              <a:buClr>
                <a:schemeClr val="lt1"/>
              </a:buClr>
              <a:buSzPts val="2200"/>
              <a:buNone/>
            </a:pPr>
            <a:endParaRPr/>
          </a:p>
        </p:txBody>
      </p:sp>
      <p:pic>
        <p:nvPicPr>
          <p:cNvPr id="465" name="Google Shape;465;p70" descr="alt"/>
          <p:cNvPicPr preferRelativeResize="0"/>
          <p:nvPr/>
        </p:nvPicPr>
        <p:blipFill rotWithShape="1">
          <a:blip r:embed="rId3">
            <a:alphaModFix/>
          </a:blip>
          <a:srcRect/>
          <a:stretch/>
        </p:blipFill>
        <p:spPr>
          <a:xfrm>
            <a:off x="719572" y="2071346"/>
            <a:ext cx="7416824" cy="459801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1"/>
          <p:cNvSpPr txBox="1">
            <a:spLocks noGrp="1"/>
          </p:cNvSpPr>
          <p:nvPr>
            <p:ph type="body" idx="1"/>
          </p:nvPr>
        </p:nvSpPr>
        <p:spPr>
          <a:xfrm>
            <a:off x="683568" y="980728"/>
            <a:ext cx="7632848" cy="5040560"/>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lt1"/>
              </a:buClr>
              <a:buSzPts val="2200"/>
              <a:buChar char="•"/>
            </a:pPr>
            <a:r>
              <a:rPr lang="es-ES"/>
              <a:t>Asignar directorios predeterminados.</a:t>
            </a:r>
            <a:endParaRPr/>
          </a:p>
          <a:p>
            <a:pPr marL="228600" lvl="0" indent="-228600" algn="just" rtl="0">
              <a:lnSpc>
                <a:spcPct val="90000"/>
              </a:lnSpc>
              <a:spcBef>
                <a:spcPts val="1000"/>
              </a:spcBef>
              <a:spcAft>
                <a:spcPts val="0"/>
              </a:spcAft>
              <a:buClr>
                <a:schemeClr val="lt1"/>
              </a:buClr>
              <a:buSzPts val="2200"/>
              <a:buChar char="•"/>
            </a:pPr>
            <a:r>
              <a:rPr lang="es-ES"/>
              <a:t>En la siguiente Figura podemos ver donde nos asigna de forma predeterminada SQL Server las rutas de:</a:t>
            </a:r>
            <a:endParaRPr/>
          </a:p>
          <a:p>
            <a:pPr marL="685800" lvl="1" indent="-228600" algn="just" rtl="0">
              <a:lnSpc>
                <a:spcPct val="90000"/>
              </a:lnSpc>
              <a:spcBef>
                <a:spcPts val="500"/>
              </a:spcBef>
              <a:spcAft>
                <a:spcPts val="0"/>
              </a:spcAft>
              <a:buClr>
                <a:schemeClr val="lt1"/>
              </a:buClr>
              <a:buSzPts val="2000"/>
              <a:buChar char="•"/>
            </a:pPr>
            <a:r>
              <a:rPr lang="es-ES" b="1"/>
              <a:t>Raíz de instalación de SQL Server </a:t>
            </a:r>
            <a:endParaRPr/>
          </a:p>
          <a:p>
            <a:pPr marL="685800" lvl="1" indent="-228600" algn="just" rtl="0">
              <a:lnSpc>
                <a:spcPct val="90000"/>
              </a:lnSpc>
              <a:spcBef>
                <a:spcPts val="500"/>
              </a:spcBef>
              <a:spcAft>
                <a:spcPts val="0"/>
              </a:spcAft>
              <a:buClr>
                <a:schemeClr val="lt1"/>
              </a:buClr>
              <a:buSzPts val="2000"/>
              <a:buChar char="•"/>
            </a:pPr>
            <a:r>
              <a:rPr lang="es-ES" b="1"/>
              <a:t>Directorio de datos predeterminado para nuevas BBDD y ficheros </a:t>
            </a:r>
            <a:endParaRPr/>
          </a:p>
          <a:p>
            <a:pPr marL="685800" lvl="1" indent="-228600" algn="just" rtl="0">
              <a:lnSpc>
                <a:spcPct val="90000"/>
              </a:lnSpc>
              <a:spcBef>
                <a:spcPts val="500"/>
              </a:spcBef>
              <a:spcAft>
                <a:spcPts val="0"/>
              </a:spcAft>
              <a:buClr>
                <a:schemeClr val="lt1"/>
              </a:buClr>
              <a:buSzPts val="2000"/>
              <a:buChar char="•"/>
            </a:pPr>
            <a:r>
              <a:rPr lang="es-ES" b="1"/>
              <a:t>Directorio de logs predeterminado para nuevas BBDD y ficheros </a:t>
            </a:r>
            <a:endParaRPr/>
          </a:p>
          <a:p>
            <a:pPr marL="685800" lvl="1" indent="-228600" algn="just" rtl="0">
              <a:lnSpc>
                <a:spcPct val="90000"/>
              </a:lnSpc>
              <a:spcBef>
                <a:spcPts val="500"/>
              </a:spcBef>
              <a:spcAft>
                <a:spcPts val="0"/>
              </a:spcAft>
              <a:buClr>
                <a:schemeClr val="lt1"/>
              </a:buClr>
              <a:buSzPts val="2000"/>
              <a:buChar char="•"/>
            </a:pPr>
            <a:r>
              <a:rPr lang="es-ES" b="1"/>
              <a:t>Directorio donde se creará el fichero de datos para tempdb </a:t>
            </a:r>
            <a:endParaRPr/>
          </a:p>
          <a:p>
            <a:pPr marL="685800" lvl="1" indent="-228600" algn="just" rtl="0">
              <a:lnSpc>
                <a:spcPct val="90000"/>
              </a:lnSpc>
              <a:spcBef>
                <a:spcPts val="500"/>
              </a:spcBef>
              <a:spcAft>
                <a:spcPts val="0"/>
              </a:spcAft>
              <a:buClr>
                <a:schemeClr val="lt1"/>
              </a:buClr>
              <a:buSzPts val="2000"/>
              <a:buChar char="•"/>
            </a:pPr>
            <a:r>
              <a:rPr lang="es-ES" b="1"/>
              <a:t>Directorio donde se creará el fichero de logs para tempdb </a:t>
            </a:r>
            <a:endParaRPr/>
          </a:p>
          <a:p>
            <a:pPr marL="685800" lvl="1" indent="-228600" algn="just" rtl="0">
              <a:lnSpc>
                <a:spcPct val="90000"/>
              </a:lnSpc>
              <a:spcBef>
                <a:spcPts val="500"/>
              </a:spcBef>
              <a:spcAft>
                <a:spcPts val="0"/>
              </a:spcAft>
              <a:buClr>
                <a:schemeClr val="lt1"/>
              </a:buClr>
              <a:buSzPts val="2000"/>
              <a:buChar char="•"/>
            </a:pPr>
            <a:r>
              <a:rPr lang="es-ES" b="1"/>
              <a:t>Directorio predeterminado de copias de seguridad</a:t>
            </a:r>
            <a:r>
              <a:rPr lang="es-ES"/>
              <a:t> </a:t>
            </a:r>
            <a:endParaRPr/>
          </a:p>
          <a:p>
            <a:pPr marL="228600" lvl="0" indent="-228600" algn="just" rtl="0">
              <a:lnSpc>
                <a:spcPct val="90000"/>
              </a:lnSpc>
              <a:spcBef>
                <a:spcPts val="1000"/>
              </a:spcBef>
              <a:spcAft>
                <a:spcPts val="0"/>
              </a:spcAft>
              <a:buClr>
                <a:schemeClr val="lt1"/>
              </a:buClr>
              <a:buSzPts val="2200"/>
              <a:buChar char="•"/>
            </a:pPr>
            <a:r>
              <a:rPr lang="es-ES"/>
              <a:t>Todos estos directorios pueden ser modificados a posteriori, pero este quizás también sea un buen momento para dejarlo listo.</a:t>
            </a:r>
            <a:endParaRPr/>
          </a:p>
          <a:p>
            <a:pPr marL="0" lvl="0" indent="0" algn="just" rtl="0">
              <a:lnSpc>
                <a:spcPct val="90000"/>
              </a:lnSpc>
              <a:spcBef>
                <a:spcPts val="1000"/>
              </a:spcBef>
              <a:spcAft>
                <a:spcPts val="0"/>
              </a:spcAft>
              <a:buClr>
                <a:schemeClr val="lt1"/>
              </a:buClr>
              <a:buSzPts val="2200"/>
              <a:buNone/>
            </a:pPr>
            <a:endParaRPr/>
          </a:p>
          <a:p>
            <a:pPr marL="228600" lvl="0" indent="-88900" algn="just" rtl="0">
              <a:lnSpc>
                <a:spcPct val="90000"/>
              </a:lnSpc>
              <a:spcBef>
                <a:spcPts val="1000"/>
              </a:spcBef>
              <a:spcAft>
                <a:spcPts val="0"/>
              </a:spcAft>
              <a:buClr>
                <a:schemeClr val="lt1"/>
              </a:buClr>
              <a:buSzPts val="2200"/>
              <a:buNone/>
            </a:pP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2"/>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476" name="Google Shape;476;p72"/>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477" name="Google Shape;477;p72" descr="alt"/>
          <p:cNvPicPr preferRelativeResize="0"/>
          <p:nvPr/>
        </p:nvPicPr>
        <p:blipFill rotWithShape="1">
          <a:blip r:embed="rId3">
            <a:alphaModFix/>
          </a:blip>
          <a:srcRect/>
          <a:stretch/>
        </p:blipFill>
        <p:spPr>
          <a:xfrm>
            <a:off x="395536" y="545956"/>
            <a:ext cx="7632848" cy="549540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3"/>
          <p:cNvSpPr txBox="1">
            <a:spLocks noGrp="1"/>
          </p:cNvSpPr>
          <p:nvPr>
            <p:ph type="body" idx="1"/>
          </p:nvPr>
        </p:nvSpPr>
        <p:spPr>
          <a:xfrm>
            <a:off x="107504" y="188640"/>
            <a:ext cx="8568952" cy="321262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Microsoft nos pregunta si deseamos que se envíen errores de reporte para los servicios que no poseen interactuación humana. Esto que es obviamente de libre elección, recordemos que ayuda a mejorar el soporte que nos brinda Microsoft y a corregir posibles bugs de producto.</a:t>
            </a:r>
            <a:endParaRPr/>
          </a:p>
        </p:txBody>
      </p:sp>
      <p:pic>
        <p:nvPicPr>
          <p:cNvPr id="483" name="Google Shape;483;p73" descr="alt"/>
          <p:cNvPicPr preferRelativeResize="0"/>
          <p:nvPr/>
        </p:nvPicPr>
        <p:blipFill rotWithShape="1">
          <a:blip r:embed="rId3">
            <a:alphaModFix/>
          </a:blip>
          <a:srcRect/>
          <a:stretch/>
        </p:blipFill>
        <p:spPr>
          <a:xfrm>
            <a:off x="467544" y="1765871"/>
            <a:ext cx="7328297" cy="504631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4"/>
          <p:cNvSpPr txBox="1">
            <a:spLocks noGrp="1"/>
          </p:cNvSpPr>
          <p:nvPr>
            <p:ph type="body" idx="1"/>
          </p:nvPr>
        </p:nvSpPr>
        <p:spPr>
          <a:xfrm>
            <a:off x="611560" y="260648"/>
            <a:ext cx="6347714" cy="388077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ES"/>
              <a:t>Revisión de configuración de Reglas</a:t>
            </a:r>
            <a:endParaRPr/>
          </a:p>
        </p:txBody>
      </p:sp>
      <p:pic>
        <p:nvPicPr>
          <p:cNvPr id="489" name="Google Shape;489;p74" descr="alt"/>
          <p:cNvPicPr preferRelativeResize="0"/>
          <p:nvPr/>
        </p:nvPicPr>
        <p:blipFill rotWithShape="1">
          <a:blip r:embed="rId3">
            <a:alphaModFix/>
          </a:blip>
          <a:srcRect/>
          <a:stretch/>
        </p:blipFill>
        <p:spPr>
          <a:xfrm>
            <a:off x="467544" y="908720"/>
            <a:ext cx="7743825" cy="58197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5"/>
          <p:cNvSpPr txBox="1">
            <a:spLocks noGrp="1"/>
          </p:cNvSpPr>
          <p:nvPr>
            <p:ph type="body" idx="1"/>
          </p:nvPr>
        </p:nvSpPr>
        <p:spPr>
          <a:xfrm>
            <a:off x="395536" y="116632"/>
            <a:ext cx="6347714" cy="388077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resumen de las características y servicios que se van a instalar y donde, y será el último paso a realizar hasta la instalación de SQL Server 2008 R2</a:t>
            </a:r>
            <a:endParaRPr/>
          </a:p>
          <a:p>
            <a:pPr marL="228600" lvl="0" indent="-88900" algn="just" rtl="0">
              <a:lnSpc>
                <a:spcPct val="90000"/>
              </a:lnSpc>
              <a:spcBef>
                <a:spcPts val="1000"/>
              </a:spcBef>
              <a:spcAft>
                <a:spcPts val="0"/>
              </a:spcAft>
              <a:buClr>
                <a:schemeClr val="lt1"/>
              </a:buClr>
              <a:buSzPts val="2200"/>
              <a:buNone/>
            </a:pPr>
            <a:endParaRPr/>
          </a:p>
        </p:txBody>
      </p:sp>
      <p:pic>
        <p:nvPicPr>
          <p:cNvPr id="495" name="Google Shape;495;p75" descr="alt"/>
          <p:cNvPicPr preferRelativeResize="0"/>
          <p:nvPr/>
        </p:nvPicPr>
        <p:blipFill rotWithShape="1">
          <a:blip r:embed="rId3">
            <a:alphaModFix/>
          </a:blip>
          <a:srcRect/>
          <a:stretch/>
        </p:blipFill>
        <p:spPr>
          <a:xfrm>
            <a:off x="412953" y="1053746"/>
            <a:ext cx="7753350" cy="5781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6"/>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501" name="Google Shape;501;p76"/>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502" name="Google Shape;502;p76" descr="alt"/>
          <p:cNvPicPr preferRelativeResize="0"/>
          <p:nvPr/>
        </p:nvPicPr>
        <p:blipFill rotWithShape="1">
          <a:blip r:embed="rId3">
            <a:alphaModFix/>
          </a:blip>
          <a:srcRect/>
          <a:stretch/>
        </p:blipFill>
        <p:spPr>
          <a:xfrm>
            <a:off x="179512" y="404664"/>
            <a:ext cx="7734300" cy="5753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7"/>
          <p:cNvSpPr txBox="1">
            <a:spLocks noGrp="1"/>
          </p:cNvSpPr>
          <p:nvPr>
            <p:ph type="body" idx="1"/>
          </p:nvPr>
        </p:nvSpPr>
        <p:spPr>
          <a:xfrm>
            <a:off x="26776" y="1487"/>
            <a:ext cx="8352928" cy="388077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Una vez terminado el proceso de instalación, ya podremos comenzar a trabajar con SQL Server 2008 R2 inmediatamente, puesto que </a:t>
            </a:r>
            <a:r>
              <a:rPr lang="es-ES" b="1"/>
              <a:t>no será necesario reinicio</a:t>
            </a:r>
            <a:r>
              <a:rPr lang="es-ES"/>
              <a:t> alguno.</a:t>
            </a:r>
            <a:endParaRPr/>
          </a:p>
          <a:p>
            <a:pPr marL="228600" lvl="0" indent="-88900" algn="just" rtl="0">
              <a:lnSpc>
                <a:spcPct val="90000"/>
              </a:lnSpc>
              <a:spcBef>
                <a:spcPts val="1000"/>
              </a:spcBef>
              <a:spcAft>
                <a:spcPts val="0"/>
              </a:spcAft>
              <a:buClr>
                <a:schemeClr val="lt1"/>
              </a:buClr>
              <a:buSzPts val="2200"/>
              <a:buNone/>
            </a:pPr>
            <a:endParaRPr/>
          </a:p>
        </p:txBody>
      </p:sp>
      <p:pic>
        <p:nvPicPr>
          <p:cNvPr id="508" name="Google Shape;508;p77" descr="alt"/>
          <p:cNvPicPr preferRelativeResize="0"/>
          <p:nvPr/>
        </p:nvPicPr>
        <p:blipFill rotWithShape="1">
          <a:blip r:embed="rId3">
            <a:alphaModFix/>
          </a:blip>
          <a:srcRect/>
          <a:stretch/>
        </p:blipFill>
        <p:spPr>
          <a:xfrm>
            <a:off x="395536" y="1412776"/>
            <a:ext cx="7762875" cy="5445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CARACTERÍSTICAS</a:t>
            </a:r>
            <a:endParaRPr/>
          </a:p>
        </p:txBody>
      </p:sp>
      <p:sp>
        <p:nvSpPr>
          <p:cNvPr id="177" name="Google Shape;177;p24"/>
          <p:cNvSpPr txBox="1">
            <a:spLocks noGrp="1"/>
          </p:cNvSpPr>
          <p:nvPr>
            <p:ph type="body" idx="1"/>
          </p:nvPr>
        </p:nvSpPr>
        <p:spPr>
          <a:xfrm>
            <a:off x="251520" y="1772816"/>
            <a:ext cx="8298120" cy="439248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b="1" u="sng"/>
              <a:t>Control de la concurrencia</a:t>
            </a:r>
            <a:r>
              <a:rPr lang="es-ES" u="sng"/>
              <a:t>. </a:t>
            </a:r>
            <a:r>
              <a:rPr lang="es-ES"/>
              <a:t>En la mayoría de entornos lo más habitual es que sean muchas las personas que acceden a una base de datos, para recuperar información, almacenarla. Y también frecuente que los accesos se realicen de forma simultánea. el SGBD debe controlar este acceso concurrente a la información, que podría derivar en inconsistencias.</a:t>
            </a:r>
            <a:endParaRPr/>
          </a:p>
          <a:p>
            <a:pPr marL="228600" lvl="0" indent="-88900" algn="just" rtl="0">
              <a:lnSpc>
                <a:spcPct val="90000"/>
              </a:lnSpc>
              <a:spcBef>
                <a:spcPts val="100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ES" b="1" u="sng"/>
              <a:t>Tiempo de respuesta</a:t>
            </a:r>
            <a:r>
              <a:rPr lang="es-ES" u="sng"/>
              <a:t>. </a:t>
            </a:r>
            <a:r>
              <a:rPr lang="es-ES"/>
              <a:t>Es deseable minimizar el tiempo que tarda en darnos la información y en almacenar los cambios realizados.</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8"/>
          <p:cNvSpPr txBox="1">
            <a:spLocks noGrp="1"/>
          </p:cNvSpPr>
          <p:nvPr>
            <p:ph type="title"/>
          </p:nvPr>
        </p:nvSpPr>
        <p:spPr>
          <a:xfrm>
            <a:off x="899592" y="764704"/>
            <a:ext cx="6861378" cy="1293028"/>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s-ES" b="1" dirty="0"/>
              <a:t>¿QUÉ ES UN SISTEMA RAID DE DISCOS DUROS Y QUÉ TIPOS HAY?</a:t>
            </a:r>
            <a:br>
              <a:rPr lang="es-ES" b="1" dirty="0"/>
            </a:br>
            <a:endParaRPr dirty="0"/>
          </a:p>
        </p:txBody>
      </p:sp>
      <p:sp>
        <p:nvSpPr>
          <p:cNvPr id="514" name="Google Shape;514;p78"/>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ES" dirty="0"/>
              <a:t>Responder en grupos de 2 personas.</a:t>
            </a:r>
            <a:endParaRPr dirty="0"/>
          </a:p>
          <a:p>
            <a:pPr marL="228600" lvl="0" indent="-228600" algn="l" rtl="0">
              <a:lnSpc>
                <a:spcPct val="90000"/>
              </a:lnSpc>
              <a:spcBef>
                <a:spcPts val="1000"/>
              </a:spcBef>
              <a:spcAft>
                <a:spcPts val="0"/>
              </a:spcAft>
              <a:buClr>
                <a:schemeClr val="lt1"/>
              </a:buClr>
              <a:buSzPts val="2200"/>
              <a:buChar char="•"/>
            </a:pPr>
            <a:r>
              <a:rPr lang="es-ES" dirty="0"/>
              <a:t>Crear documento Word</a:t>
            </a:r>
            <a:endParaRPr dirty="0"/>
          </a:p>
          <a:p>
            <a:pPr marL="228600" lvl="0" indent="-228600" algn="l" rtl="0">
              <a:lnSpc>
                <a:spcPct val="90000"/>
              </a:lnSpc>
              <a:spcBef>
                <a:spcPts val="1000"/>
              </a:spcBef>
              <a:spcAft>
                <a:spcPts val="0"/>
              </a:spcAft>
              <a:buClr>
                <a:schemeClr val="lt1"/>
              </a:buClr>
              <a:buSzPts val="2200"/>
              <a:buChar char="•"/>
            </a:pPr>
            <a:r>
              <a:rPr lang="es-ES" dirty="0"/>
              <a:t>Explicar cada tipo de Raid que encuentren </a:t>
            </a:r>
            <a:endParaRPr dirty="0"/>
          </a:p>
          <a:p>
            <a:pPr marL="228600" lvl="0" indent="-228600" algn="l" rtl="0">
              <a:lnSpc>
                <a:spcPct val="90000"/>
              </a:lnSpc>
              <a:spcBef>
                <a:spcPts val="1000"/>
              </a:spcBef>
              <a:spcAft>
                <a:spcPts val="0"/>
              </a:spcAft>
              <a:buClr>
                <a:schemeClr val="lt1"/>
              </a:buClr>
              <a:buSzPts val="2200"/>
              <a:buChar char="•"/>
            </a:pPr>
            <a:r>
              <a:rPr lang="es-ES" dirty="0"/>
              <a:t>Que tipos o tecnología de discos duros se usan para crear Raid y mencionar a que velocidad trabajan.</a:t>
            </a:r>
            <a:endParaRPr dirty="0"/>
          </a:p>
          <a:p>
            <a:pPr marL="228600" lvl="0" indent="-228600" algn="l" rtl="0">
              <a:lnSpc>
                <a:spcPct val="90000"/>
              </a:lnSpc>
              <a:spcBef>
                <a:spcPts val="1000"/>
              </a:spcBef>
              <a:spcAft>
                <a:spcPts val="0"/>
              </a:spcAft>
              <a:buClr>
                <a:schemeClr val="lt1"/>
              </a:buClr>
              <a:buSzPts val="2200"/>
              <a:buChar char="•"/>
            </a:pPr>
            <a:r>
              <a:rPr lang="es-ES" dirty="0"/>
              <a:t>Mostrar con un video como hacer un raid.</a:t>
            </a:r>
            <a:endParaRPr dirty="0"/>
          </a:p>
          <a:p>
            <a:pPr marL="228600" lvl="0" indent="-88900" algn="l" rtl="0">
              <a:lnSpc>
                <a:spcPct val="90000"/>
              </a:lnSpc>
              <a:spcBef>
                <a:spcPts val="1000"/>
              </a:spcBef>
              <a:spcAft>
                <a:spcPts val="0"/>
              </a:spcAft>
              <a:buClr>
                <a:schemeClr val="lt1"/>
              </a:buClr>
              <a:buSzPts val="22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395537" y="609600"/>
            <a:ext cx="6768752" cy="132080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s-ES" b="1"/>
              <a:t>UTILIDADES ADICIONALES DE UN SGBD</a:t>
            </a:r>
            <a:r>
              <a:rPr lang="es-ES"/>
              <a:t/>
            </a:r>
            <a:br>
              <a:rPr lang="es-ES"/>
            </a:br>
            <a:endParaRPr/>
          </a:p>
        </p:txBody>
      </p:sp>
      <p:sp>
        <p:nvSpPr>
          <p:cNvPr id="183" name="Google Shape;183;p25"/>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ES"/>
              <a:t>Definir una base de datos: especificar tipos, estructuras y restricciones de datos..</a:t>
            </a:r>
            <a:endParaRPr/>
          </a:p>
          <a:p>
            <a:pPr marL="228600" lvl="0" indent="-228600" algn="l" rtl="0">
              <a:lnSpc>
                <a:spcPct val="90000"/>
              </a:lnSpc>
              <a:spcBef>
                <a:spcPts val="1000"/>
              </a:spcBef>
              <a:spcAft>
                <a:spcPts val="0"/>
              </a:spcAft>
              <a:buClr>
                <a:schemeClr val="lt1"/>
              </a:buClr>
              <a:buSzPts val="2200"/>
              <a:buChar char="•"/>
            </a:pPr>
            <a:r>
              <a:rPr lang="es-ES"/>
              <a:t>Construir la base de datos: guardar los datos en algún medio controlado por el mismo SGBD</a:t>
            </a:r>
            <a:endParaRPr/>
          </a:p>
          <a:p>
            <a:pPr marL="228600" lvl="0" indent="-228600" algn="l" rtl="0">
              <a:lnSpc>
                <a:spcPct val="90000"/>
              </a:lnSpc>
              <a:spcBef>
                <a:spcPts val="1000"/>
              </a:spcBef>
              <a:spcAft>
                <a:spcPts val="0"/>
              </a:spcAft>
              <a:buClr>
                <a:schemeClr val="lt1"/>
              </a:buClr>
              <a:buSzPts val="2200"/>
              <a:buChar char="•"/>
            </a:pPr>
            <a:r>
              <a:rPr lang="es-ES"/>
              <a:t>Manipular la base de datos: realizar consultas, actualizarla, generar informes.</a:t>
            </a:r>
            <a:endParaRPr/>
          </a:p>
          <a:p>
            <a:pPr marL="228600" lvl="0" indent="-228600" algn="l" rtl="0">
              <a:lnSpc>
                <a:spcPct val="90000"/>
              </a:lnSpc>
              <a:spcBef>
                <a:spcPts val="1000"/>
              </a:spcBef>
              <a:spcAft>
                <a:spcPts val="0"/>
              </a:spcAft>
              <a:buClr>
                <a:schemeClr val="lt1"/>
              </a:buClr>
              <a:buSzPts val="2200"/>
              <a:buChar char="•"/>
            </a:pPr>
            <a:r>
              <a:rPr lang="es-ES"/>
              <a:t>Importar-exportar datos</a:t>
            </a:r>
            <a:endParaRPr/>
          </a:p>
          <a:p>
            <a:pPr marL="228600" lvl="0" indent="-228600" algn="l" rtl="0">
              <a:lnSpc>
                <a:spcPct val="90000"/>
              </a:lnSpc>
              <a:spcBef>
                <a:spcPts val="1000"/>
              </a:spcBef>
              <a:spcAft>
                <a:spcPts val="0"/>
              </a:spcAft>
              <a:buClr>
                <a:schemeClr val="lt1"/>
              </a:buClr>
              <a:buSzPts val="2200"/>
              <a:buChar char="•"/>
            </a:pPr>
            <a:r>
              <a:rPr lang="es-ES"/>
              <a:t>Reorganización de ficheros</a:t>
            </a:r>
            <a:endParaRPr/>
          </a:p>
          <a:p>
            <a:pPr marL="228600" lvl="0" indent="-228600" algn="l" rtl="0">
              <a:lnSpc>
                <a:spcPct val="90000"/>
              </a:lnSpc>
              <a:spcBef>
                <a:spcPts val="1000"/>
              </a:spcBef>
              <a:spcAft>
                <a:spcPts val="0"/>
              </a:spcAft>
              <a:buClr>
                <a:schemeClr val="lt1"/>
              </a:buClr>
              <a:buSzPts val="2200"/>
              <a:buChar char="•"/>
            </a:pPr>
            <a:r>
              <a:rPr lang="es-ES"/>
              <a:t>Control de rendimiento</a:t>
            </a:r>
            <a:endParaRPr/>
          </a:p>
          <a:p>
            <a:pPr marL="228600" lvl="0" indent="-8890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VENTAJAS</a:t>
            </a:r>
            <a:endParaRPr/>
          </a:p>
        </p:txBody>
      </p:sp>
      <p:sp>
        <p:nvSpPr>
          <p:cNvPr id="189" name="Google Shape;189;p26"/>
          <p:cNvSpPr txBox="1">
            <a:spLocks noGrp="1"/>
          </p:cNvSpPr>
          <p:nvPr>
            <p:ph type="body" idx="1"/>
          </p:nvPr>
        </p:nvSpPr>
        <p:spPr>
          <a:xfrm>
            <a:off x="594360" y="2194560"/>
            <a:ext cx="7955280" cy="406908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ES"/>
              <a:t>Facilidad de manejo de grandes volumen de información.</a:t>
            </a:r>
            <a:endParaRPr/>
          </a:p>
          <a:p>
            <a:pPr marL="228600" lvl="0" indent="-228600" algn="just" rtl="0">
              <a:lnSpc>
                <a:spcPct val="90000"/>
              </a:lnSpc>
              <a:spcBef>
                <a:spcPts val="1000"/>
              </a:spcBef>
              <a:spcAft>
                <a:spcPts val="0"/>
              </a:spcAft>
              <a:buClr>
                <a:schemeClr val="lt1"/>
              </a:buClr>
              <a:buSzPts val="2200"/>
              <a:buChar char="•"/>
            </a:pPr>
            <a:r>
              <a:rPr lang="es-ES"/>
              <a:t>Gran velocidad en muy poco tiempo.</a:t>
            </a:r>
            <a:endParaRPr/>
          </a:p>
          <a:p>
            <a:pPr marL="228600" lvl="0" indent="-228600" algn="just" rtl="0">
              <a:lnSpc>
                <a:spcPct val="90000"/>
              </a:lnSpc>
              <a:spcBef>
                <a:spcPts val="1000"/>
              </a:spcBef>
              <a:spcAft>
                <a:spcPts val="0"/>
              </a:spcAft>
              <a:buClr>
                <a:schemeClr val="lt1"/>
              </a:buClr>
              <a:buSzPts val="2200"/>
              <a:buChar char="•"/>
            </a:pPr>
            <a:r>
              <a:rPr lang="es-ES"/>
              <a:t>Independencia del tratamiento de información.</a:t>
            </a:r>
            <a:endParaRPr/>
          </a:p>
          <a:p>
            <a:pPr marL="228600" lvl="0" indent="-228600" algn="just" rtl="0">
              <a:lnSpc>
                <a:spcPct val="90000"/>
              </a:lnSpc>
              <a:spcBef>
                <a:spcPts val="1000"/>
              </a:spcBef>
              <a:spcAft>
                <a:spcPts val="0"/>
              </a:spcAft>
              <a:buClr>
                <a:schemeClr val="lt1"/>
              </a:buClr>
              <a:buSzPts val="2200"/>
              <a:buChar char="•"/>
            </a:pPr>
            <a:r>
              <a:rPr lang="es-ES"/>
              <a:t>Seguridad de la información (acceso a usuarios autorizados), protección de información, de modificaciones, inclusiones, consulta.</a:t>
            </a:r>
            <a:endParaRPr/>
          </a:p>
          <a:p>
            <a:pPr marL="228600" lvl="0" indent="-228600" algn="just" rtl="0">
              <a:lnSpc>
                <a:spcPct val="90000"/>
              </a:lnSpc>
              <a:spcBef>
                <a:spcPts val="1000"/>
              </a:spcBef>
              <a:spcAft>
                <a:spcPts val="0"/>
              </a:spcAft>
              <a:buClr>
                <a:schemeClr val="lt1"/>
              </a:buClr>
              <a:buSzPts val="2200"/>
              <a:buChar char="•"/>
            </a:pPr>
            <a:r>
              <a:rPr lang="es-ES"/>
              <a:t>No hay duplicidad de información, comprobación de información en el momento de introducir la misma.</a:t>
            </a:r>
            <a:endParaRPr/>
          </a:p>
          <a:p>
            <a:pPr marL="228600" lvl="0" indent="-228600" algn="just" rtl="0">
              <a:lnSpc>
                <a:spcPct val="90000"/>
              </a:lnSpc>
              <a:spcBef>
                <a:spcPts val="1000"/>
              </a:spcBef>
              <a:spcAft>
                <a:spcPts val="0"/>
              </a:spcAft>
              <a:buClr>
                <a:schemeClr val="lt1"/>
              </a:buClr>
              <a:buSzPts val="2200"/>
              <a:buChar char="•"/>
            </a:pPr>
            <a:r>
              <a:rPr lang="es-ES"/>
              <a:t>Integridad referencial el terminar los registros.</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2171700" y="764373"/>
            <a:ext cx="63779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ES" b="1"/>
              <a:t>DESVENTAJAS</a:t>
            </a:r>
            <a:endParaRPr/>
          </a:p>
        </p:txBody>
      </p:sp>
      <p:sp>
        <p:nvSpPr>
          <p:cNvPr id="195" name="Google Shape;195;p27"/>
          <p:cNvSpPr txBox="1">
            <a:spLocks noGrp="1"/>
          </p:cNvSpPr>
          <p:nvPr>
            <p:ph type="body" idx="1"/>
          </p:nvPr>
        </p:nvSpPr>
        <p:spPr>
          <a:xfrm>
            <a:off x="539552" y="2212854"/>
            <a:ext cx="7776864" cy="3880773"/>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lt1"/>
              </a:buClr>
              <a:buSzPct val="100000"/>
              <a:buChar char="•"/>
            </a:pPr>
            <a:r>
              <a:rPr lang="es-ES"/>
              <a:t>El costo de actualización del hardware y software son muy elevados.</a:t>
            </a:r>
            <a:endParaRPr/>
          </a:p>
          <a:p>
            <a:pPr marL="228600" lvl="0" indent="-228600" algn="just" rtl="0">
              <a:lnSpc>
                <a:spcPct val="90000"/>
              </a:lnSpc>
              <a:spcBef>
                <a:spcPts val="1000"/>
              </a:spcBef>
              <a:spcAft>
                <a:spcPts val="0"/>
              </a:spcAft>
              <a:buClr>
                <a:schemeClr val="lt1"/>
              </a:buClr>
              <a:buSzPct val="100000"/>
              <a:buChar char="•"/>
            </a:pPr>
            <a:r>
              <a:rPr lang="es-ES"/>
              <a:t>Costo del administrador de la base de datos es costoso.</a:t>
            </a:r>
            <a:endParaRPr/>
          </a:p>
          <a:p>
            <a:pPr marL="228600" lvl="0" indent="-228600" algn="just" rtl="0">
              <a:lnSpc>
                <a:spcPct val="90000"/>
              </a:lnSpc>
              <a:spcBef>
                <a:spcPts val="1000"/>
              </a:spcBef>
              <a:spcAft>
                <a:spcPts val="0"/>
              </a:spcAft>
              <a:buClr>
                <a:schemeClr val="lt1"/>
              </a:buClr>
              <a:buSzPct val="100000"/>
              <a:buChar char="•"/>
            </a:pPr>
            <a:r>
              <a:rPr lang="es-ES"/>
              <a:t>El mal diseño de esta puede originar problemas a futuro.</a:t>
            </a:r>
            <a:endParaRPr/>
          </a:p>
          <a:p>
            <a:pPr marL="228600" lvl="0" indent="-228600" algn="just" rtl="0">
              <a:lnSpc>
                <a:spcPct val="90000"/>
              </a:lnSpc>
              <a:spcBef>
                <a:spcPts val="1000"/>
              </a:spcBef>
              <a:spcAft>
                <a:spcPts val="0"/>
              </a:spcAft>
              <a:buClr>
                <a:schemeClr val="lt1"/>
              </a:buClr>
              <a:buSzPct val="100000"/>
              <a:buChar char="•"/>
            </a:pPr>
            <a:r>
              <a:rPr lang="es-ES"/>
              <a:t>Un mal adiestramiento a los usuarios puede originar problemas a futuro.</a:t>
            </a:r>
            <a:endParaRPr/>
          </a:p>
          <a:p>
            <a:pPr marL="228600" lvl="0" indent="-228600" algn="just" rtl="0">
              <a:lnSpc>
                <a:spcPct val="90000"/>
              </a:lnSpc>
              <a:spcBef>
                <a:spcPts val="1000"/>
              </a:spcBef>
              <a:spcAft>
                <a:spcPts val="0"/>
              </a:spcAft>
              <a:buClr>
                <a:schemeClr val="lt1"/>
              </a:buClr>
              <a:buSzPct val="100000"/>
              <a:buChar char="•"/>
            </a:pPr>
            <a:r>
              <a:rPr lang="es-ES"/>
              <a:t>Si no se encuentra un manual del sistema no se podrán hacer relaciones con facilidad.</a:t>
            </a:r>
            <a:endParaRPr/>
          </a:p>
          <a:p>
            <a:pPr marL="228600" lvl="0" indent="-228600" algn="just" rtl="0">
              <a:lnSpc>
                <a:spcPct val="90000"/>
              </a:lnSpc>
              <a:spcBef>
                <a:spcPts val="1000"/>
              </a:spcBef>
              <a:spcAft>
                <a:spcPts val="0"/>
              </a:spcAft>
              <a:buClr>
                <a:schemeClr val="lt1"/>
              </a:buClr>
              <a:buSzPct val="100000"/>
              <a:buChar char="•"/>
            </a:pPr>
            <a:r>
              <a:rPr lang="es-ES"/>
              <a:t>Generan campos vacíos en exceso.</a:t>
            </a:r>
            <a:endParaRPr/>
          </a:p>
          <a:p>
            <a:pPr marL="228600" lvl="0" indent="-228600" algn="just" rtl="0">
              <a:lnSpc>
                <a:spcPct val="90000"/>
              </a:lnSpc>
              <a:spcBef>
                <a:spcPts val="1000"/>
              </a:spcBef>
              <a:spcAft>
                <a:spcPts val="0"/>
              </a:spcAft>
              <a:buClr>
                <a:schemeClr val="lt1"/>
              </a:buClr>
              <a:buSzPct val="100000"/>
              <a:buChar char="•"/>
            </a:pPr>
            <a:r>
              <a:rPr lang="es-ES"/>
              <a:t>El mal diseño de seguridad genera problemas.</a:t>
            </a:r>
            <a:endParaRPr/>
          </a:p>
          <a:p>
            <a:pPr marL="228600" lvl="0" indent="-99377" algn="just" rtl="0">
              <a:lnSpc>
                <a:spcPct val="90000"/>
              </a:lnSpc>
              <a:spcBef>
                <a:spcPts val="1000"/>
              </a:spcBef>
              <a:spcAft>
                <a:spcPts val="0"/>
              </a:spcAft>
              <a:buClr>
                <a:schemeClr val="lt1"/>
              </a:buClr>
              <a:buSzPct val="100000"/>
              <a:buNone/>
            </a:pPr>
            <a:endParaRPr/>
          </a:p>
        </p:txBody>
      </p:sp>
    </p:spTree>
  </p:cSld>
  <p:clrMapOvr>
    <a:masterClrMapping/>
  </p:clrMapOvr>
</p:sld>
</file>

<file path=ppt/theme/theme1.xml><?xml version="1.0" encoding="utf-8"?>
<a:theme xmlns:a="http://schemas.openxmlformats.org/drawingml/2006/main" name="Estela de condensación">
  <a:themeElements>
    <a:clrScheme name="Estela de condensación">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2888</Words>
  <Application>Microsoft Office PowerPoint</Application>
  <PresentationFormat>Presentación en pantalla (4:3)</PresentationFormat>
  <Paragraphs>199</Paragraphs>
  <Slides>60</Slides>
  <Notes>60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60</vt:i4>
      </vt:variant>
    </vt:vector>
  </HeadingPairs>
  <TitlesOfParts>
    <vt:vector size="64" baseType="lpstr">
      <vt:lpstr>Century Gothic</vt:lpstr>
      <vt:lpstr>Helvetica Neue</vt:lpstr>
      <vt:lpstr>Arial</vt:lpstr>
      <vt:lpstr>Estela de condensación</vt:lpstr>
      <vt:lpstr>Presentación de PowerPoint</vt:lpstr>
      <vt:lpstr>SISTEMA DE GESTIÓN DE BASE DE DATOS “SGBD” (DATABASE MANAGEMENT SYSTEM “DBMS”)</vt:lpstr>
      <vt:lpstr>Presentación de PowerPoint</vt:lpstr>
      <vt:lpstr>CARACTERÍSTICAS. </vt:lpstr>
      <vt:lpstr>CARACTERÍSTICAS</vt:lpstr>
      <vt:lpstr>CARACTERÍSTICAS</vt:lpstr>
      <vt:lpstr>UTILIDADES ADICIONALES DE UN SGBD </vt:lpstr>
      <vt:lpstr>VENTAJAS</vt:lpstr>
      <vt:lpstr>DESVENTAJAS</vt:lpstr>
      <vt:lpstr>TIPOS DE SGBD </vt:lpstr>
      <vt:lpstr>MODELO GENERAL </vt:lpstr>
      <vt:lpstr>PROCESO DE INSTALACIÓN</vt:lpstr>
      <vt:lpstr>Presentación de PowerPoint</vt:lpstr>
      <vt:lpstr>INSTALACIÓN DE UNA INSTANCIA</vt:lpstr>
      <vt:lpstr>Presentación de PowerPoint</vt:lpstr>
      <vt:lpstr>Presentación de PowerPoint</vt:lpstr>
      <vt:lpstr>CLUSTERS</vt:lpstr>
      <vt:lpstr>CLASIFICACIÓN DE LOS CLUSTERS </vt:lpstr>
      <vt:lpstr>CLASIFICACIÓN DE LOS CLUSTERS</vt:lpstr>
      <vt:lpstr>Presentación de PowerPoint</vt:lpstr>
      <vt:lpstr>Presentación de PowerPoint</vt:lpstr>
      <vt:lpstr>COMPONENTES DE UN CLUSTER </vt:lpstr>
      <vt:lpstr>NODOS </vt:lpstr>
      <vt:lpstr>ALMACENAMIENTO </vt:lpstr>
      <vt:lpstr>TECNOLOGÍAS EN EL SOPORTE DEL ALMACENAMIENTO EN DISCOS DUROS</vt:lpstr>
      <vt:lpstr>SISTEMA OPERATIVO </vt:lpstr>
      <vt:lpstr>CONEXIONES DE RED </vt:lpstr>
      <vt:lpstr>MIDDLEWARE </vt:lpstr>
      <vt:lpstr>Presentación de PowerPoint</vt:lpstr>
      <vt:lpstr>EJEMPLOS DE CLUSTER</vt:lpstr>
      <vt:lpstr>Presentación de PowerPoint</vt:lpstr>
      <vt:lpstr>EJEMPLO CLUSTER REAL  DATOS TÉCNICOS DEL CLUSTER</vt:lpstr>
      <vt:lpstr>CLUSTER</vt:lpstr>
      <vt:lpstr>Presentación de PowerPoint</vt:lpstr>
      <vt:lpstr>Presentación de PowerPoint</vt:lpstr>
      <vt:lpstr>Presentación de PowerPoint</vt:lpstr>
      <vt:lpstr>Presentación de PowerPoint</vt:lpstr>
      <vt:lpstr>Presentación de PowerPoint</vt:lpstr>
      <vt:lpstr>SEGUIMOS CON NUESTRA INSTALACIÓN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¿QUÉ ES UN SISTEMA RAID DE DISCOS DUROS Y QUÉ TIPOS HAY?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Alumnos</cp:lastModifiedBy>
  <cp:revision>1</cp:revision>
  <dcterms:modified xsi:type="dcterms:W3CDTF">2022-09-28T16:52:05Z</dcterms:modified>
</cp:coreProperties>
</file>