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7315200" cy="9601200"/>
  <p:embeddedFontLst>
    <p:embeddedFont>
      <p:font typeface="Century Gothic" panose="020B0502020202020204" pitchFamily="34" charset="0"/>
      <p:regular r:id="rId56"/>
      <p:bold r:id="rId57"/>
      <p:italic r:id="rId58"/>
      <p:boldItalic r:id="rId59"/>
    </p:embeddedFont>
    <p:embeddedFont>
      <p:font typeface="Calibri" panose="020F050202020403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15E045-20FF-4F9B-98B2-F9CC0025772A}">
  <a:tblStyle styleId="{C415E045-20FF-4F9B-98B2-F9CC0025772A}"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E7E7"/>
          </a:solidFill>
        </a:fill>
      </a:tcStyle>
    </a:wholeTbl>
    <a:band1H>
      <a:tcTxStyle/>
      <a:tcStyle>
        <a:tcBdr/>
        <a:fill>
          <a:solidFill>
            <a:srgbClr val="F3CCCB"/>
          </a:solidFill>
        </a:fill>
      </a:tcStyle>
    </a:band1H>
    <a:band2H>
      <a:tcTxStyle/>
      <a:tcStyle>
        <a:tcBdr/>
      </a:tcStyle>
    </a:band2H>
    <a:band1V>
      <a:tcTxStyle/>
      <a:tcStyle>
        <a:tcBdr/>
        <a:fill>
          <a:solidFill>
            <a:srgbClr val="F3CCCB"/>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s-CL" sz="1300" b="0" i="0" u="none" strike="noStrike" cap="none">
                <a:solidFill>
                  <a:schemeClr val="dk1"/>
                </a:solidFill>
                <a:latin typeface="Calibri"/>
                <a:ea typeface="Calibri"/>
                <a:cs typeface="Calibri"/>
                <a:sym typeface="Calibri"/>
              </a:rPr>
              <a:t>‹Nº›</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sldNum" idx="12"/>
          </p:nvPr>
        </p:nvSpPr>
        <p:spPr>
          <a:xfrm>
            <a:off x="4143587" y="9119474"/>
            <a:ext cx="3169920" cy="48172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CL" sz="1300"/>
              <a:t>14</a:t>
            </a:fld>
            <a:endParaRPr/>
          </a:p>
        </p:txBody>
      </p:sp>
      <p:sp>
        <p:nvSpPr>
          <p:cNvPr id="223" name="Google Shape;223;p14:notes"/>
          <p:cNvSpPr>
            <a:spLocks noGrp="1" noRot="1" noChangeAspect="1"/>
          </p:cNvSpPr>
          <p:nvPr>
            <p:ph type="sldImg" idx="2"/>
          </p:nvPr>
        </p:nvSpPr>
        <p:spPr>
          <a:xfrm>
            <a:off x="542925" y="766763"/>
            <a:ext cx="6715125" cy="3778250"/>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1538F"/>
            </a:solidFill>
            <a:prstDash val="solid"/>
            <a:round/>
            <a:headEnd type="none" w="sm" len="sm"/>
            <a:tailEnd type="none" w="sm" len="sm"/>
          </a:ln>
        </p:spPr>
      </p:sp>
      <p:sp>
        <p:nvSpPr>
          <p:cNvPr id="224" name="Google Shape;224;p14:notes"/>
          <p:cNvSpPr txBox="1">
            <a:spLocks noGrp="1"/>
          </p:cNvSpPr>
          <p:nvPr>
            <p:ph type="body" idx="1"/>
          </p:nvPr>
        </p:nvSpPr>
        <p:spPr>
          <a:xfrm>
            <a:off x="780322" y="4788513"/>
            <a:ext cx="6242201" cy="282272"/>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sldNum" idx="12"/>
          </p:nvPr>
        </p:nvSpPr>
        <p:spPr>
          <a:xfrm>
            <a:off x="4143587" y="9119474"/>
            <a:ext cx="3169920" cy="48172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CL" sz="1300"/>
              <a:t>15</a:t>
            </a:fld>
            <a:endParaRPr/>
          </a:p>
        </p:txBody>
      </p:sp>
      <p:sp>
        <p:nvSpPr>
          <p:cNvPr id="230" name="Google Shape;230;p15:notes"/>
          <p:cNvSpPr>
            <a:spLocks noGrp="1" noRot="1" noChangeAspect="1"/>
          </p:cNvSpPr>
          <p:nvPr>
            <p:ph type="sldImg" idx="2"/>
          </p:nvPr>
        </p:nvSpPr>
        <p:spPr>
          <a:xfrm>
            <a:off x="542925" y="766763"/>
            <a:ext cx="6715125" cy="3778250"/>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1538F"/>
            </a:solidFill>
            <a:prstDash val="solid"/>
            <a:round/>
            <a:headEnd type="none" w="sm" len="sm"/>
            <a:tailEnd type="none" w="sm" len="sm"/>
          </a:ln>
        </p:spPr>
      </p:sp>
      <p:sp>
        <p:nvSpPr>
          <p:cNvPr id="231" name="Google Shape;231;p15:notes"/>
          <p:cNvSpPr txBox="1">
            <a:spLocks noGrp="1"/>
          </p:cNvSpPr>
          <p:nvPr>
            <p:ph type="body" idx="1"/>
          </p:nvPr>
        </p:nvSpPr>
        <p:spPr>
          <a:xfrm>
            <a:off x="780322" y="4788513"/>
            <a:ext cx="6242201" cy="445144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3" name="Google Shape;263;p2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3" name="Google Shape;273;p2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8" name="Google Shape;278;p2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4" name="Google Shape;284;p2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0" name="Google Shape;290;p2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7" name="Google Shape;297;p2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4" name="Google Shape;304;p2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11" name="Google Shape;311;p2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18" name="Google Shape;318;p3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24" name="Google Shape;324;p3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30" name="Google Shape;330;p3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36" name="Google Shape;336;p3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43" name="Google Shape;343;p3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49" name="Google Shape;349;p3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6" name="Google Shape;356;p3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62" name="Google Shape;362;p3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68" name="Google Shape;368;p3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5" name="Google Shape;375;p3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81" name="Google Shape;381;p4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87" name="Google Shape;387;p4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94" name="Google Shape;394;p4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01" name="Google Shape;401;p4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4: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08" name="Google Shape;408;p4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15" name="Google Shape;415;p4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21" name="Google Shape;421;p4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28" name="Google Shape;428;p4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5" name="Google Shape;435;p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43" name="Google Shape;443;p4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0: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0" name="Google Shape;450;p5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6" name="Google Shape;456;p5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2: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63" name="Google Shape;463;p5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70" name="Google Shape;470;p5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8" name="Google Shape;18;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a:spLocks noGrp="1"/>
          </p:cNvSpPr>
          <p:nvPr>
            <p:ph type="pic" idx="2"/>
          </p:nvPr>
        </p:nvSpPr>
        <p:spPr>
          <a:xfrm>
            <a:off x="681727" y="941439"/>
            <a:ext cx="10821840" cy="3478161"/>
          </a:xfrm>
          <a:prstGeom prst="rect">
            <a:avLst/>
          </a:prstGeom>
          <a:noFill/>
          <a:ln>
            <a:noFill/>
          </a:ln>
        </p:spPr>
      </p:sp>
      <p:sp>
        <p:nvSpPr>
          <p:cNvPr id="78" name="Google Shape;78;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9" name="Google Shape;79;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y descripción">
  <p:cSld name="Título y descripción">
    <p:spTree>
      <p:nvGrpSpPr>
        <p:cNvPr id="1" name="Shape 82"/>
        <p:cNvGrpSpPr/>
        <p:nvPr/>
      </p:nvGrpSpPr>
      <p:grpSpPr>
        <a:xfrm>
          <a:off x="0" y="0"/>
          <a:ext cx="0" cy="0"/>
          <a:chOff x="0" y="0"/>
          <a:chExt cx="0" cy="0"/>
        </a:xfrm>
      </p:grpSpPr>
      <p:pic>
        <p:nvPicPr>
          <p:cNvPr id="83" name="Google Shape;83;p1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4" name="Google Shape;84;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6" name="Google Shape;86;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ita con descripción">
  <p:cSld name="Cita con descripción">
    <p:spTree>
      <p:nvGrpSpPr>
        <p:cNvPr id="1" name="Shape 89"/>
        <p:cNvGrpSpPr/>
        <p:nvPr/>
      </p:nvGrpSpPr>
      <p:grpSpPr>
        <a:xfrm>
          <a:off x="0" y="0"/>
          <a:ext cx="0" cy="0"/>
          <a:chOff x="0" y="0"/>
          <a:chExt cx="0" cy="0"/>
        </a:xfrm>
      </p:grpSpPr>
      <p:pic>
        <p:nvPicPr>
          <p:cNvPr id="90" name="Google Shape;90;p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1" name="Google Shape;91;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4" name="Google Shape;94;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
        <p:nvSpPr>
          <p:cNvPr id="97" name="Google Shape;97;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s-CL" sz="8000" b="0" i="0" u="none" strike="noStrike" cap="none">
                <a:solidFill>
                  <a:schemeClr val="lt1"/>
                </a:solidFill>
                <a:latin typeface="Century Gothic"/>
                <a:ea typeface="Century Gothic"/>
                <a:cs typeface="Century Gothic"/>
                <a:sym typeface="Century Gothic"/>
              </a:rPr>
              <a:t>“</a:t>
            </a:r>
            <a:endParaRPr/>
          </a:p>
        </p:txBody>
      </p:sp>
      <p:sp>
        <p:nvSpPr>
          <p:cNvPr id="98" name="Google Shape;98;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s-CL"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arjeta de nombre">
  <p:cSld name="Tarjeta de nombre">
    <p:spTree>
      <p:nvGrpSpPr>
        <p:cNvPr id="1" name="Shape 99"/>
        <p:cNvGrpSpPr/>
        <p:nvPr/>
      </p:nvGrpSpPr>
      <p:grpSpPr>
        <a:xfrm>
          <a:off x="0" y="0"/>
          <a:ext cx="0" cy="0"/>
          <a:chOff x="0" y="0"/>
          <a:chExt cx="0" cy="0"/>
        </a:xfrm>
      </p:grpSpPr>
      <p:pic>
        <p:nvPicPr>
          <p:cNvPr id="100" name="Google Shape;100;p1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01" name="Google Shape;101;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3" name="Google Shape;103;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1" name="Google Shape;111;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2" name="Google Shape;112;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4" name="Google Shape;114;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0" name="Google Shape;120;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1" name="Google Shape;121;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2" name="Google Shape;122;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3" name="Google Shape;123;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4" name="Google Shape;124;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5" name="Google Shape;125;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6" name="Google Shape;126;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7" name="Google Shape;127;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8" name="Google Shape;128;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4083938"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4" name="Google Shape;134;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137"/>
        <p:cNvGrpSpPr/>
        <p:nvPr/>
      </p:nvGrpSpPr>
      <p:grpSpPr>
        <a:xfrm>
          <a:off x="0" y="0"/>
          <a:ext cx="0" cy="0"/>
          <a:chOff x="0" y="0"/>
          <a:chExt cx="0" cy="0"/>
        </a:xfrm>
      </p:grpSpPr>
      <p:pic>
        <p:nvPicPr>
          <p:cNvPr id="138" name="Google Shape;138;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9" name="Google Shape;139;p18"/>
          <p:cNvSpPr txBox="1">
            <a:spLocks noGrp="1"/>
          </p:cNvSpPr>
          <p:nvPr>
            <p:ph type="title"/>
          </p:nvPr>
        </p:nvSpPr>
        <p:spPr>
          <a:xfrm rot="5400000">
            <a:off x="8525934"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1" name="Google Shape;141;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33"/>
        <p:cNvGrpSpPr/>
        <p:nvPr/>
      </p:nvGrpSpPr>
      <p:grpSpPr>
        <a:xfrm>
          <a:off x="0" y="0"/>
          <a:ext cx="0" cy="0"/>
          <a:chOff x="0" y="0"/>
          <a:chExt cx="0" cy="0"/>
        </a:xfrm>
      </p:grpSpPr>
      <p:pic>
        <p:nvPicPr>
          <p:cNvPr id="34" name="Google Shape;34;p5"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35" name="Google Shape;35;p5"/>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5"/>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0" name="Google Shape;50;p7"/>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7"/>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2" name="Google Shape;52;p7"/>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 name="Google Shape;53;p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9"/>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7861238" y="751241"/>
            <a:ext cx="3644962" cy="5467443"/>
          </a:xfrm>
          <a:prstGeom prst="rect">
            <a:avLst/>
          </a:prstGeom>
          <a:noFill/>
          <a:ln>
            <a:noFill/>
          </a:ln>
        </p:spPr>
      </p:sp>
      <p:sp>
        <p:nvSpPr>
          <p:cNvPr id="71" name="Google Shape;71;p10"/>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11" name="Google Shape;11;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Century Gothic"/>
              <a:buNone/>
            </a:pPr>
            <a:r>
              <a:rPr lang="es-CL" sz="6600" dirty="0"/>
              <a:t/>
            </a:r>
            <a:br>
              <a:rPr lang="es-CL" sz="6600" dirty="0"/>
            </a:br>
            <a:r>
              <a:rPr lang="es-CL" sz="6600" dirty="0"/>
              <a:t> BACKUP Y RESTORE </a:t>
            </a:r>
            <a:endParaRPr dirty="0"/>
          </a:p>
        </p:txBody>
      </p:sp>
      <p:sp>
        <p:nvSpPr>
          <p:cNvPr id="149" name="Google Shape;149;p19"/>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ct val="100000"/>
              <a:buNone/>
            </a:pPr>
            <a:r>
              <a:rPr lang="es-CL" dirty="0"/>
              <a:t>Administración de Bases de datos 1</a:t>
            </a:r>
            <a:endParaRPr dirty="0"/>
          </a:p>
          <a:p>
            <a:pPr marL="0" lvl="0" indent="0" algn="l" rtl="0">
              <a:lnSpc>
                <a:spcPct val="90000"/>
              </a:lnSpc>
              <a:spcBef>
                <a:spcPts val="1000"/>
              </a:spcBef>
              <a:spcAft>
                <a:spcPts val="0"/>
              </a:spcAft>
              <a:buClr>
                <a:schemeClr val="lt1"/>
              </a:buClr>
              <a:buSzPct val="100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COPIA DE SEGURIDAD DIFERENCIAL </a:t>
            </a:r>
            <a:endParaRPr/>
          </a:p>
        </p:txBody>
      </p:sp>
      <p:sp>
        <p:nvSpPr>
          <p:cNvPr id="202" name="Google Shape;202;p2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Una copia de seguridad diferencial se basa en la última copia de seguridad completa de los datos. Ésta se denomina base de la copia de seguridad diferencial o base diferencial. </a:t>
            </a:r>
            <a:endParaRPr/>
          </a:p>
          <a:p>
            <a:pPr marL="228600" lvl="0" indent="-228600" algn="just" rtl="0">
              <a:lnSpc>
                <a:spcPct val="90000"/>
              </a:lnSpc>
              <a:spcBef>
                <a:spcPts val="1000"/>
              </a:spcBef>
              <a:spcAft>
                <a:spcPts val="0"/>
              </a:spcAft>
              <a:buClr>
                <a:schemeClr val="lt1"/>
              </a:buClr>
              <a:buSzPts val="2200"/>
              <a:buChar char="•"/>
            </a:pPr>
            <a:r>
              <a:rPr lang="es-CL"/>
              <a:t>Una base diferencial es una copia de seguridad completa de datos de lectura/escritura. Una copia de seguridad diferencial incluye sólo los datos que han cambiado desde la última base diferencial. </a:t>
            </a:r>
            <a:endParaRPr/>
          </a:p>
          <a:p>
            <a:pPr marL="228600" lvl="0" indent="-228600" algn="just" rtl="0">
              <a:lnSpc>
                <a:spcPct val="90000"/>
              </a:lnSpc>
              <a:spcBef>
                <a:spcPts val="1000"/>
              </a:spcBef>
              <a:spcAft>
                <a:spcPts val="0"/>
              </a:spcAft>
              <a:buClr>
                <a:schemeClr val="lt1"/>
              </a:buClr>
              <a:buSzPts val="2200"/>
              <a:buChar char="•"/>
            </a:pPr>
            <a:r>
              <a:rPr lang="es-CL"/>
              <a:t>A medida que la base de datos se actualiza, la cantidad de datos que incluyen las copias de seguridad diferenciales aumenta.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CL" b="1"/>
              <a:t>CONSIDERACIONES SOBRE LAS COPIAS DE SEGURIDAD </a:t>
            </a:r>
            <a:r>
              <a:rPr lang="es-CL"/>
              <a:t/>
            </a:r>
            <a:br>
              <a:rPr lang="es-CL"/>
            </a:br>
            <a:endParaRPr/>
          </a:p>
        </p:txBody>
      </p:sp>
      <p:sp>
        <p:nvSpPr>
          <p:cNvPr id="208" name="Google Shape;208;p29"/>
          <p:cNvSpPr txBox="1">
            <a:spLocks noGrp="1"/>
          </p:cNvSpPr>
          <p:nvPr>
            <p:ph type="body" idx="1"/>
          </p:nvPr>
        </p:nvSpPr>
        <p:spPr>
          <a:xfrm>
            <a:off x="677334" y="1828801"/>
            <a:ext cx="8596668" cy="4212562"/>
          </a:xfrm>
          <a:prstGeom prst="rect">
            <a:avLst/>
          </a:prstGeom>
          <a:noFill/>
          <a:ln>
            <a:noFill/>
          </a:ln>
        </p:spPr>
        <p:txBody>
          <a:bodyPr spcFirstLastPara="1" wrap="square" lIns="91425" tIns="45700" rIns="91425" bIns="45700" anchor="t" anchorCtr="0">
            <a:normAutofit fontScale="92500"/>
          </a:bodyPr>
          <a:lstStyle/>
          <a:p>
            <a:pPr marL="228600" lvl="0" indent="-99377" algn="just" rtl="0">
              <a:lnSpc>
                <a:spcPct val="90000"/>
              </a:lnSpc>
              <a:spcBef>
                <a:spcPts val="0"/>
              </a:spcBef>
              <a:spcAft>
                <a:spcPts val="0"/>
              </a:spcAft>
              <a:buClr>
                <a:schemeClr val="lt1"/>
              </a:buClr>
              <a:buSzPct val="100000"/>
              <a:buNone/>
            </a:pPr>
            <a:endParaRPr/>
          </a:p>
          <a:p>
            <a:pPr marL="228600" lvl="0" indent="-228600" algn="just" rtl="0">
              <a:lnSpc>
                <a:spcPct val="90000"/>
              </a:lnSpc>
              <a:spcBef>
                <a:spcPts val="1000"/>
              </a:spcBef>
              <a:spcAft>
                <a:spcPts val="0"/>
              </a:spcAft>
              <a:buClr>
                <a:schemeClr val="lt1"/>
              </a:buClr>
              <a:buSzPct val="100000"/>
              <a:buChar char="•"/>
            </a:pPr>
            <a:r>
              <a:rPr lang="es-CL"/>
              <a:t>Cada copia de seguridad de datos incluye parte del registro de transacciones para que se puedan recuperar hasta los últimos datos de la copia de seguridad. </a:t>
            </a:r>
            <a:endParaRPr/>
          </a:p>
          <a:p>
            <a:pPr marL="228600" lvl="0" indent="-228600" algn="just" rtl="0">
              <a:lnSpc>
                <a:spcPct val="90000"/>
              </a:lnSpc>
              <a:spcBef>
                <a:spcPts val="1000"/>
              </a:spcBef>
              <a:spcAft>
                <a:spcPts val="0"/>
              </a:spcAft>
              <a:buClr>
                <a:schemeClr val="lt1"/>
              </a:buClr>
              <a:buSzPct val="100000"/>
              <a:buChar char="•"/>
            </a:pPr>
            <a:r>
              <a:rPr lang="es-CL"/>
              <a:t>Tras la primera copia de seguridad de datos, en el modelo de recuperación completa o el modelo de recuperación optimizado para cargas masivas de registros, se necesitan copias de seguridad del registro de transacciones (o copias de seguridad de registros) periódicas. </a:t>
            </a:r>
            <a:endParaRPr/>
          </a:p>
          <a:p>
            <a:pPr marL="228600" lvl="0" indent="-228600" algn="just" rtl="0">
              <a:lnSpc>
                <a:spcPct val="90000"/>
              </a:lnSpc>
              <a:spcBef>
                <a:spcPts val="1000"/>
              </a:spcBef>
              <a:spcAft>
                <a:spcPts val="0"/>
              </a:spcAft>
              <a:buClr>
                <a:schemeClr val="lt1"/>
              </a:buClr>
              <a:buSzPct val="100000"/>
              <a:buChar char="•"/>
            </a:pPr>
            <a:r>
              <a:rPr lang="es-CL"/>
              <a:t>Cada copia de seguridad de registros incluye la parte del registro de transacciones que estaba activa al crear la copia de seguridad, además de todas las entradas de registro que no se incluyeron en una copia de seguridad de registros anterior. </a:t>
            </a:r>
            <a:endParaRPr/>
          </a:p>
          <a:p>
            <a:pPr marL="228600" lvl="0" indent="-99377" algn="just" rtl="0">
              <a:lnSpc>
                <a:spcPct val="90000"/>
              </a:lnSpc>
              <a:spcBef>
                <a:spcPts val="1000"/>
              </a:spcBef>
              <a:spcAft>
                <a:spcPts val="0"/>
              </a:spcAft>
              <a:buClr>
                <a:schemeClr val="lt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1445280" y="10176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VENTAJAS </a:t>
            </a:r>
            <a:endParaRPr/>
          </a:p>
        </p:txBody>
      </p:sp>
      <p:sp>
        <p:nvSpPr>
          <p:cNvPr id="214" name="Google Shape;214;p30"/>
          <p:cNvSpPr txBox="1">
            <a:spLocks noGrp="1"/>
          </p:cNvSpPr>
          <p:nvPr>
            <p:ph type="body" idx="1"/>
          </p:nvPr>
        </p:nvSpPr>
        <p:spPr>
          <a:xfrm>
            <a:off x="1459212" y="1719236"/>
            <a:ext cx="8596668" cy="4547413"/>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lt1"/>
              </a:buClr>
              <a:buSzPts val="2200"/>
              <a:buChar char="•"/>
            </a:pPr>
            <a:r>
              <a:rPr lang="es-CL"/>
              <a:t>copia de seguridad de las bases de datos de SQL Server, la ejecución de procedimientos de restauración de prueba de las copias de seguridad y el almacenamiento de las copias en una ubicación segura y fuera del sitio contribuyen a protegerse ante una pérdida de datos catastrófica </a:t>
            </a:r>
            <a:endParaRPr/>
          </a:p>
          <a:p>
            <a:pPr marL="228600" lvl="0" indent="-228600" algn="just" rtl="0">
              <a:lnSpc>
                <a:spcPct val="90000"/>
              </a:lnSpc>
              <a:spcBef>
                <a:spcPts val="1000"/>
              </a:spcBef>
              <a:spcAft>
                <a:spcPts val="0"/>
              </a:spcAft>
              <a:buClr>
                <a:schemeClr val="lt1"/>
              </a:buClr>
              <a:buSzPts val="2200"/>
              <a:buChar char="•"/>
            </a:pPr>
            <a:r>
              <a:rPr lang="es-CL"/>
              <a:t>Con las copias de seguridad válidas de una base de datos puede recuperar los datos en caso de que se produzcan errores, por ejemplo: </a:t>
            </a:r>
            <a:endParaRPr/>
          </a:p>
          <a:p>
            <a:pPr marL="685800" lvl="1" indent="-228600" algn="just" rtl="0">
              <a:lnSpc>
                <a:spcPct val="90000"/>
              </a:lnSpc>
              <a:spcBef>
                <a:spcPts val="500"/>
              </a:spcBef>
              <a:spcAft>
                <a:spcPts val="0"/>
              </a:spcAft>
              <a:buClr>
                <a:schemeClr val="lt1"/>
              </a:buClr>
              <a:buSzPts val="2000"/>
              <a:buChar char="•"/>
            </a:pPr>
            <a:r>
              <a:rPr lang="es-CL"/>
              <a:t>Errores de medios. </a:t>
            </a:r>
            <a:endParaRPr/>
          </a:p>
          <a:p>
            <a:pPr marL="685800" lvl="1" indent="-228600" algn="just" rtl="0">
              <a:lnSpc>
                <a:spcPct val="90000"/>
              </a:lnSpc>
              <a:spcBef>
                <a:spcPts val="500"/>
              </a:spcBef>
              <a:spcAft>
                <a:spcPts val="0"/>
              </a:spcAft>
              <a:buClr>
                <a:schemeClr val="lt1"/>
              </a:buClr>
              <a:buSzPts val="2000"/>
              <a:buChar char="•"/>
            </a:pPr>
            <a:r>
              <a:rPr lang="es-CL"/>
              <a:t>Errores de usuario, por ejemplo, quitar una tabla por error. </a:t>
            </a:r>
            <a:endParaRPr/>
          </a:p>
          <a:p>
            <a:pPr marL="685800" lvl="1" indent="-228600" algn="just" rtl="0">
              <a:lnSpc>
                <a:spcPct val="90000"/>
              </a:lnSpc>
              <a:spcBef>
                <a:spcPts val="500"/>
              </a:spcBef>
              <a:spcAft>
                <a:spcPts val="0"/>
              </a:spcAft>
              <a:buClr>
                <a:schemeClr val="lt1"/>
              </a:buClr>
              <a:buSzPts val="2000"/>
              <a:buChar char="•"/>
            </a:pPr>
            <a:r>
              <a:rPr lang="es-CL"/>
              <a:t>Errores de hardware, por ejemplo, una unidad de disco dañada o la pérdida permanente de un servidor. </a:t>
            </a:r>
            <a:endParaRPr/>
          </a:p>
          <a:p>
            <a:pPr marL="685800" lvl="1" indent="-228600" algn="just" rtl="0">
              <a:lnSpc>
                <a:spcPct val="90000"/>
              </a:lnSpc>
              <a:spcBef>
                <a:spcPts val="500"/>
              </a:spcBef>
              <a:spcAft>
                <a:spcPts val="0"/>
              </a:spcAft>
              <a:buClr>
                <a:schemeClr val="lt1"/>
              </a:buClr>
              <a:buSzPts val="2000"/>
              <a:buChar char="•"/>
            </a:pPr>
            <a:r>
              <a:rPr lang="es-CL"/>
              <a:t>Desastres naturales.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a:t>¿ QUÉ ES ?</a:t>
            </a:r>
            <a:endParaRPr/>
          </a:p>
        </p:txBody>
      </p:sp>
      <p:sp>
        <p:nvSpPr>
          <p:cNvPr id="220" name="Google Shape;220;p31"/>
          <p:cNvSpPr txBox="1">
            <a:spLocks noGrp="1"/>
          </p:cNvSpPr>
          <p:nvPr>
            <p:ph type="body" idx="1"/>
          </p:nvPr>
        </p:nvSpPr>
        <p:spPr>
          <a:xfrm>
            <a:off x="2420372" y="1850585"/>
            <a:ext cx="7114458" cy="3880773"/>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Una copia de seguridad o backup en informática es un archivo digital, un conjunto de archivos o la totalidad de los datos considerados lo suficientemente importantes para ser conservados. </a:t>
            </a:r>
            <a:endParaRPr/>
          </a:p>
          <a:p>
            <a:pPr marL="228600" lvl="0" indent="-228600" algn="just" rtl="0">
              <a:lnSpc>
                <a:spcPct val="90000"/>
              </a:lnSpc>
              <a:spcBef>
                <a:spcPts val="1000"/>
              </a:spcBef>
              <a:spcAft>
                <a:spcPts val="0"/>
              </a:spcAft>
              <a:buClr>
                <a:schemeClr val="lt1"/>
              </a:buClr>
              <a:buSzPts val="2200"/>
              <a:buChar char="•"/>
            </a:pPr>
            <a:r>
              <a:rPr lang="es-CL"/>
              <a:t>“Las copias de seguridad son un proceso que se utiliza para salvar toda la información.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idx="4294967295"/>
          </p:nvPr>
        </p:nvSpPr>
        <p:spPr>
          <a:xfrm>
            <a:off x="1523521" y="1"/>
            <a:ext cx="8229024" cy="1745463"/>
          </a:xfrm>
          <a:prstGeom prst="rect">
            <a:avLst/>
          </a:prstGeom>
          <a:noFill/>
          <a:ln>
            <a:noFill/>
          </a:ln>
        </p:spPr>
        <p:txBody>
          <a:bodyPr spcFirstLastPara="1" wrap="square" lIns="91425" tIns="45700" rIns="91425" bIns="45700" anchor="ctr" anchorCtr="0">
            <a:spAutoFit/>
          </a:bodyPr>
          <a:lstStyle/>
          <a:p>
            <a:pPr marL="0" lvl="0" indent="0" algn="r" rtl="0">
              <a:lnSpc>
                <a:spcPct val="90000"/>
              </a:lnSpc>
              <a:spcBef>
                <a:spcPts val="0"/>
              </a:spcBef>
              <a:spcAft>
                <a:spcPts val="0"/>
              </a:spcAft>
              <a:buClr>
                <a:schemeClr val="lt1"/>
              </a:buClr>
              <a:buSzPts val="4000"/>
              <a:buFont typeface="Century Gothic"/>
              <a:buNone/>
            </a:pPr>
            <a:r>
              <a:rPr lang="es-CL"/>
              <a:t/>
            </a:r>
            <a:br>
              <a:rPr lang="es-CL"/>
            </a:br>
            <a:r>
              <a:rPr lang="es-CL"/>
              <a:t>ADMINISTRACIÓN DE SISTEMAS.</a:t>
            </a:r>
            <a:br>
              <a:rPr lang="es-CL"/>
            </a:br>
            <a:r>
              <a:rPr lang="es-CL"/>
              <a:t> BACKUPS</a:t>
            </a:r>
            <a:endParaRPr/>
          </a:p>
        </p:txBody>
      </p:sp>
      <p:sp>
        <p:nvSpPr>
          <p:cNvPr id="227" name="Google Shape;227;p32"/>
          <p:cNvSpPr txBox="1">
            <a:spLocks noGrp="1"/>
          </p:cNvSpPr>
          <p:nvPr>
            <p:ph type="body" idx="4294967295"/>
          </p:nvPr>
        </p:nvSpPr>
        <p:spPr>
          <a:xfrm>
            <a:off x="1980768" y="2005410"/>
            <a:ext cx="8230465" cy="2895664"/>
          </a:xfrm>
          <a:prstGeom prst="rect">
            <a:avLst/>
          </a:prstGeom>
          <a:noFill/>
          <a:ln>
            <a:noFill/>
          </a:ln>
        </p:spPr>
        <p:txBody>
          <a:bodyPr spcFirstLastPara="1" wrap="square" lIns="91425" tIns="45700" rIns="91425" bIns="45700" anchor="t" anchorCtr="0">
            <a:spAutoFit/>
          </a:bodyPr>
          <a:lstStyle/>
          <a:p>
            <a:pPr marL="391910" lvl="0" indent="-154232" algn="l" rtl="0">
              <a:lnSpc>
                <a:spcPct val="90000"/>
              </a:lnSpc>
              <a:spcBef>
                <a:spcPts val="0"/>
              </a:spcBef>
              <a:spcAft>
                <a:spcPts val="0"/>
              </a:spcAft>
              <a:buClr>
                <a:schemeClr val="lt1"/>
              </a:buClr>
              <a:buSzPts val="2200"/>
              <a:buNone/>
            </a:pPr>
            <a:endParaRPr/>
          </a:p>
          <a:p>
            <a:pPr marL="391910" lvl="0" indent="-293932" algn="l" rtl="0">
              <a:lnSpc>
                <a:spcPct val="90000"/>
              </a:lnSpc>
              <a:spcBef>
                <a:spcPts val="1000"/>
              </a:spcBef>
              <a:spcAft>
                <a:spcPts val="0"/>
              </a:spcAft>
              <a:buClr>
                <a:schemeClr val="lt1"/>
              </a:buClr>
              <a:buSzPts val="2200"/>
              <a:buChar char="•"/>
            </a:pPr>
            <a:r>
              <a:rPr lang="es-CL"/>
              <a:t>En una organización es imprescindible asegurar la supervivencia de los datos ante:</a:t>
            </a:r>
            <a:endParaRPr/>
          </a:p>
          <a:p>
            <a:pPr marL="685800" lvl="1" indent="-228600" algn="l" rtl="0">
              <a:lnSpc>
                <a:spcPct val="90000"/>
              </a:lnSpc>
              <a:spcBef>
                <a:spcPts val="500"/>
              </a:spcBef>
              <a:spcAft>
                <a:spcPts val="0"/>
              </a:spcAft>
              <a:buClr>
                <a:schemeClr val="lt1"/>
              </a:buClr>
              <a:buSzPts val="2000"/>
              <a:buChar char="•"/>
            </a:pPr>
            <a:r>
              <a:rPr lang="es-CL"/>
              <a:t>Fallos humanos</a:t>
            </a:r>
            <a:endParaRPr/>
          </a:p>
          <a:p>
            <a:pPr marL="685800" lvl="1" indent="-228600" algn="l" rtl="0">
              <a:lnSpc>
                <a:spcPct val="90000"/>
              </a:lnSpc>
              <a:spcBef>
                <a:spcPts val="500"/>
              </a:spcBef>
              <a:spcAft>
                <a:spcPts val="0"/>
              </a:spcAft>
              <a:buClr>
                <a:schemeClr val="lt1"/>
              </a:buClr>
              <a:buSzPts val="2000"/>
              <a:buChar char="•"/>
            </a:pPr>
            <a:r>
              <a:rPr lang="es-CL"/>
              <a:t>Fallos de Hardware</a:t>
            </a:r>
            <a:endParaRPr/>
          </a:p>
          <a:p>
            <a:pPr marL="685800" lvl="1" indent="-228600" algn="l" rtl="0">
              <a:lnSpc>
                <a:spcPct val="90000"/>
              </a:lnSpc>
              <a:spcBef>
                <a:spcPts val="500"/>
              </a:spcBef>
              <a:spcAft>
                <a:spcPts val="0"/>
              </a:spcAft>
              <a:buClr>
                <a:schemeClr val="lt1"/>
              </a:buClr>
              <a:buSzPts val="2000"/>
              <a:buChar char="•"/>
            </a:pPr>
            <a:r>
              <a:rPr lang="es-CL"/>
              <a:t>Catástrofes</a:t>
            </a:r>
            <a:endParaRPr/>
          </a:p>
          <a:p>
            <a:pPr marL="228600" lvl="0" indent="-228600" algn="l" rtl="0">
              <a:lnSpc>
                <a:spcPct val="90000"/>
              </a:lnSpc>
              <a:spcBef>
                <a:spcPts val="1000"/>
              </a:spcBef>
              <a:spcAft>
                <a:spcPts val="0"/>
              </a:spcAft>
              <a:buClr>
                <a:schemeClr val="lt1"/>
              </a:buClr>
              <a:buSzPts val="2200"/>
              <a:buChar char="•"/>
            </a:pPr>
            <a:r>
              <a:rPr lang="es-CL"/>
              <a:t>La estrategia principal consiste en conservar copias de los datos en un formato compacto y recuperable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idx="4294967295"/>
          </p:nvPr>
        </p:nvSpPr>
        <p:spPr>
          <a:xfrm>
            <a:off x="1523521" y="470930"/>
            <a:ext cx="8229024" cy="1133399"/>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CL"/>
              <a:t>MEDIDAS CONTRA LA PÉRDIDA DE INFORMACIÓN</a:t>
            </a:r>
            <a:endParaRPr/>
          </a:p>
        </p:txBody>
      </p:sp>
      <p:sp>
        <p:nvSpPr>
          <p:cNvPr id="234" name="Google Shape;234;p33"/>
          <p:cNvSpPr txBox="1">
            <a:spLocks noGrp="1"/>
          </p:cNvSpPr>
          <p:nvPr>
            <p:ph type="body" idx="4294967295"/>
          </p:nvPr>
        </p:nvSpPr>
        <p:spPr>
          <a:xfrm>
            <a:off x="2099971" y="1787106"/>
            <a:ext cx="8230465" cy="4444307"/>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a:p>
            <a:pPr marL="228600" lvl="0" indent="-88900" algn="l" rtl="0">
              <a:lnSpc>
                <a:spcPct val="90000"/>
              </a:lnSpc>
              <a:spcBef>
                <a:spcPts val="1000"/>
              </a:spcBef>
              <a:spcAft>
                <a:spcPts val="0"/>
              </a:spcAft>
              <a:buClr>
                <a:schemeClr val="lt1"/>
              </a:buClr>
              <a:buSzPts val="2200"/>
              <a:buNone/>
            </a:pPr>
            <a:endParaRPr/>
          </a:p>
          <a:p>
            <a:pPr marL="228600" lvl="0" indent="-228600" algn="l" rtl="0">
              <a:lnSpc>
                <a:spcPct val="90000"/>
              </a:lnSpc>
              <a:spcBef>
                <a:spcPts val="1000"/>
              </a:spcBef>
              <a:spcAft>
                <a:spcPts val="0"/>
              </a:spcAft>
              <a:buClr>
                <a:schemeClr val="lt1"/>
              </a:buClr>
              <a:buSzPts val="2200"/>
              <a:buChar char="•"/>
            </a:pPr>
            <a:r>
              <a:rPr lang="es-CL"/>
              <a:t>Distintas causas distintas soluciones:</a:t>
            </a:r>
            <a:endParaRPr/>
          </a:p>
          <a:p>
            <a:pPr marL="685800" lvl="1" indent="-228600" algn="l" rtl="0">
              <a:lnSpc>
                <a:spcPct val="90000"/>
              </a:lnSpc>
              <a:spcBef>
                <a:spcPts val="500"/>
              </a:spcBef>
              <a:spcAft>
                <a:spcPts val="0"/>
              </a:spcAft>
              <a:buClr>
                <a:schemeClr val="lt1"/>
              </a:buClr>
              <a:buSzPts val="2000"/>
              <a:buChar char="•"/>
            </a:pPr>
            <a:r>
              <a:rPr lang="es-CL"/>
              <a:t>Fallos humanos: copias de los ficheros.</a:t>
            </a:r>
            <a:endParaRPr/>
          </a:p>
          <a:p>
            <a:pPr marL="685800" lvl="1" indent="-228600" algn="l" rtl="0">
              <a:lnSpc>
                <a:spcPct val="90000"/>
              </a:lnSpc>
              <a:spcBef>
                <a:spcPts val="500"/>
              </a:spcBef>
              <a:spcAft>
                <a:spcPts val="0"/>
              </a:spcAft>
              <a:buClr>
                <a:schemeClr val="lt1"/>
              </a:buClr>
              <a:buSzPts val="2000"/>
              <a:buChar char="•"/>
            </a:pPr>
            <a:r>
              <a:rPr lang="es-CL"/>
              <a:t>Fallos de Hardware: redundancia del Hw. Copias en diferentes dispositivos. RAID</a:t>
            </a:r>
            <a:endParaRPr/>
          </a:p>
          <a:p>
            <a:pPr marL="685800" lvl="1" indent="-228600" algn="l" rtl="0">
              <a:lnSpc>
                <a:spcPct val="90000"/>
              </a:lnSpc>
              <a:spcBef>
                <a:spcPts val="500"/>
              </a:spcBef>
              <a:spcAft>
                <a:spcPts val="0"/>
              </a:spcAft>
              <a:buClr>
                <a:schemeClr val="lt1"/>
              </a:buClr>
              <a:buSzPts val="2000"/>
              <a:buChar char="•"/>
            </a:pPr>
            <a:r>
              <a:rPr lang="es-CL"/>
              <a:t>Catástrofes: Copias deslocalizadas geográficamente, protegidas por armarios inífugos o en silos antiinundaciones.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40" name="Google Shape;240;p34"/>
          <p:cNvSpPr txBox="1">
            <a:spLocks noGrp="1"/>
          </p:cNvSpPr>
          <p:nvPr>
            <p:ph type="body" idx="1"/>
          </p:nvPr>
        </p:nvSpPr>
        <p:spPr>
          <a:xfrm>
            <a:off x="3061251" y="3641725"/>
            <a:ext cx="4293705" cy="955675"/>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600"/>
              <a:buNone/>
            </a:pPr>
            <a:r>
              <a:rPr lang="es-CL" sz="3600" b="1"/>
              <a:t>Repacemos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p:nvPr/>
        </p:nvSpPr>
        <p:spPr>
          <a:xfrm>
            <a:off x="728869" y="1674674"/>
            <a:ext cx="10058400" cy="1754326"/>
          </a:xfrm>
          <a:prstGeom prst="rect">
            <a:avLst/>
          </a:prstGeom>
          <a:noFill/>
          <a:ln>
            <a:noFill/>
          </a:ln>
        </p:spPr>
        <p:txBody>
          <a:bodyPr spcFirstLastPara="1" wrap="square" lIns="91425" tIns="45700" rIns="91425" bIns="45700" anchor="t" anchorCtr="0">
            <a:normAutofit fontScale="92500" lnSpcReduction="20000"/>
          </a:bodyPr>
          <a:lstStyle/>
          <a:p>
            <a:pPr marL="228600" marR="0" lvl="0" indent="-228600" algn="just" rtl="0">
              <a:lnSpc>
                <a:spcPct val="90000"/>
              </a:lnSpc>
              <a:spcBef>
                <a:spcPts val="0"/>
              </a:spcBef>
              <a:spcAft>
                <a:spcPts val="0"/>
              </a:spcAft>
              <a:buClr>
                <a:srgbClr val="FFFFFF"/>
              </a:buClr>
              <a:buSzPts val="2200"/>
              <a:buFont typeface="Arial"/>
              <a:buChar char="•"/>
            </a:pPr>
            <a:r>
              <a:rPr lang="es-CL" sz="2200" b="1" i="0" u="none" strike="noStrike" cap="none">
                <a:solidFill>
                  <a:srgbClr val="FFFFFF"/>
                </a:solidFill>
                <a:latin typeface="Century Gothic"/>
                <a:ea typeface="Century Gothic"/>
                <a:cs typeface="Century Gothic"/>
                <a:sym typeface="Century Gothic"/>
              </a:rPr>
              <a:t>Copia de seguridad completa o normal</a:t>
            </a:r>
            <a:r>
              <a:rPr lang="es-CL" sz="2200" b="0" i="0" u="none" strike="noStrike" cap="none">
                <a:solidFill>
                  <a:srgbClr val="FFFFFF"/>
                </a:solidFill>
                <a:latin typeface="Century Gothic"/>
                <a:ea typeface="Century Gothic"/>
                <a:cs typeface="Century Gothic"/>
                <a:sym typeface="Century Gothic"/>
              </a:rPr>
              <a:t>. Una copia normal no es más que un backup completo de todos los archivos seleccionados en el plan de copias. Cada vez que se realiza una copia normal, el sistema operativo pone el bit de copia del archivo salvaguardado (también llamado bit de modificación) a 0, para identificar que se le ha realizado un respaldo, o que el archivo no ha sido modificado desde la última copia de seguridad que se le realizó. Este bit volverá a 1 en el momento en que el archivo sea modificado.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6" descr="Completa"/>
          <p:cNvPicPr preferRelativeResize="0"/>
          <p:nvPr/>
        </p:nvPicPr>
        <p:blipFill rotWithShape="1">
          <a:blip r:embed="rId3">
            <a:alphaModFix/>
          </a:blip>
          <a:srcRect/>
          <a:stretch/>
        </p:blipFill>
        <p:spPr>
          <a:xfrm>
            <a:off x="795130" y="265043"/>
            <a:ext cx="10323444" cy="64140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p:nvPr/>
        </p:nvSpPr>
        <p:spPr>
          <a:xfrm>
            <a:off x="967409" y="1031656"/>
            <a:ext cx="9660834" cy="3139321"/>
          </a:xfrm>
          <a:prstGeom prst="rect">
            <a:avLst/>
          </a:prstGeom>
          <a:noFill/>
          <a:ln>
            <a:noFill/>
          </a:ln>
        </p:spPr>
        <p:txBody>
          <a:bodyPr spcFirstLastPara="1" wrap="square" lIns="91425" tIns="45700" rIns="91425" bIns="45700" anchor="t" anchorCtr="0">
            <a:normAutofit fontScale="92500" lnSpcReduction="20000"/>
          </a:bodyPr>
          <a:lstStyle/>
          <a:p>
            <a:pPr marL="228600" marR="0" lvl="0" indent="-228600" algn="just" rtl="0">
              <a:lnSpc>
                <a:spcPct val="90000"/>
              </a:lnSpc>
              <a:spcBef>
                <a:spcPts val="0"/>
              </a:spcBef>
              <a:spcAft>
                <a:spcPts val="0"/>
              </a:spcAft>
              <a:buClr>
                <a:srgbClr val="FFFFFF"/>
              </a:buClr>
              <a:buSzPts val="2200"/>
              <a:buFont typeface="Arial"/>
              <a:buChar char="•"/>
            </a:pPr>
            <a:r>
              <a:rPr lang="es-CL" sz="2200" b="1" i="0" u="none" strike="noStrike" cap="none">
                <a:solidFill>
                  <a:srgbClr val="FFFFFF"/>
                </a:solidFill>
                <a:latin typeface="Century Gothic"/>
                <a:ea typeface="Century Gothic"/>
                <a:cs typeface="Century Gothic"/>
                <a:sym typeface="Century Gothic"/>
              </a:rPr>
              <a:t>Copia de seguridad diferencial. </a:t>
            </a:r>
            <a:r>
              <a:rPr lang="es-CL" sz="2200" b="0" i="0" u="none" strike="noStrike" cap="none">
                <a:solidFill>
                  <a:srgbClr val="FFFFFF"/>
                </a:solidFill>
                <a:latin typeface="Century Gothic"/>
                <a:ea typeface="Century Gothic"/>
                <a:cs typeface="Century Gothic"/>
                <a:sym typeface="Century Gothic"/>
              </a:rPr>
              <a:t>Una copia diferencial es un proceso de backup en el que se salvaguardan solamente los datos que han sido modificados desde la última copia de seguridad completa que se realizó. O sea, el proceso se fija en el estado del bit de modificación, y solo copia el archivo en caso de que éste se encuentre a 1. De esta forma, en cada medio, o conjunto de medios de backup que se creen, solo existirá una información parcial del almacén de datos. Por este motivo, para poder realizar una restauración completa para esa fecha, será necesario disponer de este medio diferencial más el medio en el que se realizó la copia completa o de referencia. Para ello, el propio software que utilicemos para realizarlas se encargará de demandarnos que insertemos ambos medios, y él mismo obtendrá el conjunto final de información con la totalidad de los datos respaldados, en caso de necesitarse una restauración.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INTRODUCCIÓN </a:t>
            </a:r>
            <a:endParaRPr/>
          </a:p>
        </p:txBody>
      </p:sp>
      <p:sp>
        <p:nvSpPr>
          <p:cNvPr id="155" name="Google Shape;155;p20"/>
          <p:cNvSpPr txBox="1">
            <a:spLocks noGrp="1"/>
          </p:cNvSpPr>
          <p:nvPr>
            <p:ph type="body" idx="1"/>
          </p:nvPr>
        </p:nvSpPr>
        <p:spPr>
          <a:xfrm>
            <a:off x="677334" y="1930401"/>
            <a:ext cx="8596668" cy="41109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CL"/>
              <a:t>En este tema se presenta el componente de copia de seguridad de SQL Server.</a:t>
            </a:r>
            <a:endParaRPr/>
          </a:p>
          <a:p>
            <a:pPr marL="228600" lvl="0" indent="-228600" algn="just" rtl="0">
              <a:lnSpc>
                <a:spcPct val="90000"/>
              </a:lnSpc>
              <a:spcBef>
                <a:spcPts val="1000"/>
              </a:spcBef>
              <a:spcAft>
                <a:spcPts val="0"/>
              </a:spcAft>
              <a:buClr>
                <a:schemeClr val="lt1"/>
              </a:buClr>
              <a:buSzPts val="2200"/>
              <a:buChar char="•"/>
            </a:pPr>
            <a:r>
              <a:rPr lang="es-CL"/>
              <a:t> La copia de seguridad de la base de datos de SQL Server es esencial para proteger los datos. </a:t>
            </a:r>
            <a:endParaRPr/>
          </a:p>
          <a:p>
            <a:pPr marL="228600" lvl="0" indent="-228600" algn="just" rtl="0">
              <a:lnSpc>
                <a:spcPct val="90000"/>
              </a:lnSpc>
              <a:spcBef>
                <a:spcPts val="1000"/>
              </a:spcBef>
              <a:spcAft>
                <a:spcPts val="0"/>
              </a:spcAft>
              <a:buClr>
                <a:schemeClr val="lt1"/>
              </a:buClr>
              <a:buSzPts val="2200"/>
              <a:buChar char="•"/>
            </a:pPr>
            <a:r>
              <a:rPr lang="es-CL"/>
              <a:t>En esta descripción se tratan los tipos y las restricciones de copia de seguridad.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8" descr="Diferencial"/>
          <p:cNvPicPr preferRelativeResize="0"/>
          <p:nvPr/>
        </p:nvPicPr>
        <p:blipFill rotWithShape="1">
          <a:blip r:embed="rId3">
            <a:alphaModFix/>
          </a:blip>
          <a:srcRect/>
          <a:stretch/>
        </p:blipFill>
        <p:spPr>
          <a:xfrm>
            <a:off x="1158875" y="0"/>
            <a:ext cx="987425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p:nvPr/>
        </p:nvSpPr>
        <p:spPr>
          <a:xfrm>
            <a:off x="695739" y="1362961"/>
            <a:ext cx="10800522" cy="3139321"/>
          </a:xfrm>
          <a:prstGeom prst="rect">
            <a:avLst/>
          </a:prstGeom>
          <a:noFill/>
          <a:ln>
            <a:noFill/>
          </a:ln>
        </p:spPr>
        <p:txBody>
          <a:bodyPr spcFirstLastPara="1" wrap="square" lIns="91425" tIns="45700" rIns="91425" bIns="45700" anchor="t" anchorCtr="0">
            <a:spAutoFit/>
          </a:bodyPr>
          <a:lstStyle/>
          <a:p>
            <a:pPr marL="0" marR="0" lvl="0" indent="-139700" algn="just" rtl="0">
              <a:lnSpc>
                <a:spcPct val="100000"/>
              </a:lnSpc>
              <a:spcBef>
                <a:spcPts val="0"/>
              </a:spcBef>
              <a:spcAft>
                <a:spcPts val="0"/>
              </a:spcAft>
              <a:buClr>
                <a:srgbClr val="FFFFFF"/>
              </a:buClr>
              <a:buSzPts val="2200"/>
              <a:buFont typeface="Arial"/>
              <a:buChar char="•"/>
            </a:pPr>
            <a:r>
              <a:rPr lang="es-CL" sz="2200" b="1" i="0" u="none" strike="noStrike" cap="none">
                <a:solidFill>
                  <a:srgbClr val="FFFFFF"/>
                </a:solidFill>
                <a:latin typeface="Century Gothic"/>
                <a:ea typeface="Century Gothic"/>
                <a:cs typeface="Century Gothic"/>
                <a:sym typeface="Century Gothic"/>
              </a:rPr>
              <a:t>Copia de seguridad incremental. </a:t>
            </a:r>
            <a:r>
              <a:rPr lang="es-CL" sz="2200" b="0" i="0" u="none" strike="noStrike" cap="none">
                <a:solidFill>
                  <a:srgbClr val="FFFFFF"/>
                </a:solidFill>
                <a:latin typeface="Century Gothic"/>
                <a:ea typeface="Century Gothic"/>
                <a:cs typeface="Century Gothic"/>
                <a:sym typeface="Century Gothic"/>
              </a:rPr>
              <a:t>Se trata del tipo de copia que menos capacidad necesita, por volumen de copia, ya que solo almacenará la información que haya sido modificada desde la última copia de seguridad realizada, ya sea completa, diferencial o incremental, da lo mismo. Además, evidentemente, también se trata del proceso de backup más rápido en realizarse. El principal inconveniente que tiene este mecanismo es que para lograr una restauración en un momento determinado, se necesitarán todos los conjuntos de medios incrementales hasta llegar a la última copia diferencial o completa realizada, además de éstas últimas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0" descr="Incremental"/>
          <p:cNvPicPr preferRelativeResize="0"/>
          <p:nvPr/>
        </p:nvPicPr>
        <p:blipFill rotWithShape="1">
          <a:blip r:embed="rId3">
            <a:alphaModFix/>
          </a:blip>
          <a:srcRect/>
          <a:stretch/>
        </p:blipFill>
        <p:spPr>
          <a:xfrm>
            <a:off x="1260475" y="0"/>
            <a:ext cx="9669463"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1"/>
          <p:cNvPicPr preferRelativeResize="0"/>
          <p:nvPr/>
        </p:nvPicPr>
        <p:blipFill rotWithShape="1">
          <a:blip r:embed="rId3">
            <a:alphaModFix/>
          </a:blip>
          <a:srcRect/>
          <a:stretch/>
        </p:blipFill>
        <p:spPr>
          <a:xfrm>
            <a:off x="1152939" y="0"/>
            <a:ext cx="8839199"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a:t>TAREA DE INVESTIGACIÓN</a:t>
            </a:r>
            <a:endParaRPr/>
          </a:p>
        </p:txBody>
      </p:sp>
      <p:sp>
        <p:nvSpPr>
          <p:cNvPr id="281" name="Google Shape;281;p4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lt1"/>
              </a:buClr>
              <a:buSzPts val="2800"/>
              <a:buNone/>
            </a:pPr>
            <a:endParaRPr sz="2800" b="1"/>
          </a:p>
          <a:p>
            <a:pPr marL="228600" lvl="0" indent="-50800" algn="l" rtl="0">
              <a:lnSpc>
                <a:spcPct val="90000"/>
              </a:lnSpc>
              <a:spcBef>
                <a:spcPts val="1000"/>
              </a:spcBef>
              <a:spcAft>
                <a:spcPts val="0"/>
              </a:spcAft>
              <a:buClr>
                <a:schemeClr val="lt1"/>
              </a:buClr>
              <a:buSzPts val="2800"/>
              <a:buNone/>
            </a:pPr>
            <a:endParaRPr sz="2800" b="1"/>
          </a:p>
          <a:p>
            <a:pPr marL="228600" lvl="0" indent="-228600" algn="l" rtl="0">
              <a:lnSpc>
                <a:spcPct val="90000"/>
              </a:lnSpc>
              <a:spcBef>
                <a:spcPts val="1000"/>
              </a:spcBef>
              <a:spcAft>
                <a:spcPts val="0"/>
              </a:spcAft>
              <a:buClr>
                <a:schemeClr val="lt1"/>
              </a:buClr>
              <a:buSzPts val="2800"/>
              <a:buChar char="•"/>
            </a:pPr>
            <a:r>
              <a:rPr lang="es-CL" sz="2800" b="1"/>
              <a:t>Investigar que son las transacciones y demostrar como funcionan.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CL" b="1"/>
              <a:t>COPIAS DE SEGURIDAD DE ARCHIVOS COMPLETAS (SQL SERVER) </a:t>
            </a:r>
            <a:endParaRPr/>
          </a:p>
        </p:txBody>
      </p:sp>
      <p:sp>
        <p:nvSpPr>
          <p:cNvPr id="287" name="Google Shape;287;p4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Las copias de seguridad de archivos de los grupos de archivos de solo lectura se pueden combinar con copias de seguridad parciales. Las copias de seguridad parciales incluyen todos los grupos de archivos de lectura/escritura y, opcionalmente, uno o varios grupos de archivos de solo lectura.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293" name="Google Shape;293;p4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A continuación procederemos a explicar el proceso de Backup y Restore. </a:t>
            </a:r>
            <a:endParaRPr/>
          </a:p>
          <a:p>
            <a:pPr marL="228600" lvl="0" indent="-228600" algn="l" rtl="0">
              <a:lnSpc>
                <a:spcPct val="90000"/>
              </a:lnSpc>
              <a:spcBef>
                <a:spcPts val="1000"/>
              </a:spcBef>
              <a:spcAft>
                <a:spcPts val="0"/>
              </a:spcAft>
              <a:buClr>
                <a:schemeClr val="lt1"/>
              </a:buClr>
              <a:buSzPts val="2200"/>
              <a:buChar char="•"/>
            </a:pPr>
            <a:r>
              <a:rPr lang="es-CL"/>
              <a:t>Primeramente debemos tener corriendo el motor de base de datos de SQL Server 2008 y abrir el SQL Server Management Studio 2008. </a:t>
            </a:r>
            <a:endParaRPr/>
          </a:p>
        </p:txBody>
      </p:sp>
      <p:pic>
        <p:nvPicPr>
          <p:cNvPr id="294" name="Google Shape;294;p44"/>
          <p:cNvPicPr preferRelativeResize="0"/>
          <p:nvPr/>
        </p:nvPicPr>
        <p:blipFill rotWithShape="1">
          <a:blip r:embed="rId3">
            <a:alphaModFix/>
          </a:blip>
          <a:srcRect/>
          <a:stretch/>
        </p:blipFill>
        <p:spPr>
          <a:xfrm>
            <a:off x="1441003" y="3543162"/>
            <a:ext cx="6013002" cy="111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00" name="Google Shape;300;p4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Nos autentificamos para poder conectarnos al Motor de Base de Datos. </a:t>
            </a:r>
            <a:endParaRPr/>
          </a:p>
          <a:p>
            <a:pPr marL="228600" lvl="0" indent="-228600" algn="l" rtl="0">
              <a:lnSpc>
                <a:spcPct val="90000"/>
              </a:lnSpc>
              <a:spcBef>
                <a:spcPts val="1000"/>
              </a:spcBef>
              <a:spcAft>
                <a:spcPts val="0"/>
              </a:spcAft>
              <a:buClr>
                <a:schemeClr val="lt1"/>
              </a:buClr>
              <a:buSzPts val="2200"/>
              <a:buChar char="•"/>
            </a:pPr>
            <a:r>
              <a:rPr lang="es-CL"/>
              <a:t>En este caso lo hice en modo Autentificación de Windows. </a:t>
            </a:r>
            <a:endParaRPr/>
          </a:p>
          <a:p>
            <a:pPr marL="228600" lvl="0" indent="-88900" algn="l" rtl="0">
              <a:lnSpc>
                <a:spcPct val="90000"/>
              </a:lnSpc>
              <a:spcBef>
                <a:spcPts val="1000"/>
              </a:spcBef>
              <a:spcAft>
                <a:spcPts val="0"/>
              </a:spcAft>
              <a:buClr>
                <a:schemeClr val="lt1"/>
              </a:buClr>
              <a:buSzPts val="2200"/>
              <a:buNone/>
            </a:pPr>
            <a:endParaRPr/>
          </a:p>
        </p:txBody>
      </p:sp>
      <p:pic>
        <p:nvPicPr>
          <p:cNvPr id="301" name="Google Shape;301;p45"/>
          <p:cNvPicPr preferRelativeResize="0"/>
          <p:nvPr/>
        </p:nvPicPr>
        <p:blipFill rotWithShape="1">
          <a:blip r:embed="rId3">
            <a:alphaModFix/>
          </a:blip>
          <a:srcRect/>
          <a:stretch/>
        </p:blipFill>
        <p:spPr>
          <a:xfrm>
            <a:off x="2347968" y="3227857"/>
            <a:ext cx="3529371" cy="25659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07" name="Google Shape;307;p4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Ya conectados nos aparecerán todos los objetos que tiene el motor de base de datos, incluida las bases de datos. </a:t>
            </a:r>
            <a:endParaRPr/>
          </a:p>
          <a:p>
            <a:pPr marL="228600" lvl="0" indent="-88900" algn="l" rtl="0">
              <a:lnSpc>
                <a:spcPct val="90000"/>
              </a:lnSpc>
              <a:spcBef>
                <a:spcPts val="1000"/>
              </a:spcBef>
              <a:spcAft>
                <a:spcPts val="0"/>
              </a:spcAft>
              <a:buClr>
                <a:schemeClr val="lt1"/>
              </a:buClr>
              <a:buSzPts val="2200"/>
              <a:buNone/>
            </a:pPr>
            <a:endParaRPr/>
          </a:p>
        </p:txBody>
      </p:sp>
      <p:pic>
        <p:nvPicPr>
          <p:cNvPr id="308" name="Google Shape;308;p46"/>
          <p:cNvPicPr preferRelativeResize="0"/>
          <p:nvPr/>
        </p:nvPicPr>
        <p:blipFill rotWithShape="1">
          <a:blip r:embed="rId3">
            <a:alphaModFix/>
          </a:blip>
          <a:srcRect/>
          <a:stretch/>
        </p:blipFill>
        <p:spPr>
          <a:xfrm>
            <a:off x="2918099" y="2932644"/>
            <a:ext cx="3496691" cy="333890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BACKUP CON EL ASISTENTE </a:t>
            </a:r>
            <a:endParaRPr/>
          </a:p>
        </p:txBody>
      </p:sp>
      <p:sp>
        <p:nvSpPr>
          <p:cNvPr id="314" name="Google Shape;314;p4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Para realizar el backup desde el asistente, damos clic derecho a la Base de Datos que deseamos realizar la copia de seguridad, luego en </a:t>
            </a:r>
            <a:r>
              <a:rPr lang="es-CL" b="1"/>
              <a:t>Tareas </a:t>
            </a:r>
            <a:r>
              <a:rPr lang="es-CL"/>
              <a:t>y </a:t>
            </a:r>
            <a:r>
              <a:rPr lang="es-CL" b="1"/>
              <a:t>Copia de Seguridad</a:t>
            </a:r>
            <a:r>
              <a:rPr lang="es-CL"/>
              <a:t>. </a:t>
            </a:r>
            <a:endParaRPr/>
          </a:p>
        </p:txBody>
      </p:sp>
      <p:pic>
        <p:nvPicPr>
          <p:cNvPr id="315" name="Google Shape;315;p47"/>
          <p:cNvPicPr preferRelativeResize="0"/>
          <p:nvPr/>
        </p:nvPicPr>
        <p:blipFill rotWithShape="1">
          <a:blip r:embed="rId3">
            <a:alphaModFix/>
          </a:blip>
          <a:srcRect/>
          <a:stretch/>
        </p:blipFill>
        <p:spPr>
          <a:xfrm>
            <a:off x="1885068" y="3355882"/>
            <a:ext cx="4738507" cy="32114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161" name="Google Shape;161;p2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lt1"/>
              </a:buClr>
              <a:buSzPts val="2200"/>
              <a:buChar char="•"/>
            </a:pPr>
            <a:r>
              <a:rPr lang="es-CL"/>
              <a:t>El componente de copias de seguridad y restauración de SQL Server ofrece una protección esencial para los datos críticos almacenados en las bases de datos de SQL Server. </a:t>
            </a:r>
            <a:endParaRPr/>
          </a:p>
          <a:p>
            <a:pPr marL="228600" lvl="0" indent="-228600" algn="just" rtl="0">
              <a:lnSpc>
                <a:spcPct val="90000"/>
              </a:lnSpc>
              <a:spcBef>
                <a:spcPts val="1000"/>
              </a:spcBef>
              <a:spcAft>
                <a:spcPts val="0"/>
              </a:spcAft>
              <a:buClr>
                <a:schemeClr val="lt1"/>
              </a:buClr>
              <a:buSzPts val="2200"/>
              <a:buChar char="•"/>
            </a:pPr>
            <a:r>
              <a:rPr lang="es-CL"/>
              <a:t>Para minimizar el riesgo de pérdida de datos catastrófica, debe realizar copias de seguridad de las bases de datos para conservar las modificaciones en los datos de forma periódica. </a:t>
            </a:r>
            <a:endParaRPr/>
          </a:p>
          <a:p>
            <a:pPr marL="228600" lvl="0" indent="-228600" algn="just" rtl="0">
              <a:lnSpc>
                <a:spcPct val="90000"/>
              </a:lnSpc>
              <a:spcBef>
                <a:spcPts val="1000"/>
              </a:spcBef>
              <a:spcAft>
                <a:spcPts val="0"/>
              </a:spcAft>
              <a:buClr>
                <a:schemeClr val="lt1"/>
              </a:buClr>
              <a:buSzPts val="2200"/>
              <a:buChar char="•"/>
            </a:pPr>
            <a:r>
              <a:rPr lang="es-CL"/>
              <a:t>Una estrategia de copias de seguridad y restauración correctamente planeada contribuye a la protección de las bases de datos de la pérdida de datos derivada de daños causados por diferentes errores. </a:t>
            </a:r>
            <a:endParaRPr/>
          </a:p>
          <a:p>
            <a:pPr marL="228600" lvl="0" indent="-228600" algn="just" rtl="0">
              <a:lnSpc>
                <a:spcPct val="90000"/>
              </a:lnSpc>
              <a:spcBef>
                <a:spcPts val="1000"/>
              </a:spcBef>
              <a:spcAft>
                <a:spcPts val="0"/>
              </a:spcAft>
              <a:buClr>
                <a:schemeClr val="lt1"/>
              </a:buClr>
              <a:buSzPts val="2200"/>
              <a:buChar char="•"/>
            </a:pPr>
            <a:r>
              <a:rPr lang="es-CL"/>
              <a:t>Pruebe la estrategia mediante la restauración de las copias de seguridad y la posterior recuperación de la base de datos para estar preparado y poder responder de forma eficaz ante un desastre.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body" idx="1"/>
          </p:nvPr>
        </p:nvSpPr>
        <p:spPr>
          <a:xfrm>
            <a:off x="677334" y="618187"/>
            <a:ext cx="8596668" cy="542317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Nos mostrara las opciones para hacer el backup como Nombre del Archivo, Ubicación del Archivo, Tipo de Backup, etc. </a:t>
            </a:r>
            <a:endParaRPr/>
          </a:p>
        </p:txBody>
      </p:sp>
      <p:pic>
        <p:nvPicPr>
          <p:cNvPr id="321" name="Google Shape;321;p48"/>
          <p:cNvPicPr preferRelativeResize="0"/>
          <p:nvPr/>
        </p:nvPicPr>
        <p:blipFill rotWithShape="1">
          <a:blip r:embed="rId3">
            <a:alphaModFix/>
          </a:blip>
          <a:srcRect/>
          <a:stretch/>
        </p:blipFill>
        <p:spPr>
          <a:xfrm>
            <a:off x="1404295" y="1270557"/>
            <a:ext cx="5751567" cy="50123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body" idx="1"/>
          </p:nvPr>
        </p:nvSpPr>
        <p:spPr>
          <a:xfrm>
            <a:off x="677334" y="643945"/>
            <a:ext cx="8596668" cy="53974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En la opción de </a:t>
            </a:r>
            <a:r>
              <a:rPr lang="es-CL" b="1"/>
              <a:t>Opciones </a:t>
            </a:r>
            <a:r>
              <a:rPr lang="es-CL"/>
              <a:t>nos muestra otras características y opciones que podemos hacer con la copia de seguridad. </a:t>
            </a:r>
            <a:endParaRPr/>
          </a:p>
        </p:txBody>
      </p:sp>
      <p:pic>
        <p:nvPicPr>
          <p:cNvPr id="327" name="Google Shape;327;p49"/>
          <p:cNvPicPr preferRelativeResize="0"/>
          <p:nvPr/>
        </p:nvPicPr>
        <p:blipFill rotWithShape="1">
          <a:blip r:embed="rId3">
            <a:alphaModFix/>
          </a:blip>
          <a:srcRect/>
          <a:stretch/>
        </p:blipFill>
        <p:spPr>
          <a:xfrm>
            <a:off x="2132563" y="1514330"/>
            <a:ext cx="5686209" cy="49884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body" idx="1"/>
          </p:nvPr>
        </p:nvSpPr>
        <p:spPr>
          <a:xfrm>
            <a:off x="677334" y="528035"/>
            <a:ext cx="8596668" cy="551332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Una vez terminado de marcar y llenar las opciones que queremos presionamos en </a:t>
            </a:r>
            <a:r>
              <a:rPr lang="es-CL" b="1"/>
              <a:t>Aceptar</a:t>
            </a:r>
            <a:r>
              <a:rPr lang="es-CL"/>
              <a:t>. </a:t>
            </a:r>
            <a:endParaRPr/>
          </a:p>
          <a:p>
            <a:pPr marL="228600" lvl="0" indent="-228600" algn="l" rtl="0">
              <a:lnSpc>
                <a:spcPct val="90000"/>
              </a:lnSpc>
              <a:spcBef>
                <a:spcPts val="1000"/>
              </a:spcBef>
              <a:spcAft>
                <a:spcPts val="0"/>
              </a:spcAft>
              <a:buClr>
                <a:schemeClr val="lt1"/>
              </a:buClr>
              <a:buSzPts val="2200"/>
              <a:buChar char="•"/>
            </a:pPr>
            <a:r>
              <a:rPr lang="es-CL"/>
              <a:t>nos mostrara cuando haya finalizado, en caso contrario nos notificara el error. </a:t>
            </a:r>
            <a:endParaRPr/>
          </a:p>
        </p:txBody>
      </p:sp>
      <p:pic>
        <p:nvPicPr>
          <p:cNvPr id="333" name="Google Shape;333;p50"/>
          <p:cNvPicPr preferRelativeResize="0"/>
          <p:nvPr/>
        </p:nvPicPr>
        <p:blipFill rotWithShape="1">
          <a:blip r:embed="rId3">
            <a:alphaModFix/>
          </a:blip>
          <a:srcRect/>
          <a:stretch/>
        </p:blipFill>
        <p:spPr>
          <a:xfrm>
            <a:off x="1854488" y="2119792"/>
            <a:ext cx="5392094" cy="31078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39" name="Google Shape;339;p5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Y con esto tenemos nuestra copia de seguridad para la base de datos. </a:t>
            </a:r>
            <a:endParaRPr/>
          </a:p>
          <a:p>
            <a:pPr marL="228600" lvl="0" indent="-228600" algn="l" rtl="0">
              <a:lnSpc>
                <a:spcPct val="90000"/>
              </a:lnSpc>
              <a:spcBef>
                <a:spcPts val="1000"/>
              </a:spcBef>
              <a:spcAft>
                <a:spcPts val="0"/>
              </a:spcAft>
              <a:buClr>
                <a:schemeClr val="lt1"/>
              </a:buClr>
              <a:buSzPts val="2200"/>
              <a:buChar char="•"/>
            </a:pPr>
            <a:r>
              <a:rPr lang="es-CL"/>
              <a:t>El archivo que se crea es parecido a este: </a:t>
            </a:r>
            <a:endParaRPr/>
          </a:p>
          <a:p>
            <a:pPr marL="228600" lvl="0" indent="-88900" algn="l" rtl="0">
              <a:lnSpc>
                <a:spcPct val="90000"/>
              </a:lnSpc>
              <a:spcBef>
                <a:spcPts val="1000"/>
              </a:spcBef>
              <a:spcAft>
                <a:spcPts val="0"/>
              </a:spcAft>
              <a:buClr>
                <a:schemeClr val="lt1"/>
              </a:buClr>
              <a:buSzPts val="2200"/>
              <a:buNone/>
            </a:pPr>
            <a:endParaRPr/>
          </a:p>
        </p:txBody>
      </p:sp>
      <p:pic>
        <p:nvPicPr>
          <p:cNvPr id="340" name="Google Shape;340;p51"/>
          <p:cNvPicPr preferRelativeResize="0"/>
          <p:nvPr/>
        </p:nvPicPr>
        <p:blipFill rotWithShape="1">
          <a:blip r:embed="rId3">
            <a:alphaModFix/>
          </a:blip>
          <a:srcRect/>
          <a:stretch/>
        </p:blipFill>
        <p:spPr>
          <a:xfrm>
            <a:off x="534318" y="3219297"/>
            <a:ext cx="7528595" cy="17633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body" idx="1"/>
          </p:nvPr>
        </p:nvSpPr>
        <p:spPr>
          <a:xfrm>
            <a:off x="677334" y="334851"/>
            <a:ext cx="8596668" cy="5706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b="1"/>
              <a:t>Restore con el Asistente </a:t>
            </a:r>
            <a:endParaRPr/>
          </a:p>
          <a:p>
            <a:pPr marL="228600" lvl="0" indent="-228600" algn="l" rtl="0">
              <a:lnSpc>
                <a:spcPct val="90000"/>
              </a:lnSpc>
              <a:spcBef>
                <a:spcPts val="1000"/>
              </a:spcBef>
              <a:spcAft>
                <a:spcPts val="0"/>
              </a:spcAft>
              <a:buClr>
                <a:schemeClr val="lt1"/>
              </a:buClr>
              <a:buSzPts val="2200"/>
              <a:buChar char="•"/>
            </a:pPr>
            <a:r>
              <a:rPr lang="es-CL"/>
              <a:t>Ahora vamos a realizar la restauración de la base de datos con la copia de seguridad hecha anteriormente. </a:t>
            </a:r>
            <a:endParaRPr/>
          </a:p>
          <a:p>
            <a:pPr marL="228600" lvl="0" indent="-228600" algn="l" rtl="0">
              <a:lnSpc>
                <a:spcPct val="90000"/>
              </a:lnSpc>
              <a:spcBef>
                <a:spcPts val="1000"/>
              </a:spcBef>
              <a:spcAft>
                <a:spcPts val="0"/>
              </a:spcAft>
              <a:buClr>
                <a:schemeClr val="lt1"/>
              </a:buClr>
              <a:buSzPts val="2200"/>
              <a:buChar char="•"/>
            </a:pPr>
            <a:r>
              <a:rPr lang="es-CL"/>
              <a:t>Por motivos didácticos voy a crear una nueva tabla en la base de datos llamada “</a:t>
            </a:r>
            <a:r>
              <a:rPr lang="es-CL" b="1"/>
              <a:t>Nueva</a:t>
            </a:r>
            <a:r>
              <a:rPr lang="es-CL"/>
              <a:t>”, esto es para restaurar al estado anterior la base de datos, donde todavía no estaba creada la tabla </a:t>
            </a:r>
            <a:r>
              <a:rPr lang="es-CL" b="1"/>
              <a:t>Nueva</a:t>
            </a:r>
            <a:r>
              <a:rPr lang="es-CL"/>
              <a:t>. </a:t>
            </a:r>
            <a:endParaRPr/>
          </a:p>
          <a:p>
            <a:pPr marL="0" lvl="0" indent="0" algn="l" rtl="0">
              <a:lnSpc>
                <a:spcPct val="90000"/>
              </a:lnSpc>
              <a:spcBef>
                <a:spcPts val="1000"/>
              </a:spcBef>
              <a:spcAft>
                <a:spcPts val="0"/>
              </a:spcAft>
              <a:buClr>
                <a:schemeClr val="lt1"/>
              </a:buClr>
              <a:buSzPts val="2200"/>
              <a:buNone/>
            </a:pPr>
            <a:endParaRPr/>
          </a:p>
        </p:txBody>
      </p:sp>
      <p:pic>
        <p:nvPicPr>
          <p:cNvPr id="346" name="Google Shape;346;p52"/>
          <p:cNvPicPr preferRelativeResize="0"/>
          <p:nvPr/>
        </p:nvPicPr>
        <p:blipFill rotWithShape="1">
          <a:blip r:embed="rId3">
            <a:alphaModFix/>
          </a:blip>
          <a:srcRect/>
          <a:stretch/>
        </p:blipFill>
        <p:spPr>
          <a:xfrm>
            <a:off x="2852398" y="2411481"/>
            <a:ext cx="3780221" cy="44465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52" name="Google Shape;352;p5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Para realizar la restauración le damos clic derecho a la base de datos y seleccionamos </a:t>
            </a:r>
            <a:r>
              <a:rPr lang="es-CL" b="1"/>
              <a:t>Tareas</a:t>
            </a:r>
            <a:r>
              <a:rPr lang="es-CL"/>
              <a:t>, luego </a:t>
            </a:r>
            <a:r>
              <a:rPr lang="es-CL" b="1"/>
              <a:t>Restauración </a:t>
            </a:r>
            <a:r>
              <a:rPr lang="es-CL"/>
              <a:t>y por ultimo </a:t>
            </a:r>
            <a:r>
              <a:rPr lang="es-CL" b="1"/>
              <a:t>Base de Datos </a:t>
            </a:r>
            <a:endParaRPr/>
          </a:p>
        </p:txBody>
      </p:sp>
      <p:pic>
        <p:nvPicPr>
          <p:cNvPr id="353" name="Google Shape;353;p53"/>
          <p:cNvPicPr preferRelativeResize="0"/>
          <p:nvPr/>
        </p:nvPicPr>
        <p:blipFill rotWithShape="1">
          <a:blip r:embed="rId3">
            <a:alphaModFix/>
          </a:blip>
          <a:srcRect/>
          <a:stretch/>
        </p:blipFill>
        <p:spPr>
          <a:xfrm>
            <a:off x="1286059" y="3156674"/>
            <a:ext cx="6503193" cy="288468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677334" y="321973"/>
            <a:ext cx="8596668" cy="57193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Nos mostrara las opciones de la restauración, seleccionamos la Base de Datos y la copia de Seguridad que deseamos, en este caso solamente hay una. </a:t>
            </a:r>
            <a:endParaRPr/>
          </a:p>
        </p:txBody>
      </p:sp>
      <p:pic>
        <p:nvPicPr>
          <p:cNvPr id="359" name="Google Shape;359;p54"/>
          <p:cNvPicPr preferRelativeResize="0"/>
          <p:nvPr/>
        </p:nvPicPr>
        <p:blipFill rotWithShape="1">
          <a:blip r:embed="rId3">
            <a:alphaModFix/>
          </a:blip>
          <a:srcRect/>
          <a:stretch/>
        </p:blipFill>
        <p:spPr>
          <a:xfrm>
            <a:off x="2099884" y="1231364"/>
            <a:ext cx="5751567" cy="50362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5"/>
          <p:cNvSpPr txBox="1">
            <a:spLocks noGrp="1"/>
          </p:cNvSpPr>
          <p:nvPr>
            <p:ph type="body" idx="1"/>
          </p:nvPr>
        </p:nvSpPr>
        <p:spPr>
          <a:xfrm>
            <a:off x="677334" y="386367"/>
            <a:ext cx="8596668" cy="565499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En la opción de “</a:t>
            </a:r>
            <a:r>
              <a:rPr lang="es-CL" b="1"/>
              <a:t>Opciones</a:t>
            </a:r>
            <a:r>
              <a:rPr lang="es-CL"/>
              <a:t>” se nos mostrar otras opciones como si queremos sobrescribir la base de datos con la copia de seguridad, en este caso vamos seleccionar dicha opción “</a:t>
            </a:r>
            <a:r>
              <a:rPr lang="es-CL" b="1"/>
              <a:t>Sobrescribir la Base de Datos existente</a:t>
            </a:r>
            <a:r>
              <a:rPr lang="es-CL"/>
              <a:t>”, esto para regresar al estado donde no se encontraba la tabla “</a:t>
            </a:r>
            <a:r>
              <a:rPr lang="es-CL" b="1"/>
              <a:t>Nueva</a:t>
            </a:r>
            <a:r>
              <a:rPr lang="es-CL"/>
              <a:t>” y en Estado de Recuperación dejamos por default la que está marcada. </a:t>
            </a:r>
            <a:endParaRPr/>
          </a:p>
        </p:txBody>
      </p:sp>
      <p:pic>
        <p:nvPicPr>
          <p:cNvPr id="365" name="Google Shape;365;p55"/>
          <p:cNvPicPr preferRelativeResize="0"/>
          <p:nvPr/>
        </p:nvPicPr>
        <p:blipFill rotWithShape="1">
          <a:blip r:embed="rId3">
            <a:alphaModFix/>
          </a:blip>
          <a:srcRect/>
          <a:stretch/>
        </p:blipFill>
        <p:spPr>
          <a:xfrm>
            <a:off x="1794122" y="1861593"/>
            <a:ext cx="5718888" cy="49964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71" name="Google Shape;371;p5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Presionamos Aceptar para realizar la operación. </a:t>
            </a:r>
            <a:endParaRPr/>
          </a:p>
        </p:txBody>
      </p:sp>
      <p:pic>
        <p:nvPicPr>
          <p:cNvPr id="372" name="Google Shape;372;p56"/>
          <p:cNvPicPr preferRelativeResize="0"/>
          <p:nvPr/>
        </p:nvPicPr>
        <p:blipFill rotWithShape="1">
          <a:blip r:embed="rId3">
            <a:alphaModFix/>
          </a:blip>
          <a:srcRect/>
          <a:stretch/>
        </p:blipFill>
        <p:spPr>
          <a:xfrm>
            <a:off x="2021346" y="3185834"/>
            <a:ext cx="5032621" cy="12590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7"/>
          <p:cNvSpPr txBox="1">
            <a:spLocks noGrp="1"/>
          </p:cNvSpPr>
          <p:nvPr>
            <p:ph type="body" idx="1"/>
          </p:nvPr>
        </p:nvSpPr>
        <p:spPr>
          <a:xfrm>
            <a:off x="677334" y="360609"/>
            <a:ext cx="8596668" cy="56807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b="1"/>
              <a:t>Nota</a:t>
            </a:r>
            <a:r>
              <a:rPr lang="es-CL"/>
              <a:t>: La base de datos NO debe estar en USO, se puede dar en algunos de estos casos: </a:t>
            </a:r>
            <a:endParaRPr/>
          </a:p>
          <a:p>
            <a:pPr marL="685800" lvl="1" indent="-228600" algn="l" rtl="0">
              <a:lnSpc>
                <a:spcPct val="90000"/>
              </a:lnSpc>
              <a:spcBef>
                <a:spcPts val="500"/>
              </a:spcBef>
              <a:spcAft>
                <a:spcPts val="0"/>
              </a:spcAft>
              <a:buClr>
                <a:schemeClr val="lt1"/>
              </a:buClr>
              <a:buSzPts val="2000"/>
              <a:buChar char="•"/>
            </a:pPr>
            <a:r>
              <a:rPr lang="es-CL"/>
              <a:t>Alguna consulta abierta que está conectada a la base de datos </a:t>
            </a:r>
            <a:endParaRPr/>
          </a:p>
          <a:p>
            <a:pPr marL="685800" lvl="1" indent="-228600" algn="l" rtl="0">
              <a:lnSpc>
                <a:spcPct val="90000"/>
              </a:lnSpc>
              <a:spcBef>
                <a:spcPts val="500"/>
              </a:spcBef>
              <a:spcAft>
                <a:spcPts val="0"/>
              </a:spcAft>
              <a:buClr>
                <a:schemeClr val="lt1"/>
              </a:buClr>
              <a:buSzPts val="2000"/>
              <a:buChar char="•"/>
            </a:pPr>
            <a:r>
              <a:rPr lang="es-CL"/>
              <a:t>Alguna modificación de tablas o campos. </a:t>
            </a:r>
            <a:endParaRPr/>
          </a:p>
          <a:p>
            <a:pPr marL="685800" lvl="1" indent="-228600" algn="l" rtl="0">
              <a:lnSpc>
                <a:spcPct val="90000"/>
              </a:lnSpc>
              <a:spcBef>
                <a:spcPts val="500"/>
              </a:spcBef>
              <a:spcAft>
                <a:spcPts val="0"/>
              </a:spcAft>
              <a:buClr>
                <a:schemeClr val="lt1"/>
              </a:buClr>
              <a:buSzPts val="2000"/>
              <a:buChar char="•"/>
            </a:pPr>
            <a:r>
              <a:rPr lang="es-CL"/>
              <a:t>Conexión con alguna aplicación, etc. </a:t>
            </a:r>
            <a:endParaRPr/>
          </a:p>
          <a:p>
            <a:pPr marL="228600" lvl="0" indent="-88900" algn="l" rtl="0">
              <a:lnSpc>
                <a:spcPct val="90000"/>
              </a:lnSpc>
              <a:spcBef>
                <a:spcPts val="1000"/>
              </a:spcBef>
              <a:spcAft>
                <a:spcPts val="0"/>
              </a:spcAft>
              <a:buClr>
                <a:schemeClr val="lt1"/>
              </a:buClr>
              <a:buSzPts val="2200"/>
              <a:buNone/>
            </a:pPr>
            <a:endParaRPr/>
          </a:p>
        </p:txBody>
      </p:sp>
      <p:pic>
        <p:nvPicPr>
          <p:cNvPr id="378" name="Google Shape;378;p57"/>
          <p:cNvPicPr preferRelativeResize="0"/>
          <p:nvPr/>
        </p:nvPicPr>
        <p:blipFill rotWithShape="1">
          <a:blip r:embed="rId3">
            <a:alphaModFix/>
          </a:blip>
          <a:srcRect/>
          <a:stretch/>
        </p:blipFill>
        <p:spPr>
          <a:xfrm>
            <a:off x="1315579" y="2879764"/>
            <a:ext cx="7320177" cy="23348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¿QUÉ ES LA COPIA DE SEGURIDAD Y LA RECUPERACIÓN? </a:t>
            </a:r>
            <a:endParaRPr/>
          </a:p>
        </p:txBody>
      </p:sp>
      <p:sp>
        <p:nvSpPr>
          <p:cNvPr id="167" name="Google Shape;167;p2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s-CL"/>
              <a:t>La copia de seguridad y la recuperación es un componente esencial de cualquier estrategia de protección de datos que resguarda los sistemas y los datos críticos de la organización contra desastres y pérdida de datos.</a:t>
            </a:r>
            <a:endParaRPr/>
          </a:p>
          <a:p>
            <a:pPr marL="228600" lvl="0" indent="-228600" algn="just" rtl="0">
              <a:lnSpc>
                <a:spcPct val="90000"/>
              </a:lnSpc>
              <a:spcBef>
                <a:spcPts val="1000"/>
              </a:spcBef>
              <a:spcAft>
                <a:spcPts val="0"/>
              </a:spcAft>
              <a:buClr>
                <a:schemeClr val="lt1"/>
              </a:buClr>
              <a:buSzPts val="2200"/>
              <a:buChar char="•"/>
            </a:pPr>
            <a:r>
              <a:rPr lang="es-CL"/>
              <a:t> La copia de seguridad de los datos críticos de la organización garantiza que la empresa siempre esté en funcionamiento, independientemente de lo que ocurra. </a:t>
            </a:r>
            <a:endParaRPr/>
          </a:p>
          <a:p>
            <a:pPr marL="228600" lvl="0" indent="-228600" algn="just" rtl="0">
              <a:lnSpc>
                <a:spcPct val="90000"/>
              </a:lnSpc>
              <a:spcBef>
                <a:spcPts val="1000"/>
              </a:spcBef>
              <a:spcAft>
                <a:spcPts val="0"/>
              </a:spcAft>
              <a:buClr>
                <a:schemeClr val="lt1"/>
              </a:buClr>
              <a:buSzPts val="2200"/>
              <a:buChar char="•"/>
            </a:pPr>
            <a:r>
              <a:rPr lang="es-CL"/>
              <a:t>La nueva tecnología de recuperación y copia de seguridad incluye protección de máquinas virtuales, eliminación de datos duplicados, replicación y archivado.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body" idx="1"/>
          </p:nvPr>
        </p:nvSpPr>
        <p:spPr>
          <a:xfrm>
            <a:off x="677334" y="553793"/>
            <a:ext cx="8596668" cy="548757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Una vez verificado que la base de datos NO esté en uso presionamos Aceptar nuevamente en la ventana del Asistente de Restauración </a:t>
            </a:r>
            <a:endParaRPr/>
          </a:p>
        </p:txBody>
      </p:sp>
      <p:pic>
        <p:nvPicPr>
          <p:cNvPr id="384" name="Google Shape;384;p58"/>
          <p:cNvPicPr preferRelativeResize="0"/>
          <p:nvPr/>
        </p:nvPicPr>
        <p:blipFill rotWithShape="1">
          <a:blip r:embed="rId3">
            <a:alphaModFix/>
          </a:blip>
          <a:srcRect/>
          <a:stretch/>
        </p:blipFill>
        <p:spPr>
          <a:xfrm>
            <a:off x="1278967" y="1826136"/>
            <a:ext cx="7735752" cy="408526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390" name="Google Shape;390;p5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La restauración se ha realizado con éxito, y para esto verificamos en las tablas de la Base de Datos para ver si la tabla “Nueva” esta o no.</a:t>
            </a:r>
            <a:endParaRPr/>
          </a:p>
          <a:p>
            <a:pPr marL="228600" lvl="0" indent="-228600" algn="l" rtl="0">
              <a:lnSpc>
                <a:spcPct val="90000"/>
              </a:lnSpc>
              <a:spcBef>
                <a:spcPts val="1000"/>
              </a:spcBef>
              <a:spcAft>
                <a:spcPts val="0"/>
              </a:spcAft>
              <a:buClr>
                <a:schemeClr val="lt1"/>
              </a:buClr>
              <a:buSzPts val="2200"/>
              <a:buChar char="•"/>
            </a:pPr>
            <a:r>
              <a:rPr lang="es-CL"/>
              <a:t>Vemos que efectivamente la tabla </a:t>
            </a:r>
            <a:r>
              <a:rPr lang="es-CL" b="1"/>
              <a:t>Nueva </a:t>
            </a:r>
            <a:r>
              <a:rPr lang="es-CL"/>
              <a:t>ya no se encuentra. </a:t>
            </a:r>
            <a:endParaRPr/>
          </a:p>
          <a:p>
            <a:pPr marL="228600" lvl="0" indent="-88900" algn="l" rtl="0">
              <a:lnSpc>
                <a:spcPct val="90000"/>
              </a:lnSpc>
              <a:spcBef>
                <a:spcPts val="1000"/>
              </a:spcBef>
              <a:spcAft>
                <a:spcPts val="0"/>
              </a:spcAft>
              <a:buClr>
                <a:schemeClr val="lt1"/>
              </a:buClr>
              <a:buSzPts val="2200"/>
              <a:buNone/>
            </a:pPr>
            <a:endParaRPr/>
          </a:p>
        </p:txBody>
      </p:sp>
      <p:pic>
        <p:nvPicPr>
          <p:cNvPr id="391" name="Google Shape;391;p59"/>
          <p:cNvPicPr preferRelativeResize="0"/>
          <p:nvPr/>
        </p:nvPicPr>
        <p:blipFill rotWithShape="1">
          <a:blip r:embed="rId3">
            <a:alphaModFix/>
          </a:blip>
          <a:srcRect/>
          <a:stretch/>
        </p:blipFill>
        <p:spPr>
          <a:xfrm>
            <a:off x="3200127" y="3132793"/>
            <a:ext cx="2659759" cy="351768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BACKUP EN CONSOLA O POR MEDIO DE CONSULTAS O SCRIPT </a:t>
            </a:r>
            <a:endParaRPr/>
          </a:p>
        </p:txBody>
      </p:sp>
      <p:sp>
        <p:nvSpPr>
          <p:cNvPr id="397" name="Google Shape;397;p6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Esta forma también es bien sencilla realizar el procedimiento, primeramente debemos de abrir una nueva consulta en la base de datos que queramos hacer la copia de seguridad. Clic derecho en la BD y Nueva consulta. </a:t>
            </a:r>
            <a:endParaRPr/>
          </a:p>
        </p:txBody>
      </p:sp>
      <p:pic>
        <p:nvPicPr>
          <p:cNvPr id="398" name="Google Shape;398;p60"/>
          <p:cNvPicPr preferRelativeResize="0"/>
          <p:nvPr/>
        </p:nvPicPr>
        <p:blipFill rotWithShape="1">
          <a:blip r:embed="rId3">
            <a:alphaModFix/>
          </a:blip>
          <a:srcRect/>
          <a:stretch/>
        </p:blipFill>
        <p:spPr>
          <a:xfrm>
            <a:off x="2253219" y="3634100"/>
            <a:ext cx="4251159" cy="16204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04" name="Google Shape;404;p6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Vemos que la consulta (marcada en VERDE) tiene conectada la base de datos (marcada en ROJO). </a:t>
            </a:r>
            <a:endParaRPr/>
          </a:p>
        </p:txBody>
      </p:sp>
      <p:pic>
        <p:nvPicPr>
          <p:cNvPr id="405" name="Google Shape;405;p61"/>
          <p:cNvPicPr preferRelativeResize="0"/>
          <p:nvPr/>
        </p:nvPicPr>
        <p:blipFill rotWithShape="1">
          <a:blip r:embed="rId3">
            <a:alphaModFix/>
          </a:blip>
          <a:srcRect/>
          <a:stretch/>
        </p:blipFill>
        <p:spPr>
          <a:xfrm>
            <a:off x="582201" y="3381070"/>
            <a:ext cx="9505762" cy="1989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11" name="Google Shape;411;p6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Seguidamente escribimos los comandos en SQL: </a:t>
            </a:r>
            <a:endParaRPr/>
          </a:p>
          <a:p>
            <a:pPr marL="685800" lvl="1" indent="-228600" algn="l" rtl="0">
              <a:lnSpc>
                <a:spcPct val="90000"/>
              </a:lnSpc>
              <a:spcBef>
                <a:spcPts val="500"/>
              </a:spcBef>
              <a:spcAft>
                <a:spcPts val="0"/>
              </a:spcAft>
              <a:buClr>
                <a:schemeClr val="lt1"/>
              </a:buClr>
              <a:buSzPts val="2000"/>
              <a:buChar char="•"/>
            </a:pPr>
            <a:r>
              <a:rPr lang="es-CL"/>
              <a:t>ALTER DATABASE "200512086" SET RECOVERY SIMPLE </a:t>
            </a:r>
            <a:endParaRPr/>
          </a:p>
          <a:p>
            <a:pPr marL="228600" lvl="0" indent="-228600" algn="l" rtl="0">
              <a:lnSpc>
                <a:spcPct val="90000"/>
              </a:lnSpc>
              <a:spcBef>
                <a:spcPts val="1000"/>
              </a:spcBef>
              <a:spcAft>
                <a:spcPts val="0"/>
              </a:spcAft>
              <a:buClr>
                <a:schemeClr val="lt1"/>
              </a:buClr>
              <a:buSzPts val="2200"/>
              <a:buChar char="•"/>
            </a:pPr>
            <a:r>
              <a:rPr lang="es-CL"/>
              <a:t>Donde “</a:t>
            </a:r>
            <a:r>
              <a:rPr lang="es-CL" b="1"/>
              <a:t>200512086</a:t>
            </a:r>
            <a:r>
              <a:rPr lang="es-CL"/>
              <a:t>” es el nombre de la Base de Datos a realizarle Backup. </a:t>
            </a:r>
            <a:endParaRPr/>
          </a:p>
          <a:p>
            <a:pPr marL="228600" lvl="0" indent="-228600" algn="l" rtl="0">
              <a:lnSpc>
                <a:spcPct val="90000"/>
              </a:lnSpc>
              <a:spcBef>
                <a:spcPts val="1000"/>
              </a:spcBef>
              <a:spcAft>
                <a:spcPts val="0"/>
              </a:spcAft>
              <a:buClr>
                <a:schemeClr val="lt1"/>
              </a:buClr>
              <a:buSzPts val="2200"/>
              <a:buChar char="•"/>
            </a:pPr>
            <a:r>
              <a:rPr lang="es-CL" b="1"/>
              <a:t>RECOVERY SIMPLE </a:t>
            </a:r>
            <a:r>
              <a:rPr lang="es-CL"/>
              <a:t>es el tipo de Recovery que deseamos hacer. </a:t>
            </a:r>
            <a:endParaRPr/>
          </a:p>
          <a:p>
            <a:pPr marL="228600" lvl="0" indent="-228600" algn="l" rtl="0">
              <a:lnSpc>
                <a:spcPct val="90000"/>
              </a:lnSpc>
              <a:spcBef>
                <a:spcPts val="1000"/>
              </a:spcBef>
              <a:spcAft>
                <a:spcPts val="0"/>
              </a:spcAft>
              <a:buClr>
                <a:schemeClr val="lt1"/>
              </a:buClr>
              <a:buSzPts val="2200"/>
              <a:buChar char="•"/>
            </a:pPr>
            <a:r>
              <a:rPr lang="es-CL"/>
              <a:t>Ejecutamos la consulta y si todo esta correcto no nos mostrara ningún error. </a:t>
            </a:r>
            <a:endParaRPr/>
          </a:p>
        </p:txBody>
      </p:sp>
      <p:pic>
        <p:nvPicPr>
          <p:cNvPr id="412" name="Google Shape;412;p62"/>
          <p:cNvPicPr preferRelativeResize="0"/>
          <p:nvPr/>
        </p:nvPicPr>
        <p:blipFill rotWithShape="1">
          <a:blip r:embed="rId3">
            <a:alphaModFix/>
          </a:blip>
          <a:srcRect/>
          <a:stretch/>
        </p:blipFill>
        <p:spPr>
          <a:xfrm>
            <a:off x="1435668" y="4318332"/>
            <a:ext cx="7643938" cy="23014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3"/>
          <p:cNvSpPr txBox="1">
            <a:spLocks noGrp="1"/>
          </p:cNvSpPr>
          <p:nvPr>
            <p:ph type="body" idx="1"/>
          </p:nvPr>
        </p:nvSpPr>
        <p:spPr>
          <a:xfrm>
            <a:off x="728849" y="318910"/>
            <a:ext cx="8596668" cy="388077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Luego escribimos: </a:t>
            </a:r>
            <a:endParaRPr/>
          </a:p>
          <a:p>
            <a:pPr marL="685800" lvl="1" indent="-228600" algn="l" rtl="0">
              <a:lnSpc>
                <a:spcPct val="90000"/>
              </a:lnSpc>
              <a:spcBef>
                <a:spcPts val="500"/>
              </a:spcBef>
              <a:spcAft>
                <a:spcPts val="0"/>
              </a:spcAft>
              <a:buClr>
                <a:schemeClr val="lt1"/>
              </a:buClr>
              <a:buSzPts val="2000"/>
              <a:buChar char="•"/>
            </a:pPr>
            <a:r>
              <a:rPr lang="es-CL"/>
              <a:t>BACKUP DATABASE "200512086" </a:t>
            </a:r>
            <a:endParaRPr/>
          </a:p>
          <a:p>
            <a:pPr marL="685800" lvl="1" indent="-228600" algn="l" rtl="0">
              <a:lnSpc>
                <a:spcPct val="90000"/>
              </a:lnSpc>
              <a:spcBef>
                <a:spcPts val="500"/>
              </a:spcBef>
              <a:spcAft>
                <a:spcPts val="0"/>
              </a:spcAft>
              <a:buClr>
                <a:schemeClr val="lt1"/>
              </a:buClr>
              <a:buSzPts val="2000"/>
              <a:buChar char="•"/>
            </a:pPr>
            <a:r>
              <a:rPr lang="es-CL"/>
              <a:t>TO DISK = 'C:\Backups\Backup_200512086.BAK' </a:t>
            </a:r>
            <a:endParaRPr/>
          </a:p>
          <a:p>
            <a:pPr marL="228600" lvl="0" indent="-228600" algn="l" rtl="0">
              <a:lnSpc>
                <a:spcPct val="90000"/>
              </a:lnSpc>
              <a:spcBef>
                <a:spcPts val="1000"/>
              </a:spcBef>
              <a:spcAft>
                <a:spcPts val="0"/>
              </a:spcAft>
              <a:buClr>
                <a:schemeClr val="lt1"/>
              </a:buClr>
              <a:buSzPts val="2200"/>
              <a:buChar char="•"/>
            </a:pPr>
            <a:r>
              <a:rPr lang="es-CL"/>
              <a:t>Donde 200512086 es la base de datos y en la otra línea se especifica la carpeta donde será creada la copia de Seguridad. </a:t>
            </a:r>
            <a:endParaRPr/>
          </a:p>
          <a:p>
            <a:pPr marL="228600" lvl="0" indent="-228600" algn="l" rtl="0">
              <a:lnSpc>
                <a:spcPct val="90000"/>
              </a:lnSpc>
              <a:spcBef>
                <a:spcPts val="1000"/>
              </a:spcBef>
              <a:spcAft>
                <a:spcPts val="0"/>
              </a:spcAft>
              <a:buClr>
                <a:schemeClr val="lt1"/>
              </a:buClr>
              <a:buSzPts val="2200"/>
              <a:buChar char="•"/>
            </a:pPr>
            <a:r>
              <a:rPr lang="es-CL"/>
              <a:t>NOTA: la carpeta donde se va crear el archivo “</a:t>
            </a:r>
            <a:r>
              <a:rPr lang="es-CL" b="1"/>
              <a:t>.BAK</a:t>
            </a:r>
            <a:r>
              <a:rPr lang="es-CL"/>
              <a:t>” debe estar creado sino nos mostrara error en tiempo de ejecución. </a:t>
            </a:r>
            <a:endParaRPr/>
          </a:p>
          <a:p>
            <a:pPr marL="228600" lvl="0" indent="-228600" algn="l" rtl="0">
              <a:lnSpc>
                <a:spcPct val="90000"/>
              </a:lnSpc>
              <a:spcBef>
                <a:spcPts val="1000"/>
              </a:spcBef>
              <a:spcAft>
                <a:spcPts val="0"/>
              </a:spcAft>
              <a:buClr>
                <a:schemeClr val="lt1"/>
              </a:buClr>
              <a:buSzPts val="2200"/>
              <a:buChar char="•"/>
            </a:pPr>
            <a:r>
              <a:rPr lang="es-CL"/>
              <a:t>Ejecutamos la consulta y si todo esta correcto se realizara la copia de seguridad exitosamente. </a:t>
            </a:r>
            <a:endParaRPr/>
          </a:p>
        </p:txBody>
      </p:sp>
      <p:pic>
        <p:nvPicPr>
          <p:cNvPr id="418" name="Google Shape;418;p63"/>
          <p:cNvPicPr preferRelativeResize="0"/>
          <p:nvPr/>
        </p:nvPicPr>
        <p:blipFill rotWithShape="1">
          <a:blip r:embed="rId3">
            <a:alphaModFix/>
          </a:blip>
          <a:srcRect/>
          <a:stretch/>
        </p:blipFill>
        <p:spPr>
          <a:xfrm>
            <a:off x="1948839" y="3733309"/>
            <a:ext cx="6568551" cy="17610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24" name="Google Shape;424;p6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A continuación mostrare el archivo creado en la carpeta especificada </a:t>
            </a:r>
            <a:endParaRPr/>
          </a:p>
        </p:txBody>
      </p:sp>
      <p:pic>
        <p:nvPicPr>
          <p:cNvPr id="425" name="Google Shape;425;p64"/>
          <p:cNvPicPr preferRelativeResize="0"/>
          <p:nvPr/>
        </p:nvPicPr>
        <p:blipFill rotWithShape="1">
          <a:blip r:embed="rId3">
            <a:alphaModFix/>
          </a:blip>
          <a:srcRect/>
          <a:stretch/>
        </p:blipFill>
        <p:spPr>
          <a:xfrm>
            <a:off x="1446297" y="3364569"/>
            <a:ext cx="7058742" cy="11076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RESTORE EN CONSOLA O POR MEDIO DE CONSULTAS O SCRIPT </a:t>
            </a:r>
            <a:endParaRPr/>
          </a:p>
        </p:txBody>
      </p:sp>
      <p:sp>
        <p:nvSpPr>
          <p:cNvPr id="431" name="Google Shape;431;p6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Ahora procederemos a realizar la restauración de la base de datos, para esto creare nuevamente otra tabla llamada “</a:t>
            </a:r>
            <a:r>
              <a:rPr lang="es-CL" b="1"/>
              <a:t>Nueva_Tabla</a:t>
            </a:r>
            <a:r>
              <a:rPr lang="es-CL"/>
              <a:t>”. </a:t>
            </a:r>
            <a:endParaRPr/>
          </a:p>
        </p:txBody>
      </p:sp>
      <p:pic>
        <p:nvPicPr>
          <p:cNvPr id="432" name="Google Shape;432;p65"/>
          <p:cNvPicPr preferRelativeResize="0"/>
          <p:nvPr/>
        </p:nvPicPr>
        <p:blipFill rotWithShape="1">
          <a:blip r:embed="rId3">
            <a:alphaModFix/>
          </a:blip>
          <a:srcRect/>
          <a:stretch/>
        </p:blipFill>
        <p:spPr>
          <a:xfrm>
            <a:off x="3080265" y="3163462"/>
            <a:ext cx="1895403" cy="25659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38" name="Google Shape;438;p6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Abrimos nuevamente una consulta y verificamos que no se tenga en USO la base de datos a realizarle backup.</a:t>
            </a:r>
            <a:endParaRPr/>
          </a:p>
          <a:p>
            <a:pPr marL="228600" lvl="0" indent="-228600" algn="l" rtl="0">
              <a:lnSpc>
                <a:spcPct val="90000"/>
              </a:lnSpc>
              <a:spcBef>
                <a:spcPts val="1000"/>
              </a:spcBef>
              <a:spcAft>
                <a:spcPts val="0"/>
              </a:spcAft>
              <a:buClr>
                <a:schemeClr val="lt1"/>
              </a:buClr>
              <a:buSzPts val="2200"/>
              <a:buChar char="•"/>
            </a:pPr>
            <a:r>
              <a:rPr lang="es-CL"/>
              <a:t>Como la consulta creada está conectada a la base de datos procederemos a cambiarla. </a:t>
            </a:r>
            <a:endParaRPr/>
          </a:p>
        </p:txBody>
      </p:sp>
      <p:pic>
        <p:nvPicPr>
          <p:cNvPr id="439" name="Google Shape;439;p66"/>
          <p:cNvPicPr preferRelativeResize="0"/>
          <p:nvPr/>
        </p:nvPicPr>
        <p:blipFill rotWithShape="1">
          <a:blip r:embed="rId3">
            <a:alphaModFix/>
          </a:blip>
          <a:srcRect/>
          <a:stretch/>
        </p:blipFill>
        <p:spPr>
          <a:xfrm>
            <a:off x="2609574" y="3523240"/>
            <a:ext cx="3856164" cy="1155469"/>
          </a:xfrm>
          <a:prstGeom prst="rect">
            <a:avLst/>
          </a:prstGeom>
          <a:noFill/>
          <a:ln>
            <a:noFill/>
          </a:ln>
        </p:spPr>
      </p:pic>
      <p:pic>
        <p:nvPicPr>
          <p:cNvPr id="440" name="Google Shape;440;p66"/>
          <p:cNvPicPr preferRelativeResize="0"/>
          <p:nvPr/>
        </p:nvPicPr>
        <p:blipFill rotWithShape="1">
          <a:blip r:embed="rId4">
            <a:alphaModFix/>
          </a:blip>
          <a:srcRect/>
          <a:stretch/>
        </p:blipFill>
        <p:spPr>
          <a:xfrm>
            <a:off x="2348139" y="5374866"/>
            <a:ext cx="4379034" cy="1115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46" name="Google Shape;446;p6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Esto para que no nos tire ningún error que indicare más adelante. </a:t>
            </a:r>
            <a:endParaRPr/>
          </a:p>
          <a:p>
            <a:pPr marL="228600" lvl="0" indent="-228600" algn="l" rtl="0">
              <a:lnSpc>
                <a:spcPct val="90000"/>
              </a:lnSpc>
              <a:spcBef>
                <a:spcPts val="1000"/>
              </a:spcBef>
              <a:spcAft>
                <a:spcPts val="0"/>
              </a:spcAft>
              <a:buClr>
                <a:schemeClr val="lt1"/>
              </a:buClr>
              <a:buSzPts val="2200"/>
              <a:buChar char="•"/>
            </a:pPr>
            <a:r>
              <a:rPr lang="es-CL"/>
              <a:t>Ahora procedemos a escribir el comando en SQL en la consulta abierta. </a:t>
            </a:r>
            <a:endParaRPr/>
          </a:p>
          <a:p>
            <a:pPr marL="685800" lvl="1" indent="-228600" algn="l" rtl="0">
              <a:lnSpc>
                <a:spcPct val="90000"/>
              </a:lnSpc>
              <a:spcBef>
                <a:spcPts val="500"/>
              </a:spcBef>
              <a:spcAft>
                <a:spcPts val="0"/>
              </a:spcAft>
              <a:buClr>
                <a:schemeClr val="lt1"/>
              </a:buClr>
              <a:buSzPts val="2000"/>
              <a:buChar char="•"/>
            </a:pPr>
            <a:r>
              <a:rPr lang="es-CL"/>
              <a:t>ALTER DATABASE "200512086" SET RECOVERY FULL </a:t>
            </a:r>
            <a:endParaRPr/>
          </a:p>
          <a:p>
            <a:pPr marL="228600" lvl="0" indent="-228600" algn="l" rtl="0">
              <a:lnSpc>
                <a:spcPct val="90000"/>
              </a:lnSpc>
              <a:spcBef>
                <a:spcPts val="1000"/>
              </a:spcBef>
              <a:spcAft>
                <a:spcPts val="0"/>
              </a:spcAft>
              <a:buClr>
                <a:schemeClr val="lt1"/>
              </a:buClr>
              <a:buSzPts val="2200"/>
              <a:buChar char="•"/>
            </a:pPr>
            <a:r>
              <a:rPr lang="es-CL"/>
              <a:t>Donde “</a:t>
            </a:r>
            <a:r>
              <a:rPr lang="es-CL" b="1"/>
              <a:t>200512086</a:t>
            </a:r>
            <a:r>
              <a:rPr lang="es-CL"/>
              <a:t>” es la base de datos y “</a:t>
            </a:r>
            <a:r>
              <a:rPr lang="es-CL" b="1"/>
              <a:t>RECOVERY FULL</a:t>
            </a:r>
            <a:r>
              <a:rPr lang="es-CL"/>
              <a:t>” es el tipo de recovery, en este caso hare el </a:t>
            </a:r>
            <a:r>
              <a:rPr lang="es-CL" b="1"/>
              <a:t>FULL</a:t>
            </a:r>
            <a:r>
              <a:rPr lang="es-CL"/>
              <a:t>. Y ejecutamos la consulta. </a:t>
            </a:r>
            <a:endParaRPr/>
          </a:p>
        </p:txBody>
      </p:sp>
      <p:pic>
        <p:nvPicPr>
          <p:cNvPr id="447" name="Google Shape;447;p67"/>
          <p:cNvPicPr preferRelativeResize="0"/>
          <p:nvPr/>
        </p:nvPicPr>
        <p:blipFill rotWithShape="1">
          <a:blip r:embed="rId3">
            <a:alphaModFix/>
          </a:blip>
          <a:srcRect/>
          <a:stretch/>
        </p:blipFill>
        <p:spPr>
          <a:xfrm>
            <a:off x="1921379" y="4307585"/>
            <a:ext cx="5490132" cy="15140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a:t/>
            </a:r>
            <a:br>
              <a:rPr lang="es-CL"/>
            </a:br>
            <a:r>
              <a:rPr lang="es-CL" b="1"/>
              <a:t>LIMITACIONES Y RESTRICCIONES </a:t>
            </a:r>
            <a:endParaRPr/>
          </a:p>
        </p:txBody>
      </p:sp>
      <p:sp>
        <p:nvSpPr>
          <p:cNvPr id="173" name="Google Shape;173;p2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Las copias de seguridad que se crean en una versión más reciente de SQL Server no se pueden restaurar en versiones anteriores de SQL Server.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53" name="Google Shape;453;p6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ct val="100000"/>
              <a:buChar char="•"/>
            </a:pPr>
            <a:r>
              <a:rPr lang="es-CL"/>
              <a:t>Si todo es correcto no nos mostrara ningún error. </a:t>
            </a:r>
            <a:endParaRPr/>
          </a:p>
          <a:p>
            <a:pPr marL="228600" lvl="0" indent="-228600" algn="l" rtl="0">
              <a:lnSpc>
                <a:spcPct val="90000"/>
              </a:lnSpc>
              <a:spcBef>
                <a:spcPts val="1000"/>
              </a:spcBef>
              <a:spcAft>
                <a:spcPts val="0"/>
              </a:spcAft>
              <a:buClr>
                <a:schemeClr val="lt1"/>
              </a:buClr>
              <a:buSzPct val="100000"/>
              <a:buChar char="•"/>
            </a:pPr>
            <a:r>
              <a:rPr lang="es-CL"/>
              <a:t>Ahora escribimos el siguiente comando: </a:t>
            </a:r>
            <a:endParaRPr/>
          </a:p>
          <a:p>
            <a:pPr marL="685800" lvl="1" indent="-228600" algn="l" rtl="0">
              <a:lnSpc>
                <a:spcPct val="90000"/>
              </a:lnSpc>
              <a:spcBef>
                <a:spcPts val="500"/>
              </a:spcBef>
              <a:spcAft>
                <a:spcPts val="0"/>
              </a:spcAft>
              <a:buClr>
                <a:schemeClr val="lt1"/>
              </a:buClr>
              <a:buSzPct val="100000"/>
              <a:buChar char="•"/>
            </a:pPr>
            <a:r>
              <a:rPr lang="es-CL"/>
              <a:t>RESTORE DATABASE "200512086" </a:t>
            </a:r>
            <a:endParaRPr/>
          </a:p>
          <a:p>
            <a:pPr marL="685800" lvl="1" indent="-228600" algn="l" rtl="0">
              <a:lnSpc>
                <a:spcPct val="90000"/>
              </a:lnSpc>
              <a:spcBef>
                <a:spcPts val="500"/>
              </a:spcBef>
              <a:spcAft>
                <a:spcPts val="0"/>
              </a:spcAft>
              <a:buClr>
                <a:schemeClr val="lt1"/>
              </a:buClr>
              <a:buSzPct val="100000"/>
              <a:buChar char="•"/>
            </a:pPr>
            <a:r>
              <a:rPr lang="es-CL"/>
              <a:t>FROM DISK = 'C:\Backups\Backups_200512086.BAK' </a:t>
            </a:r>
            <a:endParaRPr/>
          </a:p>
          <a:p>
            <a:pPr marL="685800" lvl="1" indent="-228600" algn="l" rtl="0">
              <a:lnSpc>
                <a:spcPct val="90000"/>
              </a:lnSpc>
              <a:spcBef>
                <a:spcPts val="500"/>
              </a:spcBef>
              <a:spcAft>
                <a:spcPts val="0"/>
              </a:spcAft>
              <a:buClr>
                <a:schemeClr val="lt1"/>
              </a:buClr>
              <a:buSzPct val="100000"/>
              <a:buChar char="•"/>
            </a:pPr>
            <a:r>
              <a:rPr lang="es-CL"/>
              <a:t>WITH FILE = 1, </a:t>
            </a:r>
            <a:endParaRPr/>
          </a:p>
          <a:p>
            <a:pPr marL="685800" lvl="1" indent="-228600" algn="l" rtl="0">
              <a:lnSpc>
                <a:spcPct val="90000"/>
              </a:lnSpc>
              <a:spcBef>
                <a:spcPts val="500"/>
              </a:spcBef>
              <a:spcAft>
                <a:spcPts val="0"/>
              </a:spcAft>
              <a:buClr>
                <a:schemeClr val="lt1"/>
              </a:buClr>
              <a:buSzPct val="100000"/>
              <a:buChar char="•"/>
            </a:pPr>
            <a:r>
              <a:rPr lang="es-CL"/>
              <a:t>REPLACE; </a:t>
            </a:r>
            <a:endParaRPr/>
          </a:p>
          <a:p>
            <a:pPr marL="228600" lvl="0" indent="-228600" algn="l" rtl="0">
              <a:lnSpc>
                <a:spcPct val="90000"/>
              </a:lnSpc>
              <a:spcBef>
                <a:spcPts val="1000"/>
              </a:spcBef>
              <a:spcAft>
                <a:spcPts val="0"/>
              </a:spcAft>
              <a:buClr>
                <a:schemeClr val="lt1"/>
              </a:buClr>
              <a:buSzPct val="100000"/>
              <a:buChar char="•"/>
            </a:pPr>
            <a:r>
              <a:rPr lang="es-CL"/>
              <a:t>En la primera línea indicamos la base de datos dentro de comillas. </a:t>
            </a:r>
            <a:endParaRPr/>
          </a:p>
          <a:p>
            <a:pPr marL="228600" lvl="0" indent="-228600" algn="l" rtl="0">
              <a:lnSpc>
                <a:spcPct val="90000"/>
              </a:lnSpc>
              <a:spcBef>
                <a:spcPts val="1000"/>
              </a:spcBef>
              <a:spcAft>
                <a:spcPts val="0"/>
              </a:spcAft>
              <a:buClr>
                <a:schemeClr val="lt1"/>
              </a:buClr>
              <a:buSzPct val="100000"/>
              <a:buChar char="•"/>
            </a:pPr>
            <a:r>
              <a:rPr lang="es-CL"/>
              <a:t>En la segunda especificamos la dirección del archivo de copia de seguridad (el que hicimos en la sección anterior). </a:t>
            </a:r>
            <a:endParaRPr/>
          </a:p>
          <a:p>
            <a:pPr marL="228600" lvl="0" indent="-228600" algn="l" rtl="0">
              <a:lnSpc>
                <a:spcPct val="90000"/>
              </a:lnSpc>
              <a:spcBef>
                <a:spcPts val="1000"/>
              </a:spcBef>
              <a:spcAft>
                <a:spcPts val="0"/>
              </a:spcAft>
              <a:buClr>
                <a:schemeClr val="lt1"/>
              </a:buClr>
              <a:buSzPct val="100000"/>
              <a:buChar char="•"/>
            </a:pPr>
            <a:r>
              <a:rPr lang="es-CL"/>
              <a:t>Y en la tercera línea el numero de copia de seguridad o conjunto de copias de seguridad del archivo, en este caso hicimos una copia de seguridad simple o sea que será el numero </a:t>
            </a:r>
            <a:r>
              <a:rPr lang="es-CL" b="1"/>
              <a:t>1</a:t>
            </a:r>
            <a:r>
              <a:rPr lang="es-CL"/>
              <a:t>. </a:t>
            </a:r>
            <a:endParaRPr/>
          </a:p>
          <a:p>
            <a:pPr marL="228600" lvl="0" indent="-228600" algn="l" rtl="0">
              <a:lnSpc>
                <a:spcPct val="90000"/>
              </a:lnSpc>
              <a:spcBef>
                <a:spcPts val="1000"/>
              </a:spcBef>
              <a:spcAft>
                <a:spcPts val="0"/>
              </a:spcAft>
              <a:buClr>
                <a:schemeClr val="lt1"/>
              </a:buClr>
              <a:buSzPct val="100000"/>
              <a:buChar char="•"/>
            </a:pPr>
            <a:r>
              <a:rPr lang="es-CL"/>
              <a:t>Ejecutamos la consulta y si nos muestra el siguiente error es porque estamos usando la base de datos como explique anteriormente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59" name="Google Shape;459;p6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lt1"/>
              </a:buClr>
              <a:buSzPts val="2200"/>
              <a:buNone/>
            </a:pPr>
            <a:endParaRPr/>
          </a:p>
        </p:txBody>
      </p:sp>
      <p:pic>
        <p:nvPicPr>
          <p:cNvPr id="460" name="Google Shape;460;p69"/>
          <p:cNvPicPr preferRelativeResize="0"/>
          <p:nvPr/>
        </p:nvPicPr>
        <p:blipFill rotWithShape="1">
          <a:blip r:embed="rId3">
            <a:alphaModFix/>
          </a:blip>
          <a:srcRect/>
          <a:stretch/>
        </p:blipFill>
        <p:spPr>
          <a:xfrm>
            <a:off x="1331919" y="2450413"/>
            <a:ext cx="7287497" cy="211171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66" name="Google Shape;466;p7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Vemos que la consulta está conectada a la Base de Datos que le estamos haciendo Restore. </a:t>
            </a:r>
            <a:endParaRPr/>
          </a:p>
          <a:p>
            <a:pPr marL="228600" lvl="0" indent="-228600" algn="l" rtl="0">
              <a:lnSpc>
                <a:spcPct val="90000"/>
              </a:lnSpc>
              <a:spcBef>
                <a:spcPts val="1000"/>
              </a:spcBef>
              <a:spcAft>
                <a:spcPts val="0"/>
              </a:spcAft>
              <a:buClr>
                <a:schemeClr val="lt1"/>
              </a:buClr>
              <a:buSzPts val="2200"/>
              <a:buChar char="•"/>
            </a:pPr>
            <a:r>
              <a:rPr lang="es-CL"/>
              <a:t>También verificamos que la ruta al archivo de backup este correctamente escrito. </a:t>
            </a:r>
            <a:endParaRPr/>
          </a:p>
          <a:p>
            <a:pPr marL="228600" lvl="0" indent="-228600" algn="l" rtl="0">
              <a:lnSpc>
                <a:spcPct val="90000"/>
              </a:lnSpc>
              <a:spcBef>
                <a:spcPts val="1000"/>
              </a:spcBef>
              <a:spcAft>
                <a:spcPts val="0"/>
              </a:spcAft>
              <a:buClr>
                <a:schemeClr val="lt1"/>
              </a:buClr>
              <a:buSzPts val="2200"/>
              <a:buChar char="•"/>
            </a:pPr>
            <a:r>
              <a:rPr lang="es-CL"/>
              <a:t>Así que cambiamos de conexión a otra base de datos y ejecutamos nuevamente la consulta </a:t>
            </a:r>
            <a:endParaRPr/>
          </a:p>
        </p:txBody>
      </p:sp>
      <p:pic>
        <p:nvPicPr>
          <p:cNvPr id="467" name="Google Shape;467;p70"/>
          <p:cNvPicPr preferRelativeResize="0"/>
          <p:nvPr/>
        </p:nvPicPr>
        <p:blipFill rotWithShape="1">
          <a:blip r:embed="rId3">
            <a:alphaModFix/>
          </a:blip>
          <a:srcRect/>
          <a:stretch/>
        </p:blipFill>
        <p:spPr>
          <a:xfrm>
            <a:off x="1005126" y="4406432"/>
            <a:ext cx="7941084" cy="19603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endParaRPr/>
          </a:p>
        </p:txBody>
      </p:sp>
      <p:sp>
        <p:nvSpPr>
          <p:cNvPr id="473" name="Google Shape;473;p7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s-CL"/>
              <a:t>Vemos que la operación se realizo exitosamente. </a:t>
            </a:r>
            <a:endParaRPr/>
          </a:p>
          <a:p>
            <a:pPr marL="228600" lvl="0" indent="-228600" algn="l" rtl="0">
              <a:lnSpc>
                <a:spcPct val="90000"/>
              </a:lnSpc>
              <a:spcBef>
                <a:spcPts val="1000"/>
              </a:spcBef>
              <a:spcAft>
                <a:spcPts val="0"/>
              </a:spcAft>
              <a:buClr>
                <a:schemeClr val="lt1"/>
              </a:buClr>
              <a:buSzPts val="2200"/>
              <a:buChar char="•"/>
            </a:pPr>
            <a:r>
              <a:rPr lang="es-CL"/>
              <a:t>Y para verificar esto, vemos que la tabla creada después de la copia de seguridad ya no se encuentra en la base de datos. </a:t>
            </a:r>
            <a:endParaRPr/>
          </a:p>
        </p:txBody>
      </p:sp>
      <p:pic>
        <p:nvPicPr>
          <p:cNvPr id="474" name="Google Shape;474;p71"/>
          <p:cNvPicPr preferRelativeResize="0"/>
          <p:nvPr/>
        </p:nvPicPr>
        <p:blipFill rotWithShape="1">
          <a:blip r:embed="rId3">
            <a:alphaModFix/>
          </a:blip>
          <a:srcRect/>
          <a:stretch/>
        </p:blipFill>
        <p:spPr>
          <a:xfrm>
            <a:off x="2598849" y="3231752"/>
            <a:ext cx="3273917" cy="3451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677334" y="269461"/>
            <a:ext cx="8596668" cy="13208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CL"/>
              <a:t/>
            </a:r>
            <a:br>
              <a:rPr lang="es-CL"/>
            </a:br>
            <a:r>
              <a:rPr lang="es-CL" b="1"/>
              <a:t>RECOMENDACIONES </a:t>
            </a:r>
            <a:r>
              <a:rPr lang="es-CL"/>
              <a:t/>
            </a:r>
            <a:br>
              <a:rPr lang="es-CL"/>
            </a:br>
            <a:endParaRPr/>
          </a:p>
        </p:txBody>
      </p:sp>
      <p:sp>
        <p:nvSpPr>
          <p:cNvPr id="179" name="Google Shape;179;p24"/>
          <p:cNvSpPr txBox="1">
            <a:spLocks noGrp="1"/>
          </p:cNvSpPr>
          <p:nvPr>
            <p:ph type="body" idx="1"/>
          </p:nvPr>
        </p:nvSpPr>
        <p:spPr>
          <a:xfrm>
            <a:off x="677334" y="1590261"/>
            <a:ext cx="8596668" cy="4998278"/>
          </a:xfrm>
          <a:prstGeom prst="rect">
            <a:avLst/>
          </a:prstGeom>
          <a:noFill/>
          <a:ln>
            <a:noFill/>
          </a:ln>
        </p:spPr>
        <p:txBody>
          <a:bodyPr spcFirstLastPara="1" wrap="square" lIns="91425" tIns="45700" rIns="91425" bIns="45700" anchor="t" anchorCtr="0">
            <a:normAutofit fontScale="92500" lnSpcReduction="10000"/>
          </a:bodyPr>
          <a:lstStyle/>
          <a:p>
            <a:pPr marL="228600" lvl="0" indent="-99377" algn="just" rtl="0">
              <a:lnSpc>
                <a:spcPct val="90000"/>
              </a:lnSpc>
              <a:spcBef>
                <a:spcPts val="0"/>
              </a:spcBef>
              <a:spcAft>
                <a:spcPts val="0"/>
              </a:spcAft>
              <a:buClr>
                <a:schemeClr val="lt1"/>
              </a:buClr>
              <a:buSzPct val="100000"/>
              <a:buNone/>
            </a:pPr>
            <a:endParaRPr/>
          </a:p>
          <a:p>
            <a:pPr marL="228600" lvl="0" indent="-228600" algn="just" rtl="0">
              <a:lnSpc>
                <a:spcPct val="90000"/>
              </a:lnSpc>
              <a:spcBef>
                <a:spcPts val="1000"/>
              </a:spcBef>
              <a:spcAft>
                <a:spcPts val="0"/>
              </a:spcAft>
              <a:buClr>
                <a:schemeClr val="lt1"/>
              </a:buClr>
              <a:buSzPct val="100000"/>
              <a:buChar char="•"/>
            </a:pPr>
            <a:r>
              <a:rPr lang="es-CL"/>
              <a:t>A medida que la base de datos aumenta de tamaño, las copias de seguridad completas requieren una mayor cantidad de tiempo para finalizar y espacio de almacenamiento. Por ello, para una base de datos grande, puede que desee complementar una copia de seguridad completa con una serie de copias de seguridad diferenciales. </a:t>
            </a:r>
            <a:endParaRPr/>
          </a:p>
          <a:p>
            <a:pPr marL="228600" lvl="0" indent="-228600" algn="just" rtl="0">
              <a:lnSpc>
                <a:spcPct val="90000"/>
              </a:lnSpc>
              <a:spcBef>
                <a:spcPts val="1000"/>
              </a:spcBef>
              <a:spcAft>
                <a:spcPts val="0"/>
              </a:spcAft>
              <a:buClr>
                <a:schemeClr val="lt1"/>
              </a:buClr>
              <a:buSzPct val="100000"/>
              <a:buChar char="•"/>
            </a:pPr>
            <a:r>
              <a:rPr lang="es-CL"/>
              <a:t>Para calcular el tamaño de la copia de seguridad completa de la base de datos, use el procedimiento almacenado del sistema sp_spaceused. </a:t>
            </a:r>
            <a:endParaRPr/>
          </a:p>
          <a:p>
            <a:pPr marL="228600" lvl="0" indent="-228600" algn="just" rtl="0">
              <a:lnSpc>
                <a:spcPct val="90000"/>
              </a:lnSpc>
              <a:spcBef>
                <a:spcPts val="1000"/>
              </a:spcBef>
              <a:spcAft>
                <a:spcPts val="0"/>
              </a:spcAft>
              <a:buClr>
                <a:schemeClr val="lt1"/>
              </a:buClr>
              <a:buSzPct val="100000"/>
              <a:buChar char="•"/>
            </a:pPr>
            <a:r>
              <a:rPr lang="es-CL"/>
              <a:t>De forma predeterminada, cada operación de copia de seguridad correcta agrega una entrada en el registro de errores de SQL Server y en el registro de eventos del sistema. </a:t>
            </a:r>
            <a:endParaRPr/>
          </a:p>
          <a:p>
            <a:pPr marL="228600" lvl="0" indent="-228600" algn="just" rtl="0">
              <a:lnSpc>
                <a:spcPct val="90000"/>
              </a:lnSpc>
              <a:spcBef>
                <a:spcPts val="1000"/>
              </a:spcBef>
              <a:spcAft>
                <a:spcPts val="0"/>
              </a:spcAft>
              <a:buClr>
                <a:schemeClr val="lt1"/>
              </a:buClr>
              <a:buSzPct val="100000"/>
              <a:buChar char="•"/>
            </a:pPr>
            <a:r>
              <a:rPr lang="es-CL"/>
              <a:t>Si hace una copia de seguridad del registro de transacciones con frecuencia, estos mensajes que indican la corrección de la operación pueden acumularse rápidamente, con lo que se crean registros de errores muy grandes que pueden dificultar la búsqueda de otros mensajes. </a:t>
            </a:r>
            <a:endParaRPr/>
          </a:p>
          <a:p>
            <a:pPr marL="228600" lvl="0" indent="-99377" algn="just" rtl="0">
              <a:lnSpc>
                <a:spcPct val="90000"/>
              </a:lnSpc>
              <a:spcBef>
                <a:spcPts val="1000"/>
              </a:spcBef>
              <a:spcAft>
                <a:spcPts val="0"/>
              </a:spcAft>
              <a:buClr>
                <a:schemeClr val="lt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100000"/>
              <a:buFont typeface="Century Gothic"/>
              <a:buNone/>
            </a:pPr>
            <a:r>
              <a:rPr lang="es-CL"/>
              <a:t/>
            </a:r>
            <a:br>
              <a:rPr lang="es-CL"/>
            </a:br>
            <a:r>
              <a:rPr lang="es-CL" b="1"/>
              <a:t>MODELOS DE RECUPERACIÓN DE DATOS </a:t>
            </a:r>
            <a:r>
              <a:rPr lang="es-CL"/>
              <a:t/>
            </a:r>
            <a:br>
              <a:rPr lang="es-CL"/>
            </a:br>
            <a:endParaRPr/>
          </a:p>
        </p:txBody>
      </p:sp>
      <p:sp>
        <p:nvSpPr>
          <p:cNvPr id="185" name="Google Shape;185;p2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Los modelos de recuperación se han diseñado para controlar el mantenimiento del registro de transacciones. </a:t>
            </a: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Existen tres modelos de recuperación: simple, completa y por medio de registros de operaciones masivas. </a:t>
            </a:r>
            <a:endParaRPr/>
          </a:p>
          <a:p>
            <a:pPr marL="228600" lvl="0" indent="-88900" algn="just" rtl="0">
              <a:lnSpc>
                <a:spcPct val="90000"/>
              </a:lnSpc>
              <a:spcBef>
                <a:spcPts val="100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Normalmente, en las bases de datos se usa el modelo de recuperación completa o el modelo de recuperación simple.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26"/>
          <p:cNvGraphicFramePr/>
          <p:nvPr/>
        </p:nvGraphicFramePr>
        <p:xfrm>
          <a:off x="780894" y="125725"/>
          <a:ext cx="9767800" cy="6632900"/>
        </p:xfrm>
        <a:graphic>
          <a:graphicData uri="http://schemas.openxmlformats.org/drawingml/2006/table">
            <a:tbl>
              <a:tblPr firstRow="1" bandRow="1">
                <a:noFill/>
                <a:tableStyleId>{C415E045-20FF-4F9B-98B2-F9CC0025772A}</a:tableStyleId>
              </a:tblPr>
              <a:tblGrid>
                <a:gridCol w="2441950">
                  <a:extLst>
                    <a:ext uri="{9D8B030D-6E8A-4147-A177-3AD203B41FA5}">
                      <a16:colId xmlns:a16="http://schemas.microsoft.com/office/drawing/2014/main" val="20000"/>
                    </a:ext>
                  </a:extLst>
                </a:gridCol>
                <a:gridCol w="2441950">
                  <a:extLst>
                    <a:ext uri="{9D8B030D-6E8A-4147-A177-3AD203B41FA5}">
                      <a16:colId xmlns:a16="http://schemas.microsoft.com/office/drawing/2014/main" val="20001"/>
                    </a:ext>
                  </a:extLst>
                </a:gridCol>
                <a:gridCol w="2441950">
                  <a:extLst>
                    <a:ext uri="{9D8B030D-6E8A-4147-A177-3AD203B41FA5}">
                      <a16:colId xmlns:a16="http://schemas.microsoft.com/office/drawing/2014/main" val="20002"/>
                    </a:ext>
                  </a:extLst>
                </a:gridCol>
                <a:gridCol w="2441950">
                  <a:extLst>
                    <a:ext uri="{9D8B030D-6E8A-4147-A177-3AD203B41FA5}">
                      <a16:colId xmlns:a16="http://schemas.microsoft.com/office/drawing/2014/main" val="20003"/>
                    </a:ext>
                  </a:extLst>
                </a:gridCol>
              </a:tblGrid>
              <a:tr h="592225">
                <a:tc>
                  <a:txBody>
                    <a:bodyPr/>
                    <a:lstStyle/>
                    <a:p>
                      <a:pPr marL="0" marR="0" lvl="0" indent="0" algn="l" rtl="0">
                        <a:lnSpc>
                          <a:spcPct val="100000"/>
                        </a:lnSpc>
                        <a:spcBef>
                          <a:spcPts val="0"/>
                        </a:spcBef>
                        <a:spcAft>
                          <a:spcPts val="0"/>
                        </a:spcAft>
                        <a:buClr>
                          <a:schemeClr val="lt1"/>
                        </a:buClr>
                        <a:buSzPts val="1200"/>
                        <a:buFont typeface="Century Gothic"/>
                        <a:buNone/>
                      </a:pPr>
                      <a:r>
                        <a:rPr lang="es-CL" sz="1200" b="0" i="0" u="none" strike="noStrike" cap="none">
                          <a:solidFill>
                            <a:schemeClr val="lt1"/>
                          </a:solidFill>
                          <a:latin typeface="Century Gothic"/>
                          <a:ea typeface="Century Gothic"/>
                          <a:cs typeface="Century Gothic"/>
                          <a:sym typeface="Century Gothic"/>
                        </a:rPr>
                        <a:t>Modelo de recuperación 	</a:t>
                      </a:r>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200"/>
                        <a:buFont typeface="Century Gothic"/>
                        <a:buNone/>
                      </a:pPr>
                      <a:r>
                        <a:rPr lang="es-CL" sz="1200" b="0" i="0" u="none" strike="noStrike" cap="none">
                          <a:solidFill>
                            <a:schemeClr val="lt1"/>
                          </a:solidFill>
                          <a:latin typeface="Century Gothic"/>
                          <a:ea typeface="Century Gothic"/>
                          <a:cs typeface="Century Gothic"/>
                          <a:sym typeface="Century Gothic"/>
                        </a:rPr>
                        <a:t>Descripción </a:t>
                      </a:r>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200"/>
                        <a:buFont typeface="Century Gothic"/>
                        <a:buNone/>
                      </a:pPr>
                      <a:r>
                        <a:rPr lang="es-CL" sz="1200" b="0" i="0" u="none" strike="noStrike" cap="none">
                          <a:solidFill>
                            <a:schemeClr val="lt1"/>
                          </a:solidFill>
                          <a:latin typeface="Century Gothic"/>
                          <a:ea typeface="Century Gothic"/>
                          <a:cs typeface="Century Gothic"/>
                          <a:sym typeface="Century Gothic"/>
                        </a:rPr>
                        <a:t>Riesgo de pérdida de trabajo 	</a:t>
                      </a:r>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200"/>
                        <a:buFont typeface="Century Gothic"/>
                        <a:buNone/>
                      </a:pPr>
                      <a:r>
                        <a:rPr lang="es-CL" sz="1200" b="0" i="0" u="none" strike="noStrike" cap="none">
                          <a:solidFill>
                            <a:schemeClr val="lt1"/>
                          </a:solidFill>
                          <a:latin typeface="Century Gothic"/>
                          <a:ea typeface="Century Gothic"/>
                          <a:cs typeface="Century Gothic"/>
                          <a:sym typeface="Century Gothic"/>
                        </a:rPr>
                        <a:t>Recuperación hasta un momento dado 	</a:t>
                      </a:r>
                      <a:endParaRPr/>
                    </a:p>
                  </a:txBody>
                  <a:tcPr marL="91450" marR="91450" marT="45725" marB="45725"/>
                </a:tc>
                <a:extLst>
                  <a:ext uri="{0D108BD9-81ED-4DB2-BD59-A6C34878D82A}">
                    <a16:rowId xmlns:a16="http://schemas.microsoft.com/office/drawing/2014/main" val="10000"/>
                  </a:ext>
                </a:extLst>
              </a:tr>
              <a:tr h="1776675">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cap="none">
                          <a:solidFill>
                            <a:schemeClr val="dk1"/>
                          </a:solidFill>
                          <a:latin typeface="Century Gothic"/>
                          <a:ea typeface="Century Gothic"/>
                          <a:cs typeface="Century Gothic"/>
                          <a:sym typeface="Century Gothic"/>
                        </a:rPr>
                        <a:t>Simple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cap="none">
                          <a:solidFill>
                            <a:schemeClr val="dk1"/>
                          </a:solidFill>
                          <a:latin typeface="Century Gothic"/>
                          <a:ea typeface="Century Gothic"/>
                          <a:cs typeface="Century Gothic"/>
                          <a:sym typeface="Century Gothic"/>
                        </a:rPr>
                        <a:t>Sin copias de seguridad de registros. Recupera automáticamente el espacio de registro para mantener al mínimo los requisitos de espacios.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Los cambios realizados después de una copia de seguridad más reciente no están protegidos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Solo se puede recuperar hasta el final de una copia de seguridad 	</a:t>
                      </a:r>
                      <a:endParaRPr/>
                    </a:p>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1"/>
                  </a:ext>
                </a:extLst>
              </a:tr>
              <a:tr h="1776675">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Completa 	</a:t>
                      </a:r>
                      <a:endParaRPr/>
                    </a:p>
                  </a:txBody>
                  <a:tcPr marL="91450" marR="91450" marT="45725" marB="45725"/>
                </a:tc>
                <a:tc>
                  <a:txBody>
                    <a:bodyPr/>
                    <a:lstStyle/>
                    <a:p>
                      <a:pPr marL="0" marR="0" lvl="0" indent="0" algn="l" rtl="0">
                        <a:spcBef>
                          <a:spcPts val="0"/>
                        </a:spcBef>
                        <a:spcAft>
                          <a:spcPts val="0"/>
                        </a:spcAft>
                        <a:buNone/>
                      </a:pPr>
                      <a:r>
                        <a:rPr lang="es-CL" sz="1200" b="0" i="0" u="none" strike="noStrike">
                          <a:solidFill>
                            <a:schemeClr val="dk1"/>
                          </a:solidFill>
                          <a:latin typeface="Century Gothic"/>
                          <a:ea typeface="Century Gothic"/>
                          <a:cs typeface="Century Gothic"/>
                          <a:sym typeface="Century Gothic"/>
                        </a:rPr>
                        <a:t>Requiere copia de seguridad de registros. </a:t>
                      </a:r>
                      <a:endParaRPr/>
                    </a:p>
                    <a:p>
                      <a:pPr marL="0" marR="0" lvl="0" indent="0" algn="l" rtl="0">
                        <a:spcBef>
                          <a:spcPts val="0"/>
                        </a:spcBef>
                        <a:spcAft>
                          <a:spcPts val="0"/>
                        </a:spcAft>
                        <a:buNone/>
                      </a:pPr>
                      <a:r>
                        <a:rPr lang="es-CL" sz="1200" b="0" i="0" u="none" strike="noStrike">
                          <a:solidFill>
                            <a:schemeClr val="dk1"/>
                          </a:solidFill>
                          <a:latin typeface="Century Gothic"/>
                          <a:ea typeface="Century Gothic"/>
                          <a:cs typeface="Century Gothic"/>
                          <a:sym typeface="Century Gothic"/>
                        </a:rPr>
                        <a:t>No se pierde trabajo si un archivo se pierde o resulta dañado.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Normalmente ninguno. Si al final del registro resulta dañado, se deben repetir los cambios desde la última copia de seguridad.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Se puede recuperar hasta determinado momento, siempre que las copias de seguridad se hayan completado hasta ese momento 	</a:t>
                      </a:r>
                      <a:endParaRPr/>
                    </a:p>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2"/>
                  </a:ext>
                </a:extLst>
              </a:tr>
              <a:tr h="2487325">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Por medio de registros de operaciones masivas 	</a:t>
                      </a:r>
                      <a:endParaRPr/>
                    </a:p>
                  </a:txBody>
                  <a:tcPr marL="91450" marR="91450" marT="45725" marB="45725"/>
                </a:tc>
                <a:tc>
                  <a:txBody>
                    <a:bodyPr/>
                    <a:lstStyle/>
                    <a:p>
                      <a:pPr marL="0" marR="0" lvl="0" indent="0" algn="l" rtl="0">
                        <a:spcBef>
                          <a:spcPts val="0"/>
                        </a:spcBef>
                        <a:spcAft>
                          <a:spcPts val="0"/>
                        </a:spcAft>
                        <a:buNone/>
                      </a:pPr>
                      <a:r>
                        <a:rPr lang="es-CL" sz="1200" b="0" i="0" u="none" strike="noStrike">
                          <a:solidFill>
                            <a:schemeClr val="dk1"/>
                          </a:solidFill>
                          <a:latin typeface="Century Gothic"/>
                          <a:ea typeface="Century Gothic"/>
                          <a:cs typeface="Century Gothic"/>
                          <a:sym typeface="Century Gothic"/>
                        </a:rPr>
                        <a:t>Requiere copia de seguridad de registros. </a:t>
                      </a:r>
                      <a:endParaRPr/>
                    </a:p>
                    <a:p>
                      <a:pPr marL="0" marR="0" lvl="0" indent="0" algn="l" rtl="0">
                        <a:spcBef>
                          <a:spcPts val="0"/>
                        </a:spcBef>
                        <a:spcAft>
                          <a:spcPts val="0"/>
                        </a:spcAft>
                        <a:buNone/>
                      </a:pPr>
                      <a:r>
                        <a:rPr lang="es-CL" sz="1200" b="0" i="0" u="none" strike="noStrike">
                          <a:solidFill>
                            <a:schemeClr val="dk1"/>
                          </a:solidFill>
                          <a:latin typeface="Century Gothic"/>
                          <a:ea typeface="Century Gothic"/>
                          <a:cs typeface="Century Gothic"/>
                          <a:sym typeface="Century Gothic"/>
                        </a:rPr>
                        <a:t>Complemento del modelo de recuperación completa que permite operaciones de copia masiva de alto rendimiento. Reduce el uso del espacio de registro mínimo.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Si el registro resulta dañado o se han realizado operaciones masivas seguridad, desde la última copia de seguridad de registros. Se pueden repetir los cambios de la última copia de seguridad. No se pierde el trabajo. 	</a:t>
                      </a:r>
                      <a:endParaRPr/>
                    </a:p>
                    <a:p>
                      <a:pPr marL="0" marR="0" lvl="0" indent="0" algn="l" rtl="0">
                        <a:spcBef>
                          <a:spcPts val="0"/>
                        </a:spcBef>
                        <a:spcAft>
                          <a:spcPts val="0"/>
                        </a:spcAft>
                        <a:buNone/>
                      </a:pP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entury Gothic"/>
                        <a:buNone/>
                      </a:pPr>
                      <a:r>
                        <a:rPr lang="es-CL" sz="1200" b="0" i="0" u="none" strike="noStrike">
                          <a:solidFill>
                            <a:schemeClr val="dk1"/>
                          </a:solidFill>
                          <a:latin typeface="Century Gothic"/>
                          <a:ea typeface="Century Gothic"/>
                          <a:cs typeface="Century Gothic"/>
                          <a:sym typeface="Century Gothic"/>
                        </a:rPr>
                        <a:t>Se puede recuperar hasta el final de cualquier copia de seguridad. No admite recuperación a un momento dado. 	</a:t>
                      </a:r>
                      <a:endParaRPr/>
                    </a:p>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s-CL" b="1"/>
              <a:t>COPIA DE SEGURIDAD COMPLETA </a:t>
            </a:r>
            <a:endParaRPr/>
          </a:p>
        </p:txBody>
      </p:sp>
      <p:sp>
        <p:nvSpPr>
          <p:cNvPr id="196" name="Google Shape;196;p2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just" rtl="0">
              <a:lnSpc>
                <a:spcPct val="90000"/>
              </a:lnSpc>
              <a:spcBef>
                <a:spcPts val="0"/>
              </a:spcBef>
              <a:spcAft>
                <a:spcPts val="0"/>
              </a:spcAft>
              <a:buClr>
                <a:schemeClr val="lt1"/>
              </a:buClr>
              <a:buSzPts val="2200"/>
              <a:buNone/>
            </a:pPr>
            <a:endParaRPr/>
          </a:p>
          <a:p>
            <a:pPr marL="228600" lvl="0" indent="-228600" algn="just" rtl="0">
              <a:lnSpc>
                <a:spcPct val="90000"/>
              </a:lnSpc>
              <a:spcBef>
                <a:spcPts val="1000"/>
              </a:spcBef>
              <a:spcAft>
                <a:spcPts val="0"/>
              </a:spcAft>
              <a:buClr>
                <a:schemeClr val="lt1"/>
              </a:buClr>
              <a:buSzPts val="2200"/>
              <a:buChar char="•"/>
            </a:pPr>
            <a:r>
              <a:rPr lang="es-CL"/>
              <a:t>Una copia de seguridad completa incluye todos los datos de una base de datos determinada o un conjunto de grupos de archivos o archivos, así como una cantidad suficiente del registro como para permitir la recuperación de datos. </a:t>
            </a:r>
            <a:endParaRPr/>
          </a:p>
          <a:p>
            <a:pPr marL="228600" lvl="0" indent="-88900" algn="just" rtl="0">
              <a:lnSpc>
                <a:spcPct val="90000"/>
              </a:lnSpc>
              <a:spcBef>
                <a:spcPts val="1000"/>
              </a:spcBef>
              <a:spcAft>
                <a:spcPts val="0"/>
              </a:spcAft>
              <a:buClr>
                <a:schemeClr val="lt1"/>
              </a:buClr>
              <a:buSzPts val="2200"/>
              <a:buNone/>
            </a:pPr>
            <a:endParaRPr/>
          </a:p>
        </p:txBody>
      </p:sp>
    </p:spTree>
  </p:cSld>
  <p:clrMapOvr>
    <a:masterClrMapping/>
  </p:clrMapOvr>
</p:sld>
</file>

<file path=ppt/theme/theme1.xml><?xml version="1.0" encoding="utf-8"?>
<a:theme xmlns:a="http://schemas.openxmlformats.org/drawingml/2006/main" name="Estela de condensación">
  <a:themeElements>
    <a:clrScheme name="Estela de condensación">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2410</Words>
  <Application>Microsoft Office PowerPoint</Application>
  <PresentationFormat>Panorámica</PresentationFormat>
  <Paragraphs>166</Paragraphs>
  <Slides>53</Slides>
  <Notes>53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53</vt:i4>
      </vt:variant>
    </vt:vector>
  </HeadingPairs>
  <TitlesOfParts>
    <vt:vector size="57" baseType="lpstr">
      <vt:lpstr>Century Gothic</vt:lpstr>
      <vt:lpstr>Arial</vt:lpstr>
      <vt:lpstr>Calibri</vt:lpstr>
      <vt:lpstr>Estela de condensación</vt:lpstr>
      <vt:lpstr>  BACKUP Y RESTORE </vt:lpstr>
      <vt:lpstr>INTRODUCCIÓN </vt:lpstr>
      <vt:lpstr>Presentación de PowerPoint</vt:lpstr>
      <vt:lpstr>¿QUÉ ES LA COPIA DE SEGURIDAD Y LA RECUPERACIÓN? </vt:lpstr>
      <vt:lpstr> LIMITACIONES Y RESTRICCIONES </vt:lpstr>
      <vt:lpstr> RECOMENDACIONES  </vt:lpstr>
      <vt:lpstr> MODELOS DE RECUPERACIÓN DE DATOS  </vt:lpstr>
      <vt:lpstr>Presentación de PowerPoint</vt:lpstr>
      <vt:lpstr>COPIA DE SEGURIDAD COMPLETA </vt:lpstr>
      <vt:lpstr>COPIA DE SEGURIDAD DIFERENCIAL </vt:lpstr>
      <vt:lpstr>CONSIDERACIONES SOBRE LAS COPIAS DE SEGURIDAD  </vt:lpstr>
      <vt:lpstr>VENTAJAS </vt:lpstr>
      <vt:lpstr>¿ QUÉ ES ?</vt:lpstr>
      <vt:lpstr> ADMINISTRACIÓN DE SISTEMAS.  BACKUPS</vt:lpstr>
      <vt:lpstr>MEDIDAS CONTRA LA PÉRDIDA DE INFORMACIÓN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TAREA DE INVESTIGACIÓN</vt:lpstr>
      <vt:lpstr>COPIAS DE SEGURIDAD DE ARCHIVOS COMPLETAS (SQL SERVER) </vt:lpstr>
      <vt:lpstr>Presentación de PowerPoint</vt:lpstr>
      <vt:lpstr>Presentación de PowerPoint</vt:lpstr>
      <vt:lpstr>Presentación de PowerPoint</vt:lpstr>
      <vt:lpstr>BACKUP CON EL ASISTENTE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BACKUP EN CONSOLA O POR MEDIO DE CONSULTAS O SCRIPT </vt:lpstr>
      <vt:lpstr>Presentación de PowerPoint</vt:lpstr>
      <vt:lpstr>Presentación de PowerPoint</vt:lpstr>
      <vt:lpstr>Presentación de PowerPoint</vt:lpstr>
      <vt:lpstr>Presentación de PowerPoint</vt:lpstr>
      <vt:lpstr>RESTORE EN CONSOLA O POR MEDIO DE CONSULTAS O SCRIPT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BACKUP Y RESTORE </dc:title>
  <cp:lastModifiedBy>Alumnos</cp:lastModifiedBy>
  <cp:revision>1</cp:revision>
  <dcterms:modified xsi:type="dcterms:W3CDTF">2022-11-16T16:54:52Z</dcterms:modified>
</cp:coreProperties>
</file>