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22" r:id="rId2"/>
    <p:sldId id="321" r:id="rId3"/>
    <p:sldId id="320" r:id="rId4"/>
    <p:sldId id="312" r:id="rId5"/>
    <p:sldId id="286" r:id="rId6"/>
    <p:sldId id="325" r:id="rId7"/>
    <p:sldId id="326" r:id="rId8"/>
    <p:sldId id="327" r:id="rId9"/>
    <p:sldId id="324" r:id="rId10"/>
    <p:sldId id="328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85209" autoAdjust="0"/>
  </p:normalViewPr>
  <p:slideViewPr>
    <p:cSldViewPr snapToGrid="0" snapToObjects="1">
      <p:cViewPr>
        <p:scale>
          <a:sx n="90" d="100"/>
          <a:sy n="90" d="100"/>
        </p:scale>
        <p:origin x="-984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D4640-9188-C34A-9F9D-F658C460879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1E93-283B-B445-BDD7-8F51E6C3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grown more in the last 3 months than the previous year as a result of 1) rapidly increasing network effects, 2) the introduction of </a:t>
            </a:r>
            <a:r>
              <a:rPr lang="en-US" dirty="0" err="1" smtClean="0"/>
              <a:t>CrowdRecs</a:t>
            </a:r>
            <a:r>
              <a:rPr lang="en-US" dirty="0" smtClean="0"/>
              <a:t>, 3) substantial uptick in earned media/press, and 4) additional focus on execution as a result of hiring engineers. We anticipate 2X (~60k MAUs) to 3X (~100k MAUs) growth in the next 5 months and 5X (~150k MAUs) – 8X (~250k MAUs) growth over the next operating year (Feb. 2016).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grown more in the last 3 months than the previous year as a result of 1) rapidly increasing network effects, 2) the introduction of </a:t>
            </a:r>
            <a:r>
              <a:rPr lang="en-US" dirty="0" err="1" smtClean="0"/>
              <a:t>CrowdRecs</a:t>
            </a:r>
            <a:r>
              <a:rPr lang="en-US" dirty="0" smtClean="0"/>
              <a:t>, 3) substantial uptick in earned media/press, and 4) additional focus on execution as a result of hiring engineers. We anticipate 2X (~60k MAUs) to 3X (~100k MAUs) growth in the next 5 months and 5X (~150k MAUs) – 8X (~250k MAUs) growth over the next operating year (Feb. 2016).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51E93-283B-B445-BDD7-8F51E6C35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1565068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D58B-5ED1-4643-AE9A-C1AEAAB1218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8593-D80E-8847-AF28-19A87FE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e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332" y="31254"/>
            <a:ext cx="6688667" cy="66886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30426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467294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REQUIRE BUILTINS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360" y="1171223"/>
            <a:ext cx="7687921" cy="1153178"/>
          </a:xfrm>
        </p:spPr>
        <p:txBody>
          <a:bodyPr>
            <a:noAutofit/>
          </a:bodyPr>
          <a:lstStyle/>
          <a:p>
            <a:pPr>
              <a:spcBef>
                <a:spcPts val="672"/>
              </a:spcBef>
              <a:buSzPct val="100000"/>
            </a:pPr>
            <a:r>
              <a:rPr lang="en-US" sz="2500" b="1" dirty="0">
                <a:solidFill>
                  <a:srgbClr val="FFFFFF"/>
                </a:solidFill>
                <a:latin typeface="Interstate Thin"/>
                <a:cs typeface="Interstate Thin"/>
              </a:rPr>
              <a:t>Uses </a:t>
            </a:r>
            <a:r>
              <a:rPr lang="en-US" sz="25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CommonJS</a:t>
            </a:r>
            <a:endParaRPr lang="en-US" sz="25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>
              <a:spcBef>
                <a:spcPts val="672"/>
              </a:spcBef>
              <a:buSzPct val="100000"/>
            </a:pPr>
            <a:r>
              <a:rPr lang="en-US" sz="2500" b="1" dirty="0">
                <a:solidFill>
                  <a:srgbClr val="FFFFFF"/>
                </a:solidFill>
                <a:latin typeface="Interstate Thin"/>
                <a:cs typeface="Interstate Thin"/>
              </a:rPr>
              <a:t>http://</a:t>
            </a:r>
            <a:r>
              <a:rPr lang="en-US" sz="25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nodejs.org</a:t>
            </a:r>
            <a:r>
              <a:rPr lang="en-US" sz="2500" b="1" dirty="0">
                <a:solidFill>
                  <a:srgbClr val="FFFFFF"/>
                </a:solidFill>
                <a:latin typeface="Interstate Thin"/>
                <a:cs typeface="Interstate Thin"/>
              </a:rPr>
              <a:t>/</a:t>
            </a:r>
            <a:r>
              <a:rPr lang="en-US" sz="25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api</a:t>
            </a:r>
            <a:r>
              <a:rPr lang="en-US" sz="25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/</a:t>
            </a:r>
          </a:p>
          <a:p>
            <a:pPr>
              <a:spcBef>
                <a:spcPts val="672"/>
              </a:spcBef>
              <a:buSzPct val="100000"/>
            </a:pPr>
            <a:endParaRPr lang="en-US" sz="25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  <p:sp>
        <p:nvSpPr>
          <p:cNvPr id="5" name="Shape 67"/>
          <p:cNvSpPr/>
          <p:nvPr/>
        </p:nvSpPr>
        <p:spPr>
          <a:xfrm>
            <a:off x="1834440" y="2296178"/>
            <a:ext cx="5728409" cy="332398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err="1" smtClean="0">
                <a:solidFill>
                  <a:srgbClr val="FFFFFF"/>
                </a:solidFill>
              </a:rPr>
              <a:t>var</a:t>
            </a:r>
            <a:r>
              <a:rPr dirty="0" smtClean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os = require('os');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err="1" smtClean="0">
                <a:solidFill>
                  <a:srgbClr val="FFFFFF"/>
                </a:solidFill>
              </a:rPr>
              <a:t>var</a:t>
            </a:r>
            <a:r>
              <a:rPr dirty="0" smtClean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fs = require('fs');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err="1" smtClean="0">
                <a:solidFill>
                  <a:srgbClr val="FFFFFF"/>
                </a:solidFill>
              </a:rPr>
              <a:t>console.log</a:t>
            </a:r>
            <a:r>
              <a:rPr dirty="0">
                <a:solidFill>
                  <a:srgbClr val="FFFFFF"/>
                </a:solidFill>
              </a:rPr>
              <a:t>(os.platform());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err="1" smtClean="0">
                <a:solidFill>
                  <a:srgbClr val="FFFFFF"/>
                </a:solidFill>
              </a:rPr>
              <a:t>fs.rename</a:t>
            </a:r>
            <a:r>
              <a:rPr dirty="0">
                <a:solidFill>
                  <a:srgbClr val="FFFFFF"/>
                </a:solidFill>
              </a:rPr>
              <a:t>('test.txt', 'renamed.txt', function(err)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smtClean="0">
                <a:solidFill>
                  <a:srgbClr val="FFFFFF"/>
                </a:solidFill>
              </a:rPr>
              <a:t>if</a:t>
            </a:r>
            <a:r>
              <a:rPr dirty="0">
                <a:solidFill>
                  <a:srgbClr val="FFFFFF"/>
                </a:solidFill>
              </a:rPr>
              <a:t>(err)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  </a:t>
            </a: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smtClean="0">
                <a:solidFill>
                  <a:srgbClr val="FFFFFF"/>
                </a:solidFill>
              </a:rPr>
              <a:t>console.log</a:t>
            </a:r>
            <a:r>
              <a:rPr dirty="0">
                <a:solidFill>
                  <a:srgbClr val="FFFFFF"/>
                </a:solidFill>
              </a:rPr>
              <a:t>('Wonk!');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smtClean="0">
                <a:solidFill>
                  <a:srgbClr val="FFFFFF"/>
                </a:solidFill>
              </a:rPr>
              <a:t>}</a:t>
            </a:r>
            <a:r>
              <a:rPr dirty="0">
                <a:solidFill>
                  <a:srgbClr val="FFFFFF"/>
                </a:solidFill>
              </a:rPr>
              <a:t>else{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  </a:t>
            </a: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smtClean="0">
                <a:solidFill>
                  <a:srgbClr val="FFFFFF"/>
                </a:solidFill>
              </a:rPr>
              <a:t>console.log</a:t>
            </a:r>
            <a:r>
              <a:rPr dirty="0">
                <a:solidFill>
                  <a:srgbClr val="FFFFFF"/>
                </a:solidFill>
              </a:rPr>
              <a:t>('Success!');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smtClean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   </a:t>
            </a:r>
            <a:r>
              <a:rPr dirty="0" smtClean="0">
                <a:solidFill>
                  <a:srgbClr val="FFFFFF"/>
                </a:solidFill>
              </a:rPr>
              <a:t>}</a:t>
            </a:r>
            <a:r>
              <a:rPr dirty="0"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33335" y="5715000"/>
            <a:ext cx="7687921" cy="50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SzPct val="100000"/>
            </a:pPr>
            <a:r>
              <a:rPr lang="en-US" sz="25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Enter Node Package Manager</a:t>
            </a:r>
            <a:endParaRPr lang="en-US" sz="25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</p:spTree>
    <p:extLst>
      <p:ext uri="{BB962C8B-B14F-4D97-AF65-F5344CB8AC3E}">
        <p14:creationId xmlns:p14="http://schemas.microsoft.com/office/powerpoint/2010/main" val="151875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467294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REQUIRE BUILTINS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3360" y="1332976"/>
            <a:ext cx="3893307" cy="4866934"/>
          </a:xfrm>
        </p:spPr>
        <p:txBody>
          <a:bodyPr>
            <a:noAutofit/>
          </a:bodyPr>
          <a:lstStyle/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This is new for front-end </a:t>
            </a:r>
            <a:r>
              <a:rPr lang="en-US" sz="22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devs</a:t>
            </a:r>
            <a:endParaRPr lang="en-US" sz="22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Remember hunt download </a:t>
            </a:r>
            <a:r>
              <a:rPr lang="en-US" sz="22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intall</a:t>
            </a: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, repeat for update</a:t>
            </a:r>
            <a:r>
              <a:rPr lang="en-US" sz="22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?</a:t>
            </a:r>
            <a:endParaRPr lang="en-US" sz="22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2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package.json</a:t>
            </a:r>
            <a:endParaRPr lang="en-US" sz="22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  <p:sp>
        <p:nvSpPr>
          <p:cNvPr id="8" name="Shape 72"/>
          <p:cNvSpPr/>
          <p:nvPr/>
        </p:nvSpPr>
        <p:spPr>
          <a:xfrm>
            <a:off x="5291668" y="1226072"/>
            <a:ext cx="3388971" cy="470898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"name": "NodeTalk",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"author": "Chase Moody",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"version": "1.0.0",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"description": "",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"dependencies":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  "grunt-cli": "~0.1.*",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    </a:t>
            </a:r>
            <a:r>
              <a:rPr dirty="0">
                <a:solidFill>
                  <a:srgbClr val="FFFFFF"/>
                </a:solidFill>
              </a:rPr>
              <a:t>"grunt": "~0.4.1",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  "grunt-contrib-connect": "~0.3.0"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},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"engines":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  "node": "0.10.x",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  "npm": "1.3.x"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},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"devDependencies":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 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  </a:t>
            </a:r>
            <a:r>
              <a:rPr dirty="0" smtClean="0">
                <a:solidFill>
                  <a:srgbClr val="FFFFFF"/>
                </a:solidFill>
              </a:rPr>
              <a:t>}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7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3665" y="1202684"/>
            <a:ext cx="72954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Would you like to node more?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2109128" y="4236226"/>
            <a:ext cx="4981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Interstate-Light"/>
                <a:cs typeface="Interstate-Light"/>
              </a:rPr>
              <a:t>Node Module </a:t>
            </a: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Loading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Grunt Plugin</a:t>
            </a:r>
            <a:endParaRPr lang="en-US" sz="2000" dirty="0">
              <a:solidFill>
                <a:srgbClr val="FFFFFF"/>
              </a:solidFill>
              <a:latin typeface="Interstate-Light"/>
              <a:cs typeface="Interstate-Light"/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Interstate-Light"/>
                <a:cs typeface="Interstate-Light"/>
              </a:rPr>
              <a:t>HTTP </a:t>
            </a: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Server</a:t>
            </a:r>
            <a:endParaRPr lang="en-US" sz="2000" dirty="0">
              <a:solidFill>
                <a:srgbClr val="FFFFFF"/>
              </a:solidFill>
              <a:latin typeface="Interstate-Light"/>
              <a:cs typeface="Interstate-Light"/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Interstate-Light"/>
                <a:cs typeface="Interstate-Light"/>
              </a:rPr>
              <a:t>Simple Command Line </a:t>
            </a: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Tool</a:t>
            </a:r>
            <a:endParaRPr lang="en-US" sz="2000" dirty="0">
              <a:solidFill>
                <a:srgbClr val="FFFFFF"/>
              </a:solidFill>
              <a:latin typeface="Interstate-Light"/>
              <a:cs typeface="Interstate-Light"/>
            </a:endParaRP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Interstate-Light"/>
                <a:cs typeface="Interstate-Light"/>
              </a:rPr>
              <a:t>IoT</a:t>
            </a:r>
            <a:endParaRPr lang="en-US" sz="2000" dirty="0" smtClean="0">
              <a:solidFill>
                <a:srgbClr val="FFFFFF"/>
              </a:solidFill>
              <a:latin typeface="Interstate-Light"/>
              <a:cs typeface="Interstate-Light"/>
            </a:endParaRPr>
          </a:p>
        </p:txBody>
      </p:sp>
    </p:spTree>
    <p:extLst>
      <p:ext uri="{BB962C8B-B14F-4D97-AF65-F5344CB8AC3E}">
        <p14:creationId xmlns:p14="http://schemas.microsoft.com/office/powerpoint/2010/main" val="285260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1949" y="1513126"/>
            <a:ext cx="49810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The more</a:t>
            </a:r>
          </a:p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you node.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2109128" y="4631334"/>
            <a:ext cx="4981040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Chase Moody </a:t>
            </a:r>
          </a:p>
          <a:p>
            <a:pPr algn="ctr">
              <a:lnSpc>
                <a:spcPct val="14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Localeur, Founding Engineer</a:t>
            </a:r>
          </a:p>
          <a:p>
            <a:pPr algn="ctr">
              <a:lnSpc>
                <a:spcPct val="14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March</a:t>
            </a: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, </a:t>
            </a: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14</a:t>
            </a:r>
            <a:r>
              <a:rPr lang="en-US" sz="2000" baseline="30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th</a:t>
            </a:r>
            <a:r>
              <a:rPr lang="en-US" sz="2000" dirty="0" smtClean="0">
                <a:solidFill>
                  <a:srgbClr val="FFFFFF"/>
                </a:solidFill>
                <a:latin typeface="Interstate-Light"/>
                <a:cs typeface="Interstate-Light"/>
              </a:rPr>
              <a:t> 2015</a:t>
            </a:r>
            <a:endParaRPr lang="en-US" sz="2000" dirty="0" smtClean="0">
              <a:solidFill>
                <a:srgbClr val="FFFFFF"/>
              </a:solidFill>
              <a:latin typeface="Interstate-Light"/>
              <a:cs typeface="Interstate-Light"/>
            </a:endParaRPr>
          </a:p>
        </p:txBody>
      </p:sp>
    </p:spTree>
    <p:extLst>
      <p:ext uri="{BB962C8B-B14F-4D97-AF65-F5344CB8AC3E}">
        <p14:creationId xmlns:p14="http://schemas.microsoft.com/office/powerpoint/2010/main" val="193577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575982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WHAT THIS IS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271" y="1862668"/>
            <a:ext cx="7687921" cy="3400778"/>
          </a:xfrm>
        </p:spPr>
        <p:txBody>
          <a:bodyPr>
            <a:normAutofit fontScale="92500"/>
          </a:bodyPr>
          <a:lstStyle/>
          <a:p>
            <a:pPr marL="36576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5400" b="1" dirty="0">
                <a:solidFill>
                  <a:srgbClr val="FFFFFF"/>
                </a:solidFill>
                <a:latin typeface="Interstate Thin"/>
                <a:cs typeface="Interstate Thin"/>
              </a:rPr>
              <a:t>An intro into the world of server side </a:t>
            </a:r>
            <a:r>
              <a:rPr lang="en-US" sz="54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javascript</a:t>
            </a:r>
            <a:r>
              <a:rPr lang="en-US" sz="5400" b="1" dirty="0">
                <a:solidFill>
                  <a:srgbClr val="FFFFFF"/>
                </a:solidFill>
                <a:latin typeface="Interstate Thin"/>
                <a:cs typeface="Interstate Thin"/>
              </a:rPr>
              <a:t> for front-end developers.</a:t>
            </a:r>
            <a:endParaRPr lang="en-US" sz="54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</p:spTree>
    <p:extLst>
      <p:ext uri="{BB962C8B-B14F-4D97-AF65-F5344CB8AC3E}">
        <p14:creationId xmlns:p14="http://schemas.microsoft.com/office/powerpoint/2010/main" val="173150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7394152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ABOUT ME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74906" y="1304754"/>
            <a:ext cx="4714316" cy="4748914"/>
          </a:xfrm>
        </p:spPr>
        <p:txBody>
          <a:bodyPr>
            <a:normAutofit/>
          </a:bodyPr>
          <a:lstStyle/>
          <a:p>
            <a:pPr marL="640080" indent="-274320" algn="l">
              <a:spcBef>
                <a:spcPts val="672"/>
              </a:spcBef>
              <a:spcAft>
                <a:spcPts val="2400"/>
              </a:spcAft>
              <a:buSzPct val="100000"/>
              <a:buFont typeface="Arial"/>
              <a:buChar char="•"/>
            </a:pPr>
            <a:r>
              <a:rPr lang="en-US" b="1" dirty="0">
                <a:solidFill>
                  <a:srgbClr val="FFFFFF"/>
                </a:solidFill>
                <a:latin typeface="Interstate-Thin"/>
                <a:cs typeface="Interstate-Thin"/>
              </a:rPr>
              <a:t>Founding Engineer </a:t>
            </a:r>
            <a:r>
              <a:rPr lang="en-US" b="1" dirty="0" smtClean="0">
                <a:solidFill>
                  <a:srgbClr val="FFFFFF"/>
                </a:solidFill>
                <a:latin typeface="Interstate-Thin"/>
                <a:cs typeface="Interstate-Thin"/>
              </a:rPr>
              <a:t>for Localeur</a:t>
            </a:r>
            <a:endParaRPr lang="en-US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spcBef>
                <a:spcPts val="672"/>
              </a:spcBef>
              <a:spcAft>
                <a:spcPts val="2400"/>
              </a:spcAft>
              <a:buSzPct val="100000"/>
              <a:buFont typeface="Arial"/>
              <a:buChar char="•"/>
            </a:pPr>
            <a:r>
              <a:rPr lang="en-US" b="1" dirty="0">
                <a:solidFill>
                  <a:srgbClr val="FFFFFF"/>
                </a:solidFill>
                <a:latin typeface="Interstate-Thin"/>
                <a:cs typeface="Interstate-Thin"/>
              </a:rPr>
              <a:t>Local </a:t>
            </a:r>
            <a:r>
              <a:rPr lang="en-US" b="1" dirty="0" err="1" smtClean="0">
                <a:solidFill>
                  <a:srgbClr val="FFFFFF"/>
                </a:solidFill>
                <a:latin typeface="Interstate-Thin"/>
                <a:cs typeface="Interstate-Thin"/>
              </a:rPr>
              <a:t>Austinite</a:t>
            </a:r>
            <a:endParaRPr lang="en-US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spcBef>
                <a:spcPts val="672"/>
              </a:spcBef>
              <a:spcAft>
                <a:spcPts val="2400"/>
              </a:spcAft>
              <a:buSzPct val="100000"/>
              <a:buFont typeface="Arial"/>
              <a:buChar char="•"/>
            </a:pPr>
            <a:r>
              <a:rPr lang="en-US" b="1" dirty="0">
                <a:solidFill>
                  <a:srgbClr val="FFFFFF"/>
                </a:solidFill>
                <a:latin typeface="Interstate-Thin"/>
                <a:cs typeface="Interstate-Thin"/>
              </a:rPr>
              <a:t>Done just about every tech </a:t>
            </a:r>
            <a:r>
              <a:rPr lang="en-US" b="1" dirty="0" smtClean="0">
                <a:solidFill>
                  <a:srgbClr val="FFFFFF"/>
                </a:solidFill>
                <a:latin typeface="Interstate-Thin"/>
                <a:cs typeface="Interstate-Thin"/>
              </a:rPr>
              <a:t>job</a:t>
            </a:r>
            <a:endParaRPr lang="en-US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spcBef>
                <a:spcPts val="672"/>
              </a:spcBef>
              <a:spcAft>
                <a:spcPts val="2400"/>
              </a:spcAft>
              <a:buSzPct val="100000"/>
              <a:buFont typeface="Arial"/>
              <a:buChar char="•"/>
            </a:pPr>
            <a:r>
              <a:rPr lang="en-US" b="1" dirty="0" smtClean="0">
                <a:solidFill>
                  <a:srgbClr val="FFFFFF"/>
                </a:solidFill>
                <a:latin typeface="Interstate-Thin"/>
                <a:cs typeface="Interstate-Thin"/>
              </a:rPr>
              <a:t>Traveler</a:t>
            </a:r>
            <a:endParaRPr lang="en-US" b="1" dirty="0" smtClean="0">
              <a:solidFill>
                <a:srgbClr val="FFFFFF"/>
              </a:solidFill>
              <a:latin typeface="Interstate-Thin"/>
              <a:cs typeface="Interstate-Thin"/>
            </a:endParaRPr>
          </a:p>
        </p:txBody>
      </p:sp>
      <p:pic>
        <p:nvPicPr>
          <p:cNvPr id="4" name="volkswagen-bus-8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3024" y="1304754"/>
            <a:ext cx="2900357" cy="29003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3445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467294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FULL STACK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pic>
        <p:nvPicPr>
          <p:cNvPr id="5" name="databas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887" y="1645635"/>
            <a:ext cx="1319249" cy="1764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erv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8823" y="1636865"/>
            <a:ext cx="1756693" cy="177326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8"/>
          <p:cNvSpPr/>
          <p:nvPr/>
        </p:nvSpPr>
        <p:spPr>
          <a:xfrm>
            <a:off x="2737544" y="2433248"/>
            <a:ext cx="738125" cy="218853"/>
          </a:xfrm>
          <a:prstGeom prst="leftRightArrow">
            <a:avLst>
              <a:gd name="adj1" fmla="val 32000"/>
              <a:gd name="adj2" fmla="val 951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" name="Shape 49"/>
          <p:cNvSpPr/>
          <p:nvPr/>
        </p:nvSpPr>
        <p:spPr>
          <a:xfrm>
            <a:off x="5656912" y="2417303"/>
            <a:ext cx="608418" cy="214771"/>
          </a:xfrm>
          <a:prstGeom prst="rightArrow">
            <a:avLst>
              <a:gd name="adj1" fmla="val 32000"/>
              <a:gd name="adj2" fmla="val 1426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pic>
        <p:nvPicPr>
          <p:cNvPr id="9" name="cod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26623" y="1669420"/>
            <a:ext cx="1673830" cy="17732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47"/>
          <p:cNvSpPr/>
          <p:nvPr/>
        </p:nvSpPr>
        <p:spPr>
          <a:xfrm>
            <a:off x="6441957" y="3855780"/>
            <a:ext cx="174469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HTML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CSS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Javascript</a:t>
            </a:r>
          </a:p>
        </p:txBody>
      </p:sp>
      <p:sp>
        <p:nvSpPr>
          <p:cNvPr id="11" name="Shape 46"/>
          <p:cNvSpPr/>
          <p:nvPr/>
        </p:nvSpPr>
        <p:spPr>
          <a:xfrm>
            <a:off x="3956524" y="3730156"/>
            <a:ext cx="1243930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PHP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Python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Ruby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Java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Node.js</a:t>
            </a:r>
          </a:p>
        </p:txBody>
      </p:sp>
      <p:sp>
        <p:nvSpPr>
          <p:cNvPr id="12" name="Shape 45"/>
          <p:cNvSpPr/>
          <p:nvPr/>
        </p:nvSpPr>
        <p:spPr>
          <a:xfrm>
            <a:off x="795667" y="3708126"/>
            <a:ext cx="1941877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MySQL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PostgreSQL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MongoDB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CouchDB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FFFFFF"/>
                </a:solidFill>
                <a:latin typeface="Interstate Bold"/>
                <a:cs typeface="Interstate Bold"/>
              </a:rPr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388005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575982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SO WTF IS NODE?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74905" y="1304754"/>
            <a:ext cx="7687921" cy="4748914"/>
          </a:xfrm>
        </p:spPr>
        <p:txBody>
          <a:bodyPr>
            <a:normAutofit fontScale="77500" lnSpcReduction="20000"/>
          </a:bodyPr>
          <a:lstStyle/>
          <a:p>
            <a:pPr marL="640080" indent="-274320" algn="l">
              <a:lnSpc>
                <a:spcPct val="130000"/>
              </a:lnSpc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Interstate-Thin"/>
                <a:cs typeface="Interstate-Thin"/>
              </a:rPr>
              <a:t>Javascript on the </a:t>
            </a:r>
            <a:r>
              <a:rPr lang="en-US" sz="2800" b="1" dirty="0" smtClean="0">
                <a:solidFill>
                  <a:srgbClr val="FFFFFF"/>
                </a:solidFill>
                <a:latin typeface="Interstate-Thin"/>
                <a:cs typeface="Interstate-Thin"/>
              </a:rPr>
              <a:t>server</a:t>
            </a:r>
            <a:endParaRPr lang="en-US" sz="2800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lnSpc>
                <a:spcPct val="130000"/>
              </a:lnSpc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Interstate-Thin"/>
                <a:cs typeface="Interstate-Thin"/>
              </a:rPr>
              <a:t>Google Chromes </a:t>
            </a:r>
            <a:r>
              <a:rPr lang="en-US" sz="2800" b="1" dirty="0" err="1">
                <a:solidFill>
                  <a:srgbClr val="FFFFFF"/>
                </a:solidFill>
                <a:latin typeface="Interstate-Thin"/>
                <a:cs typeface="Interstate-Thin"/>
              </a:rPr>
              <a:t>javascript</a:t>
            </a:r>
            <a:r>
              <a:rPr lang="en-US" sz="2800" b="1" dirty="0">
                <a:solidFill>
                  <a:srgbClr val="FFFFFF"/>
                </a:solidFill>
                <a:latin typeface="Interstate-Thin"/>
                <a:cs typeface="Interstate-Thin"/>
              </a:rPr>
              <a:t> engine v8 to provide system level </a:t>
            </a:r>
            <a:r>
              <a:rPr lang="en-US" sz="2800" b="1" dirty="0" smtClean="0">
                <a:solidFill>
                  <a:srgbClr val="FFFFFF"/>
                </a:solidFill>
                <a:latin typeface="Interstate-Thin"/>
                <a:cs typeface="Interstate-Thin"/>
              </a:rPr>
              <a:t>access</a:t>
            </a:r>
            <a:endParaRPr lang="en-US" sz="2800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lnSpc>
                <a:spcPct val="130000"/>
              </a:lnSpc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Interstate-Thin"/>
                <a:cs typeface="Interstate-Thin"/>
              </a:rPr>
              <a:t>Way to build out APIs, serve files, and any other I/O you would normally do server </a:t>
            </a:r>
            <a:r>
              <a:rPr lang="en-US" sz="2800" b="1" dirty="0" smtClean="0">
                <a:solidFill>
                  <a:srgbClr val="FFFFFF"/>
                </a:solidFill>
                <a:latin typeface="Interstate-Thin"/>
                <a:cs typeface="Interstate-Thin"/>
              </a:rPr>
              <a:t>side</a:t>
            </a:r>
            <a:endParaRPr lang="en-US" sz="2800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lnSpc>
                <a:spcPct val="130000"/>
              </a:lnSpc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Interstate-Thin"/>
                <a:cs typeface="Interstate-Thin"/>
              </a:rPr>
              <a:t>Think PHP, Python, Ruby but in </a:t>
            </a:r>
            <a:r>
              <a:rPr lang="en-US" sz="2800" b="1" dirty="0" err="1" smtClean="0">
                <a:solidFill>
                  <a:srgbClr val="FFFFFF"/>
                </a:solidFill>
                <a:latin typeface="Interstate-Thin"/>
                <a:cs typeface="Interstate-Thin"/>
              </a:rPr>
              <a:t>javascript</a:t>
            </a:r>
            <a:endParaRPr lang="en-US" sz="2800" b="1" dirty="0">
              <a:solidFill>
                <a:srgbClr val="FFFFFF"/>
              </a:solidFill>
              <a:latin typeface="Interstate-Thin"/>
              <a:cs typeface="Interstate-Thin"/>
            </a:endParaRPr>
          </a:p>
          <a:p>
            <a:pPr marL="640080" indent="-274320" algn="l">
              <a:lnSpc>
                <a:spcPct val="130000"/>
              </a:lnSpc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Interstate-Thin"/>
                <a:cs typeface="Interstate-Thin"/>
              </a:rPr>
              <a:t>Examples: Chat, API on top of object DB, Queued Inputs, Data Streaming, Proxy, Application Monitoring Dashboard, System Monitoring Dashboard, Build process(Grunt anyone?)</a:t>
            </a:r>
            <a:endParaRPr lang="en-US" sz="2800" b="1" dirty="0" smtClean="0">
              <a:solidFill>
                <a:srgbClr val="FFFFFF"/>
              </a:solidFill>
              <a:latin typeface="Interstate-Thin"/>
              <a:cs typeface="Interstate-Thin"/>
            </a:endParaRPr>
          </a:p>
        </p:txBody>
      </p:sp>
    </p:spTree>
    <p:extLst>
      <p:ext uri="{BB962C8B-B14F-4D97-AF65-F5344CB8AC3E}">
        <p14:creationId xmlns:p14="http://schemas.microsoft.com/office/powerpoint/2010/main" val="332562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5531485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WHOAH! GRUNT.JS IS BUILT IN NODE?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360" y="1332976"/>
            <a:ext cx="3893307" cy="4866934"/>
          </a:xfrm>
        </p:spPr>
        <p:txBody>
          <a:bodyPr>
            <a:noAutofit/>
          </a:bodyPr>
          <a:lstStyle/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Grunt is a build tool </a:t>
            </a:r>
            <a:r>
              <a:rPr lang="en-US" sz="22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/>
            </a:r>
            <a:br>
              <a:rPr lang="en-US" sz="2200" b="1" dirty="0" smtClean="0">
                <a:solidFill>
                  <a:srgbClr val="FFFFFF"/>
                </a:solidFill>
                <a:latin typeface="Interstate Thin"/>
                <a:cs typeface="Interstate Thin"/>
              </a:rPr>
            </a:br>
            <a:r>
              <a:rPr lang="en-US" sz="22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(</a:t>
            </a: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like make) but built using node for those familiar with </a:t>
            </a:r>
            <a:r>
              <a:rPr lang="en-US" sz="22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javascript</a:t>
            </a:r>
            <a:endParaRPr lang="en-US" sz="22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For those that prefer Gulp it is too</a:t>
            </a:r>
            <a:r>
              <a:rPr lang="en-US" sz="22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!</a:t>
            </a:r>
            <a:endParaRPr lang="en-US" sz="22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Node lets you build command line tools such as </a:t>
            </a:r>
            <a:r>
              <a:rPr lang="en-US" sz="22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gruntjs</a:t>
            </a:r>
            <a:r>
              <a:rPr lang="en-US" sz="2200" b="1" dirty="0">
                <a:solidFill>
                  <a:srgbClr val="FFFFFF"/>
                </a:solidFill>
                <a:latin typeface="Interstate Thin"/>
                <a:cs typeface="Interstate Thin"/>
              </a:rPr>
              <a:t> (you can do this with other server languages too!)</a:t>
            </a:r>
            <a:endParaRPr lang="en-US" sz="22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  <p:pic>
        <p:nvPicPr>
          <p:cNvPr id="4" name="grunt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0667" y="1355921"/>
            <a:ext cx="3725333" cy="43876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31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467294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WHY SHOULD I CARE?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360" y="1332976"/>
            <a:ext cx="7687921" cy="4866934"/>
          </a:xfrm>
        </p:spPr>
        <p:txBody>
          <a:bodyPr>
            <a:noAutofit/>
          </a:bodyPr>
          <a:lstStyle/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One language to rule them </a:t>
            </a:r>
            <a:r>
              <a:rPr lang="en-US" sz="24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all</a:t>
            </a:r>
            <a:endParaRPr lang="en-US" sz="24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No more context </a:t>
            </a:r>
            <a:r>
              <a:rPr lang="en-US" sz="24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switching</a:t>
            </a:r>
            <a:endParaRPr lang="en-US" sz="24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We use it for build process stuff(grunt, gulp)! Toss out </a:t>
            </a:r>
            <a:r>
              <a:rPr lang="en-US" sz="24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CodeKit</a:t>
            </a:r>
            <a:endParaRPr lang="en-US" sz="24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Server side more accessible for front-end </a:t>
            </a:r>
            <a:r>
              <a:rPr lang="en-US" sz="24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devs</a:t>
            </a:r>
            <a:endParaRPr lang="en-US" sz="24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Its a front-end </a:t>
            </a:r>
            <a:r>
              <a:rPr lang="en-US" sz="24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devs</a:t>
            </a: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swiss</a:t>
            </a: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 army </a:t>
            </a:r>
            <a:r>
              <a:rPr lang="en-US" sz="24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knife</a:t>
            </a:r>
            <a:endParaRPr lang="en-US" sz="2400" b="1" dirty="0">
              <a:solidFill>
                <a:srgbClr val="FFFFFF"/>
              </a:solidFill>
              <a:latin typeface="Interstate Thin"/>
              <a:cs typeface="Interstate Thin"/>
            </a:endParaRPr>
          </a:p>
          <a:p>
            <a:pPr marL="640080" indent="-274320" algn="l">
              <a:spcBef>
                <a:spcPts val="672"/>
              </a:spcBef>
              <a:spcAft>
                <a:spcPts val="12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Many other more technical </a:t>
            </a:r>
            <a:r>
              <a:rPr lang="en-US" sz="24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reasons (</a:t>
            </a: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Single-threaded, non-blocking I/O, </a:t>
            </a:r>
            <a:r>
              <a:rPr lang="en-US" sz="2400" b="1" dirty="0" err="1">
                <a:solidFill>
                  <a:srgbClr val="FFFFFF"/>
                </a:solidFill>
                <a:latin typeface="Interstate Thin"/>
                <a:cs typeface="Interstate Thin"/>
              </a:rPr>
              <a:t>etc</a:t>
            </a:r>
            <a:r>
              <a:rPr lang="en-US" sz="2400" b="1" dirty="0">
                <a:solidFill>
                  <a:srgbClr val="FFFFFF"/>
                </a:solidFill>
                <a:latin typeface="Interstate Thin"/>
                <a:cs typeface="Interstate Thin"/>
              </a:rPr>
              <a:t>)</a:t>
            </a:r>
            <a:endParaRPr lang="en-US" sz="24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</p:spTree>
    <p:extLst>
      <p:ext uri="{BB962C8B-B14F-4D97-AF65-F5344CB8AC3E}">
        <p14:creationId xmlns:p14="http://schemas.microsoft.com/office/powerpoint/2010/main" val="26405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6" y="498973"/>
            <a:ext cx="4672949" cy="36987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Interstate-Regular"/>
                <a:cs typeface="Interstate-Regular"/>
              </a:rPr>
              <a:t>BASIC USE</a:t>
            </a:r>
            <a:endParaRPr lang="en-US" sz="2000" b="1" dirty="0">
              <a:solidFill>
                <a:schemeClr val="bg1"/>
              </a:solidFill>
              <a:latin typeface="Interstate-Regular"/>
              <a:cs typeface="Interstate-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360" y="1459975"/>
            <a:ext cx="7687921" cy="4866934"/>
          </a:xfrm>
        </p:spPr>
        <p:txBody>
          <a:bodyPr>
            <a:noAutofit/>
          </a:bodyPr>
          <a:lstStyle/>
          <a:p>
            <a:pPr>
              <a:spcBef>
                <a:spcPts val="672"/>
              </a:spcBef>
              <a:spcAft>
                <a:spcPts val="1200"/>
              </a:spcAft>
              <a:buSzPct val="100000"/>
            </a:pPr>
            <a:r>
              <a:rPr lang="en-US" sz="4000" b="1" dirty="0">
                <a:solidFill>
                  <a:srgbClr val="FFFFFF"/>
                </a:solidFill>
                <a:latin typeface="Interstate Thin"/>
                <a:cs typeface="Interstate Thin"/>
              </a:rPr>
              <a:t>All of your familiar </a:t>
            </a:r>
            <a:r>
              <a:rPr lang="en-US" sz="4000" b="1" dirty="0" err="1" smtClean="0">
                <a:solidFill>
                  <a:srgbClr val="FFFFFF"/>
                </a:solidFill>
                <a:latin typeface="Interstate Thin"/>
                <a:cs typeface="Interstate Thin"/>
              </a:rPr>
              <a:t>javascript</a:t>
            </a:r>
            <a:r>
              <a:rPr lang="en-US" sz="4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.</a:t>
            </a:r>
            <a:r>
              <a:rPr lang="en-US" sz="4000" b="1" dirty="0">
                <a:solidFill>
                  <a:srgbClr val="FFFFFF"/>
                </a:solidFill>
                <a:latin typeface="Interstate Thin"/>
                <a:cs typeface="Interstate Thin"/>
              </a:rPr>
              <a:t>.</a:t>
            </a:r>
            <a:r>
              <a:rPr lang="en-US" sz="4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.</a:t>
            </a:r>
          </a:p>
          <a:p>
            <a:pPr>
              <a:spcBef>
                <a:spcPts val="672"/>
              </a:spcBef>
              <a:spcAft>
                <a:spcPts val="1200"/>
              </a:spcAft>
              <a:buSzPct val="100000"/>
            </a:pPr>
            <a:r>
              <a:rPr lang="en-US" sz="4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but </a:t>
            </a:r>
            <a:r>
              <a:rPr lang="en-US" sz="4000" b="1" dirty="0">
                <a:solidFill>
                  <a:srgbClr val="FFFFFF"/>
                </a:solidFill>
                <a:latin typeface="Interstate Thin"/>
                <a:cs typeface="Interstate Thin"/>
              </a:rPr>
              <a:t>without DOM </a:t>
            </a:r>
            <a:r>
              <a:rPr lang="en-US" sz="4000" b="1" dirty="0" smtClean="0">
                <a:solidFill>
                  <a:srgbClr val="FFFFFF"/>
                </a:solidFill>
                <a:latin typeface="Interstate Thin"/>
                <a:cs typeface="Interstate Thin"/>
              </a:rPr>
              <a:t>manipulation</a:t>
            </a:r>
            <a:endParaRPr lang="en-US" sz="4000" b="1" dirty="0">
              <a:solidFill>
                <a:srgbClr val="FFFFFF"/>
              </a:solidFill>
              <a:latin typeface="Interstate Thin"/>
              <a:cs typeface="Interstate Thin"/>
            </a:endParaRPr>
          </a:p>
        </p:txBody>
      </p:sp>
      <p:sp>
        <p:nvSpPr>
          <p:cNvPr id="4" name="Shape 63"/>
          <p:cNvSpPr/>
          <p:nvPr/>
        </p:nvSpPr>
        <p:spPr>
          <a:xfrm>
            <a:off x="1185334" y="3588187"/>
            <a:ext cx="6787444" cy="20005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  </a:t>
            </a:r>
            <a:r>
              <a:rPr sz="2600" dirty="0" err="1" smtClean="0">
                <a:solidFill>
                  <a:srgbClr val="FFFFFF"/>
                </a:solidFill>
              </a:rPr>
              <a:t>var</a:t>
            </a:r>
            <a:r>
              <a:rPr sz="2600" dirty="0" smtClean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myArr = ['milk', 'eggs', 'bread', 'juice', 'cups'];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  </a:t>
            </a:r>
            <a:r>
              <a:rPr sz="2600" dirty="0" smtClean="0">
                <a:solidFill>
                  <a:srgbClr val="FFFFFF"/>
                </a:solidFill>
              </a:rPr>
              <a:t>for</a:t>
            </a:r>
            <a:r>
              <a:rPr sz="2600" dirty="0">
                <a:solidFill>
                  <a:srgbClr val="FFFFFF"/>
                </a:solidFill>
              </a:rPr>
              <a:t>(var i = 0;i &lt; myArr.length;i++)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  console.log(myArr[i]);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  </a:t>
            </a:r>
            <a:r>
              <a:rPr sz="2600" dirty="0" smtClean="0">
                <a:solidFill>
                  <a:srgbClr val="FFFFFF"/>
                </a:solidFill>
              </a:rPr>
              <a:t>}</a:t>
            </a:r>
            <a:endParaRPr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5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</TotalTime>
  <Words>763</Words>
  <Application>Microsoft Macintosh PowerPoint</Application>
  <PresentationFormat>On-screen Show (4:3)</PresentationFormat>
  <Paragraphs>103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WHAT THIS IS</vt:lpstr>
      <vt:lpstr>ABOUT ME</vt:lpstr>
      <vt:lpstr>FULL STACK</vt:lpstr>
      <vt:lpstr>SO WTF IS NODE?</vt:lpstr>
      <vt:lpstr>WHOAH! GRUNT.JS IS BUILT IN NODE?</vt:lpstr>
      <vt:lpstr>WHY SHOULD I CARE?</vt:lpstr>
      <vt:lpstr>BASIC USE</vt:lpstr>
      <vt:lpstr>REQUIRE BUILTINS</vt:lpstr>
      <vt:lpstr>REQUIRE BUILTINS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TITLE</dc:title>
  <dc:creator>Chase White</dc:creator>
  <cp:lastModifiedBy>Chase White</cp:lastModifiedBy>
  <cp:revision>154</cp:revision>
  <dcterms:created xsi:type="dcterms:W3CDTF">2014-03-25T20:02:03Z</dcterms:created>
  <dcterms:modified xsi:type="dcterms:W3CDTF">2015-03-11T23:28:38Z</dcterms:modified>
</cp:coreProperties>
</file>