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Slab"/>
      <p:regular r:id="rId41"/>
      <p:bold r:id="rId42"/>
    </p:embeddedFon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Slab-bold.fntdata"/><Relationship Id="rId41" Type="http://schemas.openxmlformats.org/officeDocument/2006/relationships/font" Target="fonts/RobotoSlab-regular.fntdata"/><Relationship Id="rId22" Type="http://schemas.openxmlformats.org/officeDocument/2006/relationships/slide" Target="slides/slide17.xml"/><Relationship Id="rId44" Type="http://schemas.openxmlformats.org/officeDocument/2006/relationships/font" Target="fonts/Roboto-bold.fntdata"/><Relationship Id="rId21" Type="http://schemas.openxmlformats.org/officeDocument/2006/relationships/slide" Target="slides/slide16.xml"/><Relationship Id="rId43" Type="http://schemas.openxmlformats.org/officeDocument/2006/relationships/font" Target="fonts/Roboto-regular.fntdata"/><Relationship Id="rId24" Type="http://schemas.openxmlformats.org/officeDocument/2006/relationships/slide" Target="slides/slide19.xml"/><Relationship Id="rId46" Type="http://schemas.openxmlformats.org/officeDocument/2006/relationships/font" Target="fonts/Roboto-boldItalic.fntdata"/><Relationship Id="rId23" Type="http://schemas.openxmlformats.org/officeDocument/2006/relationships/slide" Target="slides/slide18.xml"/><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60d3161d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60d3161d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60d3161d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60d3161d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60d3161d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60d3161d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60d3161d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60d3161d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426702bc0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426702bc0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adb81ce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adb81ce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adb81ced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adb81ced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d770024d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d770024d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426702bc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426702bc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426702bc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426702bc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426702bc0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426702bc0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426702bc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426702bc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426702bc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426702bc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426702bc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426702bc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426702bc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426702bc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60d3161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60d3161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426702bc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426702bc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59ccd78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59ccd78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426702bc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426702bc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426702bc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426702bc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60d3161d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60d3161d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426702bc0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426702bc0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426702bc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426702bc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60d3161d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60d3161d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59ccd78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59ccd78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59ccd78c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59ccd78c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426702bc0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426702bc0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59ccd78c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59ccd78c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426702bc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426702bc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426702bc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426702bc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426702bc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426702bc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426702bc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426702bc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426702b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426702b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60d3161d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60d3161d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new-york-civil-liberties-union/NYPD-Misconduct-Complaint-Database" TargetMode="External"/><Relationship Id="rId4" Type="http://schemas.openxmlformats.org/officeDocument/2006/relationships/hyperlink" Target="https://en.wikipedia.org/wiki/New_York_City_Police_Departm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Lieutenant#Police_ran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NYPD Civilian Complaints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n"/>
              <a:t>Presenters: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Francis Olave</a:t>
            </a:r>
            <a:endParaRPr/>
          </a:p>
          <a:p>
            <a:pPr indent="0" lvl="0" marL="0" rtl="0" algn="ctr">
              <a:spcBef>
                <a:spcPts val="0"/>
              </a:spcBef>
              <a:spcAft>
                <a:spcPts val="0"/>
              </a:spcAft>
              <a:buNone/>
            </a:pPr>
            <a:r>
              <a:rPr lang="en"/>
              <a:t>Caleb Moore</a:t>
            </a:r>
            <a:endParaRPr/>
          </a:p>
          <a:p>
            <a:pPr indent="0" lvl="0" marL="0" rtl="0" algn="ctr">
              <a:spcBef>
                <a:spcPts val="0"/>
              </a:spcBef>
              <a:spcAft>
                <a:spcPts val="0"/>
              </a:spcAft>
              <a:buNone/>
            </a:pPr>
            <a:r>
              <a:rPr lang="en"/>
              <a:t>Matthew Granson</a:t>
            </a:r>
            <a:endParaRPr/>
          </a:p>
        </p:txBody>
      </p:sp>
      <p:pic>
        <p:nvPicPr>
          <p:cNvPr id="65" name="Google Shape;65;p13"/>
          <p:cNvPicPr preferRelativeResize="0"/>
          <p:nvPr/>
        </p:nvPicPr>
        <p:blipFill>
          <a:blip r:embed="rId3">
            <a:alphaModFix/>
          </a:blip>
          <a:stretch>
            <a:fillRect/>
          </a:stretch>
        </p:blipFill>
        <p:spPr>
          <a:xfrm>
            <a:off x="6568675" y="195925"/>
            <a:ext cx="2246976" cy="2799951"/>
          </a:xfrm>
          <a:prstGeom prst="rect">
            <a:avLst/>
          </a:prstGeom>
          <a:noFill/>
          <a:ln>
            <a:noFill/>
          </a:ln>
        </p:spPr>
      </p:pic>
      <p:pic>
        <p:nvPicPr>
          <p:cNvPr id="66" name="Google Shape;66;p13"/>
          <p:cNvPicPr preferRelativeResize="0"/>
          <p:nvPr/>
        </p:nvPicPr>
        <p:blipFill>
          <a:blip r:embed="rId4">
            <a:alphaModFix/>
          </a:blip>
          <a:stretch>
            <a:fillRect/>
          </a:stretch>
        </p:blipFill>
        <p:spPr>
          <a:xfrm>
            <a:off x="381300" y="2400300"/>
            <a:ext cx="2726349" cy="23467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1000"/>
                                        <p:tgtEl>
                                          <p:spTgt spid="6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1000"/>
                                        <p:tgtEl>
                                          <p:spTgt spid="6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227025" y="362050"/>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Keywords: Public Order Management (POM)</a:t>
            </a:r>
            <a:endParaRPr/>
          </a:p>
        </p:txBody>
      </p:sp>
      <p:sp>
        <p:nvSpPr>
          <p:cNvPr id="120" name="Google Shape;120;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Police officers assigned to </a:t>
            </a:r>
            <a:r>
              <a:rPr lang="en"/>
              <a:t>keeping</a:t>
            </a:r>
            <a:r>
              <a:rPr lang="en"/>
              <a:t> order and maintaining protests.</a:t>
            </a:r>
            <a:endParaRPr/>
          </a:p>
          <a:p>
            <a:pPr indent="-342900" lvl="0" marL="457200" rtl="0" algn="l">
              <a:spcBef>
                <a:spcPts val="0"/>
              </a:spcBef>
              <a:spcAft>
                <a:spcPts val="0"/>
              </a:spcAft>
              <a:buSzPts val="1800"/>
              <a:buChar char="●"/>
            </a:pPr>
            <a:r>
              <a:rPr lang="en"/>
              <a:t>Given permission to “suppress” violent activity to avoid riots and mob-like behavior.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227025" y="362050"/>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Keywords: Criminal Intelligence Section (INT CIS)</a:t>
            </a:r>
            <a:endParaRPr/>
          </a:p>
        </p:txBody>
      </p:sp>
      <p:sp>
        <p:nvSpPr>
          <p:cNvPr id="126" name="Google Shape;126;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Collect and maintain data regarding criminal and terrorist activity</a:t>
            </a:r>
            <a:endParaRPr/>
          </a:p>
          <a:p>
            <a:pPr indent="-342900" lvl="0" marL="457200" rtl="0" algn="l">
              <a:spcBef>
                <a:spcPts val="0"/>
              </a:spcBef>
              <a:spcAft>
                <a:spcPts val="0"/>
              </a:spcAft>
              <a:buSzPts val="1800"/>
              <a:buChar char="●"/>
            </a:pPr>
            <a:r>
              <a:rPr lang="en"/>
              <a:t>Assigns field intelligence officers to collect and disseminate info </a:t>
            </a:r>
            <a:r>
              <a:rPr lang="en"/>
              <a:t>regarding</a:t>
            </a:r>
            <a:r>
              <a:rPr lang="en"/>
              <a:t> narcotics and criminal investigations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227025" y="362050"/>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Keywords: Warrant Sector (WARRSEC)</a:t>
            </a:r>
            <a:endParaRPr/>
          </a:p>
        </p:txBody>
      </p:sp>
      <p:sp>
        <p:nvSpPr>
          <p:cNvPr id="132" name="Google Shape;132;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Receiving, maintaining, and distributing arrest </a:t>
            </a:r>
            <a:r>
              <a:rPr lang="en"/>
              <a:t>warrants</a:t>
            </a:r>
            <a:r>
              <a:rPr lang="en"/>
              <a:t> to suspected individuals</a:t>
            </a:r>
            <a:endParaRPr/>
          </a:p>
          <a:p>
            <a:pPr indent="-342900" lvl="0" marL="457200" rtl="0" algn="l">
              <a:spcBef>
                <a:spcPts val="0"/>
              </a:spcBef>
              <a:spcAft>
                <a:spcPts val="0"/>
              </a:spcAft>
              <a:buSzPts val="1800"/>
              <a:buChar char="●"/>
            </a:pPr>
            <a:r>
              <a:rPr lang="en"/>
              <a:t>Provides </a:t>
            </a:r>
            <a:r>
              <a:rPr lang="en"/>
              <a:t>warrants to detectives and other units to aid in investigative efforts (i.e. warrants to enter the premises)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227025" y="362050"/>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Keywords: </a:t>
            </a:r>
            <a:r>
              <a:rPr lang="en"/>
              <a:t>Internal</a:t>
            </a:r>
            <a:r>
              <a:rPr lang="en"/>
              <a:t> Affairs </a:t>
            </a:r>
            <a:r>
              <a:rPr lang="en"/>
              <a:t>Bureau (IAB)</a:t>
            </a:r>
            <a:r>
              <a:rPr lang="en"/>
              <a:t> </a:t>
            </a:r>
            <a:endParaRPr/>
          </a:p>
        </p:txBody>
      </p:sp>
      <p:sp>
        <p:nvSpPr>
          <p:cNvPr id="138" name="Google Shape;138;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division of law enforcement that investigates incidents and possible suspicions of law-breaking and professional misconduct attributed to police </a:t>
            </a:r>
            <a:r>
              <a:rPr lang="en"/>
              <a:t>officers</a:t>
            </a:r>
            <a:r>
              <a:rPr lang="en"/>
              <a:t> on the force.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457200" lvl="0" marL="1371600" rtl="0" algn="l">
              <a:spcBef>
                <a:spcPts val="0"/>
              </a:spcBef>
              <a:spcAft>
                <a:spcPts val="0"/>
              </a:spcAft>
              <a:buNone/>
            </a:pPr>
            <a:r>
              <a:rPr lang="en"/>
              <a:t>Data Cleanup &amp; Exploration </a:t>
            </a:r>
            <a:endParaRPr/>
          </a:p>
        </p:txBody>
      </p:sp>
      <p:sp>
        <p:nvSpPr>
          <p:cNvPr id="144" name="Google Shape;144;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Dropped the null values from the </a:t>
            </a:r>
            <a:r>
              <a:rPr lang="en"/>
              <a:t>relative</a:t>
            </a:r>
            <a:r>
              <a:rPr lang="en"/>
              <a:t> columns in the data set:</a:t>
            </a:r>
            <a:endParaRPr/>
          </a:p>
          <a:p>
            <a:pPr indent="-317500" lvl="1" marL="914400" rtl="0" algn="l">
              <a:spcBef>
                <a:spcPts val="0"/>
              </a:spcBef>
              <a:spcAft>
                <a:spcPts val="0"/>
              </a:spcAft>
              <a:buSzPts val="1400"/>
              <a:buChar char="○"/>
            </a:pPr>
            <a:r>
              <a:rPr lang="en"/>
              <a:t>Unique ID</a:t>
            </a:r>
            <a:endParaRPr/>
          </a:p>
          <a:p>
            <a:pPr indent="-317500" lvl="1" marL="914400" rtl="0" algn="l">
              <a:spcBef>
                <a:spcPts val="0"/>
              </a:spcBef>
              <a:spcAft>
                <a:spcPts val="0"/>
              </a:spcAft>
              <a:buSzPts val="1400"/>
              <a:buChar char="○"/>
            </a:pPr>
            <a:r>
              <a:rPr lang="en"/>
              <a:t>Fado Type</a:t>
            </a:r>
            <a:endParaRPr/>
          </a:p>
          <a:p>
            <a:pPr indent="-317500" lvl="1" marL="914400" rtl="0" algn="l">
              <a:spcBef>
                <a:spcPts val="0"/>
              </a:spcBef>
              <a:spcAft>
                <a:spcPts val="0"/>
              </a:spcAft>
              <a:buSzPts val="1400"/>
              <a:buChar char="○"/>
            </a:pPr>
            <a:r>
              <a:rPr lang="en"/>
              <a:t>Year</a:t>
            </a:r>
            <a:endParaRPr/>
          </a:p>
          <a:p>
            <a:pPr indent="-317500" lvl="1" marL="914400" rtl="0" algn="l">
              <a:spcBef>
                <a:spcPts val="0"/>
              </a:spcBef>
              <a:spcAft>
                <a:spcPts val="0"/>
              </a:spcAft>
              <a:buSzPts val="1400"/>
              <a:buChar char="○"/>
            </a:pPr>
            <a:r>
              <a:rPr lang="en"/>
              <a:t>Command</a:t>
            </a:r>
            <a:endParaRPr/>
          </a:p>
          <a:p>
            <a:pPr indent="-317500" lvl="1" marL="914400" rtl="0" algn="l">
              <a:spcBef>
                <a:spcPts val="0"/>
              </a:spcBef>
              <a:spcAft>
                <a:spcPts val="0"/>
              </a:spcAft>
              <a:buSzPts val="1400"/>
              <a:buChar char="○"/>
            </a:pPr>
            <a:r>
              <a:rPr lang="en"/>
              <a:t>Rank</a:t>
            </a:r>
            <a:endParaRPr/>
          </a:p>
          <a:p>
            <a:pPr indent="-342900" lvl="0" marL="457200" rtl="0" algn="l">
              <a:spcBef>
                <a:spcPts val="0"/>
              </a:spcBef>
              <a:spcAft>
                <a:spcPts val="0"/>
              </a:spcAft>
              <a:buSzPts val="1800"/>
              <a:buChar char="●"/>
            </a:pPr>
            <a:r>
              <a:rPr lang="en"/>
              <a:t>Separated</a:t>
            </a:r>
            <a:r>
              <a:rPr lang="en"/>
              <a:t> the data into different data frames categorized by command:</a:t>
            </a:r>
            <a:endParaRPr/>
          </a:p>
          <a:p>
            <a:pPr indent="-317500" lvl="1" marL="914400" rtl="0" algn="l">
              <a:spcBef>
                <a:spcPts val="0"/>
              </a:spcBef>
              <a:spcAft>
                <a:spcPts val="0"/>
              </a:spcAft>
              <a:buSzPts val="1400"/>
              <a:buChar char="○"/>
            </a:pPr>
            <a:r>
              <a:rPr lang="en"/>
              <a:t>All narcotics commands</a:t>
            </a:r>
            <a:endParaRPr/>
          </a:p>
          <a:p>
            <a:pPr indent="-317500" lvl="1" marL="914400" rtl="0" algn="l">
              <a:spcBef>
                <a:spcPts val="0"/>
              </a:spcBef>
              <a:spcAft>
                <a:spcPts val="0"/>
              </a:spcAft>
              <a:buSzPts val="1400"/>
              <a:buChar char="○"/>
            </a:pPr>
            <a:r>
              <a:rPr lang="en"/>
              <a:t>Warrant Section</a:t>
            </a:r>
            <a:endParaRPr/>
          </a:p>
          <a:p>
            <a:pPr indent="-317500" lvl="1" marL="914400" rtl="0" algn="l">
              <a:spcBef>
                <a:spcPts val="0"/>
              </a:spcBef>
              <a:spcAft>
                <a:spcPts val="0"/>
              </a:spcAft>
              <a:buSzPts val="1400"/>
              <a:buChar char="○"/>
            </a:pPr>
            <a:r>
              <a:rPr lang="en"/>
              <a:t>Intelligence</a:t>
            </a:r>
            <a:endParaRPr/>
          </a:p>
          <a:p>
            <a:pPr indent="-317500" lvl="1" marL="914400" rtl="0" algn="l">
              <a:spcBef>
                <a:spcPts val="0"/>
              </a:spcBef>
              <a:spcAft>
                <a:spcPts val="0"/>
              </a:spcAft>
              <a:buSzPts val="1400"/>
              <a:buChar char="○"/>
            </a:pPr>
            <a:r>
              <a:rPr lang="en"/>
              <a:t>Internal Affairs</a:t>
            </a:r>
            <a:endParaRPr/>
          </a:p>
          <a:p>
            <a:pPr indent="-317500" lvl="1" marL="914400" rtl="0" algn="l">
              <a:spcBef>
                <a:spcPts val="0"/>
              </a:spcBef>
              <a:spcAft>
                <a:spcPts val="0"/>
              </a:spcAft>
              <a:buSzPts val="1400"/>
              <a:buChar char="○"/>
            </a:pPr>
            <a:r>
              <a:rPr lang="en"/>
              <a:t>Precinct 075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457200" lvl="0" marL="1371600" rtl="0" algn="l">
              <a:spcBef>
                <a:spcPts val="0"/>
              </a:spcBef>
              <a:spcAft>
                <a:spcPts val="0"/>
              </a:spcAft>
              <a:buNone/>
            </a:pPr>
            <a:r>
              <a:rPr lang="en"/>
              <a:t>Data Cleanup &amp; Exploration </a:t>
            </a:r>
            <a:endParaRPr/>
          </a:p>
        </p:txBody>
      </p:sp>
      <p:sp>
        <p:nvSpPr>
          <p:cNvPr id="150" name="Google Shape;150;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analyze the total number of </a:t>
            </a:r>
            <a:r>
              <a:rPr lang="en"/>
              <a:t>substantiated</a:t>
            </a:r>
            <a:r>
              <a:rPr lang="en"/>
              <a:t> complaints, we </a:t>
            </a:r>
            <a:r>
              <a:rPr lang="en"/>
              <a:t>attempted</a:t>
            </a:r>
            <a:r>
              <a:rPr lang="en"/>
              <a:t> to remove duplicate entries of complaints and keep only the unique complaint id </a:t>
            </a:r>
            <a:r>
              <a:rPr lang="en"/>
              <a:t>numbers. Unfortunately, the curators of this data set have many unique complaint id’s entered multiple times with different board dispositions/outcomes. We instead looked at just substantiated complaints compared to the total.</a:t>
            </a:r>
            <a:endParaRPr/>
          </a:p>
          <a:p>
            <a:pPr indent="0" lvl="0" marL="0" rtl="0" algn="l">
              <a:spcBef>
                <a:spcPts val="1200"/>
              </a:spcBef>
              <a:spcAft>
                <a:spcPts val="1200"/>
              </a:spcAft>
              <a:buNone/>
            </a:pPr>
            <a:r>
              <a:t/>
            </a:r>
            <a:endParaRPr/>
          </a:p>
        </p:txBody>
      </p:sp>
      <p:pic>
        <p:nvPicPr>
          <p:cNvPr id="151" name="Google Shape;151;p27"/>
          <p:cNvPicPr preferRelativeResize="0"/>
          <p:nvPr/>
        </p:nvPicPr>
        <p:blipFill>
          <a:blip r:embed="rId3">
            <a:alphaModFix/>
          </a:blip>
          <a:stretch>
            <a:fillRect/>
          </a:stretch>
        </p:blipFill>
        <p:spPr>
          <a:xfrm>
            <a:off x="1689175" y="3750975"/>
            <a:ext cx="5765654" cy="68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Total Complaints</a:t>
            </a:r>
            <a:endParaRPr/>
          </a:p>
        </p:txBody>
      </p:sp>
      <p:sp>
        <p:nvSpPr>
          <p:cNvPr id="157" name="Google Shape;157;p28"/>
          <p:cNvSpPr txBox="1"/>
          <p:nvPr>
            <p:ph idx="1" type="body"/>
          </p:nvPr>
        </p:nvSpPr>
        <p:spPr>
          <a:xfrm>
            <a:off x="337725" y="1615249"/>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Out of 323,907 total complaints, only 20,826 were listed as “substantiated”, or 6%.</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path path="circle">
            <a:fillToRect b="50%" l="50%" r="50%" t="50%"/>
          </a:path>
          <a:tileRect/>
        </a:gradFill>
      </p:bgPr>
    </p:bg>
    <p:spTree>
      <p:nvGrpSpPr>
        <p:cNvPr id="161" name="Shape 161"/>
        <p:cNvGrpSpPr/>
        <p:nvPr/>
      </p:nvGrpSpPr>
      <p:grpSpPr>
        <a:xfrm>
          <a:off x="0" y="0"/>
          <a:ext cx="0" cy="0"/>
          <a:chOff x="0" y="0"/>
          <a:chExt cx="0" cy="0"/>
        </a:xfrm>
      </p:grpSpPr>
      <p:sp>
        <p:nvSpPr>
          <p:cNvPr id="162" name="Google Shape;162;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457200" lvl="0" marL="1371600" rtl="0" algn="l">
              <a:spcBef>
                <a:spcPts val="0"/>
              </a:spcBef>
              <a:spcAft>
                <a:spcPts val="0"/>
              </a:spcAft>
              <a:buNone/>
            </a:pPr>
            <a:r>
              <a:rPr lang="en"/>
              <a:t>Findings: NARCBBX</a:t>
            </a:r>
            <a:endParaRPr/>
          </a:p>
        </p:txBody>
      </p:sp>
      <p:pic>
        <p:nvPicPr>
          <p:cNvPr id="163" name="Google Shape;163;p29"/>
          <p:cNvPicPr preferRelativeResize="0"/>
          <p:nvPr/>
        </p:nvPicPr>
        <p:blipFill>
          <a:blip r:embed="rId3">
            <a:alphaModFix/>
          </a:blip>
          <a:stretch>
            <a:fillRect/>
          </a:stretch>
        </p:blipFill>
        <p:spPr>
          <a:xfrm>
            <a:off x="4439500" y="1683063"/>
            <a:ext cx="4569225" cy="3171825"/>
          </a:xfrm>
          <a:prstGeom prst="rect">
            <a:avLst/>
          </a:prstGeom>
          <a:noFill/>
          <a:ln>
            <a:noFill/>
          </a:ln>
        </p:spPr>
      </p:pic>
      <p:sp>
        <p:nvSpPr>
          <p:cNvPr id="164" name="Google Shape;164;p29"/>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Narcotics Borough Bronx  </a:t>
            </a:r>
            <a:endParaRPr/>
          </a:p>
        </p:txBody>
      </p:sp>
      <p:pic>
        <p:nvPicPr>
          <p:cNvPr id="165" name="Google Shape;165;p29"/>
          <p:cNvPicPr preferRelativeResize="0"/>
          <p:nvPr/>
        </p:nvPicPr>
        <p:blipFill>
          <a:blip r:embed="rId4">
            <a:alphaModFix/>
          </a:blip>
          <a:stretch>
            <a:fillRect/>
          </a:stretch>
        </p:blipFill>
        <p:spPr>
          <a:xfrm>
            <a:off x="336500" y="2018700"/>
            <a:ext cx="3866963" cy="3124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path path="circle">
            <a:fillToRect b="50%" l="50%" r="50%" t="50%"/>
          </a:path>
          <a:tileRect/>
        </a:gradFill>
      </p:bgPr>
    </p:bg>
    <p:spTree>
      <p:nvGrpSpPr>
        <p:cNvPr id="169" name="Shape 169"/>
        <p:cNvGrpSpPr/>
        <p:nvPr/>
      </p:nvGrpSpPr>
      <p:grpSpPr>
        <a:xfrm>
          <a:off x="0" y="0"/>
          <a:ext cx="0" cy="0"/>
          <a:chOff x="0" y="0"/>
          <a:chExt cx="0" cy="0"/>
        </a:xfrm>
      </p:grpSpPr>
      <p:sp>
        <p:nvSpPr>
          <p:cNvPr id="170" name="Google Shape;170;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457200" lvl="0" marL="1828800" rtl="0" algn="l">
              <a:spcBef>
                <a:spcPts val="0"/>
              </a:spcBef>
              <a:spcAft>
                <a:spcPts val="0"/>
              </a:spcAft>
              <a:buNone/>
            </a:pPr>
            <a:r>
              <a:rPr lang="en"/>
              <a:t>Findings: INT CIS </a:t>
            </a:r>
            <a:endParaRPr/>
          </a:p>
        </p:txBody>
      </p:sp>
      <p:pic>
        <p:nvPicPr>
          <p:cNvPr id="171" name="Google Shape;171;p30"/>
          <p:cNvPicPr preferRelativeResize="0"/>
          <p:nvPr/>
        </p:nvPicPr>
        <p:blipFill>
          <a:blip r:embed="rId3">
            <a:alphaModFix/>
          </a:blip>
          <a:stretch>
            <a:fillRect/>
          </a:stretch>
        </p:blipFill>
        <p:spPr>
          <a:xfrm>
            <a:off x="4721800" y="1789500"/>
            <a:ext cx="4107650" cy="3171825"/>
          </a:xfrm>
          <a:prstGeom prst="rect">
            <a:avLst/>
          </a:prstGeom>
          <a:noFill/>
          <a:ln>
            <a:noFill/>
          </a:ln>
        </p:spPr>
      </p:pic>
      <p:sp>
        <p:nvSpPr>
          <p:cNvPr id="172" name="Google Shape;172;p30"/>
          <p:cNvSpPr txBox="1"/>
          <p:nvPr>
            <p:ph idx="1" type="body"/>
          </p:nvPr>
        </p:nvSpPr>
        <p:spPr>
          <a:xfrm>
            <a:off x="298000" y="1489825"/>
            <a:ext cx="39999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Intelligence </a:t>
            </a:r>
            <a:endParaRPr/>
          </a:p>
        </p:txBody>
      </p:sp>
      <p:pic>
        <p:nvPicPr>
          <p:cNvPr id="173" name="Google Shape;173;p30"/>
          <p:cNvPicPr preferRelativeResize="0"/>
          <p:nvPr/>
        </p:nvPicPr>
        <p:blipFill>
          <a:blip r:embed="rId4">
            <a:alphaModFix/>
          </a:blip>
          <a:stretch>
            <a:fillRect/>
          </a:stretch>
        </p:blipFill>
        <p:spPr>
          <a:xfrm>
            <a:off x="298000" y="2104725"/>
            <a:ext cx="4107650" cy="307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path path="circle">
            <a:fillToRect b="50%" l="50%" r="50%" t="50%"/>
          </a:path>
          <a:tileRect/>
        </a:gradFill>
      </p:bgPr>
    </p:bg>
    <p:spTree>
      <p:nvGrpSpPr>
        <p:cNvPr id="177" name="Shape 177"/>
        <p:cNvGrpSpPr/>
        <p:nvPr/>
      </p:nvGrpSpPr>
      <p:grpSpPr>
        <a:xfrm>
          <a:off x="0" y="0"/>
          <a:ext cx="0" cy="0"/>
          <a:chOff x="0" y="0"/>
          <a:chExt cx="0" cy="0"/>
        </a:xfrm>
      </p:grpSpPr>
      <p:sp>
        <p:nvSpPr>
          <p:cNvPr id="178" name="Google Shape;178;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Findings: WarrSec</a:t>
            </a:r>
            <a:endParaRPr/>
          </a:p>
        </p:txBody>
      </p:sp>
      <p:pic>
        <p:nvPicPr>
          <p:cNvPr id="179" name="Google Shape;179;p31"/>
          <p:cNvPicPr preferRelativeResize="0"/>
          <p:nvPr/>
        </p:nvPicPr>
        <p:blipFill>
          <a:blip r:embed="rId3">
            <a:alphaModFix/>
          </a:blip>
          <a:stretch>
            <a:fillRect/>
          </a:stretch>
        </p:blipFill>
        <p:spPr>
          <a:xfrm>
            <a:off x="4572000" y="1643450"/>
            <a:ext cx="4107651" cy="3164975"/>
          </a:xfrm>
          <a:prstGeom prst="rect">
            <a:avLst/>
          </a:prstGeom>
          <a:noFill/>
          <a:ln>
            <a:noFill/>
          </a:ln>
        </p:spPr>
      </p:pic>
      <p:sp>
        <p:nvSpPr>
          <p:cNvPr id="180" name="Google Shape;180;p31"/>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Warrant Section</a:t>
            </a:r>
            <a:endParaRPr/>
          </a:p>
        </p:txBody>
      </p:sp>
      <p:pic>
        <p:nvPicPr>
          <p:cNvPr id="181" name="Google Shape;181;p31"/>
          <p:cNvPicPr preferRelativeResize="0"/>
          <p:nvPr/>
        </p:nvPicPr>
        <p:blipFill>
          <a:blip r:embed="rId4">
            <a:alphaModFix/>
          </a:blip>
          <a:stretch>
            <a:fillRect/>
          </a:stretch>
        </p:blipFill>
        <p:spPr>
          <a:xfrm>
            <a:off x="152650" y="2117325"/>
            <a:ext cx="4107650" cy="2913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Motivation &amp; Interest </a:t>
            </a:r>
            <a:endParaRPr/>
          </a:p>
        </p:txBody>
      </p:sp>
      <p:sp>
        <p:nvSpPr>
          <p:cNvPr id="72" name="Google Shape;72;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chose this topic </a:t>
            </a:r>
            <a:r>
              <a:rPr lang="en"/>
              <a:t>initially</a:t>
            </a:r>
            <a:r>
              <a:rPr lang="en"/>
              <a:t> due to convenience, but given the recent events over the past year, which lead to our interest in the behavior of police.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Given the protests and COVID-19 policies, we were curious to see some of the civilian complaints regarding the NYPD, hosted by a one of the hardest-hit states early on in the pandemic.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path path="circle">
            <a:fillToRect b="50%" l="50%" r="50%" t="50%"/>
          </a:path>
          <a:tileRect/>
        </a:gradFill>
      </p:bgPr>
    </p:bg>
    <p:spTree>
      <p:nvGrpSpPr>
        <p:cNvPr id="185" name="Shape 185"/>
        <p:cNvGrpSpPr/>
        <p:nvPr/>
      </p:nvGrpSpPr>
      <p:grpSpPr>
        <a:xfrm>
          <a:off x="0" y="0"/>
          <a:ext cx="0" cy="0"/>
          <a:chOff x="0" y="0"/>
          <a:chExt cx="0" cy="0"/>
        </a:xfrm>
      </p:grpSpPr>
      <p:sp>
        <p:nvSpPr>
          <p:cNvPr id="186" name="Google Shape;186;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2286000" rtl="0" algn="l">
              <a:spcBef>
                <a:spcPts val="0"/>
              </a:spcBef>
              <a:spcAft>
                <a:spcPts val="0"/>
              </a:spcAft>
              <a:buNone/>
            </a:pPr>
            <a:r>
              <a:rPr lang="en"/>
              <a:t>Findings: I.A.B</a:t>
            </a:r>
            <a:endParaRPr/>
          </a:p>
        </p:txBody>
      </p:sp>
      <p:pic>
        <p:nvPicPr>
          <p:cNvPr id="187" name="Google Shape;187;p32"/>
          <p:cNvPicPr preferRelativeResize="0"/>
          <p:nvPr/>
        </p:nvPicPr>
        <p:blipFill>
          <a:blip r:embed="rId3">
            <a:alphaModFix/>
          </a:blip>
          <a:stretch>
            <a:fillRect/>
          </a:stretch>
        </p:blipFill>
        <p:spPr>
          <a:xfrm>
            <a:off x="4750013" y="1592775"/>
            <a:ext cx="4118375" cy="3175700"/>
          </a:xfrm>
          <a:prstGeom prst="rect">
            <a:avLst/>
          </a:prstGeom>
          <a:noFill/>
          <a:ln>
            <a:noFill/>
          </a:ln>
        </p:spPr>
      </p:pic>
      <p:sp>
        <p:nvSpPr>
          <p:cNvPr id="188" name="Google Shape;188;p32"/>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Internal Affairs Bureau </a:t>
            </a:r>
            <a:endParaRPr/>
          </a:p>
        </p:txBody>
      </p:sp>
      <p:pic>
        <p:nvPicPr>
          <p:cNvPr id="189" name="Google Shape;189;p32"/>
          <p:cNvPicPr preferRelativeResize="0"/>
          <p:nvPr/>
        </p:nvPicPr>
        <p:blipFill>
          <a:blip r:embed="rId4">
            <a:alphaModFix/>
          </a:blip>
          <a:stretch>
            <a:fillRect/>
          </a:stretch>
        </p:blipFill>
        <p:spPr>
          <a:xfrm>
            <a:off x="265875" y="2067375"/>
            <a:ext cx="4230850" cy="2866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EBEBE"/>
            </a:gs>
          </a:gsLst>
          <a:path path="circle">
            <a:fillToRect b="50%" l="50%" r="50%" t="50%"/>
          </a:path>
          <a:tileRect/>
        </a:gradFill>
      </p:bgPr>
    </p:bg>
    <p:spTree>
      <p:nvGrpSpPr>
        <p:cNvPr id="193" name="Shape 193"/>
        <p:cNvGrpSpPr/>
        <p:nvPr/>
      </p:nvGrpSpPr>
      <p:grpSpPr>
        <a:xfrm>
          <a:off x="0" y="0"/>
          <a:ext cx="0" cy="0"/>
          <a:chOff x="0" y="0"/>
          <a:chExt cx="0" cy="0"/>
        </a:xfrm>
      </p:grpSpPr>
      <p:sp>
        <p:nvSpPr>
          <p:cNvPr id="194" name="Google Shape;194;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457200" lvl="0" marL="1828800" rtl="0" algn="l">
              <a:spcBef>
                <a:spcPts val="0"/>
              </a:spcBef>
              <a:spcAft>
                <a:spcPts val="0"/>
              </a:spcAft>
              <a:buNone/>
            </a:pPr>
            <a:r>
              <a:rPr lang="en"/>
              <a:t>Findings: PCT 075</a:t>
            </a:r>
            <a:endParaRPr/>
          </a:p>
        </p:txBody>
      </p:sp>
      <p:pic>
        <p:nvPicPr>
          <p:cNvPr id="195" name="Google Shape;195;p33"/>
          <p:cNvPicPr preferRelativeResize="0"/>
          <p:nvPr/>
        </p:nvPicPr>
        <p:blipFill>
          <a:blip r:embed="rId3">
            <a:alphaModFix/>
          </a:blip>
          <a:stretch>
            <a:fillRect/>
          </a:stretch>
        </p:blipFill>
        <p:spPr>
          <a:xfrm>
            <a:off x="4659150" y="1559725"/>
            <a:ext cx="4096950" cy="3226650"/>
          </a:xfrm>
          <a:prstGeom prst="rect">
            <a:avLst/>
          </a:prstGeom>
          <a:noFill/>
          <a:ln>
            <a:noFill/>
          </a:ln>
        </p:spPr>
      </p:pic>
      <p:sp>
        <p:nvSpPr>
          <p:cNvPr id="196" name="Google Shape;196;p33"/>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Precinct 75</a:t>
            </a:r>
            <a:endParaRPr/>
          </a:p>
        </p:txBody>
      </p:sp>
      <p:pic>
        <p:nvPicPr>
          <p:cNvPr id="197" name="Google Shape;197;p33"/>
          <p:cNvPicPr preferRelativeResize="0"/>
          <p:nvPr/>
        </p:nvPicPr>
        <p:blipFill>
          <a:blip r:embed="rId4">
            <a:alphaModFix/>
          </a:blip>
          <a:stretch>
            <a:fillRect/>
          </a:stretch>
        </p:blipFill>
        <p:spPr>
          <a:xfrm>
            <a:off x="288025" y="1980043"/>
            <a:ext cx="3999900" cy="308375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4"/>
          <p:cNvPicPr preferRelativeResize="0"/>
          <p:nvPr/>
        </p:nvPicPr>
        <p:blipFill>
          <a:blip r:embed="rId3">
            <a:alphaModFix/>
          </a:blip>
          <a:stretch>
            <a:fillRect/>
          </a:stretch>
        </p:blipFill>
        <p:spPr>
          <a:xfrm>
            <a:off x="1638300" y="1101875"/>
            <a:ext cx="5867400" cy="3562350"/>
          </a:xfrm>
          <a:prstGeom prst="rect">
            <a:avLst/>
          </a:prstGeom>
          <a:noFill/>
          <a:ln>
            <a:noFill/>
          </a:ln>
        </p:spPr>
      </p:pic>
      <p:sp>
        <p:nvSpPr>
          <p:cNvPr id="203" name="Google Shape;203;p34"/>
          <p:cNvSpPr txBox="1"/>
          <p:nvPr/>
        </p:nvSpPr>
        <p:spPr>
          <a:xfrm>
            <a:off x="1088550" y="411250"/>
            <a:ext cx="6966900" cy="646500"/>
          </a:xfrm>
          <a:prstGeom prst="rect">
            <a:avLst/>
          </a:prstGeom>
          <a:noFill/>
          <a:ln>
            <a:noFill/>
          </a:ln>
        </p:spPr>
        <p:txBody>
          <a:bodyPr anchorCtr="0" anchor="t" bIns="91425" lIns="91425" spcFirstLastPara="1" rIns="91425" wrap="square" tIns="91425">
            <a:spAutoFit/>
          </a:bodyPr>
          <a:lstStyle/>
          <a:p>
            <a:pPr indent="457200" lvl="0" marL="1828800" rtl="0" algn="l">
              <a:spcBef>
                <a:spcPts val="0"/>
              </a:spcBef>
              <a:spcAft>
                <a:spcPts val="0"/>
              </a:spcAft>
              <a:buNone/>
            </a:pPr>
            <a:r>
              <a:rPr lang="en" sz="3000">
                <a:solidFill>
                  <a:schemeClr val="dk1"/>
                </a:solidFill>
                <a:latin typeface="Roboto Slab"/>
                <a:ea typeface="Roboto Slab"/>
                <a:cs typeface="Roboto Slab"/>
                <a:sym typeface="Roboto Slab"/>
              </a:rPr>
              <a:t>Precinct 075</a:t>
            </a:r>
            <a:endParaRPr/>
          </a:p>
        </p:txBody>
      </p:sp>
      <p:sp>
        <p:nvSpPr>
          <p:cNvPr id="204" name="Google Shape;204;p34"/>
          <p:cNvSpPr txBox="1"/>
          <p:nvPr/>
        </p:nvSpPr>
        <p:spPr>
          <a:xfrm>
            <a:off x="406125" y="4702600"/>
            <a:ext cx="827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https://theintercept.com/2020/08/23/nypd-75th-precinct-police-misconduct/</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457200" lvl="0" marL="914400" rtl="0" algn="l">
              <a:spcBef>
                <a:spcPts val="0"/>
              </a:spcBef>
              <a:spcAft>
                <a:spcPts val="0"/>
              </a:spcAft>
              <a:buNone/>
            </a:pPr>
            <a:r>
              <a:rPr lang="en"/>
              <a:t>Findings: Allegations by Rank</a:t>
            </a:r>
            <a:endParaRPr/>
          </a:p>
        </p:txBody>
      </p:sp>
      <p:pic>
        <p:nvPicPr>
          <p:cNvPr id="210" name="Google Shape;210;p35"/>
          <p:cNvPicPr preferRelativeResize="0"/>
          <p:nvPr/>
        </p:nvPicPr>
        <p:blipFill>
          <a:blip r:embed="rId3">
            <a:alphaModFix/>
          </a:blip>
          <a:stretch>
            <a:fillRect/>
          </a:stretch>
        </p:blipFill>
        <p:spPr>
          <a:xfrm>
            <a:off x="3828972" y="1542075"/>
            <a:ext cx="5126703" cy="3078900"/>
          </a:xfrm>
          <a:prstGeom prst="rect">
            <a:avLst/>
          </a:prstGeom>
          <a:noFill/>
          <a:ln>
            <a:noFill/>
          </a:ln>
        </p:spPr>
      </p:pic>
      <p:sp>
        <p:nvSpPr>
          <p:cNvPr id="211" name="Google Shape;211;p35"/>
          <p:cNvSpPr txBox="1"/>
          <p:nvPr>
            <p:ph idx="1" type="body"/>
          </p:nvPr>
        </p:nvSpPr>
        <p:spPr>
          <a:xfrm>
            <a:off x="323625" y="1542075"/>
            <a:ext cx="39999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POM: 122,872 </a:t>
            </a:r>
            <a:endParaRPr/>
          </a:p>
          <a:p>
            <a:pPr indent="-317500" lvl="0" marL="457200" rtl="0" algn="l">
              <a:spcBef>
                <a:spcPts val="0"/>
              </a:spcBef>
              <a:spcAft>
                <a:spcPts val="0"/>
              </a:spcAft>
              <a:buSzPts val="1400"/>
              <a:buChar char="●"/>
            </a:pPr>
            <a:r>
              <a:rPr lang="en"/>
              <a:t>DT3: 52,341  </a:t>
            </a:r>
            <a:endParaRPr/>
          </a:p>
          <a:p>
            <a:pPr indent="-317500" lvl="0" marL="457200" rtl="0" algn="l">
              <a:spcBef>
                <a:spcPts val="0"/>
              </a:spcBef>
              <a:spcAft>
                <a:spcPts val="0"/>
              </a:spcAft>
              <a:buSzPts val="1400"/>
              <a:buChar char="●"/>
            </a:pPr>
            <a:r>
              <a:rPr lang="en"/>
              <a:t>SGT: 50,632</a:t>
            </a:r>
            <a:endParaRPr/>
          </a:p>
          <a:p>
            <a:pPr indent="-317500" lvl="0" marL="457200" rtl="0" algn="l">
              <a:spcBef>
                <a:spcPts val="0"/>
              </a:spcBef>
              <a:spcAft>
                <a:spcPts val="0"/>
              </a:spcAft>
              <a:buSzPts val="1400"/>
              <a:buChar char="●"/>
            </a:pPr>
            <a:r>
              <a:rPr lang="en"/>
              <a:t>LT: 21,896</a:t>
            </a:r>
            <a:endParaRPr/>
          </a:p>
          <a:p>
            <a:pPr indent="-317500" lvl="0" marL="457200" rtl="0" algn="l">
              <a:spcBef>
                <a:spcPts val="0"/>
              </a:spcBef>
              <a:spcAft>
                <a:spcPts val="0"/>
              </a:spcAft>
              <a:buSzPts val="1400"/>
              <a:buChar char="●"/>
            </a:pPr>
            <a:r>
              <a:rPr lang="en"/>
              <a:t>POF: 18,075</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457200" lvl="0" marL="914400" rtl="0" algn="l">
              <a:spcBef>
                <a:spcPts val="0"/>
              </a:spcBef>
              <a:spcAft>
                <a:spcPts val="0"/>
              </a:spcAft>
              <a:buNone/>
            </a:pPr>
            <a:r>
              <a:rPr lang="en"/>
              <a:t>Findings: Allegations by Command</a:t>
            </a:r>
            <a:endParaRPr/>
          </a:p>
        </p:txBody>
      </p:sp>
      <p:sp>
        <p:nvSpPr>
          <p:cNvPr id="217" name="Google Shape;217;p36"/>
          <p:cNvSpPr txBox="1"/>
          <p:nvPr>
            <p:ph idx="1" type="body"/>
          </p:nvPr>
        </p:nvSpPr>
        <p:spPr>
          <a:xfrm>
            <a:off x="323625" y="1542075"/>
            <a:ext cx="39999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WARRSEC: </a:t>
            </a:r>
            <a:r>
              <a:rPr lang="en"/>
              <a:t>7,082</a:t>
            </a:r>
            <a:endParaRPr/>
          </a:p>
          <a:p>
            <a:pPr indent="-317500" lvl="0" marL="457200" rtl="0" algn="l">
              <a:spcBef>
                <a:spcPts val="0"/>
              </a:spcBef>
              <a:spcAft>
                <a:spcPts val="0"/>
              </a:spcAft>
              <a:buSzPts val="1400"/>
              <a:buChar char="●"/>
            </a:pPr>
            <a:r>
              <a:rPr lang="en"/>
              <a:t>INT CIS: 4,958</a:t>
            </a:r>
            <a:endParaRPr/>
          </a:p>
          <a:p>
            <a:pPr indent="-317500" lvl="0" marL="457200" rtl="0" algn="l">
              <a:spcBef>
                <a:spcPts val="0"/>
              </a:spcBef>
              <a:spcAft>
                <a:spcPts val="0"/>
              </a:spcAft>
              <a:buSzPts val="1400"/>
              <a:buChar char="●"/>
            </a:pPr>
            <a:r>
              <a:rPr lang="en"/>
              <a:t>NARCBBX: 3,888</a:t>
            </a:r>
            <a:endParaRPr/>
          </a:p>
          <a:p>
            <a:pPr indent="-317500" lvl="0" marL="457200" rtl="0" algn="l">
              <a:spcBef>
                <a:spcPts val="0"/>
              </a:spcBef>
              <a:spcAft>
                <a:spcPts val="0"/>
              </a:spcAft>
              <a:buSzPts val="1400"/>
              <a:buChar char="●"/>
            </a:pPr>
            <a:r>
              <a:rPr lang="en"/>
              <a:t>I.A.B. : 3,647</a:t>
            </a:r>
            <a:endParaRPr/>
          </a:p>
          <a:p>
            <a:pPr indent="-317500" lvl="0" marL="457200" rtl="0" algn="l">
              <a:spcBef>
                <a:spcPts val="0"/>
              </a:spcBef>
              <a:spcAft>
                <a:spcPts val="0"/>
              </a:spcAft>
              <a:buSzPts val="1400"/>
              <a:buChar char="●"/>
            </a:pPr>
            <a:r>
              <a:rPr lang="en"/>
              <a:t>075 PCT: 3,090</a:t>
            </a:r>
            <a:endParaRPr/>
          </a:p>
        </p:txBody>
      </p:sp>
      <p:pic>
        <p:nvPicPr>
          <p:cNvPr id="218" name="Google Shape;218;p36"/>
          <p:cNvPicPr preferRelativeResize="0"/>
          <p:nvPr/>
        </p:nvPicPr>
        <p:blipFill>
          <a:blip r:embed="rId3">
            <a:alphaModFix/>
          </a:blip>
          <a:stretch>
            <a:fillRect/>
          </a:stretch>
        </p:blipFill>
        <p:spPr>
          <a:xfrm>
            <a:off x="3805350" y="1489825"/>
            <a:ext cx="5133175" cy="3378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Topics</a:t>
            </a:r>
            <a:r>
              <a:rPr lang="en"/>
              <a:t> of Interest: FADO Type</a:t>
            </a:r>
            <a:endParaRPr/>
          </a:p>
        </p:txBody>
      </p:sp>
      <p:pic>
        <p:nvPicPr>
          <p:cNvPr id="224" name="Google Shape;224;p37"/>
          <p:cNvPicPr preferRelativeResize="0"/>
          <p:nvPr/>
        </p:nvPicPr>
        <p:blipFill>
          <a:blip r:embed="rId3">
            <a:alphaModFix/>
          </a:blip>
          <a:stretch>
            <a:fillRect/>
          </a:stretch>
        </p:blipFill>
        <p:spPr>
          <a:xfrm>
            <a:off x="4572000" y="1489825"/>
            <a:ext cx="4509425" cy="2911310"/>
          </a:xfrm>
          <a:prstGeom prst="rect">
            <a:avLst/>
          </a:prstGeom>
          <a:noFill/>
          <a:ln>
            <a:noFill/>
          </a:ln>
        </p:spPr>
      </p:pic>
      <p:sp>
        <p:nvSpPr>
          <p:cNvPr id="225" name="Google Shape;225;p37"/>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Force: Pushing, dragging, chokeholds, gun drawn.</a:t>
            </a:r>
            <a:endParaRPr/>
          </a:p>
          <a:p>
            <a:pPr indent="0" lvl="0" marL="0" rtl="0" algn="l">
              <a:spcBef>
                <a:spcPts val="1200"/>
              </a:spcBef>
              <a:spcAft>
                <a:spcPts val="0"/>
              </a:spcAft>
              <a:buNone/>
            </a:pPr>
            <a:r>
              <a:rPr lang="en"/>
              <a:t>Abuse of Authority: Unwarranted frisking or entering a premises, refusing to provide identifying info.</a:t>
            </a:r>
            <a:endParaRPr/>
          </a:p>
          <a:p>
            <a:pPr indent="0" lvl="0" marL="0" rtl="0" algn="l">
              <a:spcBef>
                <a:spcPts val="1200"/>
              </a:spcBef>
              <a:spcAft>
                <a:spcPts val="0"/>
              </a:spcAft>
              <a:buNone/>
            </a:pPr>
            <a:r>
              <a:rPr lang="en"/>
              <a:t>Discourtesy: Cursing, slurs, and profane gestures.</a:t>
            </a:r>
            <a:endParaRPr/>
          </a:p>
          <a:p>
            <a:pPr indent="0" lvl="0" marL="0" rtl="0" algn="l">
              <a:spcBef>
                <a:spcPts val="1200"/>
              </a:spcBef>
              <a:spcAft>
                <a:spcPts val="1200"/>
              </a:spcAft>
              <a:buNone/>
            </a:pPr>
            <a:r>
              <a:rPr lang="en"/>
              <a:t>Offensive language: Remarks regarding ethnicity, race, sexual orientation, religion or gender.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Topics of Interest: Alleged Behavior</a:t>
            </a:r>
            <a:endParaRPr/>
          </a:p>
        </p:txBody>
      </p:sp>
      <p:sp>
        <p:nvSpPr>
          <p:cNvPr id="231" name="Google Shape;231;p3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Sometimes, a submitted complaint will include additional info detailing the specific behavior an officer exhibited that warranted the complaint in the first place. </a:t>
            </a:r>
            <a:endParaRPr/>
          </a:p>
          <a:p>
            <a:pPr indent="0" lvl="0" marL="0" rtl="0" algn="l">
              <a:spcBef>
                <a:spcPts val="1200"/>
              </a:spcBef>
              <a:spcAft>
                <a:spcPts val="0"/>
              </a:spcAft>
              <a:buNone/>
            </a:pPr>
            <a:r>
              <a:rPr lang="en"/>
              <a:t>Here are a few of the more </a:t>
            </a:r>
            <a:r>
              <a:rPr i="1" lang="en"/>
              <a:t>eye-catching </a:t>
            </a:r>
            <a:r>
              <a:rPr lang="en"/>
              <a:t>aggressions:</a:t>
            </a:r>
            <a:endParaRPr/>
          </a:p>
          <a:p>
            <a:pPr indent="0" lvl="0" marL="0" rtl="0" algn="l">
              <a:spcBef>
                <a:spcPts val="1200"/>
              </a:spcBef>
              <a:spcAft>
                <a:spcPts val="0"/>
              </a:spcAft>
              <a:buNone/>
            </a:pPr>
            <a:r>
              <a:rPr lang="en"/>
              <a:t>Officer 7927 LT - “Forcible removal to hospital”</a:t>
            </a:r>
            <a:endParaRPr/>
          </a:p>
          <a:p>
            <a:pPr indent="0" lvl="0" marL="0" rtl="0" algn="l">
              <a:spcBef>
                <a:spcPts val="1200"/>
              </a:spcBef>
              <a:spcAft>
                <a:spcPts val="0"/>
              </a:spcAft>
              <a:buNone/>
            </a:pPr>
            <a:r>
              <a:rPr lang="en"/>
              <a:t>Officer 392 POM - “Animal”, “Nan”</a:t>
            </a:r>
            <a:endParaRPr/>
          </a:p>
          <a:p>
            <a:pPr indent="0" lvl="0" marL="0" rtl="0" algn="l">
              <a:spcBef>
                <a:spcPts val="1200"/>
              </a:spcBef>
              <a:spcAft>
                <a:spcPts val="0"/>
              </a:spcAft>
              <a:buNone/>
            </a:pPr>
            <a:r>
              <a:rPr lang="en"/>
              <a:t>Officer  19396 POM - “Radio as a club”</a:t>
            </a:r>
            <a:endParaRPr/>
          </a:p>
          <a:p>
            <a:pPr indent="0" lvl="0" marL="0" rtl="0" algn="l">
              <a:spcBef>
                <a:spcPts val="1200"/>
              </a:spcBef>
              <a:spcAft>
                <a:spcPts val="0"/>
              </a:spcAft>
              <a:buNone/>
            </a:pPr>
            <a:r>
              <a:rPr lang="en"/>
              <a:t>Officer 17802 DT3 - “Electronic device information deletion”</a:t>
            </a:r>
            <a:endParaRPr/>
          </a:p>
          <a:p>
            <a:pPr indent="0" lvl="0" marL="0" rtl="0" algn="l">
              <a:spcBef>
                <a:spcPts val="1200"/>
              </a:spcBef>
              <a:spcAft>
                <a:spcPts val="1200"/>
              </a:spcAft>
              <a:buNone/>
            </a:pPr>
            <a:r>
              <a:rPr lang="en"/>
              <a:t>Officer 17802 DT3- “Search for recording device”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Topics of Interest: Officer 4468 DT3 (1987-2003)</a:t>
            </a:r>
            <a:endParaRPr/>
          </a:p>
        </p:txBody>
      </p:sp>
      <p:sp>
        <p:nvSpPr>
          <p:cNvPr id="237" name="Google Shape;237;p39"/>
          <p:cNvSpPr txBox="1"/>
          <p:nvPr>
            <p:ph idx="1" type="body"/>
          </p:nvPr>
        </p:nvSpPr>
        <p:spPr>
          <a:xfrm>
            <a:off x="387900" y="1489825"/>
            <a:ext cx="8368200" cy="349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171 complaints</a:t>
            </a:r>
            <a:endParaRPr/>
          </a:p>
          <a:p>
            <a:pPr indent="-342900" lvl="0" marL="457200" rtl="0" algn="l">
              <a:spcBef>
                <a:spcPts val="1200"/>
              </a:spcBef>
              <a:spcAft>
                <a:spcPts val="0"/>
              </a:spcAft>
              <a:buSzPts val="1800"/>
              <a:buChar char="●"/>
            </a:pPr>
            <a:r>
              <a:rPr lang="en"/>
              <a:t>55 complaints regarding “Abuse of Authority”</a:t>
            </a:r>
            <a:endParaRPr/>
          </a:p>
          <a:p>
            <a:pPr indent="-317500" lvl="1" marL="914400" rtl="0" algn="l">
              <a:spcBef>
                <a:spcPts val="0"/>
              </a:spcBef>
              <a:spcAft>
                <a:spcPts val="0"/>
              </a:spcAft>
              <a:buSzPts val="1400"/>
              <a:buChar char="○"/>
            </a:pPr>
            <a:r>
              <a:rPr lang="en"/>
              <a:t>Most involving the unwarranted searching of a person or premises</a:t>
            </a:r>
            <a:endParaRPr/>
          </a:p>
          <a:p>
            <a:pPr indent="-317500" lvl="1" marL="914400" rtl="0" algn="l">
              <a:spcBef>
                <a:spcPts val="0"/>
              </a:spcBef>
              <a:spcAft>
                <a:spcPts val="0"/>
              </a:spcAft>
              <a:buSzPts val="1400"/>
              <a:buChar char="○"/>
            </a:pPr>
            <a:r>
              <a:rPr lang="en"/>
              <a:t>16 counts of property damage</a:t>
            </a:r>
            <a:endParaRPr/>
          </a:p>
          <a:p>
            <a:pPr indent="-342900" lvl="0" marL="457200" rtl="0" algn="l">
              <a:spcBef>
                <a:spcPts val="0"/>
              </a:spcBef>
              <a:spcAft>
                <a:spcPts val="0"/>
              </a:spcAft>
              <a:buSzPts val="1800"/>
              <a:buChar char="●"/>
            </a:pPr>
            <a:r>
              <a:rPr lang="en"/>
              <a:t>26 complaints regarding “Discourtesy”</a:t>
            </a:r>
            <a:endParaRPr/>
          </a:p>
          <a:p>
            <a:pPr indent="-317500" lvl="1" marL="914400" rtl="0" algn="l">
              <a:spcBef>
                <a:spcPts val="0"/>
              </a:spcBef>
              <a:spcAft>
                <a:spcPts val="0"/>
              </a:spcAft>
              <a:buSzPts val="1400"/>
              <a:buChar char="○"/>
            </a:pPr>
            <a:r>
              <a:rPr lang="en"/>
              <a:t>Mostly complaints of cursing and “Nasty Words”</a:t>
            </a:r>
            <a:endParaRPr/>
          </a:p>
          <a:p>
            <a:pPr indent="-342900" lvl="0" marL="457200" rtl="0" algn="l">
              <a:spcBef>
                <a:spcPts val="0"/>
              </a:spcBef>
              <a:spcAft>
                <a:spcPts val="0"/>
              </a:spcAft>
              <a:buSzPts val="1800"/>
              <a:buChar char="●"/>
            </a:pPr>
            <a:r>
              <a:rPr lang="en"/>
              <a:t>86 complaints regarding “Force”</a:t>
            </a:r>
            <a:endParaRPr/>
          </a:p>
          <a:p>
            <a:pPr indent="-317500" lvl="1" marL="914400" rtl="0" algn="l">
              <a:spcBef>
                <a:spcPts val="0"/>
              </a:spcBef>
              <a:spcAft>
                <a:spcPts val="0"/>
              </a:spcAft>
              <a:buSzPts val="1400"/>
              <a:buChar char="○"/>
            </a:pPr>
            <a:r>
              <a:rPr lang="en"/>
              <a:t>Weapon of choice seems to be “flashlight as a club”</a:t>
            </a:r>
            <a:endParaRPr/>
          </a:p>
          <a:p>
            <a:pPr indent="-317500" lvl="1" marL="914400" rtl="0" algn="l">
              <a:spcBef>
                <a:spcPts val="0"/>
              </a:spcBef>
              <a:spcAft>
                <a:spcPts val="0"/>
              </a:spcAft>
              <a:buSzPts val="1400"/>
              <a:buChar char="○"/>
            </a:pPr>
            <a:r>
              <a:rPr lang="en"/>
              <a:t>Often slaps or drags individuals</a:t>
            </a:r>
            <a:endParaRPr/>
          </a:p>
          <a:p>
            <a:pPr indent="-342900" lvl="0" marL="457200" rtl="0" algn="l">
              <a:spcBef>
                <a:spcPts val="0"/>
              </a:spcBef>
              <a:spcAft>
                <a:spcPts val="0"/>
              </a:spcAft>
              <a:buSzPts val="1800"/>
              <a:buChar char="●"/>
            </a:pPr>
            <a:r>
              <a:rPr lang="en"/>
              <a:t>4 complaints regarding “Offensive language”</a:t>
            </a:r>
            <a:endParaRPr/>
          </a:p>
          <a:p>
            <a:pPr indent="-317500" lvl="1" marL="914400" rtl="0" algn="l">
              <a:spcBef>
                <a:spcPts val="0"/>
              </a:spcBef>
              <a:spcAft>
                <a:spcPts val="0"/>
              </a:spcAft>
              <a:buSzPts val="1400"/>
              <a:buChar char="○"/>
            </a:pPr>
            <a:r>
              <a:rPr lang="en"/>
              <a:t>All of these were ethnic slurs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311700" y="5296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Hypothesis 1: </a:t>
            </a:r>
            <a:r>
              <a:rPr lang="en" sz="2322">
                <a:latin typeface="Times New Roman"/>
                <a:ea typeface="Times New Roman"/>
                <a:cs typeface="Times New Roman"/>
                <a:sym typeface="Times New Roman"/>
              </a:rPr>
              <a:t>Lower ranked officers will </a:t>
            </a:r>
            <a:r>
              <a:rPr lang="en" sz="2322">
                <a:latin typeface="Times New Roman"/>
                <a:ea typeface="Times New Roman"/>
                <a:cs typeface="Times New Roman"/>
                <a:sym typeface="Times New Roman"/>
              </a:rPr>
              <a:t>receive</a:t>
            </a:r>
            <a:r>
              <a:rPr lang="en" sz="2322">
                <a:latin typeface="Times New Roman"/>
                <a:ea typeface="Times New Roman"/>
                <a:cs typeface="Times New Roman"/>
                <a:sym typeface="Times New Roman"/>
              </a:rPr>
              <a:t> more complaints than higher ranked officers. </a:t>
            </a:r>
            <a:endParaRPr sz="4022"/>
          </a:p>
        </p:txBody>
      </p:sp>
      <p:sp>
        <p:nvSpPr>
          <p:cNvPr id="243" name="Google Shape;243;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Reasoning: Due to inexperience with the job, we hypothesized that lower ranked officers (with less time in the field) would behave in a way reminiscent of the “Rookie cop” stereotype. Prone to knee-jerk reactions, </a:t>
            </a:r>
            <a:r>
              <a:rPr lang="en"/>
              <a:t>panicked</a:t>
            </a:r>
            <a:r>
              <a:rPr lang="en"/>
              <a:t> outbursts due to fear, and a sudden sense of superiority obtained with the new </a:t>
            </a:r>
            <a:r>
              <a:rPr lang="en"/>
              <a:t>uniform.</a:t>
            </a:r>
            <a:endParaRPr/>
          </a:p>
          <a:p>
            <a:pPr indent="0" lvl="0" marL="0" rtl="0" algn="l">
              <a:spcBef>
                <a:spcPts val="1200"/>
              </a:spcBef>
              <a:spcAft>
                <a:spcPts val="0"/>
              </a:spcAft>
              <a:buNone/>
            </a:pPr>
            <a:r>
              <a:rPr lang="en"/>
              <a:t>Result: Hypothesis Supported</a:t>
            </a:r>
            <a:endParaRPr/>
          </a:p>
          <a:p>
            <a:pPr indent="-325755" lvl="0" marL="457200" rtl="0" algn="l">
              <a:spcBef>
                <a:spcPts val="1200"/>
              </a:spcBef>
              <a:spcAft>
                <a:spcPts val="0"/>
              </a:spcAft>
              <a:buSzPct val="100000"/>
              <a:buChar char="●"/>
            </a:pPr>
            <a:r>
              <a:rPr lang="en"/>
              <a:t>Results showed that officers ranked as “Detective grade 3” (DT3) and received the vast majority of complaints for the NARCBBX and WARRSEC command units.</a:t>
            </a:r>
            <a:endParaRPr/>
          </a:p>
          <a:p>
            <a:pPr indent="-325755" lvl="0" marL="457200" rtl="0" algn="l">
              <a:spcBef>
                <a:spcPts val="0"/>
              </a:spcBef>
              <a:spcAft>
                <a:spcPts val="0"/>
              </a:spcAft>
              <a:buSzPct val="100000"/>
              <a:buChar char="●"/>
            </a:pPr>
            <a:r>
              <a:rPr lang="en"/>
              <a:t>DT3’s also received the third highest amount of complaints in the IAB and INT CIS command units</a:t>
            </a:r>
            <a:endParaRPr/>
          </a:p>
          <a:p>
            <a:pPr indent="-325755" lvl="0" marL="457200" rtl="0" algn="l">
              <a:spcBef>
                <a:spcPts val="0"/>
              </a:spcBef>
              <a:spcAft>
                <a:spcPts val="0"/>
              </a:spcAft>
              <a:buSzPct val="100000"/>
              <a:buChar char="●"/>
            </a:pPr>
            <a:r>
              <a:rPr lang="en"/>
              <a:t>Officers ranks as Public Order Management (POM) received the highest amount of complaints for the INT CIS and Precint 75 untis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311700" y="5296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Hypothesis 1: </a:t>
            </a:r>
            <a:r>
              <a:rPr lang="en" sz="2322">
                <a:latin typeface="Times New Roman"/>
                <a:ea typeface="Times New Roman"/>
                <a:cs typeface="Times New Roman"/>
                <a:sym typeface="Times New Roman"/>
              </a:rPr>
              <a:t>Lower ranked officers will receive more complaints than higher ranked officers. </a:t>
            </a:r>
            <a:endParaRPr sz="4022"/>
          </a:p>
        </p:txBody>
      </p:sp>
      <p:sp>
        <p:nvSpPr>
          <p:cNvPr id="249" name="Google Shape;249;p4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a:t>
            </a:r>
            <a:endParaRPr/>
          </a:p>
          <a:p>
            <a:pPr indent="0" lvl="0" marL="0" rtl="0" algn="l">
              <a:spcBef>
                <a:spcPts val="1200"/>
              </a:spcBef>
              <a:spcAft>
                <a:spcPts val="0"/>
              </a:spcAft>
              <a:buNone/>
            </a:pPr>
            <a:r>
              <a:rPr lang="en"/>
              <a:t>DT3 and POM are the lowest ranks in the NYPD </a:t>
            </a:r>
            <a:r>
              <a:rPr lang="en"/>
              <a:t>command</a:t>
            </a:r>
            <a:r>
              <a:rPr lang="en"/>
              <a:t> structure just above “police officer” which is the literal bottom rank.</a:t>
            </a:r>
            <a:endParaRPr/>
          </a:p>
          <a:p>
            <a:pPr indent="0" lvl="0" marL="0" rtl="0" algn="l">
              <a:spcBef>
                <a:spcPts val="1200"/>
              </a:spcBef>
              <a:spcAft>
                <a:spcPts val="1200"/>
              </a:spcAft>
              <a:buNone/>
            </a:pPr>
            <a:r>
              <a:rPr lang="en"/>
              <a:t>Given that POM officers are assigned to maintain </a:t>
            </a:r>
            <a:r>
              <a:rPr lang="en"/>
              <a:t>protests</a:t>
            </a:r>
            <a:r>
              <a:rPr lang="en"/>
              <a:t> and DT3 are required to be more investigative, it makes </a:t>
            </a:r>
            <a:r>
              <a:rPr lang="en"/>
              <a:t>sense that officers of these ranks would garner more complaints throughout their careers. These two lines of work are much more high stress than basic patrol duty.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2286000" rtl="0" algn="l">
              <a:spcBef>
                <a:spcPts val="0"/>
              </a:spcBef>
              <a:spcAft>
                <a:spcPts val="0"/>
              </a:spcAft>
              <a:buNone/>
            </a:pPr>
            <a:r>
              <a:rPr lang="en"/>
              <a:t>Questions &amp; Data</a:t>
            </a:r>
            <a:endParaRPr/>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decided to investigate three major </a:t>
            </a:r>
            <a:r>
              <a:rPr lang="en"/>
              <a:t>themes:</a:t>
            </a:r>
            <a:endParaRPr/>
          </a:p>
          <a:p>
            <a:pPr indent="-342900" lvl="0" marL="457200" rtl="0" algn="l">
              <a:spcBef>
                <a:spcPts val="1200"/>
              </a:spcBef>
              <a:spcAft>
                <a:spcPts val="0"/>
              </a:spcAft>
              <a:buSzPts val="1800"/>
              <a:buChar char="●"/>
            </a:pPr>
            <a:r>
              <a:rPr lang="en"/>
              <a:t>The command units with the most amount of civilian complaints</a:t>
            </a:r>
            <a:endParaRPr/>
          </a:p>
          <a:p>
            <a:pPr indent="-342900" lvl="0" marL="457200" rtl="0" algn="l">
              <a:spcBef>
                <a:spcPts val="0"/>
              </a:spcBef>
              <a:spcAft>
                <a:spcPts val="0"/>
              </a:spcAft>
              <a:buSzPts val="1800"/>
              <a:buChar char="●"/>
            </a:pPr>
            <a:r>
              <a:rPr lang="en"/>
              <a:t>The complaint frequency of individual officers from those units</a:t>
            </a:r>
            <a:endParaRPr/>
          </a:p>
          <a:p>
            <a:pPr indent="-342900" lvl="0" marL="457200" rtl="0" algn="l">
              <a:spcBef>
                <a:spcPts val="0"/>
              </a:spcBef>
              <a:spcAft>
                <a:spcPts val="0"/>
              </a:spcAft>
              <a:buSzPts val="1800"/>
              <a:buChar char="●"/>
            </a:pPr>
            <a:r>
              <a:rPr lang="en"/>
              <a:t>The nature of alleged aggressions being reported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311700" y="4692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Hypothesis 2:</a:t>
            </a:r>
            <a:r>
              <a:rPr lang="en" sz="4022"/>
              <a:t> </a:t>
            </a:r>
            <a:r>
              <a:rPr lang="en" sz="2322">
                <a:latin typeface="Times New Roman"/>
                <a:ea typeface="Times New Roman"/>
                <a:cs typeface="Times New Roman"/>
                <a:sym typeface="Times New Roman"/>
              </a:rPr>
              <a:t>NARCBBX officers will exhibit a larger amount of allegations compared to other police command divisions.</a:t>
            </a:r>
            <a:endParaRPr sz="4022"/>
          </a:p>
        </p:txBody>
      </p:sp>
      <p:sp>
        <p:nvSpPr>
          <p:cNvPr id="255" name="Google Shape;255;p4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Reasoning: Due to the fact that many Narcotic officers have been experienced in trained law </a:t>
            </a:r>
            <a:r>
              <a:rPr lang="en"/>
              <a:t>enforcement</a:t>
            </a:r>
            <a:r>
              <a:rPr lang="en"/>
              <a:t> and have the expertise in every situation and handle it the rightful way. We believe that due to that they have the most allegations because they take advantage of the power they have instead of </a:t>
            </a:r>
            <a:r>
              <a:rPr lang="en"/>
              <a:t>implementing</a:t>
            </a:r>
            <a:r>
              <a:rPr lang="en"/>
              <a:t> the </a:t>
            </a:r>
            <a:r>
              <a:rPr lang="en"/>
              <a:t>principles</a:t>
            </a:r>
            <a:r>
              <a:rPr lang="en"/>
              <a:t> they were taught. Subject matter dealt with by NARC </a:t>
            </a:r>
            <a:r>
              <a:rPr lang="en"/>
              <a:t>command units is usually more violent and unpredictable than those of the IAB and WARRSEC. NARC officers are usually tasked with hunting down and locating contraband produced/distributed by known criminals.</a:t>
            </a:r>
            <a:endParaRPr/>
          </a:p>
          <a:p>
            <a:pPr indent="0" lvl="0" marL="0" rtl="0" algn="l">
              <a:spcBef>
                <a:spcPts val="1200"/>
              </a:spcBef>
              <a:spcAft>
                <a:spcPts val="0"/>
              </a:spcAft>
              <a:buNone/>
            </a:pPr>
            <a:r>
              <a:rPr lang="en"/>
              <a:t>Result: Hypothesis Not Supported</a:t>
            </a:r>
            <a:endParaRPr/>
          </a:p>
          <a:p>
            <a:pPr indent="0" lvl="0" marL="0" rtl="0" algn="l">
              <a:spcBef>
                <a:spcPts val="1200"/>
              </a:spcBef>
              <a:spcAft>
                <a:spcPts val="1200"/>
              </a:spcAft>
              <a:buNone/>
            </a:pPr>
            <a:r>
              <a:rPr lang="en"/>
              <a:t>In our findings we see that the Narcotic command had the third highest complaints therefore our hypothesis was not supported.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311700" y="4692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Hypothesis 2:</a:t>
            </a:r>
            <a:r>
              <a:rPr lang="en" sz="4022"/>
              <a:t> </a:t>
            </a:r>
            <a:r>
              <a:rPr lang="en" sz="2322">
                <a:latin typeface="Times New Roman"/>
                <a:ea typeface="Times New Roman"/>
                <a:cs typeface="Times New Roman"/>
                <a:sym typeface="Times New Roman"/>
              </a:rPr>
              <a:t>NARCBBX officers will exhibit a larger amount of allegations compared to other police command divisions.</a:t>
            </a:r>
            <a:endParaRPr sz="4022"/>
          </a:p>
        </p:txBody>
      </p:sp>
      <p:sp>
        <p:nvSpPr>
          <p:cNvPr id="261" name="Google Shape;261;p43"/>
          <p:cNvSpPr txBox="1"/>
          <p:nvPr>
            <p:ph idx="1" type="body"/>
          </p:nvPr>
        </p:nvSpPr>
        <p:spPr>
          <a:xfrm>
            <a:off x="311700" y="1583749"/>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  WIth WARRSEC (Warrant Sector) they are more of the public unit than the Narcotic unit meaning they deal with more people giving out warrants for their arrests. Some of those arrest could be wrongfully made leading to people making more complaints towards them.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a:t>
            </a:r>
            <a:endParaRPr/>
          </a:p>
        </p:txBody>
      </p:sp>
      <p:sp>
        <p:nvSpPr>
          <p:cNvPr id="267" name="Google Shape;267;p4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Narcotics Command had the third-most </a:t>
            </a:r>
            <a:r>
              <a:rPr lang="en"/>
              <a:t>complaints</a:t>
            </a:r>
            <a:r>
              <a:rPr lang="en"/>
              <a:t> of any command</a:t>
            </a:r>
            <a:endParaRPr/>
          </a:p>
          <a:p>
            <a:pPr indent="-342900" lvl="0" marL="457200" rtl="0" algn="l">
              <a:spcBef>
                <a:spcPts val="0"/>
              </a:spcBef>
              <a:spcAft>
                <a:spcPts val="0"/>
              </a:spcAft>
              <a:buSzPts val="1800"/>
              <a:buChar char="●"/>
            </a:pPr>
            <a:r>
              <a:rPr lang="en"/>
              <a:t>DT3 and POM were the lowest ranks with the highest majority of allegations</a:t>
            </a:r>
            <a:endParaRPr/>
          </a:p>
          <a:p>
            <a:pPr indent="-342900" lvl="0" marL="457200" rtl="0" algn="l">
              <a:spcBef>
                <a:spcPts val="0"/>
              </a:spcBef>
              <a:spcAft>
                <a:spcPts val="0"/>
              </a:spcAft>
              <a:buSzPts val="1800"/>
              <a:buChar char="●"/>
            </a:pPr>
            <a:r>
              <a:rPr lang="en"/>
              <a:t>May have been influenced by the protests in the preceding year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Limitations</a:t>
            </a:r>
            <a:r>
              <a:rPr lang="en"/>
              <a:t> </a:t>
            </a:r>
            <a:endParaRPr/>
          </a:p>
        </p:txBody>
      </p:sp>
      <p:sp>
        <p:nvSpPr>
          <p:cNvPr id="273" name="Google Shape;273;p4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No data set is perfect. With regards to the NYPD MoS Records, the data was lacking basic demographic info including the officers age, gender and </a:t>
            </a:r>
            <a:r>
              <a:rPr lang="en"/>
              <a:t>ethnicity</a:t>
            </a:r>
            <a:r>
              <a:rPr lang="en"/>
              <a:t>. </a:t>
            </a:r>
            <a:endParaRPr/>
          </a:p>
          <a:p>
            <a:pPr indent="0" lvl="0" marL="0" rtl="0" algn="l">
              <a:spcBef>
                <a:spcPts val="1200"/>
              </a:spcBef>
              <a:spcAft>
                <a:spcPts val="0"/>
              </a:spcAft>
              <a:buNone/>
            </a:pPr>
            <a:r>
              <a:rPr lang="en"/>
              <a:t>Additionally</a:t>
            </a:r>
            <a:r>
              <a:rPr lang="en"/>
              <a:t>, it should be noted that many complaints are classified as unsubstantiated most </a:t>
            </a:r>
            <a:r>
              <a:rPr lang="en"/>
              <a:t>likely</a:t>
            </a:r>
            <a:r>
              <a:rPr lang="en"/>
              <a:t> due to a lack of contextual information. This is especially true with complaints regarding discourtesy. Evidence regarding the overt or subtle actions of an officer are mostly </a:t>
            </a:r>
            <a:r>
              <a:rPr lang="en"/>
              <a:t>hearsay</a:t>
            </a:r>
            <a:r>
              <a:rPr lang="en"/>
              <a:t> without recordings of the </a:t>
            </a:r>
            <a:r>
              <a:rPr lang="en"/>
              <a:t>incident. More data regarding the presence of body cam equipment would be beneficial.</a:t>
            </a:r>
            <a:endParaRPr/>
          </a:p>
          <a:p>
            <a:pPr indent="0" lvl="0" marL="0" rtl="0" algn="l">
              <a:spcBef>
                <a:spcPts val="1200"/>
              </a:spcBef>
              <a:spcAft>
                <a:spcPts val="1200"/>
              </a:spcAft>
              <a:buNone/>
            </a:pPr>
            <a:r>
              <a:rPr lang="en"/>
              <a:t>Despite the large sample size of the dataset, this volume of data should not be seen as representative of all police officers.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Questions?</a:t>
            </a:r>
            <a:endParaRPr/>
          </a:p>
        </p:txBody>
      </p:sp>
      <p:sp>
        <p:nvSpPr>
          <p:cNvPr id="279" name="Google Shape;279;p4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Open to the class!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References</a:t>
            </a:r>
            <a:endParaRPr/>
          </a:p>
        </p:txBody>
      </p:sp>
      <p:sp>
        <p:nvSpPr>
          <p:cNvPr id="285" name="Google Shape;285;p4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NYCLU GitHub Repository</a:t>
            </a:r>
            <a:endParaRPr/>
          </a:p>
          <a:p>
            <a:pPr indent="-342900" lvl="0" marL="457200" rtl="0" algn="l">
              <a:spcBef>
                <a:spcPts val="1200"/>
              </a:spcBef>
              <a:spcAft>
                <a:spcPts val="0"/>
              </a:spcAft>
              <a:buSzPts val="1800"/>
              <a:buChar char="●"/>
            </a:pPr>
            <a:r>
              <a:rPr lang="en" u="sng">
                <a:solidFill>
                  <a:schemeClr val="hlink"/>
                </a:solidFill>
                <a:hlinkClick r:id="rId3"/>
              </a:rPr>
              <a:t>https://github.com/new-york-civil-liberties-union/NYPD-Misconduct-Complaint-Database</a:t>
            </a:r>
            <a:endParaRPr/>
          </a:p>
          <a:p>
            <a:pPr indent="0" lvl="0" marL="0" rtl="0" algn="l">
              <a:spcBef>
                <a:spcPts val="1200"/>
              </a:spcBef>
              <a:spcAft>
                <a:spcPts val="0"/>
              </a:spcAft>
              <a:buNone/>
            </a:pPr>
            <a:r>
              <a:rPr lang="en"/>
              <a:t>NYPD Command Structure</a:t>
            </a:r>
            <a:endParaRPr/>
          </a:p>
          <a:p>
            <a:pPr indent="-342900" lvl="0" marL="457200" rtl="0" algn="l">
              <a:spcBef>
                <a:spcPts val="1200"/>
              </a:spcBef>
              <a:spcAft>
                <a:spcPts val="0"/>
              </a:spcAft>
              <a:buSzPts val="1800"/>
              <a:buChar char="●"/>
            </a:pPr>
            <a:r>
              <a:rPr lang="en" u="sng">
                <a:solidFill>
                  <a:schemeClr val="hlink"/>
                </a:solidFill>
                <a:hlinkClick r:id="rId4"/>
              </a:rPr>
              <a:t>https://en.wikipedia.org/wiki/New_York_City_Police_Department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NYPD Ranks</a:t>
            </a:r>
            <a:endParaRPr/>
          </a:p>
        </p:txBody>
      </p:sp>
      <p:pic>
        <p:nvPicPr>
          <p:cNvPr id="84" name="Google Shape;84;p16"/>
          <p:cNvPicPr preferRelativeResize="0"/>
          <p:nvPr/>
        </p:nvPicPr>
        <p:blipFill>
          <a:blip r:embed="rId3">
            <a:alphaModFix/>
          </a:blip>
          <a:stretch>
            <a:fillRect/>
          </a:stretch>
        </p:blipFill>
        <p:spPr>
          <a:xfrm>
            <a:off x="2368800" y="1285875"/>
            <a:ext cx="4406400" cy="3638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NYPD Ranks</a:t>
            </a:r>
            <a:endParaRPr/>
          </a:p>
        </p:txBody>
      </p:sp>
      <p:pic>
        <p:nvPicPr>
          <p:cNvPr id="90" name="Google Shape;90;p17"/>
          <p:cNvPicPr preferRelativeResize="0"/>
          <p:nvPr/>
        </p:nvPicPr>
        <p:blipFill>
          <a:blip r:embed="rId3">
            <a:alphaModFix/>
          </a:blip>
          <a:stretch>
            <a:fillRect/>
          </a:stretch>
        </p:blipFill>
        <p:spPr>
          <a:xfrm>
            <a:off x="2173487" y="1233075"/>
            <a:ext cx="4797025" cy="3702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NYPD Ranks</a:t>
            </a:r>
            <a:endParaRPr/>
          </a:p>
        </p:txBody>
      </p:sp>
      <p:pic>
        <p:nvPicPr>
          <p:cNvPr id="96" name="Google Shape;96;p18"/>
          <p:cNvPicPr preferRelativeResize="0"/>
          <p:nvPr/>
        </p:nvPicPr>
        <p:blipFill>
          <a:blip r:embed="rId3">
            <a:alphaModFix/>
          </a:blip>
          <a:stretch>
            <a:fillRect/>
          </a:stretch>
        </p:blipFill>
        <p:spPr>
          <a:xfrm>
            <a:off x="1837937" y="1307050"/>
            <a:ext cx="5468124" cy="348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NYPD Ranks</a:t>
            </a:r>
            <a:endParaRPr/>
          </a:p>
        </p:txBody>
      </p:sp>
      <p:pic>
        <p:nvPicPr>
          <p:cNvPr id="102" name="Google Shape;102;p19"/>
          <p:cNvPicPr preferRelativeResize="0"/>
          <p:nvPr/>
        </p:nvPicPr>
        <p:blipFill>
          <a:blip r:embed="rId3">
            <a:alphaModFix/>
          </a:blip>
          <a:stretch>
            <a:fillRect/>
          </a:stretch>
        </p:blipFill>
        <p:spPr>
          <a:xfrm>
            <a:off x="1540363" y="1392775"/>
            <a:ext cx="6063275" cy="344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227025" y="362050"/>
            <a:ext cx="8520600" cy="572700"/>
          </a:xfrm>
          <a:prstGeom prst="rect">
            <a:avLst/>
          </a:prstGeom>
        </p:spPr>
        <p:txBody>
          <a:bodyPr anchorCtr="0" anchor="b" bIns="91425" lIns="91425" spcFirstLastPara="1" rIns="91425" wrap="square" tIns="91425">
            <a:normAutofit fontScale="90000"/>
          </a:bodyPr>
          <a:lstStyle/>
          <a:p>
            <a:pPr indent="457200" lvl="0" marL="2743200" rtl="0" algn="l">
              <a:spcBef>
                <a:spcPts val="0"/>
              </a:spcBef>
              <a:spcAft>
                <a:spcPts val="0"/>
              </a:spcAft>
              <a:buNone/>
            </a:pPr>
            <a:r>
              <a:rPr lang="en"/>
              <a:t>Keywords</a:t>
            </a:r>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lang="en"/>
              <a:t>following</a:t>
            </a:r>
            <a:r>
              <a:rPr lang="en"/>
              <a:t> </a:t>
            </a:r>
            <a:r>
              <a:rPr lang="en"/>
              <a:t>abbreviations</a:t>
            </a:r>
            <a:r>
              <a:rPr lang="en"/>
              <a:t> are related to individual ranks within a division (highest to lowest).</a:t>
            </a:r>
            <a:endParaRPr/>
          </a:p>
          <a:p>
            <a:pPr indent="-342900" lvl="0" marL="457200" rtl="0" algn="l">
              <a:spcBef>
                <a:spcPts val="1200"/>
              </a:spcBef>
              <a:spcAft>
                <a:spcPts val="0"/>
              </a:spcAft>
              <a:buSzPts val="1800"/>
              <a:buChar char="●"/>
            </a:pPr>
            <a:r>
              <a:rPr lang="en"/>
              <a:t>LT: </a:t>
            </a:r>
            <a:r>
              <a:rPr lang="en">
                <a:uFill>
                  <a:noFill/>
                </a:uFill>
                <a:latin typeface="Arial"/>
                <a:ea typeface="Arial"/>
                <a:cs typeface="Arial"/>
                <a:sym typeface="Arial"/>
                <a:hlinkClick r:id="rId3"/>
              </a:rPr>
              <a:t>Lieutenant</a:t>
            </a:r>
            <a:endParaRPr sz="2500">
              <a:latin typeface="Arial"/>
              <a:ea typeface="Arial"/>
              <a:cs typeface="Arial"/>
              <a:sym typeface="Arial"/>
            </a:endParaRPr>
          </a:p>
          <a:p>
            <a:pPr indent="-342900" lvl="0" marL="457200" rtl="0" algn="l">
              <a:spcBef>
                <a:spcPts val="0"/>
              </a:spcBef>
              <a:spcAft>
                <a:spcPts val="0"/>
              </a:spcAft>
              <a:buSzPts val="1800"/>
              <a:buChar char="●"/>
            </a:pPr>
            <a:r>
              <a:rPr lang="en"/>
              <a:t>SGT: Sergeant</a:t>
            </a:r>
            <a:endParaRPr/>
          </a:p>
          <a:p>
            <a:pPr indent="-342900" lvl="0" marL="457200" rtl="0" algn="l">
              <a:spcBef>
                <a:spcPts val="0"/>
              </a:spcBef>
              <a:spcAft>
                <a:spcPts val="0"/>
              </a:spcAft>
              <a:buSzPts val="1800"/>
              <a:buChar char="●"/>
            </a:pPr>
            <a:r>
              <a:rPr lang="en"/>
              <a:t>SDS: Supervisor Detective Squad</a:t>
            </a:r>
            <a:endParaRPr/>
          </a:p>
          <a:p>
            <a:pPr indent="-342900" lvl="0" marL="457200" rtl="0" algn="l">
              <a:spcBef>
                <a:spcPts val="0"/>
              </a:spcBef>
              <a:spcAft>
                <a:spcPts val="0"/>
              </a:spcAft>
              <a:buSzPts val="1800"/>
              <a:buChar char="●"/>
            </a:pPr>
            <a:r>
              <a:rPr lang="en"/>
              <a:t>DT1 - 3: Detectives (Grades 1-3)</a:t>
            </a:r>
            <a:endParaRPr/>
          </a:p>
          <a:p>
            <a:pPr indent="-342900" lvl="0" marL="457200" rtl="0" algn="l">
              <a:spcBef>
                <a:spcPts val="0"/>
              </a:spcBef>
              <a:spcAft>
                <a:spcPts val="0"/>
              </a:spcAft>
              <a:buSzPts val="1800"/>
              <a:buChar char="●"/>
            </a:pPr>
            <a:r>
              <a:rPr lang="en"/>
              <a:t>POM: Public Order Management (protests)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227025" y="362050"/>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Keywords: Detectives (DT3-1)</a:t>
            </a:r>
            <a:endParaRPr/>
          </a:p>
        </p:txBody>
      </p:sp>
      <p:sp>
        <p:nvSpPr>
          <p:cNvPr id="114" name="Google Shape;114;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 NYPD, the detective rank is split into 3 smaller “grades” (</a:t>
            </a:r>
            <a:r>
              <a:rPr lang="en"/>
              <a:t>grade 3 being the lowest). </a:t>
            </a:r>
            <a:endParaRPr/>
          </a:p>
          <a:p>
            <a:pPr indent="-342900" lvl="0" marL="457200" rtl="0" algn="l">
              <a:spcBef>
                <a:spcPts val="0"/>
              </a:spcBef>
              <a:spcAft>
                <a:spcPts val="0"/>
              </a:spcAft>
              <a:buSzPts val="1800"/>
              <a:buChar char="●"/>
            </a:pPr>
            <a:r>
              <a:rPr lang="en"/>
              <a:t>A detective that achieves the rank of sergeant can progress to an SDS (supervisor detective squad) role in which they supervise a group of detectives and affiliate officers.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