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3"/>
  </p:notesMasterIdLst>
  <p:sldIdLst>
    <p:sldId id="256" r:id="rId2"/>
    <p:sldId id="267" r:id="rId3"/>
    <p:sldId id="266" r:id="rId4"/>
    <p:sldId id="258" r:id="rId5"/>
    <p:sldId id="268" r:id="rId6"/>
    <p:sldId id="264" r:id="rId7"/>
    <p:sldId id="262" r:id="rId8"/>
    <p:sldId id="263" r:id="rId9"/>
    <p:sldId id="265" r:id="rId10"/>
    <p:sldId id="261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634"/>
    <a:srgbClr val="25DF71"/>
    <a:srgbClr val="4EDD9B"/>
    <a:srgbClr val="32B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1DF19-80A7-954D-B07B-DD13214ACE8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AD9ED-181B-7940-91B9-EA7B61CB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7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definitions of </a:t>
            </a:r>
            <a:r>
              <a:rPr lang="en-US" dirty="0" err="1" smtClean="0"/>
              <a:t>Arg</a:t>
            </a:r>
            <a:r>
              <a:rPr lang="en-US" dirty="0" smtClean="0"/>
              <a:t>(z) and Log(z) above, and in my program, are the principle values of these functions. Complex</a:t>
            </a:r>
            <a:r>
              <a:rPr lang="en-US" baseline="0" dirty="0" smtClean="0"/>
              <a:t> numbers have infinitely many logarithms and arguments.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AD9ED-181B-7940-91B9-EA7B61CBEB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563C-D9B3-4432-B336-144C997D6215}" type="datetime1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ExponentialFunction.html" TargetMode="External"/><Relationship Id="rId4" Type="http://schemas.openxmlformats.org/officeDocument/2006/relationships/hyperlink" Target="http://mathworld.wolfram.com/ComplexArgument.html" TargetMode="External"/><Relationship Id="rId5" Type="http://schemas.openxmlformats.org/officeDocument/2006/relationships/hyperlink" Target="http://mathworld.wolfram.com/Logarithm.html" TargetMode="External"/><Relationship Id="rId6" Type="http://schemas.openxmlformats.org/officeDocument/2006/relationships/hyperlink" Target="http://mathworld.wolfram.com/ComplexModulus.html" TargetMode="External"/><Relationship Id="rId7" Type="http://schemas.openxmlformats.org/officeDocument/2006/relationships/hyperlink" Target="http://mathonline.wikidot.com/the-set-of-complex-numbers" TargetMode="External"/><Relationship Id="rId8" Type="http://schemas.openxmlformats.org/officeDocument/2006/relationships/hyperlink" Target="https://jakevdp.github.io/PythonDataScienceHandbook/04.04-density-and-contour-plots.html" TargetMode="External"/><Relationship Id="rId9" Type="http://schemas.openxmlformats.org/officeDocument/2006/relationships/hyperlink" Target="http://www.math.brown.edu/~banchoff/Beyond3d/chapter8/section07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mplex_numb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Function Contours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Christina Mooshil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5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 for each math function used</a:t>
            </a:r>
          </a:p>
          <a:p>
            <a:r>
              <a:rPr lang="en-US" sz="2800" dirty="0" smtClean="0"/>
              <a:t>Any other way to make this program more compact</a:t>
            </a:r>
          </a:p>
          <a:p>
            <a:r>
              <a:rPr lang="en-US" sz="2800" dirty="0" smtClean="0"/>
              <a:t>3D plots of imaginary numbers required more difficult topics we have not covered in class</a:t>
            </a:r>
          </a:p>
          <a:p>
            <a:r>
              <a:rPr lang="en-US" sz="2800" dirty="0" err="1" smtClean="0"/>
              <a:t>Mathematica</a:t>
            </a:r>
            <a:r>
              <a:rPr lang="en-US" sz="2800" dirty="0" smtClean="0"/>
              <a:t> could have been a better option</a:t>
            </a:r>
          </a:p>
        </p:txBody>
      </p:sp>
    </p:spTree>
    <p:extLst>
      <p:ext uri="{BB962C8B-B14F-4D97-AF65-F5344CB8AC3E}">
        <p14:creationId xmlns:p14="http://schemas.microsoft.com/office/powerpoint/2010/main" val="380544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Complex_number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http://mathworld.wolfram.com/</a:t>
            </a:r>
            <a:r>
              <a:rPr lang="en-US" dirty="0" smtClean="0">
                <a:hlinkClick r:id="rId3"/>
              </a:rPr>
              <a:t>ExponentialFunction.html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http://mathworld.wolfram.com/</a:t>
            </a:r>
            <a:r>
              <a:rPr lang="en-US" dirty="0" smtClean="0">
                <a:hlinkClick r:id="rId4"/>
              </a:rPr>
              <a:t>ComplexArgument.html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http://mathworld.wolfram.com/</a:t>
            </a:r>
            <a:r>
              <a:rPr lang="en-US" dirty="0" smtClean="0">
                <a:hlinkClick r:id="rId5"/>
              </a:rPr>
              <a:t>Logarithm.html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http://mathworld.wolfram.com/</a:t>
            </a:r>
            <a:r>
              <a:rPr lang="en-US" dirty="0" smtClean="0">
                <a:hlinkClick r:id="rId6"/>
              </a:rPr>
              <a:t>ComplexModulus.html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7"/>
              </a:rPr>
              <a:t>http://mathonline.wikidot.com/the-set-of-complex-</a:t>
            </a:r>
            <a:r>
              <a:rPr lang="en-US" dirty="0" smtClean="0">
                <a:hlinkClick r:id="rId7"/>
              </a:rPr>
              <a:t>numbers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8"/>
              </a:rPr>
              <a:t>https://jakevdp.github.io/PythonDataScienceHandbook/04.04-density-and-contour-</a:t>
            </a:r>
            <a:r>
              <a:rPr lang="en-US" dirty="0" smtClean="0">
                <a:hlinkClick r:id="rId8"/>
              </a:rPr>
              <a:t>plots.html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9"/>
              </a:rPr>
              <a:t>http://www.math.brown.edu/~banchoff/Beyond3d/chapter8/section07.</a:t>
            </a:r>
            <a:r>
              <a:rPr lang="en-US" dirty="0" smtClean="0">
                <a:hlinkClick r:id="rId9"/>
              </a:rPr>
              <a:t>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1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Notation: </a:t>
            </a:r>
            <a:r>
              <a:rPr lang="en-US" b="1" dirty="0"/>
              <a:t>C</a:t>
            </a:r>
            <a:r>
              <a:rPr lang="en-US" dirty="0"/>
              <a:t> = {a + b</a:t>
            </a:r>
            <a:r>
              <a:rPr lang="en-US" i="1" dirty="0"/>
              <a:t>i</a:t>
            </a:r>
            <a:r>
              <a:rPr lang="en-US" dirty="0"/>
              <a:t> | </a:t>
            </a:r>
            <a:r>
              <a:rPr lang="en-US" dirty="0" err="1"/>
              <a:t>a,b</a:t>
            </a:r>
            <a:r>
              <a:rPr lang="en-US" dirty="0"/>
              <a:t> in </a:t>
            </a:r>
            <a:r>
              <a:rPr lang="en-US" b="1" dirty="0"/>
              <a:t>R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 = √-1 }</a:t>
            </a:r>
          </a:p>
          <a:p>
            <a:r>
              <a:rPr lang="en-US" dirty="0"/>
              <a:t>The set of complex numbers are of the form a + b</a:t>
            </a:r>
            <a:r>
              <a:rPr lang="en-US" i="1" dirty="0"/>
              <a:t>i</a:t>
            </a:r>
            <a:r>
              <a:rPr lang="en-US" dirty="0"/>
              <a:t> where a and b are real numbers and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the square root of -1 </a:t>
            </a:r>
          </a:p>
          <a:p>
            <a:r>
              <a:rPr lang="en-US" dirty="0"/>
              <a:t>Complex numbers have a “real part”, a, and an “imaginary part”, </a:t>
            </a:r>
            <a:r>
              <a:rPr lang="en-US" dirty="0" smtClean="0"/>
              <a:t>b</a:t>
            </a:r>
            <a:r>
              <a:rPr lang="en-US" i="1" dirty="0" smtClean="0"/>
              <a:t>i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We will denote complex numbers as z = x + </a:t>
            </a:r>
            <a:r>
              <a:rPr lang="en-US" i="1" dirty="0" err="1"/>
              <a:t>i</a:t>
            </a:r>
            <a:r>
              <a:rPr lang="en-US" dirty="0" err="1"/>
              <a:t>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4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Complex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Modulus: </a:t>
            </a:r>
            <a:r>
              <a:rPr lang="en-US" dirty="0" smtClean="0"/>
              <a:t>|z| = |x + </a:t>
            </a:r>
            <a:r>
              <a:rPr lang="en-US" i="1" dirty="0" err="1" smtClean="0"/>
              <a:t>i</a:t>
            </a:r>
            <a:r>
              <a:rPr lang="en-US" dirty="0" err="1" smtClean="0"/>
              <a:t>y</a:t>
            </a:r>
            <a:r>
              <a:rPr lang="en-US" dirty="0" smtClean="0"/>
              <a:t>| = √ (x</a:t>
            </a:r>
            <a:r>
              <a:rPr lang="en-US" baseline="30000" dirty="0" smtClean="0"/>
              <a:t>2 </a:t>
            </a:r>
            <a:r>
              <a:rPr lang="en-US" dirty="0" smtClean="0"/>
              <a:t>+ y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Argument: </a:t>
            </a:r>
            <a:r>
              <a:rPr lang="en-US" dirty="0" err="1" smtClean="0"/>
              <a:t>arg</a:t>
            </a:r>
            <a:r>
              <a:rPr lang="en-US" dirty="0" smtClean="0"/>
              <a:t>(z) = </a:t>
            </a:r>
            <a:r>
              <a:rPr lang="en-US" dirty="0" smtClean="0"/>
              <a:t>{ </a:t>
            </a:r>
            <a:r>
              <a:rPr lang="en-US" dirty="0" err="1" smtClean="0"/>
              <a:t>θ</a:t>
            </a:r>
            <a:r>
              <a:rPr lang="en-US" dirty="0" smtClean="0"/>
              <a:t>+ 2πn | n is an integer }</a:t>
            </a:r>
            <a:endParaRPr lang="en-US" b="1" dirty="0" smtClean="0"/>
          </a:p>
          <a:p>
            <a:r>
              <a:rPr lang="en-US" b="1" dirty="0" smtClean="0"/>
              <a:t>Principle Argument: </a:t>
            </a:r>
            <a:r>
              <a:rPr lang="en-US" dirty="0" err="1" smtClean="0"/>
              <a:t>Arg</a:t>
            </a:r>
            <a:r>
              <a:rPr lang="en-US" dirty="0" smtClean="0"/>
              <a:t>(z) = </a:t>
            </a:r>
            <a:r>
              <a:rPr lang="en-US" dirty="0" err="1" smtClean="0"/>
              <a:t>θ</a:t>
            </a:r>
            <a:r>
              <a:rPr lang="en-US" dirty="0" smtClean="0"/>
              <a:t> =  </a:t>
            </a:r>
            <a:r>
              <a:rPr lang="en-US" dirty="0" err="1" smtClean="0"/>
              <a:t>arctan</a:t>
            </a:r>
            <a:r>
              <a:rPr lang="en-US" dirty="0" smtClean="0"/>
              <a:t>(y/x) </a:t>
            </a:r>
          </a:p>
          <a:p>
            <a:r>
              <a:rPr lang="en-US" b="1" dirty="0" smtClean="0"/>
              <a:t>Logarithmic Function:</a:t>
            </a:r>
            <a:r>
              <a:rPr lang="en-US" dirty="0" smtClean="0"/>
              <a:t> 			       log(z) = { </a:t>
            </a:r>
            <a:r>
              <a:rPr lang="en-US" dirty="0" err="1" smtClean="0"/>
              <a:t>ln</a:t>
            </a:r>
            <a:r>
              <a:rPr lang="en-US" dirty="0" smtClean="0"/>
              <a:t>(|z|) + </a:t>
            </a:r>
            <a:r>
              <a:rPr lang="en-US" i="1" dirty="0" err="1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Arg</a:t>
            </a:r>
            <a:r>
              <a:rPr lang="en-US" dirty="0" smtClean="0"/>
              <a:t>(z) + </a:t>
            </a:r>
            <a:r>
              <a:rPr lang="en-US" dirty="0"/>
              <a:t>2πn | n is an </a:t>
            </a:r>
            <a:r>
              <a:rPr lang="en-US" dirty="0" smtClean="0"/>
              <a:t>integer }</a:t>
            </a:r>
          </a:p>
          <a:p>
            <a:r>
              <a:rPr lang="en-US" b="1" dirty="0" smtClean="0"/>
              <a:t>Principle Logarithm: </a:t>
            </a:r>
            <a:r>
              <a:rPr lang="en-US" dirty="0" smtClean="0"/>
              <a:t>Log(z) = </a:t>
            </a:r>
            <a:r>
              <a:rPr lang="en-US" dirty="0" err="1" smtClean="0"/>
              <a:t>ln</a:t>
            </a:r>
            <a:r>
              <a:rPr lang="en-US" dirty="0"/>
              <a:t>(|z|) + </a:t>
            </a:r>
            <a:r>
              <a:rPr lang="en-US" i="1" dirty="0" err="1"/>
              <a:t>i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(z</a:t>
            </a:r>
            <a:r>
              <a:rPr lang="en-US" dirty="0" smtClean="0"/>
              <a:t>)) </a:t>
            </a: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16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489386"/>
          </a:xfrm>
        </p:spPr>
        <p:txBody>
          <a:bodyPr>
            <a:normAutofit/>
          </a:bodyPr>
          <a:lstStyle/>
          <a:p>
            <a:r>
              <a:rPr lang="en-US" dirty="0" smtClean="0"/>
              <a:t>The complex plane must be represented as the imaginary part (y-axis) and the real part (x-axis) of an imaginary number.</a:t>
            </a:r>
          </a:p>
          <a:p>
            <a:r>
              <a:rPr lang="en-US" dirty="0" smtClean="0"/>
              <a:t>Here we have a plot					  for</a:t>
            </a:r>
            <a:r>
              <a:rPr lang="en-US" dirty="0"/>
              <a:t> </a:t>
            </a:r>
            <a:r>
              <a:rPr lang="en-US" dirty="0" smtClean="0"/>
              <a:t>z = 2 + 3</a:t>
            </a:r>
            <a:r>
              <a:rPr lang="en-US" i="1" dirty="0" smtClean="0"/>
              <a:t>i</a:t>
            </a:r>
            <a:r>
              <a:rPr lang="en-US" dirty="0" smtClean="0"/>
              <a:t> , 					       which can be 					    denoted as the 					    ordered pair (2, 3).	</a:t>
            </a:r>
            <a:r>
              <a:rPr lang="en-US" sz="2000" dirty="0" smtClean="0"/>
              <a:t>	 </a:t>
            </a:r>
            <a:endParaRPr lang="en-US" sz="2000" dirty="0"/>
          </a:p>
        </p:txBody>
      </p:sp>
      <p:pic>
        <p:nvPicPr>
          <p:cNvPr id="4" name="Picture 3" descr="Screen Shot 2018-12-02 at 11.08.1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8" b="17106"/>
          <a:stretch/>
        </p:blipFill>
        <p:spPr>
          <a:xfrm>
            <a:off x="4112905" y="3135268"/>
            <a:ext cx="4103433" cy="295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2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Complex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functions cannot be graphed by hand using Cartesian coordinates because they are in four dimensions. </a:t>
            </a:r>
            <a:endParaRPr lang="en-US" dirty="0" smtClean="0"/>
          </a:p>
          <a:p>
            <a:r>
              <a:rPr lang="en-US" dirty="0" smtClean="0"/>
              <a:t>Mathematicians use a variety of ways to visualize complex functions, including plotting them in three dimensions and as contours. </a:t>
            </a:r>
          </a:p>
          <a:p>
            <a:r>
              <a:rPr lang="en-US" dirty="0"/>
              <a:t>Just as we plotted the Mandelbrot fractal and Julia sets, we will plot some complex functions in </a:t>
            </a:r>
            <a:r>
              <a:rPr lang="en-US" dirty="0" err="1"/>
              <a:t>Spyder</a:t>
            </a:r>
            <a:r>
              <a:rPr lang="en-US" dirty="0"/>
              <a:t> using </a:t>
            </a:r>
            <a:r>
              <a:rPr lang="en-US" dirty="0" err="1"/>
              <a:t>matplotlib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0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Contours: Modulus</a:t>
            </a:r>
            <a:endParaRPr lang="en-US" dirty="0"/>
          </a:p>
        </p:txBody>
      </p:sp>
      <p:pic>
        <p:nvPicPr>
          <p:cNvPr id="3" name="Picture 2" descr="Screen Shot 2018-12-05 at 6.45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33"/>
          <a:stretch/>
        </p:blipFill>
        <p:spPr>
          <a:xfrm>
            <a:off x="448256" y="2511623"/>
            <a:ext cx="8287608" cy="25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4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Contours: Exponential Function</a:t>
            </a:r>
            <a:endParaRPr lang="en-US" dirty="0"/>
          </a:p>
        </p:txBody>
      </p:sp>
      <p:pic>
        <p:nvPicPr>
          <p:cNvPr id="4" name="Picture 3" descr="Screen Shot 2018-12-05 at 6.42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5"/>
          <a:stretch/>
        </p:blipFill>
        <p:spPr>
          <a:xfrm>
            <a:off x="448256" y="2453902"/>
            <a:ext cx="8316235" cy="26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7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Contours: Logarithmic Function </a:t>
            </a:r>
            <a:endParaRPr lang="en-US" dirty="0"/>
          </a:p>
        </p:txBody>
      </p:sp>
      <p:pic>
        <p:nvPicPr>
          <p:cNvPr id="4" name="Picture 3" descr="Screen Shot 2018-12-05 at 6.31.2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60"/>
          <a:stretch/>
        </p:blipFill>
        <p:spPr>
          <a:xfrm>
            <a:off x="444565" y="2555666"/>
            <a:ext cx="8248005" cy="24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Contours: Complex Argument</a:t>
            </a:r>
            <a:endParaRPr lang="en-US" dirty="0"/>
          </a:p>
        </p:txBody>
      </p:sp>
      <p:pic>
        <p:nvPicPr>
          <p:cNvPr id="3" name="Picture 2" descr="Screen Shot 2018-12-05 at 6.51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39"/>
          <a:stretch/>
        </p:blipFill>
        <p:spPr>
          <a:xfrm>
            <a:off x="441539" y="2497945"/>
            <a:ext cx="8265462" cy="252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5952</TotalTime>
  <Words>428</Words>
  <Application>Microsoft Macintosh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Breeze</vt:lpstr>
      <vt:lpstr>Complex Function Contours</vt:lpstr>
      <vt:lpstr>Complex Numbers</vt:lpstr>
      <vt:lpstr>Some Complex Analysis</vt:lpstr>
      <vt:lpstr>Graphing Complex Numbers</vt:lpstr>
      <vt:lpstr>Graphing Complex Functions</vt:lpstr>
      <vt:lpstr>Interpreting Contours: Modulus</vt:lpstr>
      <vt:lpstr>Interpreting Contours: Exponential Function</vt:lpstr>
      <vt:lpstr>Interpreting Contours: Logarithmic Function </vt:lpstr>
      <vt:lpstr>Interpreting Contours: Complex Argument</vt:lpstr>
      <vt:lpstr>Programming Difficulties</vt:lpstr>
      <vt:lpstr>Works Cited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Contours</dc:title>
  <dc:creator>Christina  Mooshil</dc:creator>
  <cp:lastModifiedBy>Christina  Mooshil</cp:lastModifiedBy>
  <cp:revision>23</cp:revision>
  <dcterms:created xsi:type="dcterms:W3CDTF">2018-12-02T16:52:44Z</dcterms:created>
  <dcterms:modified xsi:type="dcterms:W3CDTF">2018-12-06T20:13:26Z</dcterms:modified>
</cp:coreProperties>
</file>