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57" r:id="rId7"/>
    <p:sldId id="258"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51" autoAdjust="0"/>
    <p:restoredTop sz="94660"/>
  </p:normalViewPr>
  <p:slideViewPr>
    <p:cSldViewPr snapToGrid="0">
      <p:cViewPr varScale="1">
        <p:scale>
          <a:sx n="87" d="100"/>
          <a:sy n="87" d="100"/>
        </p:scale>
        <p:origin x="200"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DD6B-EC2F-4242-BB01-3ADB2EA05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06E81A-1139-4F60-ADAD-CDBFA2DA7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1CA7DA-A3ED-424E-96DB-EAC43B3A9C8C}"/>
              </a:ext>
            </a:extLst>
          </p:cNvPr>
          <p:cNvSpPr>
            <a:spLocks noGrp="1"/>
          </p:cNvSpPr>
          <p:nvPr>
            <p:ph type="dt" sz="half" idx="10"/>
          </p:nvPr>
        </p:nvSpPr>
        <p:spPr/>
        <p:txBody>
          <a:bodyPr/>
          <a:lstStyle/>
          <a:p>
            <a:fld id="{E574BDDD-E77C-4F65-80AE-A2B49D0566BE}" type="datetimeFigureOut">
              <a:rPr lang="en-US" smtClean="0"/>
              <a:t>4/2/24</a:t>
            </a:fld>
            <a:endParaRPr lang="en-US"/>
          </a:p>
        </p:txBody>
      </p:sp>
      <p:sp>
        <p:nvSpPr>
          <p:cNvPr id="5" name="Footer Placeholder 4">
            <a:extLst>
              <a:ext uri="{FF2B5EF4-FFF2-40B4-BE49-F238E27FC236}">
                <a16:creationId xmlns:a16="http://schemas.microsoft.com/office/drawing/2014/main" id="{A5620E7B-DE6B-4599-AB9A-D6E6D1C52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98F17-D1A4-4B40-8467-04543C7AB05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74051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4F3F-7F8C-4B62-83A5-552DFB190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BB7699-2B3A-4817-9AC3-43FD9282F9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3F1A9-6856-45E2-8C6C-5C78A873D91A}"/>
              </a:ext>
            </a:extLst>
          </p:cNvPr>
          <p:cNvSpPr>
            <a:spLocks noGrp="1"/>
          </p:cNvSpPr>
          <p:nvPr>
            <p:ph type="dt" sz="half" idx="10"/>
          </p:nvPr>
        </p:nvSpPr>
        <p:spPr/>
        <p:txBody>
          <a:bodyPr/>
          <a:lstStyle/>
          <a:p>
            <a:fld id="{E574BDDD-E77C-4F65-80AE-A2B49D0566BE}" type="datetimeFigureOut">
              <a:rPr lang="en-US" smtClean="0"/>
              <a:t>4/2/24</a:t>
            </a:fld>
            <a:endParaRPr lang="en-US"/>
          </a:p>
        </p:txBody>
      </p:sp>
      <p:sp>
        <p:nvSpPr>
          <p:cNvPr id="5" name="Footer Placeholder 4">
            <a:extLst>
              <a:ext uri="{FF2B5EF4-FFF2-40B4-BE49-F238E27FC236}">
                <a16:creationId xmlns:a16="http://schemas.microsoft.com/office/drawing/2014/main" id="{7E6807F9-D2C6-4EE6-AE90-327FC3253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B0549-8F58-4348-9920-652E9FEDC9A9}"/>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63774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1ECD2-AC72-4B39-B658-44039FF9BC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CE250-D2E2-4148-B0C4-5EEC101D4B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6582-DD76-46CC-A4B7-7889DF306095}"/>
              </a:ext>
            </a:extLst>
          </p:cNvPr>
          <p:cNvSpPr>
            <a:spLocks noGrp="1"/>
          </p:cNvSpPr>
          <p:nvPr>
            <p:ph type="dt" sz="half" idx="10"/>
          </p:nvPr>
        </p:nvSpPr>
        <p:spPr/>
        <p:txBody>
          <a:bodyPr/>
          <a:lstStyle/>
          <a:p>
            <a:fld id="{E574BDDD-E77C-4F65-80AE-A2B49D0566BE}" type="datetimeFigureOut">
              <a:rPr lang="en-US" smtClean="0"/>
              <a:t>4/2/24</a:t>
            </a:fld>
            <a:endParaRPr lang="en-US"/>
          </a:p>
        </p:txBody>
      </p:sp>
      <p:sp>
        <p:nvSpPr>
          <p:cNvPr id="5" name="Footer Placeholder 4">
            <a:extLst>
              <a:ext uri="{FF2B5EF4-FFF2-40B4-BE49-F238E27FC236}">
                <a16:creationId xmlns:a16="http://schemas.microsoft.com/office/drawing/2014/main" id="{E0469BB8-5380-45F6-85BD-37209F96D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1002E-17D0-4016-AA60-4DBD5B8BF72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2210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5B90-86EC-492C-8440-5BE029FCA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4B971-FFBC-444C-9574-9D3B54B724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66CA0-A872-4564-80CA-5FEC4ECF6193}"/>
              </a:ext>
            </a:extLst>
          </p:cNvPr>
          <p:cNvSpPr>
            <a:spLocks noGrp="1"/>
          </p:cNvSpPr>
          <p:nvPr>
            <p:ph type="dt" sz="half" idx="10"/>
          </p:nvPr>
        </p:nvSpPr>
        <p:spPr/>
        <p:txBody>
          <a:bodyPr/>
          <a:lstStyle/>
          <a:p>
            <a:fld id="{E574BDDD-E77C-4F65-80AE-A2B49D0566BE}" type="datetimeFigureOut">
              <a:rPr lang="en-US" smtClean="0"/>
              <a:t>4/2/24</a:t>
            </a:fld>
            <a:endParaRPr lang="en-US"/>
          </a:p>
        </p:txBody>
      </p:sp>
      <p:sp>
        <p:nvSpPr>
          <p:cNvPr id="5" name="Footer Placeholder 4">
            <a:extLst>
              <a:ext uri="{FF2B5EF4-FFF2-40B4-BE49-F238E27FC236}">
                <a16:creationId xmlns:a16="http://schemas.microsoft.com/office/drawing/2014/main" id="{F64A1036-6CDC-445C-A420-C8F19AA31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5A98F-1722-408F-9EAF-DD105A6786D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39106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E4D1-759E-4B80-9D6F-7700A8CDD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D5114-CD19-406E-8705-96803BC30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A8F7AF-E616-4F57-A855-C02E4119B051}"/>
              </a:ext>
            </a:extLst>
          </p:cNvPr>
          <p:cNvSpPr>
            <a:spLocks noGrp="1"/>
          </p:cNvSpPr>
          <p:nvPr>
            <p:ph type="dt" sz="half" idx="10"/>
          </p:nvPr>
        </p:nvSpPr>
        <p:spPr/>
        <p:txBody>
          <a:bodyPr/>
          <a:lstStyle/>
          <a:p>
            <a:fld id="{E574BDDD-E77C-4F65-80AE-A2B49D0566BE}" type="datetimeFigureOut">
              <a:rPr lang="en-US" smtClean="0"/>
              <a:t>4/2/24</a:t>
            </a:fld>
            <a:endParaRPr lang="en-US"/>
          </a:p>
        </p:txBody>
      </p:sp>
      <p:sp>
        <p:nvSpPr>
          <p:cNvPr id="5" name="Footer Placeholder 4">
            <a:extLst>
              <a:ext uri="{FF2B5EF4-FFF2-40B4-BE49-F238E27FC236}">
                <a16:creationId xmlns:a16="http://schemas.microsoft.com/office/drawing/2014/main" id="{687F85F8-5B2C-49AB-ACE3-206BEDDEC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9AD0B-2401-4303-B6E3-E10A44089B1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58938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4CDF-BB67-47FC-BF1B-DB02A6749C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A57AE-432B-4C7F-AFD5-02DA1AB1AC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59AFA-4DCC-4AAB-A636-A768FCC636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2A2CC-F2EE-4979-8BBC-A34D0009144A}"/>
              </a:ext>
            </a:extLst>
          </p:cNvPr>
          <p:cNvSpPr>
            <a:spLocks noGrp="1"/>
          </p:cNvSpPr>
          <p:nvPr>
            <p:ph type="dt" sz="half" idx="10"/>
          </p:nvPr>
        </p:nvSpPr>
        <p:spPr/>
        <p:txBody>
          <a:bodyPr/>
          <a:lstStyle/>
          <a:p>
            <a:fld id="{E574BDDD-E77C-4F65-80AE-A2B49D0566BE}" type="datetimeFigureOut">
              <a:rPr lang="en-US" smtClean="0"/>
              <a:t>4/2/24</a:t>
            </a:fld>
            <a:endParaRPr lang="en-US"/>
          </a:p>
        </p:txBody>
      </p:sp>
      <p:sp>
        <p:nvSpPr>
          <p:cNvPr id="6" name="Footer Placeholder 5">
            <a:extLst>
              <a:ext uri="{FF2B5EF4-FFF2-40B4-BE49-F238E27FC236}">
                <a16:creationId xmlns:a16="http://schemas.microsoft.com/office/drawing/2014/main" id="{B714CF7A-3807-4981-82FE-9DFBEED4C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DDECA-5A1A-4973-9442-C48285448131}"/>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6183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A80D-F0D5-4D0E-A595-37B132CF96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2C3DE0-C588-424F-99AD-81C63CBF6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A99559-C376-4106-B5B8-DE2548E8B7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C5DA3-BFFC-4144-9DE2-F9BD5D554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B6C142-9FBA-441E-A2EE-8A26CD28D1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13BFF5-7AB9-4517-84AF-11B4195E5D87}"/>
              </a:ext>
            </a:extLst>
          </p:cNvPr>
          <p:cNvSpPr>
            <a:spLocks noGrp="1"/>
          </p:cNvSpPr>
          <p:nvPr>
            <p:ph type="dt" sz="half" idx="10"/>
          </p:nvPr>
        </p:nvSpPr>
        <p:spPr/>
        <p:txBody>
          <a:bodyPr/>
          <a:lstStyle/>
          <a:p>
            <a:fld id="{E574BDDD-E77C-4F65-80AE-A2B49D0566BE}" type="datetimeFigureOut">
              <a:rPr lang="en-US" smtClean="0"/>
              <a:t>4/2/24</a:t>
            </a:fld>
            <a:endParaRPr lang="en-US"/>
          </a:p>
        </p:txBody>
      </p:sp>
      <p:sp>
        <p:nvSpPr>
          <p:cNvPr id="8" name="Footer Placeholder 7">
            <a:extLst>
              <a:ext uri="{FF2B5EF4-FFF2-40B4-BE49-F238E27FC236}">
                <a16:creationId xmlns:a16="http://schemas.microsoft.com/office/drawing/2014/main" id="{64D63660-8C4C-44F0-BB2E-A2E06C020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585D26-D27D-4780-B4D8-652336F541D3}"/>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65796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FB5D-6D01-46C3-90E2-6EF7C7DD9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ABEC61-F94D-46EA-93C3-3D29473CCA2D}"/>
              </a:ext>
            </a:extLst>
          </p:cNvPr>
          <p:cNvSpPr>
            <a:spLocks noGrp="1"/>
          </p:cNvSpPr>
          <p:nvPr>
            <p:ph type="dt" sz="half" idx="10"/>
          </p:nvPr>
        </p:nvSpPr>
        <p:spPr/>
        <p:txBody>
          <a:bodyPr/>
          <a:lstStyle/>
          <a:p>
            <a:fld id="{E574BDDD-E77C-4F65-80AE-A2B49D0566BE}" type="datetimeFigureOut">
              <a:rPr lang="en-US" smtClean="0"/>
              <a:t>4/2/24</a:t>
            </a:fld>
            <a:endParaRPr lang="en-US"/>
          </a:p>
        </p:txBody>
      </p:sp>
      <p:sp>
        <p:nvSpPr>
          <p:cNvPr id="4" name="Footer Placeholder 3">
            <a:extLst>
              <a:ext uri="{FF2B5EF4-FFF2-40B4-BE49-F238E27FC236}">
                <a16:creationId xmlns:a16="http://schemas.microsoft.com/office/drawing/2014/main" id="{4538D31F-B3A3-44A7-BE2E-54CED0016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7FC639-D8CC-4126-AE01-D7ECE4FE3A56}"/>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43610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11337-DCED-48AE-9781-145604B22134}"/>
              </a:ext>
            </a:extLst>
          </p:cNvPr>
          <p:cNvSpPr>
            <a:spLocks noGrp="1"/>
          </p:cNvSpPr>
          <p:nvPr>
            <p:ph type="dt" sz="half" idx="10"/>
          </p:nvPr>
        </p:nvSpPr>
        <p:spPr/>
        <p:txBody>
          <a:bodyPr/>
          <a:lstStyle/>
          <a:p>
            <a:fld id="{E574BDDD-E77C-4F65-80AE-A2B49D0566BE}" type="datetimeFigureOut">
              <a:rPr lang="en-US" smtClean="0"/>
              <a:t>4/2/24</a:t>
            </a:fld>
            <a:endParaRPr lang="en-US"/>
          </a:p>
        </p:txBody>
      </p:sp>
      <p:sp>
        <p:nvSpPr>
          <p:cNvPr id="3" name="Footer Placeholder 2">
            <a:extLst>
              <a:ext uri="{FF2B5EF4-FFF2-40B4-BE49-F238E27FC236}">
                <a16:creationId xmlns:a16="http://schemas.microsoft.com/office/drawing/2014/main" id="{B890E84E-2E44-4497-B8AA-769AD7E936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A3588F-8746-4FE0-AB58-50B514C86D3E}"/>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04653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E9AD-7C5B-43BF-BC81-663C3B7F4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B248D-04F1-4ACE-8F99-0844D0618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034B85-1772-4F38-A7E7-EB8B511E6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84CC1-4267-4CC4-88D6-3A28AFF5E728}"/>
              </a:ext>
            </a:extLst>
          </p:cNvPr>
          <p:cNvSpPr>
            <a:spLocks noGrp="1"/>
          </p:cNvSpPr>
          <p:nvPr>
            <p:ph type="dt" sz="half" idx="10"/>
          </p:nvPr>
        </p:nvSpPr>
        <p:spPr/>
        <p:txBody>
          <a:bodyPr/>
          <a:lstStyle/>
          <a:p>
            <a:fld id="{E574BDDD-E77C-4F65-80AE-A2B49D0566BE}" type="datetimeFigureOut">
              <a:rPr lang="en-US" smtClean="0"/>
              <a:t>4/2/24</a:t>
            </a:fld>
            <a:endParaRPr lang="en-US"/>
          </a:p>
        </p:txBody>
      </p:sp>
      <p:sp>
        <p:nvSpPr>
          <p:cNvPr id="6" name="Footer Placeholder 5">
            <a:extLst>
              <a:ext uri="{FF2B5EF4-FFF2-40B4-BE49-F238E27FC236}">
                <a16:creationId xmlns:a16="http://schemas.microsoft.com/office/drawing/2014/main" id="{9E7253FA-41D5-46A5-8FA6-3BB510DA9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524AA-7B5D-4D45-A1D6-B2C17247F472}"/>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61869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1104-3193-4DE3-9579-D9AA8F0EF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F3E60D-5591-47FB-8383-3CF2A6D2F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693396-1B46-429A-A1C7-6319CC46E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3BB73A-2A95-4544-9F11-6D8DF3A138CD}"/>
              </a:ext>
            </a:extLst>
          </p:cNvPr>
          <p:cNvSpPr>
            <a:spLocks noGrp="1"/>
          </p:cNvSpPr>
          <p:nvPr>
            <p:ph type="dt" sz="half" idx="10"/>
          </p:nvPr>
        </p:nvSpPr>
        <p:spPr/>
        <p:txBody>
          <a:bodyPr/>
          <a:lstStyle/>
          <a:p>
            <a:fld id="{E574BDDD-E77C-4F65-80AE-A2B49D0566BE}" type="datetimeFigureOut">
              <a:rPr lang="en-US" smtClean="0"/>
              <a:t>4/2/24</a:t>
            </a:fld>
            <a:endParaRPr lang="en-US"/>
          </a:p>
        </p:txBody>
      </p:sp>
      <p:sp>
        <p:nvSpPr>
          <p:cNvPr id="6" name="Footer Placeholder 5">
            <a:extLst>
              <a:ext uri="{FF2B5EF4-FFF2-40B4-BE49-F238E27FC236}">
                <a16:creationId xmlns:a16="http://schemas.microsoft.com/office/drawing/2014/main" id="{44582299-81B8-4894-B8B7-C1A0EF0D8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0117A-21AA-4F59-A2B7-7BC19EB7D36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2685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17E4F-9347-44CD-9477-1AF2334B8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CF40D-687B-4129-846D-C33C3CF7D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5B308-7023-40D0-A9D7-0A50FDE28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4BDDD-E77C-4F65-80AE-A2B49D0566BE}" type="datetimeFigureOut">
              <a:rPr lang="en-US" smtClean="0"/>
              <a:t>4/2/24</a:t>
            </a:fld>
            <a:endParaRPr lang="en-US"/>
          </a:p>
        </p:txBody>
      </p:sp>
      <p:sp>
        <p:nvSpPr>
          <p:cNvPr id="5" name="Footer Placeholder 4">
            <a:extLst>
              <a:ext uri="{FF2B5EF4-FFF2-40B4-BE49-F238E27FC236}">
                <a16:creationId xmlns:a16="http://schemas.microsoft.com/office/drawing/2014/main" id="{C5B94102-7A5A-4E11-ABC2-D0BBAAF8E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0775C-EC89-455E-B408-FFCE8D86F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89097-B4E2-4F9F-9CBE-5C04691F4EBF}" type="slidenum">
              <a:rPr lang="en-US" smtClean="0"/>
              <a:t>‹#›</a:t>
            </a:fld>
            <a:endParaRPr lang="en-US"/>
          </a:p>
        </p:txBody>
      </p:sp>
    </p:spTree>
    <p:extLst>
      <p:ext uri="{BB962C8B-B14F-4D97-AF65-F5344CB8AC3E}">
        <p14:creationId xmlns:p14="http://schemas.microsoft.com/office/powerpoint/2010/main" val="2593387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CEIS110</a:t>
            </a:r>
            <a:br>
              <a:rPr lang="en-US" dirty="0"/>
            </a:br>
            <a:r>
              <a:rPr lang="en-US" dirty="0"/>
              <a:t>Module 6</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Develop Graphical Models and Interpret Results</a:t>
            </a:r>
          </a:p>
        </p:txBody>
      </p:sp>
    </p:spTree>
    <p:extLst>
      <p:ext uri="{BB962C8B-B14F-4D97-AF65-F5344CB8AC3E}">
        <p14:creationId xmlns:p14="http://schemas.microsoft.com/office/powerpoint/2010/main" val="73752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2918606674"/>
              </p:ext>
            </p:extLst>
          </p:nvPr>
        </p:nvGraphicFramePr>
        <p:xfrm>
          <a:off x="838200" y="1825625"/>
          <a:ext cx="10515600" cy="2392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494064502"/>
                    </a:ext>
                  </a:extLst>
                </a:gridCol>
                <a:gridCol w="3505200">
                  <a:extLst>
                    <a:ext uri="{9D8B030D-6E8A-4147-A177-3AD203B41FA5}">
                      <a16:colId xmlns:a16="http://schemas.microsoft.com/office/drawing/2014/main" val="1566128757"/>
                    </a:ext>
                  </a:extLst>
                </a:gridCol>
                <a:gridCol w="3505200">
                  <a:extLst>
                    <a:ext uri="{9D8B030D-6E8A-4147-A177-3AD203B41FA5}">
                      <a16:colId xmlns:a16="http://schemas.microsoft.com/office/drawing/2014/main" val="722685570"/>
                    </a:ext>
                  </a:extLst>
                </a:gridCol>
              </a:tblGrid>
              <a:tr h="370840">
                <a:tc>
                  <a:txBody>
                    <a:bodyPr/>
                    <a:lstStyle/>
                    <a:p>
                      <a:r>
                        <a:rPr lang="en-US" dirty="0"/>
                        <a:t>Activity</a:t>
                      </a:r>
                    </a:p>
                  </a:txBody>
                  <a:tcPr/>
                </a:tc>
                <a:tc>
                  <a:txBody>
                    <a:bodyPr/>
                    <a:lstStyle/>
                    <a:p>
                      <a:r>
                        <a:rPr lang="en-US" dirty="0"/>
                        <a:t>Requirement(s)</a:t>
                      </a:r>
                    </a:p>
                  </a:txBody>
                  <a:tcPr/>
                </a:tc>
                <a:tc>
                  <a:txBody>
                    <a:bodyPr/>
                    <a:lstStyle/>
                    <a:p>
                      <a:r>
                        <a:rPr lang="en-US" dirty="0"/>
                        <a:t>Points</a:t>
                      </a:r>
                    </a:p>
                  </a:txBody>
                  <a:tcPr/>
                </a:tc>
                <a:extLst>
                  <a:ext uri="{0D108BD9-81ED-4DB2-BD59-A6C34878D82A}">
                    <a16:rowId xmlns:a16="http://schemas.microsoft.com/office/drawing/2014/main" val="2671127368"/>
                  </a:ext>
                </a:extLst>
              </a:tr>
              <a:tr h="370840">
                <a:tc>
                  <a:txBody>
                    <a:bodyPr/>
                    <a:lstStyle/>
                    <a:p>
                      <a:r>
                        <a:rPr lang="en-US" dirty="0"/>
                        <a:t>Plot #1</a:t>
                      </a:r>
                    </a:p>
                  </a:txBody>
                  <a:tcPr/>
                </a:tc>
                <a:tc>
                  <a:txBody>
                    <a:bodyPr/>
                    <a:lstStyle/>
                    <a:p>
                      <a:r>
                        <a:rPr lang="en-US" dirty="0"/>
                        <a:t>Picture/screenshot of plot from data with code</a:t>
                      </a:r>
                    </a:p>
                  </a:txBody>
                  <a:tcPr/>
                </a:tc>
                <a:tc>
                  <a:txBody>
                    <a:bodyPr/>
                    <a:lstStyle/>
                    <a:p>
                      <a:r>
                        <a:rPr lang="en-US" dirty="0"/>
                        <a:t>15</a:t>
                      </a:r>
                    </a:p>
                  </a:txBody>
                  <a:tcPr/>
                </a:tc>
                <a:extLst>
                  <a:ext uri="{0D108BD9-81ED-4DB2-BD59-A6C34878D82A}">
                    <a16:rowId xmlns:a16="http://schemas.microsoft.com/office/drawing/2014/main" val="1343858599"/>
                  </a:ext>
                </a:extLst>
              </a:tr>
              <a:tr h="370840">
                <a:tc>
                  <a:txBody>
                    <a:bodyPr/>
                    <a:lstStyle/>
                    <a:p>
                      <a:r>
                        <a:rPr lang="en-US" dirty="0"/>
                        <a:t>Plot #2</a:t>
                      </a:r>
                    </a:p>
                  </a:txBody>
                  <a:tcPr/>
                </a:tc>
                <a:tc>
                  <a:txBody>
                    <a:bodyPr/>
                    <a:lstStyle/>
                    <a:p>
                      <a:r>
                        <a:rPr lang="en-US" dirty="0"/>
                        <a:t>Picture/screenshot of plot from data with code</a:t>
                      </a:r>
                    </a:p>
                  </a:txBody>
                  <a:tcPr/>
                </a:tc>
                <a:tc>
                  <a:txBody>
                    <a:bodyPr/>
                    <a:lstStyle/>
                    <a:p>
                      <a:r>
                        <a:rPr lang="en-US" dirty="0"/>
                        <a:t>15</a:t>
                      </a:r>
                    </a:p>
                  </a:txBody>
                  <a:tcPr/>
                </a:tc>
                <a:extLst>
                  <a:ext uri="{0D108BD9-81ED-4DB2-BD59-A6C34878D82A}">
                    <a16:rowId xmlns:a16="http://schemas.microsoft.com/office/drawing/2014/main" val="851364322"/>
                  </a:ext>
                </a:extLst>
              </a:tr>
              <a:tr h="370840">
                <a:tc>
                  <a:txBody>
                    <a:bodyPr/>
                    <a:lstStyle/>
                    <a:p>
                      <a:r>
                        <a:rPr lang="en-US" dirty="0"/>
                        <a:t>Analysis</a:t>
                      </a:r>
                    </a:p>
                  </a:txBody>
                  <a:tcPr/>
                </a:tc>
                <a:tc>
                  <a:txBody>
                    <a:bodyPr/>
                    <a:lstStyle/>
                    <a:p>
                      <a:r>
                        <a:rPr lang="en-US" dirty="0"/>
                        <a:t>Question,</a:t>
                      </a:r>
                      <a:r>
                        <a:rPr lang="en-US" baseline="0" dirty="0"/>
                        <a:t> plot, and answer</a:t>
                      </a:r>
                      <a:endParaRPr lang="en-US" dirty="0"/>
                    </a:p>
                  </a:txBody>
                  <a:tcPr/>
                </a:tc>
                <a:tc>
                  <a:txBody>
                    <a:bodyPr/>
                    <a:lstStyle/>
                    <a:p>
                      <a:r>
                        <a:rPr lang="en-US" dirty="0"/>
                        <a:t>15</a:t>
                      </a:r>
                    </a:p>
                  </a:txBody>
                  <a:tcPr/>
                </a:tc>
                <a:extLst>
                  <a:ext uri="{0D108BD9-81ED-4DB2-BD59-A6C34878D82A}">
                    <a16:rowId xmlns:a16="http://schemas.microsoft.com/office/drawing/2014/main" val="1786946460"/>
                  </a:ext>
                </a:extLst>
              </a:tr>
              <a:tr h="370840">
                <a:tc>
                  <a:txBody>
                    <a:bodyPr/>
                    <a:lstStyle/>
                    <a:p>
                      <a:r>
                        <a:rPr lang="en-US" dirty="0"/>
                        <a:t>Prediction</a:t>
                      </a:r>
                    </a:p>
                  </a:txBody>
                  <a:tcPr/>
                </a:tc>
                <a:tc>
                  <a:txBody>
                    <a:bodyPr/>
                    <a:lstStyle/>
                    <a:p>
                      <a:r>
                        <a:rPr lang="en-US" dirty="0"/>
                        <a:t>Prediction based on data</a:t>
                      </a:r>
                    </a:p>
                  </a:txBody>
                  <a:tcPr/>
                </a:tc>
                <a:tc>
                  <a:txBody>
                    <a:bodyPr/>
                    <a:lstStyle/>
                    <a:p>
                      <a:r>
                        <a:rPr lang="en-US"/>
                        <a:t>15</a:t>
                      </a:r>
                      <a:endParaRPr lang="en-US" dirty="0"/>
                    </a:p>
                  </a:txBody>
                  <a:tcPr/>
                </a:tc>
                <a:extLst>
                  <a:ext uri="{0D108BD9-81ED-4DB2-BD59-A6C34878D82A}">
                    <a16:rowId xmlns:a16="http://schemas.microsoft.com/office/drawing/2014/main" val="1696443638"/>
                  </a:ext>
                </a:extLst>
              </a:tr>
            </a:tbl>
          </a:graphicData>
        </a:graphic>
      </p:graphicFrame>
    </p:spTree>
    <p:extLst>
      <p:ext uri="{BB962C8B-B14F-4D97-AF65-F5344CB8AC3E}">
        <p14:creationId xmlns:p14="http://schemas.microsoft.com/office/powerpoint/2010/main" val="266672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Plot #1</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a:lstStyle/>
          <a:p>
            <a:r>
              <a:rPr lang="en-US" dirty="0"/>
              <a:t>Plot and code used to generate it</a:t>
            </a:r>
          </a:p>
          <a:p>
            <a:pPr marL="285750" indent="-285750">
              <a:buFont typeface="Arial" panose="020B0604020202020204" pitchFamily="34" charset="0"/>
              <a:buChar char="•"/>
            </a:pPr>
            <a:r>
              <a:rPr lang="en-US" dirty="0"/>
              <a:t>Box</a:t>
            </a:r>
          </a:p>
          <a:p>
            <a:pPr marL="285750" indent="-285750">
              <a:buFont typeface="Arial" panose="020B0604020202020204" pitchFamily="34" charset="0"/>
              <a:buChar char="•"/>
            </a:pPr>
            <a:r>
              <a:rPr lang="en-US" dirty="0"/>
              <a:t>Line</a:t>
            </a:r>
          </a:p>
          <a:p>
            <a:pPr marL="285750" indent="-285750">
              <a:buFont typeface="Arial" panose="020B0604020202020204" pitchFamily="34" charset="0"/>
              <a:buChar char="•"/>
            </a:pPr>
            <a:r>
              <a:rPr lang="en-US" dirty="0"/>
              <a:t>Histogram</a:t>
            </a:r>
          </a:p>
          <a:p>
            <a:pPr marL="285750" indent="-285750">
              <a:buFont typeface="Arial" panose="020B0604020202020204" pitchFamily="34" charset="0"/>
              <a:buChar char="•"/>
            </a:pPr>
            <a:r>
              <a:rPr lang="en-US" dirty="0"/>
              <a:t>Scatter</a:t>
            </a:r>
          </a:p>
          <a:p>
            <a:pPr marL="285750" indent="-285750">
              <a:buFont typeface="Arial" panose="020B0604020202020204" pitchFamily="34" charset="0"/>
              <a:buChar char="•"/>
            </a:pPr>
            <a:r>
              <a:rPr lang="en-US" dirty="0"/>
              <a:t>Research your own!</a:t>
            </a:r>
          </a:p>
          <a:p>
            <a:endParaRPr lang="en-US" dirty="0"/>
          </a:p>
          <a:p>
            <a:endParaRPr lang="en-US" dirty="0"/>
          </a:p>
        </p:txBody>
      </p:sp>
      <p:pic>
        <p:nvPicPr>
          <p:cNvPr id="4" name="Picture 3" descr="A graph with blue bars&#10;&#10;Description automatically generated with medium confidence">
            <a:extLst>
              <a:ext uri="{FF2B5EF4-FFF2-40B4-BE49-F238E27FC236}">
                <a16:creationId xmlns:a16="http://schemas.microsoft.com/office/drawing/2014/main" id="{A1669FC0-6E8F-25C5-4CA4-C074075211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5793014" cy="3138555"/>
          </a:xfrm>
          <a:prstGeom prst="rect">
            <a:avLst/>
          </a:prstGeom>
        </p:spPr>
      </p:pic>
      <p:pic>
        <p:nvPicPr>
          <p:cNvPr id="8" name="Picture 7" descr="A screen shot of a computer code&#10;&#10;Description automatically generated">
            <a:extLst>
              <a:ext uri="{FF2B5EF4-FFF2-40B4-BE49-F238E27FC236}">
                <a16:creationId xmlns:a16="http://schemas.microsoft.com/office/drawing/2014/main" id="{282BC4DE-A878-6312-7768-BB82FDD78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3485017"/>
            <a:ext cx="5181827" cy="2383971"/>
          </a:xfrm>
          <a:prstGeom prst="rect">
            <a:avLst/>
          </a:prstGeom>
        </p:spPr>
      </p:pic>
    </p:spTree>
    <p:extLst>
      <p:ext uri="{BB962C8B-B14F-4D97-AF65-F5344CB8AC3E}">
        <p14:creationId xmlns:p14="http://schemas.microsoft.com/office/powerpoint/2010/main" val="306461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Plot #2</a:t>
            </a:r>
            <a:br>
              <a:rPr lang="en-US" sz="4400" dirty="0"/>
            </a:br>
            <a:r>
              <a:rPr lang="en-US" sz="4400" dirty="0"/>
              <a:t>(Screenshots)</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p:txBody>
          <a:bodyPr/>
          <a:lstStyle/>
          <a:p>
            <a:r>
              <a:rPr lang="en-US" dirty="0"/>
              <a:t>Plot and code used to generate it</a:t>
            </a:r>
          </a:p>
          <a:p>
            <a:pPr marL="285750" indent="-285750">
              <a:buFont typeface="Arial" panose="020B0604020202020204" pitchFamily="34" charset="0"/>
              <a:buChar char="•"/>
            </a:pPr>
            <a:r>
              <a:rPr lang="en-US" dirty="0"/>
              <a:t>Box</a:t>
            </a:r>
          </a:p>
          <a:p>
            <a:pPr marL="285750" indent="-285750">
              <a:buFont typeface="Arial" panose="020B0604020202020204" pitchFamily="34" charset="0"/>
              <a:buChar char="•"/>
            </a:pPr>
            <a:r>
              <a:rPr lang="en-US" dirty="0"/>
              <a:t>Line</a:t>
            </a:r>
          </a:p>
          <a:p>
            <a:pPr marL="285750" indent="-285750">
              <a:buFont typeface="Arial" panose="020B0604020202020204" pitchFamily="34" charset="0"/>
              <a:buChar char="•"/>
            </a:pPr>
            <a:r>
              <a:rPr lang="en-US" dirty="0"/>
              <a:t>Histogram</a:t>
            </a:r>
          </a:p>
          <a:p>
            <a:pPr marL="285750" indent="-285750">
              <a:buFont typeface="Arial" panose="020B0604020202020204" pitchFamily="34" charset="0"/>
              <a:buChar char="•"/>
            </a:pPr>
            <a:r>
              <a:rPr lang="en-US" dirty="0"/>
              <a:t>Scatter</a:t>
            </a:r>
          </a:p>
          <a:p>
            <a:pPr marL="285750" indent="-285750">
              <a:buFont typeface="Arial" panose="020B0604020202020204" pitchFamily="34" charset="0"/>
              <a:buChar char="•"/>
            </a:pPr>
            <a:r>
              <a:rPr lang="en-US" dirty="0"/>
              <a:t>Research your own!</a:t>
            </a:r>
          </a:p>
        </p:txBody>
      </p:sp>
      <p:pic>
        <p:nvPicPr>
          <p:cNvPr id="8" name="Picture 7" descr="A blue graph with white text&#10;&#10;Description automatically generated">
            <a:extLst>
              <a:ext uri="{FF2B5EF4-FFF2-40B4-BE49-F238E27FC236}">
                <a16:creationId xmlns:a16="http://schemas.microsoft.com/office/drawing/2014/main" id="{B934B87D-43FF-7E2B-2FE9-EFC9541DF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217" y="408907"/>
            <a:ext cx="6033115" cy="3020093"/>
          </a:xfrm>
          <a:prstGeom prst="rect">
            <a:avLst/>
          </a:prstGeom>
        </p:spPr>
      </p:pic>
      <p:pic>
        <p:nvPicPr>
          <p:cNvPr id="10" name="Picture 9" descr="A screen shot of a computer program&#10;&#10;Description automatically generated">
            <a:extLst>
              <a:ext uri="{FF2B5EF4-FFF2-40B4-BE49-F238E27FC236}">
                <a16:creationId xmlns:a16="http://schemas.microsoft.com/office/drawing/2014/main" id="{4203A7D6-49DF-0B8F-1B73-3B7A4ADBE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1547" y="3695355"/>
            <a:ext cx="3093785" cy="3162645"/>
          </a:xfrm>
          <a:prstGeom prst="rect">
            <a:avLst/>
          </a:prstGeom>
        </p:spPr>
      </p:pic>
    </p:spTree>
    <p:extLst>
      <p:ext uri="{BB962C8B-B14F-4D97-AF65-F5344CB8AC3E}">
        <p14:creationId xmlns:p14="http://schemas.microsoft.com/office/powerpoint/2010/main" val="185730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Analysis</a:t>
            </a:r>
            <a:br>
              <a:rPr lang="en-US" sz="4400" dirty="0"/>
            </a:br>
            <a:endParaRPr lang="en-US" sz="4400" dirty="0"/>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2057400"/>
            <a:ext cx="4411481" cy="3811588"/>
          </a:xfrm>
        </p:spPr>
        <p:txBody>
          <a:bodyPr>
            <a:normAutofit fontScale="92500" lnSpcReduction="10000"/>
          </a:bodyPr>
          <a:lstStyle/>
          <a:p>
            <a:pPr marL="285750" indent="-285750">
              <a:buFont typeface="Arial" panose="020B0604020202020204" pitchFamily="34" charset="0"/>
              <a:buChar char="•"/>
            </a:pPr>
            <a:r>
              <a:rPr lang="en-US" dirty="0"/>
              <a:t>Think of your own question and create a chart/graph to answer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Your own question:</a:t>
            </a:r>
          </a:p>
          <a:p>
            <a:r>
              <a:rPr lang="en-US" dirty="0"/>
              <a:t>Given the data received is Sacramento, California getting colder or hotter throughout the month of March?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Answer supported by Chart:</a:t>
            </a:r>
          </a:p>
          <a:p>
            <a:r>
              <a:rPr lang="en-US" dirty="0"/>
              <a:t>While spring is coming around the corner it looks humidity went down as Fahrenheit went up throughout the month of march.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5" name="Picture 4" descr="A screenshot of a graph&#10;&#10;Description automatically generated">
            <a:extLst>
              <a:ext uri="{FF2B5EF4-FFF2-40B4-BE49-F238E27FC236}">
                <a16:creationId xmlns:a16="http://schemas.microsoft.com/office/drawing/2014/main" id="{74133A1C-36EE-4BB1-C049-B9FE2DA51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733" y="457200"/>
            <a:ext cx="4279592" cy="2743200"/>
          </a:xfrm>
          <a:prstGeom prst="rect">
            <a:avLst/>
          </a:prstGeom>
        </p:spPr>
      </p:pic>
      <p:pic>
        <p:nvPicPr>
          <p:cNvPr id="8" name="Picture 7" descr="A graph with a blue and orange rectangle&#10;&#10;Description automatically generated">
            <a:extLst>
              <a:ext uri="{FF2B5EF4-FFF2-40B4-BE49-F238E27FC236}">
                <a16:creationId xmlns:a16="http://schemas.microsoft.com/office/drawing/2014/main" id="{A96F65A3-BE63-4657-C250-65560FA7F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788" y="3840172"/>
            <a:ext cx="4411481" cy="3017828"/>
          </a:xfrm>
          <a:prstGeom prst="rect">
            <a:avLst/>
          </a:prstGeom>
        </p:spPr>
      </p:pic>
    </p:spTree>
    <p:extLst>
      <p:ext uri="{BB962C8B-B14F-4D97-AF65-F5344CB8AC3E}">
        <p14:creationId xmlns:p14="http://schemas.microsoft.com/office/powerpoint/2010/main" val="349937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a:t>Prediction</a:t>
            </a:r>
            <a:br>
              <a:rPr lang="en-US" sz="4400"/>
            </a:br>
            <a:endParaRPr lang="en-US" sz="4400" dirty="0"/>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2057400"/>
            <a:ext cx="8787538" cy="3811588"/>
          </a:xfrm>
        </p:spPr>
        <p:txBody>
          <a:bodyPr/>
          <a:lstStyle/>
          <a:p>
            <a:pPr marL="285750" indent="-285750">
              <a:buFont typeface="Arial" panose="020B0604020202020204" pitchFamily="34" charset="0"/>
              <a:buChar char="•"/>
            </a:pPr>
            <a:r>
              <a:rPr lang="en-US"/>
              <a:t>Develop a prediction based on the data. What variations in temperature and humidity do you expect over the next few hours or days? How would humidity change if temperature goes up or down?</a:t>
            </a:r>
          </a:p>
          <a:p>
            <a:r>
              <a:rPr lang="en-US"/>
              <a:t>	Over the next few days, my prediction would be little no no change, change is only seen in 2 week intervals pertaining to weather or how hot or how cold it is. As spring comes and we get more showers with hotter weather in Sacramento California. The humidity will be higher as spring carries on as Fahrenheit goes higher.</a:t>
            </a:r>
          </a:p>
          <a:p>
            <a:endParaRPr lang="en-US" dirty="0"/>
          </a:p>
        </p:txBody>
      </p:sp>
    </p:spTree>
    <p:extLst>
      <p:ext uri="{BB962C8B-B14F-4D97-AF65-F5344CB8AC3E}">
        <p14:creationId xmlns:p14="http://schemas.microsoft.com/office/powerpoint/2010/main" val="82809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ments xmlns="b8820432-3450-4e09-b17f-565094e588b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0F883F57245246A7747A9329048B46" ma:contentTypeVersion="13" ma:contentTypeDescription="Create a new document." ma:contentTypeScope="" ma:versionID="405fbacda404f3661f41405c2d23432b">
  <xsd:schema xmlns:xsd="http://www.w3.org/2001/XMLSchema" xmlns:xs="http://www.w3.org/2001/XMLSchema" xmlns:p="http://schemas.microsoft.com/office/2006/metadata/properties" xmlns:ns2="b8820432-3450-4e09-b17f-565094e588be" xmlns:ns3="b7b956fb-0613-46b7-a92d-14c47de7bd00" targetNamespace="http://schemas.microsoft.com/office/2006/metadata/properties" ma:root="true" ma:fieldsID="6eb31255b3e73debb3c9a025dfec9584" ns2:_="" ns3:_="">
    <xsd:import namespace="b8820432-3450-4e09-b17f-565094e588be"/>
    <xsd:import namespace="b7b956fb-0613-46b7-a92d-14c47de7bd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820432-3450-4e09-b17f-565094e58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Comments" ma:index="18" nillable="true" ma:displayName="Comment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b956fb-0613-46b7-a92d-14c47de7bd00" elementFormDefault="qualified">
    <xsd:import namespace="http://schemas.microsoft.com/office/2006/documentManagement/types"/>
    <xsd:import namespace="http://schemas.microsoft.com/office/infopath/2007/PartnerControls"/>
    <xsd:element name="SharedWithUsers" ma:index="14"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D226BA-8E8D-4A91-A2CD-F737BC8E7B0C}">
  <ds:schemaRefs>
    <ds:schemaRef ds:uri="http://purl.org/dc/terms/"/>
    <ds:schemaRef ds:uri="http://schemas.microsoft.com/office/2006/documentManagement/types"/>
    <ds:schemaRef ds:uri="b7b956fb-0613-46b7-a92d-14c47de7bd00"/>
    <ds:schemaRef ds:uri="http://purl.org/dc/elements/1.1/"/>
    <ds:schemaRef ds:uri="http://schemas.microsoft.com/office/infopath/2007/PartnerControls"/>
    <ds:schemaRef ds:uri="b8820432-3450-4e09-b17f-565094e588be"/>
    <ds:schemaRef ds:uri="http://www.w3.org/XML/1998/namespace"/>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FA022CA-54F5-414B-A237-6664DF93AA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820432-3450-4e09-b17f-565094e588be"/>
    <ds:schemaRef ds:uri="b7b956fb-0613-46b7-a92d-14c47de7bd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1B15E5-98E9-4D4E-8323-8DF710A8E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116</TotalTime>
  <Words>265</Words>
  <Application>Microsoft Macintosh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CEIS110 Module 6</vt:lpstr>
      <vt:lpstr>Rubric</vt:lpstr>
      <vt:lpstr>Plot #1</vt:lpstr>
      <vt:lpstr>Plot #2 (Screenshots)</vt:lpstr>
      <vt:lpstr>Analysis </vt:lpstr>
      <vt:lpstr>Prediction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CEIS101 Module 1</dc:title>
  <dc:creator>William Sullivan</dc:creator>
  <cp:lastModifiedBy>Christopher Morse</cp:lastModifiedBy>
  <cp:revision>21</cp:revision>
  <dcterms:created xsi:type="dcterms:W3CDTF">2018-12-20T22:43:36Z</dcterms:created>
  <dcterms:modified xsi:type="dcterms:W3CDTF">2024-04-03T05:06:37Z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0x0101006B0F883F57245246A7747A9329048B46</vt:lpwstr>
  </property>
</Properties>
</file>