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5485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COBOL AI Engine: Análise Inteligente de Programas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0104"/>
            <a:ext cx="4143375" cy="951514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880104"/>
            <a:ext cx="28575" cy="951514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6" name="Text 3"/>
          <p:cNvSpPr/>
          <p:nvPr/>
        </p:nvSpPr>
        <p:spPr>
          <a:xfrm>
            <a:off x="392906" y="987261"/>
            <a:ext cx="39290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Que É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392906" y="1244436"/>
            <a:ext cx="3929063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Ferramenta que automatiza a análise e documentação de programas COBOL, transformando código legado em documentação técnica e funcional detalhada. 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285750" y="1938775"/>
            <a:ext cx="4143375" cy="791505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9" name="Shape 6"/>
          <p:cNvSpPr/>
          <p:nvPr/>
        </p:nvSpPr>
        <p:spPr>
          <a:xfrm>
            <a:off x="285750" y="1938775"/>
            <a:ext cx="28575" cy="79150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0" name="Text 7"/>
          <p:cNvSpPr/>
          <p:nvPr/>
        </p:nvSpPr>
        <p:spPr>
          <a:xfrm>
            <a:off x="392906" y="2045931"/>
            <a:ext cx="39290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Que Serve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392906" y="2303106"/>
            <a:ext cx="3929063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Gera documentação automática de sistemas COBOL para modernização, auditoria, manutenção e transferência de conhecimento. 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285750" y="2901730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Stack Tecnológico</a:t>
            </a:r>
            <a:endParaRPr lang="en-US" sz="942" dirty="0"/>
          </a:p>
        </p:txBody>
      </p:sp>
      <p:sp>
        <p:nvSpPr>
          <p:cNvPr id="13" name="Shape 10"/>
          <p:cNvSpPr/>
          <p:nvPr/>
        </p:nvSpPr>
        <p:spPr>
          <a:xfrm>
            <a:off x="285750" y="3208911"/>
            <a:ext cx="1333481" cy="450056"/>
          </a:xfrm>
          <a:prstGeom prst="rect">
            <a:avLst/>
          </a:prstGeom>
          <a:solidFill>
            <a:srgbClr val="F8F6F3"/>
          </a:solidFill>
          <a:ln w="99">
            <a:solidFill>
              <a:srgbClr val="C44848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71475" y="3294636"/>
            <a:ext cx="116203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3.11+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371475" y="3444655"/>
            <a:ext cx="116203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 Engine</a:t>
            </a:r>
            <a:endParaRPr lang="en-US" sz="628" dirty="0"/>
          </a:p>
        </p:txBody>
      </p:sp>
      <p:sp>
        <p:nvSpPr>
          <p:cNvPr id="16" name="Shape 13"/>
          <p:cNvSpPr/>
          <p:nvPr/>
        </p:nvSpPr>
        <p:spPr>
          <a:xfrm>
            <a:off x="1690669" y="3208911"/>
            <a:ext cx="1333509" cy="450056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776394" y="3294636"/>
            <a:ext cx="11620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 Provedores IA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1776394" y="3444655"/>
            <a:ext cx="116205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LuzIA, Databricks, etc.</a:t>
            </a:r>
            <a:endParaRPr lang="en-US" sz="628" dirty="0"/>
          </a:p>
        </p:txBody>
      </p:sp>
      <p:sp>
        <p:nvSpPr>
          <p:cNvPr id="19" name="Shape 16"/>
          <p:cNvSpPr/>
          <p:nvPr/>
        </p:nvSpPr>
        <p:spPr>
          <a:xfrm>
            <a:off x="3095616" y="3208911"/>
            <a:ext cx="1333509" cy="450056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3181341" y="3294636"/>
            <a:ext cx="11620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YAML Config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3181341" y="3444655"/>
            <a:ext cx="116205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Configuração flexível</a:t>
            </a:r>
            <a:endParaRPr lang="en-US" sz="628" dirty="0"/>
          </a:p>
        </p:txBody>
      </p:sp>
      <p:sp>
        <p:nvSpPr>
          <p:cNvPr id="22" name="Shape 19"/>
          <p:cNvSpPr/>
          <p:nvPr/>
        </p:nvSpPr>
        <p:spPr>
          <a:xfrm>
            <a:off x="285750" y="3716117"/>
            <a:ext cx="1333481" cy="450056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371475" y="3801842"/>
            <a:ext cx="116203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Regex Parser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371475" y="3951861"/>
            <a:ext cx="116203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COBOL</a:t>
            </a:r>
            <a:endParaRPr lang="en-US" sz="628" dirty="0"/>
          </a:p>
        </p:txBody>
      </p:sp>
      <p:sp>
        <p:nvSpPr>
          <p:cNvPr id="25" name="Shape 22"/>
          <p:cNvSpPr/>
          <p:nvPr/>
        </p:nvSpPr>
        <p:spPr>
          <a:xfrm>
            <a:off x="1690669" y="3716117"/>
            <a:ext cx="1333509" cy="450056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1776394" y="3801842"/>
            <a:ext cx="11620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MD/PDF Output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1776394" y="3951861"/>
            <a:ext cx="116205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</a:t>
            </a:r>
            <a:endParaRPr lang="en-US" sz="628" dirty="0"/>
          </a:p>
        </p:txBody>
      </p:sp>
      <p:sp>
        <p:nvSpPr>
          <p:cNvPr id="28" name="Shape 25"/>
          <p:cNvSpPr/>
          <p:nvPr/>
        </p:nvSpPr>
        <p:spPr>
          <a:xfrm>
            <a:off x="3095616" y="3716117"/>
            <a:ext cx="1333509" cy="450056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3181341" y="3801842"/>
            <a:ext cx="11620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Token Manager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3181341" y="3951861"/>
            <a:ext cx="116205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inteligente</a:t>
            </a:r>
            <a:endParaRPr lang="en-US" sz="628" dirty="0"/>
          </a:p>
        </p:txBody>
      </p:sp>
      <p:sp>
        <p:nvSpPr>
          <p:cNvPr id="31" name="Shape 28"/>
          <p:cNvSpPr/>
          <p:nvPr/>
        </p:nvSpPr>
        <p:spPr>
          <a:xfrm>
            <a:off x="4714875" y="772948"/>
            <a:ext cx="4143375" cy="3547486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4857750" y="915823"/>
            <a:ext cx="38576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Capacidades</a:t>
            </a:r>
            <a:endParaRPr lang="en-US" sz="942" dirty="0"/>
          </a:p>
        </p:txBody>
      </p:sp>
      <p:sp>
        <p:nvSpPr>
          <p:cNvPr id="33" name="Shape 30"/>
          <p:cNvSpPr/>
          <p:nvPr/>
        </p:nvSpPr>
        <p:spPr>
          <a:xfrm>
            <a:off x="4857750" y="1328710"/>
            <a:ext cx="285750" cy="285750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3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1414435"/>
            <a:ext cx="114300" cy="114300"/>
          </a:xfrm>
          <a:prstGeom prst="rect">
            <a:avLst/>
          </a:prstGeom>
        </p:spPr>
      </p:pic>
      <p:sp>
        <p:nvSpPr>
          <p:cNvPr id="35" name="Text 31"/>
          <p:cNvSpPr/>
          <p:nvPr/>
        </p:nvSpPr>
        <p:spPr>
          <a:xfrm>
            <a:off x="5250656" y="1301586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Estrutural</a:t>
            </a:r>
            <a:endParaRPr lang="en-US" sz="837" dirty="0"/>
          </a:p>
        </p:txBody>
      </p:sp>
      <p:sp>
        <p:nvSpPr>
          <p:cNvPr id="36" name="Text 32"/>
          <p:cNvSpPr/>
          <p:nvPr/>
        </p:nvSpPr>
        <p:spPr>
          <a:xfrm>
            <a:off x="5250656" y="1501611"/>
            <a:ext cx="3464719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 divisões, seções, parágrafos e estrutura do programa</a:t>
            </a:r>
            <a:endParaRPr lang="en-US" sz="732" dirty="0"/>
          </a:p>
        </p:txBody>
      </p:sp>
      <p:sp>
        <p:nvSpPr>
          <p:cNvPr id="37" name="Shape 33"/>
          <p:cNvSpPr/>
          <p:nvPr/>
        </p:nvSpPr>
        <p:spPr>
          <a:xfrm>
            <a:off x="4857750" y="1818754"/>
            <a:ext cx="285750" cy="285750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3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904479"/>
            <a:ext cx="114300" cy="114300"/>
          </a:xfrm>
          <a:prstGeom prst="rect">
            <a:avLst/>
          </a:prstGeom>
        </p:spPr>
      </p:pic>
      <p:sp>
        <p:nvSpPr>
          <p:cNvPr id="39" name="Text 34"/>
          <p:cNvSpPr/>
          <p:nvPr/>
        </p:nvSpPr>
        <p:spPr>
          <a:xfrm>
            <a:off x="5250656" y="1791630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Interpretação Funcional</a:t>
            </a:r>
            <a:endParaRPr lang="en-US" sz="837" dirty="0"/>
          </a:p>
        </p:txBody>
      </p:sp>
      <p:sp>
        <p:nvSpPr>
          <p:cNvPr id="40" name="Text 35"/>
          <p:cNvSpPr/>
          <p:nvPr/>
        </p:nvSpPr>
        <p:spPr>
          <a:xfrm>
            <a:off x="5250656" y="1991655"/>
            <a:ext cx="3464719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Compreende o que o programa faz e suas regras de negócio</a:t>
            </a:r>
            <a:endParaRPr lang="en-US" sz="732" dirty="0"/>
          </a:p>
        </p:txBody>
      </p:sp>
      <p:sp>
        <p:nvSpPr>
          <p:cNvPr id="41" name="Shape 36"/>
          <p:cNvSpPr/>
          <p:nvPr/>
        </p:nvSpPr>
        <p:spPr>
          <a:xfrm>
            <a:off x="4857750" y="2308799"/>
            <a:ext cx="285750" cy="285750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4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763" y="2394524"/>
            <a:ext cx="85725" cy="114300"/>
          </a:xfrm>
          <a:prstGeom prst="rect">
            <a:avLst/>
          </a:prstGeom>
        </p:spPr>
      </p:pic>
      <p:sp>
        <p:nvSpPr>
          <p:cNvPr id="43" name="Text 37"/>
          <p:cNvSpPr/>
          <p:nvPr/>
        </p:nvSpPr>
        <p:spPr>
          <a:xfrm>
            <a:off x="5250656" y="2281675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Automática</a:t>
            </a:r>
            <a:endParaRPr lang="en-US" sz="837" dirty="0"/>
          </a:p>
        </p:txBody>
      </p:sp>
      <p:sp>
        <p:nvSpPr>
          <p:cNvPr id="44" name="Text 38"/>
          <p:cNvSpPr/>
          <p:nvPr/>
        </p:nvSpPr>
        <p:spPr>
          <a:xfrm>
            <a:off x="5250656" y="2481700"/>
            <a:ext cx="3464719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Gera documentação técnica e funcional em Markdown e PDF</a:t>
            </a:r>
            <a:endParaRPr lang="en-US" sz="732" dirty="0"/>
          </a:p>
        </p:txBody>
      </p:sp>
      <p:sp>
        <p:nvSpPr>
          <p:cNvPr id="45" name="Shape 39"/>
          <p:cNvSpPr/>
          <p:nvPr/>
        </p:nvSpPr>
        <p:spPr>
          <a:xfrm>
            <a:off x="4857750" y="2798843"/>
            <a:ext cx="285750" cy="285750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4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88" y="2884568"/>
            <a:ext cx="142875" cy="114300"/>
          </a:xfrm>
          <a:prstGeom prst="rect">
            <a:avLst/>
          </a:prstGeom>
        </p:spPr>
      </p:pic>
      <p:sp>
        <p:nvSpPr>
          <p:cNvPr id="47" name="Text 40"/>
          <p:cNvSpPr/>
          <p:nvPr/>
        </p:nvSpPr>
        <p:spPr>
          <a:xfrm>
            <a:off x="5250656" y="2771719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Processamento Inteligente</a:t>
            </a:r>
            <a:endParaRPr lang="en-US" sz="837" dirty="0"/>
          </a:p>
        </p:txBody>
      </p:sp>
      <p:sp>
        <p:nvSpPr>
          <p:cNvPr id="48" name="Text 41"/>
          <p:cNvSpPr/>
          <p:nvPr/>
        </p:nvSpPr>
        <p:spPr>
          <a:xfrm>
            <a:off x="5250656" y="2971744"/>
            <a:ext cx="3464719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Divide programas grandes automaticamente e consolida resultados</a:t>
            </a:r>
            <a:endParaRPr lang="en-US" sz="732" dirty="0"/>
          </a:p>
        </p:txBody>
      </p:sp>
      <p:sp>
        <p:nvSpPr>
          <p:cNvPr id="49" name="Shape 42"/>
          <p:cNvSpPr/>
          <p:nvPr/>
        </p:nvSpPr>
        <p:spPr>
          <a:xfrm>
            <a:off x="4857750" y="3288888"/>
            <a:ext cx="285750" cy="285750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5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475" y="3374613"/>
            <a:ext cx="114300" cy="114300"/>
          </a:xfrm>
          <a:prstGeom prst="rect">
            <a:avLst/>
          </a:prstGeom>
        </p:spPr>
      </p:pic>
      <p:sp>
        <p:nvSpPr>
          <p:cNvPr id="51" name="Text 43"/>
          <p:cNvSpPr/>
          <p:nvPr/>
        </p:nvSpPr>
        <p:spPr>
          <a:xfrm>
            <a:off x="5250656" y="3261764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Robusto</a:t>
            </a:r>
            <a:endParaRPr lang="en-US" sz="837" dirty="0"/>
          </a:p>
        </p:txBody>
      </p:sp>
      <p:sp>
        <p:nvSpPr>
          <p:cNvPr id="52" name="Text 44"/>
          <p:cNvSpPr/>
          <p:nvPr/>
        </p:nvSpPr>
        <p:spPr>
          <a:xfrm>
            <a:off x="5250656" y="3461789"/>
            <a:ext cx="3464719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Fallback automático entre provedores IA garante 100% de sucesso</a:t>
            </a:r>
            <a:endParaRPr lang="en-US" sz="732" dirty="0"/>
          </a:p>
        </p:txBody>
      </p:sp>
      <p:sp>
        <p:nvSpPr>
          <p:cNvPr id="53" name="Shape 45"/>
          <p:cNvSpPr/>
          <p:nvPr/>
        </p:nvSpPr>
        <p:spPr>
          <a:xfrm>
            <a:off x="4857750" y="3778932"/>
            <a:ext cx="285750" cy="285750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5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331" y="3864657"/>
            <a:ext cx="128588" cy="114300"/>
          </a:xfrm>
          <a:prstGeom prst="rect">
            <a:avLst/>
          </a:prstGeom>
        </p:spPr>
      </p:pic>
      <p:sp>
        <p:nvSpPr>
          <p:cNvPr id="55" name="Text 46"/>
          <p:cNvSpPr/>
          <p:nvPr/>
        </p:nvSpPr>
        <p:spPr>
          <a:xfrm>
            <a:off x="5250656" y="3751808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Transparência Total</a:t>
            </a:r>
            <a:endParaRPr lang="en-US" sz="837" dirty="0"/>
          </a:p>
        </p:txBody>
      </p:sp>
      <p:sp>
        <p:nvSpPr>
          <p:cNvPr id="56" name="Text 47"/>
          <p:cNvSpPr/>
          <p:nvPr/>
        </p:nvSpPr>
        <p:spPr>
          <a:xfrm>
            <a:off x="5250656" y="3951833"/>
            <a:ext cx="3464719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 todos os prompts utilizados para auditoria completa</a:t>
            </a:r>
            <a:endParaRPr lang="en-US" sz="732" dirty="0"/>
          </a:p>
        </p:txBody>
      </p:sp>
      <p:sp>
        <p:nvSpPr>
          <p:cNvPr id="57" name="Shape 48"/>
          <p:cNvSpPr/>
          <p:nvPr/>
        </p:nvSpPr>
        <p:spPr>
          <a:xfrm>
            <a:off x="285750" y="4413303"/>
            <a:ext cx="8572500" cy="734355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58" name="Shape 49"/>
          <p:cNvSpPr/>
          <p:nvPr/>
        </p:nvSpPr>
        <p:spPr>
          <a:xfrm>
            <a:off x="285750" y="4413303"/>
            <a:ext cx="28575" cy="734355"/>
          </a:xfrm>
          <a:prstGeom prst="rect">
            <a:avLst/>
          </a:prstGeom>
          <a:solidFill>
            <a:srgbClr val="D6AE7E"/>
          </a:solidFill>
          <a:ln/>
        </p:spPr>
      </p:sp>
      <p:pic>
        <p:nvPicPr>
          <p:cNvPr id="5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906" y="4709043"/>
            <a:ext cx="107156" cy="142875"/>
          </a:xfrm>
          <a:prstGeom prst="rect">
            <a:avLst/>
          </a:prstGeom>
        </p:spPr>
      </p:pic>
      <p:sp>
        <p:nvSpPr>
          <p:cNvPr id="60" name="Text 50"/>
          <p:cNvSpPr/>
          <p:nvPr/>
        </p:nvSpPr>
        <p:spPr>
          <a:xfrm>
            <a:off x="585788" y="4520459"/>
            <a:ext cx="81653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Diferencial Único</a:t>
            </a:r>
            <a:endParaRPr lang="en-US" sz="837" dirty="0"/>
          </a:p>
        </p:txBody>
      </p:sp>
      <p:sp>
        <p:nvSpPr>
          <p:cNvPr id="61" name="Text 51"/>
          <p:cNvSpPr/>
          <p:nvPr/>
        </p:nvSpPr>
        <p:spPr>
          <a:xfrm>
            <a:off x="585788" y="4720484"/>
            <a:ext cx="8165306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Primeira ferramenta que combina 6 provedores IA diferentes com sistema de fallback inteligente, garantindo análise sempre disponível independente de falhas individuais. </a:t>
            </a:r>
            <a:endParaRPr lang="en-US" sz="83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512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50031" y="250031"/>
            <a:ext cx="8643938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Como a Ferramenta Funciona: Do Input ao Output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71463" y="701511"/>
            <a:ext cx="1560184" cy="807913"/>
          </a:xfrm>
          <a:prstGeom prst="rect">
            <a:avLst/>
          </a:prstGeom>
          <a:solidFill>
            <a:srgbClr val="F8F6F3"/>
          </a:solidFill>
          <a:ln w="198">
            <a:solidFill>
              <a:srgbClr val="C44848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940101" y="801523"/>
            <a:ext cx="200025" cy="200025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6" name="Text 3"/>
          <p:cNvSpPr/>
          <p:nvPr/>
        </p:nvSpPr>
        <p:spPr>
          <a:xfrm>
            <a:off x="940101" y="80152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80" dirty="0"/>
          </a:p>
        </p:txBody>
      </p:sp>
      <p:sp>
        <p:nvSpPr>
          <p:cNvPr id="7" name="Text 4"/>
          <p:cNvSpPr/>
          <p:nvPr/>
        </p:nvSpPr>
        <p:spPr>
          <a:xfrm>
            <a:off x="357188" y="1044411"/>
            <a:ext cx="136587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</a:t>
            </a:r>
            <a:endParaRPr lang="en-US" sz="680" dirty="0"/>
          </a:p>
        </p:txBody>
      </p:sp>
      <p:sp>
        <p:nvSpPr>
          <p:cNvPr id="8" name="Text 5"/>
          <p:cNvSpPr/>
          <p:nvPr/>
        </p:nvSpPr>
        <p:spPr>
          <a:xfrm>
            <a:off x="736671" y="1201573"/>
            <a:ext cx="606884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Arquivos COBOL</a:t>
            </a:r>
            <a:endParaRPr lang="en-US" sz="575" dirty="0"/>
          </a:p>
        </p:txBody>
      </p:sp>
      <p:sp>
        <p:nvSpPr>
          <p:cNvPr id="9" name="Text 6"/>
          <p:cNvSpPr/>
          <p:nvPr/>
        </p:nvSpPr>
        <p:spPr>
          <a:xfrm>
            <a:off x="626892" y="1303706"/>
            <a:ext cx="82644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(fontes.txt, BOOKS.txt)</a:t>
            </a:r>
            <a:endParaRPr lang="en-US" sz="575" dirty="0"/>
          </a:p>
        </p:txBody>
      </p:sp>
      <p:sp>
        <p:nvSpPr>
          <p:cNvPr id="10" name="Text 7"/>
          <p:cNvSpPr/>
          <p:nvPr/>
        </p:nvSpPr>
        <p:spPr>
          <a:xfrm>
            <a:off x="1851654" y="1019742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837" dirty="0"/>
          </a:p>
        </p:txBody>
      </p:sp>
      <p:sp>
        <p:nvSpPr>
          <p:cNvPr id="11" name="Shape 8"/>
          <p:cNvSpPr/>
          <p:nvPr/>
        </p:nvSpPr>
        <p:spPr>
          <a:xfrm>
            <a:off x="2008817" y="701511"/>
            <a:ext cx="1565904" cy="807913"/>
          </a:xfrm>
          <a:prstGeom prst="rect">
            <a:avLst/>
          </a:prstGeom>
          <a:solidFill>
            <a:srgbClr val="FFFFFF"/>
          </a:solidFill>
          <a:ln w="198">
            <a:solidFill>
              <a:srgbClr val="E5E5E5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>
            <a:off x="2686050" y="801523"/>
            <a:ext cx="200025" cy="200025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13" name="Text 10"/>
          <p:cNvSpPr/>
          <p:nvPr/>
        </p:nvSpPr>
        <p:spPr>
          <a:xfrm>
            <a:off x="2686050" y="80152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2100263" y="1044411"/>
            <a:ext cx="137160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Parser</a:t>
            </a:r>
            <a:endParaRPr lang="en-US" sz="680" dirty="0"/>
          </a:p>
        </p:txBody>
      </p:sp>
      <p:sp>
        <p:nvSpPr>
          <p:cNvPr id="15" name="Text 12"/>
          <p:cNvSpPr/>
          <p:nvPr/>
        </p:nvSpPr>
        <p:spPr>
          <a:xfrm>
            <a:off x="2461385" y="1201573"/>
            <a:ext cx="649328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estrutural</a:t>
            </a:r>
            <a:endParaRPr lang="en-US" sz="575" dirty="0"/>
          </a:p>
        </p:txBody>
      </p:sp>
      <p:sp>
        <p:nvSpPr>
          <p:cNvPr id="16" name="Text 13"/>
          <p:cNvSpPr/>
          <p:nvPr/>
        </p:nvSpPr>
        <p:spPr>
          <a:xfrm>
            <a:off x="2519372" y="1303706"/>
            <a:ext cx="53335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 identificação</a:t>
            </a:r>
            <a:endParaRPr lang="en-US" sz="575" dirty="0"/>
          </a:p>
        </p:txBody>
      </p:sp>
      <p:sp>
        <p:nvSpPr>
          <p:cNvPr id="17" name="Text 14"/>
          <p:cNvSpPr/>
          <p:nvPr/>
        </p:nvSpPr>
        <p:spPr>
          <a:xfrm>
            <a:off x="3600450" y="1019742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837" dirty="0"/>
          </a:p>
        </p:txBody>
      </p:sp>
      <p:sp>
        <p:nvSpPr>
          <p:cNvPr id="18" name="Shape 15"/>
          <p:cNvSpPr/>
          <p:nvPr/>
        </p:nvSpPr>
        <p:spPr>
          <a:xfrm>
            <a:off x="3757613" y="701511"/>
            <a:ext cx="1571625" cy="807913"/>
          </a:xfrm>
          <a:prstGeom prst="rect">
            <a:avLst/>
          </a:prstGeom>
          <a:solidFill>
            <a:srgbClr val="FFFFFF"/>
          </a:solidFill>
          <a:ln w="198">
            <a:solidFill>
              <a:srgbClr val="E5E5E5"/>
            </a:solidFill>
            <a:prstDash val="solid"/>
          </a:ln>
        </p:spPr>
      </p:sp>
      <p:sp>
        <p:nvSpPr>
          <p:cNvPr id="19" name="Shape 16"/>
          <p:cNvSpPr/>
          <p:nvPr/>
        </p:nvSpPr>
        <p:spPr>
          <a:xfrm>
            <a:off x="4443413" y="801523"/>
            <a:ext cx="200025" cy="200025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20" name="Text 17"/>
          <p:cNvSpPr/>
          <p:nvPr/>
        </p:nvSpPr>
        <p:spPr>
          <a:xfrm>
            <a:off x="4443413" y="80152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80" dirty="0"/>
          </a:p>
        </p:txBody>
      </p:sp>
      <p:sp>
        <p:nvSpPr>
          <p:cNvPr id="21" name="Text 18"/>
          <p:cNvSpPr/>
          <p:nvPr/>
        </p:nvSpPr>
        <p:spPr>
          <a:xfrm>
            <a:off x="3854779" y="1044411"/>
            <a:ext cx="137732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Token Mgr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4201669" y="1201573"/>
            <a:ext cx="683512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Divisão inteligente</a:t>
            </a:r>
            <a:endParaRPr lang="en-US" sz="575" dirty="0"/>
          </a:p>
        </p:txBody>
      </p:sp>
      <p:sp>
        <p:nvSpPr>
          <p:cNvPr id="23" name="Text 20"/>
          <p:cNvSpPr/>
          <p:nvPr/>
        </p:nvSpPr>
        <p:spPr>
          <a:xfrm>
            <a:off x="4301710" y="1303706"/>
            <a:ext cx="48343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 tamanho</a:t>
            </a:r>
            <a:endParaRPr lang="en-US" sz="575" dirty="0"/>
          </a:p>
        </p:txBody>
      </p:sp>
      <p:sp>
        <p:nvSpPr>
          <p:cNvPr id="24" name="Text 21"/>
          <p:cNvSpPr/>
          <p:nvPr/>
        </p:nvSpPr>
        <p:spPr>
          <a:xfrm>
            <a:off x="5360687" y="1019742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837" dirty="0"/>
          </a:p>
        </p:txBody>
      </p:sp>
      <p:sp>
        <p:nvSpPr>
          <p:cNvPr id="25" name="Shape 22"/>
          <p:cNvSpPr/>
          <p:nvPr/>
        </p:nvSpPr>
        <p:spPr>
          <a:xfrm>
            <a:off x="5517849" y="701511"/>
            <a:ext cx="1577346" cy="807913"/>
          </a:xfrm>
          <a:prstGeom prst="rect">
            <a:avLst/>
          </a:prstGeom>
          <a:solidFill>
            <a:srgbClr val="FFFFFF"/>
          </a:solidFill>
          <a:ln w="198">
            <a:solidFill>
              <a:srgbClr val="E5E5E5"/>
            </a:solidFill>
            <a:prstDash val="solid"/>
          </a:ln>
        </p:spPr>
      </p:sp>
      <p:sp>
        <p:nvSpPr>
          <p:cNvPr id="26" name="Shape 23"/>
          <p:cNvSpPr/>
          <p:nvPr/>
        </p:nvSpPr>
        <p:spPr>
          <a:xfrm>
            <a:off x="6212244" y="801523"/>
            <a:ext cx="200025" cy="200025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27" name="Text 24"/>
          <p:cNvSpPr/>
          <p:nvPr/>
        </p:nvSpPr>
        <p:spPr>
          <a:xfrm>
            <a:off x="6212244" y="80152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680" dirty="0"/>
          </a:p>
        </p:txBody>
      </p:sp>
      <p:sp>
        <p:nvSpPr>
          <p:cNvPr id="28" name="Text 25"/>
          <p:cNvSpPr/>
          <p:nvPr/>
        </p:nvSpPr>
        <p:spPr>
          <a:xfrm>
            <a:off x="5620736" y="1044411"/>
            <a:ext cx="138304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IA Engine</a:t>
            </a:r>
            <a:endParaRPr lang="en-US" sz="680" dirty="0"/>
          </a:p>
        </p:txBody>
      </p:sp>
      <p:sp>
        <p:nvSpPr>
          <p:cNvPr id="29" name="Text 26"/>
          <p:cNvSpPr/>
          <p:nvPr/>
        </p:nvSpPr>
        <p:spPr>
          <a:xfrm>
            <a:off x="5980072" y="1201573"/>
            <a:ext cx="66434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semântica</a:t>
            </a:r>
            <a:endParaRPr lang="en-US" sz="575" dirty="0"/>
          </a:p>
        </p:txBody>
      </p:sp>
      <p:sp>
        <p:nvSpPr>
          <p:cNvPr id="30" name="Text 27"/>
          <p:cNvSpPr/>
          <p:nvPr/>
        </p:nvSpPr>
        <p:spPr>
          <a:xfrm>
            <a:off x="5980909" y="1303706"/>
            <a:ext cx="662694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 6 provedores</a:t>
            </a:r>
            <a:endParaRPr lang="en-US" sz="575" dirty="0"/>
          </a:p>
        </p:txBody>
      </p:sp>
      <p:sp>
        <p:nvSpPr>
          <p:cNvPr id="31" name="Text 28"/>
          <p:cNvSpPr/>
          <p:nvPr/>
        </p:nvSpPr>
        <p:spPr>
          <a:xfrm>
            <a:off x="7132365" y="1019742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837" dirty="0"/>
          </a:p>
        </p:txBody>
      </p:sp>
      <p:sp>
        <p:nvSpPr>
          <p:cNvPr id="32" name="Shape 29"/>
          <p:cNvSpPr/>
          <p:nvPr/>
        </p:nvSpPr>
        <p:spPr>
          <a:xfrm>
            <a:off x="7289527" y="701511"/>
            <a:ext cx="1583066" cy="807913"/>
          </a:xfrm>
          <a:prstGeom prst="rect">
            <a:avLst/>
          </a:prstGeom>
          <a:solidFill>
            <a:srgbClr val="F8F6F3"/>
          </a:solidFill>
          <a:ln w="198">
            <a:solidFill>
              <a:srgbClr val="C44848"/>
            </a:solidFill>
            <a:prstDash val="solid"/>
          </a:ln>
        </p:spPr>
      </p:sp>
      <p:sp>
        <p:nvSpPr>
          <p:cNvPr id="33" name="Shape 30"/>
          <p:cNvSpPr/>
          <p:nvPr/>
        </p:nvSpPr>
        <p:spPr>
          <a:xfrm>
            <a:off x="7992377" y="787236"/>
            <a:ext cx="200025" cy="200025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34" name="Text 31"/>
          <p:cNvSpPr/>
          <p:nvPr/>
        </p:nvSpPr>
        <p:spPr>
          <a:xfrm>
            <a:off x="7992377" y="787236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7398023" y="1030123"/>
            <a:ext cx="138873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</a:t>
            </a:r>
            <a:endParaRPr lang="en-US" sz="680" dirty="0"/>
          </a:p>
        </p:txBody>
      </p:sp>
      <p:sp>
        <p:nvSpPr>
          <p:cNvPr id="36" name="Text 33"/>
          <p:cNvSpPr/>
          <p:nvPr/>
        </p:nvSpPr>
        <p:spPr>
          <a:xfrm>
            <a:off x="7812695" y="1187286"/>
            <a:ext cx="55936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</a:t>
            </a:r>
            <a:endParaRPr lang="en-US" sz="575" dirty="0"/>
          </a:p>
        </p:txBody>
      </p:sp>
      <p:sp>
        <p:nvSpPr>
          <p:cNvPr id="37" name="Text 34"/>
          <p:cNvSpPr/>
          <p:nvPr/>
        </p:nvSpPr>
        <p:spPr>
          <a:xfrm>
            <a:off x="7940585" y="1289419"/>
            <a:ext cx="30358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MD/PDF</a:t>
            </a:r>
            <a:endParaRPr lang="en-US" sz="575" dirty="0"/>
          </a:p>
        </p:txBody>
      </p:sp>
      <p:sp>
        <p:nvSpPr>
          <p:cNvPr id="38" name="Shape 35"/>
          <p:cNvSpPr/>
          <p:nvPr/>
        </p:nvSpPr>
        <p:spPr>
          <a:xfrm>
            <a:off x="250031" y="1659443"/>
            <a:ext cx="4207669" cy="2185876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39" name="Text 36"/>
          <p:cNvSpPr/>
          <p:nvPr/>
        </p:nvSpPr>
        <p:spPr>
          <a:xfrm>
            <a:off x="357188" y="1766599"/>
            <a:ext cx="39933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Detalhado</a:t>
            </a:r>
            <a:endParaRPr lang="en-US" sz="837" dirty="0"/>
          </a:p>
        </p:txBody>
      </p:sp>
      <p:sp>
        <p:nvSpPr>
          <p:cNvPr id="40" name="Shape 37"/>
          <p:cNvSpPr/>
          <p:nvPr/>
        </p:nvSpPr>
        <p:spPr>
          <a:xfrm>
            <a:off x="357188" y="2073780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4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9" y="2120215"/>
            <a:ext cx="48220" cy="64294"/>
          </a:xfrm>
          <a:prstGeom prst="rect">
            <a:avLst/>
          </a:prstGeom>
        </p:spPr>
      </p:pic>
      <p:sp>
        <p:nvSpPr>
          <p:cNvPr id="42" name="Text 38"/>
          <p:cNvSpPr/>
          <p:nvPr/>
        </p:nvSpPr>
        <p:spPr>
          <a:xfrm>
            <a:off x="571500" y="2066637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Leitura de Arquivos</a:t>
            </a:r>
            <a:endParaRPr lang="en-US" sz="680" dirty="0"/>
          </a:p>
        </p:txBody>
      </p:sp>
      <p:sp>
        <p:nvSpPr>
          <p:cNvPr id="43" name="Text 39"/>
          <p:cNvSpPr/>
          <p:nvPr/>
        </p:nvSpPr>
        <p:spPr>
          <a:xfrm>
            <a:off x="571500" y="2213084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 programas e copybooks via padrão VMEMBER</a:t>
            </a:r>
            <a:endParaRPr lang="en-US" sz="575" dirty="0"/>
          </a:p>
        </p:txBody>
      </p:sp>
      <p:sp>
        <p:nvSpPr>
          <p:cNvPr id="44" name="Shape 40"/>
          <p:cNvSpPr/>
          <p:nvPr/>
        </p:nvSpPr>
        <p:spPr>
          <a:xfrm>
            <a:off x="357188" y="2415229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4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2" y="2461664"/>
            <a:ext cx="64294" cy="64294"/>
          </a:xfrm>
          <a:prstGeom prst="rect">
            <a:avLst/>
          </a:prstGeom>
        </p:spPr>
      </p:pic>
      <p:sp>
        <p:nvSpPr>
          <p:cNvPr id="46" name="Text 41"/>
          <p:cNvSpPr/>
          <p:nvPr/>
        </p:nvSpPr>
        <p:spPr>
          <a:xfrm>
            <a:off x="571500" y="2408086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Parsing COBOL</a:t>
            </a:r>
            <a:endParaRPr lang="en-US" sz="680" dirty="0"/>
          </a:p>
        </p:txBody>
      </p:sp>
      <p:sp>
        <p:nvSpPr>
          <p:cNvPr id="47" name="Text 42"/>
          <p:cNvSpPr/>
          <p:nvPr/>
        </p:nvSpPr>
        <p:spPr>
          <a:xfrm>
            <a:off x="571500" y="2554532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Regex identifica estruturas: divisões, seções, parágrafos</a:t>
            </a:r>
            <a:endParaRPr lang="en-US" sz="575" dirty="0"/>
          </a:p>
        </p:txBody>
      </p:sp>
      <p:sp>
        <p:nvSpPr>
          <p:cNvPr id="48" name="Shape 43"/>
          <p:cNvSpPr/>
          <p:nvPr/>
        </p:nvSpPr>
        <p:spPr>
          <a:xfrm>
            <a:off x="357188" y="2756678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4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22" y="2803113"/>
            <a:ext cx="64294" cy="64294"/>
          </a:xfrm>
          <a:prstGeom prst="rect">
            <a:avLst/>
          </a:prstGeom>
        </p:spPr>
      </p:pic>
      <p:sp>
        <p:nvSpPr>
          <p:cNvPr id="50" name="Text 44"/>
          <p:cNvSpPr/>
          <p:nvPr/>
        </p:nvSpPr>
        <p:spPr>
          <a:xfrm>
            <a:off x="571500" y="2749534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Controle de Tokens</a:t>
            </a:r>
            <a:endParaRPr lang="en-US" sz="680" dirty="0"/>
          </a:p>
        </p:txBody>
      </p:sp>
      <p:sp>
        <p:nvSpPr>
          <p:cNvPr id="51" name="Text 45"/>
          <p:cNvSpPr/>
          <p:nvPr/>
        </p:nvSpPr>
        <p:spPr>
          <a:xfrm>
            <a:off x="571500" y="2895981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Divisão automática respeitando limites de cada provedor</a:t>
            </a:r>
            <a:endParaRPr lang="en-US" sz="575" dirty="0"/>
          </a:p>
        </p:txBody>
      </p:sp>
      <p:sp>
        <p:nvSpPr>
          <p:cNvPr id="52" name="Shape 46"/>
          <p:cNvSpPr/>
          <p:nvPr/>
        </p:nvSpPr>
        <p:spPr>
          <a:xfrm>
            <a:off x="357188" y="3098127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5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22" y="3144562"/>
            <a:ext cx="64294" cy="64294"/>
          </a:xfrm>
          <a:prstGeom prst="rect">
            <a:avLst/>
          </a:prstGeom>
        </p:spPr>
      </p:pic>
      <p:sp>
        <p:nvSpPr>
          <p:cNvPr id="54" name="Text 47"/>
          <p:cNvSpPr/>
          <p:nvPr/>
        </p:nvSpPr>
        <p:spPr>
          <a:xfrm>
            <a:off x="571500" y="3090983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Análise com IA</a:t>
            </a:r>
            <a:endParaRPr lang="en-US" sz="680" dirty="0"/>
          </a:p>
        </p:txBody>
      </p:sp>
      <p:sp>
        <p:nvSpPr>
          <p:cNvPr id="55" name="Text 48"/>
          <p:cNvSpPr/>
          <p:nvPr/>
        </p:nvSpPr>
        <p:spPr>
          <a:xfrm>
            <a:off x="571500" y="3237430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Prompts customizáveis fazem perguntas específicas</a:t>
            </a:r>
            <a:endParaRPr lang="en-US" sz="575" dirty="0"/>
          </a:p>
        </p:txBody>
      </p:sp>
      <p:sp>
        <p:nvSpPr>
          <p:cNvPr id="56" name="Shape 49"/>
          <p:cNvSpPr/>
          <p:nvPr/>
        </p:nvSpPr>
        <p:spPr>
          <a:xfrm>
            <a:off x="357188" y="3439576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5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22" y="3486010"/>
            <a:ext cx="64294" cy="64294"/>
          </a:xfrm>
          <a:prstGeom prst="rect">
            <a:avLst/>
          </a:prstGeom>
        </p:spPr>
      </p:pic>
      <p:sp>
        <p:nvSpPr>
          <p:cNvPr id="58" name="Text 50"/>
          <p:cNvSpPr/>
          <p:nvPr/>
        </p:nvSpPr>
        <p:spPr>
          <a:xfrm>
            <a:off x="571500" y="3432432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 Consolidação</a:t>
            </a:r>
            <a:endParaRPr lang="en-US" sz="680" dirty="0"/>
          </a:p>
        </p:txBody>
      </p:sp>
      <p:sp>
        <p:nvSpPr>
          <p:cNvPr id="59" name="Text 51"/>
          <p:cNvSpPr/>
          <p:nvPr/>
        </p:nvSpPr>
        <p:spPr>
          <a:xfrm>
            <a:off x="571500" y="3578879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Respostas consolidadas em documentação única</a:t>
            </a:r>
            <a:endParaRPr lang="en-US" sz="575" dirty="0"/>
          </a:p>
        </p:txBody>
      </p:sp>
      <p:sp>
        <p:nvSpPr>
          <p:cNvPr id="60" name="Shape 52"/>
          <p:cNvSpPr/>
          <p:nvPr/>
        </p:nvSpPr>
        <p:spPr>
          <a:xfrm>
            <a:off x="250031" y="3916756"/>
            <a:ext cx="4207669" cy="864394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61" name="Shape 53"/>
          <p:cNvSpPr/>
          <p:nvPr/>
        </p:nvSpPr>
        <p:spPr>
          <a:xfrm>
            <a:off x="250031" y="3916756"/>
            <a:ext cx="28575" cy="864394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62" name="Text 54"/>
          <p:cNvSpPr/>
          <p:nvPr/>
        </p:nvSpPr>
        <p:spPr>
          <a:xfrm>
            <a:off x="335756" y="4002481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Comando Básico</a:t>
            </a:r>
            <a:endParaRPr lang="en-US" sz="732" dirty="0"/>
          </a:p>
        </p:txBody>
      </p:sp>
      <p:sp>
        <p:nvSpPr>
          <p:cNvPr id="63" name="Shape 55"/>
          <p:cNvSpPr/>
          <p:nvPr/>
        </p:nvSpPr>
        <p:spPr>
          <a:xfrm>
            <a:off x="335756" y="4202506"/>
            <a:ext cx="4036219" cy="435769"/>
          </a:xfrm>
          <a:prstGeom prst="rect">
            <a:avLst/>
          </a:prstGeom>
          <a:solidFill>
            <a:srgbClr val="121211"/>
          </a:solidFill>
          <a:ln/>
        </p:spPr>
      </p:sp>
      <p:sp>
        <p:nvSpPr>
          <p:cNvPr id="64" name="Text 56"/>
          <p:cNvSpPr/>
          <p:nvPr/>
        </p:nvSpPr>
        <p:spPr>
          <a:xfrm>
            <a:off x="392906" y="4263228"/>
            <a:ext cx="1654783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python main.py --config config/config_safe.yaml \</a:t>
            </a:r>
            <a:endParaRPr lang="en-US" sz="523" dirty="0"/>
          </a:p>
        </p:txBody>
      </p:sp>
      <p:sp>
        <p:nvSpPr>
          <p:cNvPr id="65" name="Text 57"/>
          <p:cNvSpPr/>
          <p:nvPr/>
        </p:nvSpPr>
        <p:spPr>
          <a:xfrm>
            <a:off x="392906" y="4370384"/>
            <a:ext cx="989716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--fontes examples/fontes.txt \</a:t>
            </a:r>
            <a:endParaRPr lang="en-US" sz="523" dirty="0"/>
          </a:p>
        </p:txBody>
      </p:sp>
      <p:sp>
        <p:nvSpPr>
          <p:cNvPr id="66" name="Text 58"/>
          <p:cNvSpPr/>
          <p:nvPr/>
        </p:nvSpPr>
        <p:spPr>
          <a:xfrm>
            <a:off x="392906" y="4477541"/>
            <a:ext cx="786817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--output resultado --pdf </a:t>
            </a:r>
            <a:endParaRPr lang="en-US" sz="523" dirty="0"/>
          </a:p>
        </p:txBody>
      </p:sp>
      <p:sp>
        <p:nvSpPr>
          <p:cNvPr id="67" name="Shape 59"/>
          <p:cNvSpPr/>
          <p:nvPr/>
        </p:nvSpPr>
        <p:spPr>
          <a:xfrm>
            <a:off x="4686300" y="1659443"/>
            <a:ext cx="4207669" cy="2527325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68" name="Text 60"/>
          <p:cNvSpPr/>
          <p:nvPr/>
        </p:nvSpPr>
        <p:spPr>
          <a:xfrm>
            <a:off x="4793456" y="1766599"/>
            <a:ext cx="39933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de Fallback (6 Provedores)</a:t>
            </a:r>
            <a:endParaRPr lang="en-US" sz="837" dirty="0"/>
          </a:p>
        </p:txBody>
      </p:sp>
      <p:sp>
        <p:nvSpPr>
          <p:cNvPr id="69" name="Shape 61"/>
          <p:cNvSpPr/>
          <p:nvPr/>
        </p:nvSpPr>
        <p:spPr>
          <a:xfrm>
            <a:off x="4793456" y="2073780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sp>
        <p:nvSpPr>
          <p:cNvPr id="70" name="Text 62"/>
          <p:cNvSpPr/>
          <p:nvPr/>
        </p:nvSpPr>
        <p:spPr>
          <a:xfrm>
            <a:off x="4793456" y="2073780"/>
            <a:ext cx="157163" cy="1571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7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471" dirty="0"/>
          </a:p>
        </p:txBody>
      </p:sp>
      <p:sp>
        <p:nvSpPr>
          <p:cNvPr id="71" name="Text 63"/>
          <p:cNvSpPr/>
          <p:nvPr/>
        </p:nvSpPr>
        <p:spPr>
          <a:xfrm>
            <a:off x="5007769" y="2066637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LuzIA Real</a:t>
            </a:r>
            <a:endParaRPr lang="en-US" sz="680" dirty="0"/>
          </a:p>
        </p:txBody>
      </p:sp>
      <p:sp>
        <p:nvSpPr>
          <p:cNvPr id="72" name="Text 64"/>
          <p:cNvSpPr/>
          <p:nvPr/>
        </p:nvSpPr>
        <p:spPr>
          <a:xfrm>
            <a:off x="5007769" y="2213084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Provedor principal para ambiente Santander</a:t>
            </a:r>
            <a:endParaRPr lang="en-US" sz="575" dirty="0"/>
          </a:p>
        </p:txBody>
      </p:sp>
      <p:sp>
        <p:nvSpPr>
          <p:cNvPr id="73" name="Shape 65"/>
          <p:cNvSpPr/>
          <p:nvPr/>
        </p:nvSpPr>
        <p:spPr>
          <a:xfrm>
            <a:off x="4793456" y="2415229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sp>
        <p:nvSpPr>
          <p:cNvPr id="74" name="Text 66"/>
          <p:cNvSpPr/>
          <p:nvPr/>
        </p:nvSpPr>
        <p:spPr>
          <a:xfrm>
            <a:off x="4793456" y="2415229"/>
            <a:ext cx="157163" cy="1571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7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471" dirty="0"/>
          </a:p>
        </p:txBody>
      </p:sp>
      <p:sp>
        <p:nvSpPr>
          <p:cNvPr id="75" name="Text 67"/>
          <p:cNvSpPr/>
          <p:nvPr/>
        </p:nvSpPr>
        <p:spPr>
          <a:xfrm>
            <a:off x="5007769" y="2408086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Databricks</a:t>
            </a:r>
            <a:endParaRPr lang="en-US" sz="680" dirty="0"/>
          </a:p>
        </p:txBody>
      </p:sp>
      <p:sp>
        <p:nvSpPr>
          <p:cNvPr id="76" name="Text 68"/>
          <p:cNvSpPr/>
          <p:nvPr/>
        </p:nvSpPr>
        <p:spPr>
          <a:xfrm>
            <a:off x="5007769" y="2554532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Foundation Models (Llama 3.1) via Model Serving</a:t>
            </a:r>
            <a:endParaRPr lang="en-US" sz="575" dirty="0"/>
          </a:p>
        </p:txBody>
      </p:sp>
      <p:sp>
        <p:nvSpPr>
          <p:cNvPr id="77" name="Shape 69"/>
          <p:cNvSpPr/>
          <p:nvPr/>
        </p:nvSpPr>
        <p:spPr>
          <a:xfrm>
            <a:off x="4793456" y="2756678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sp>
        <p:nvSpPr>
          <p:cNvPr id="78" name="Text 70"/>
          <p:cNvSpPr/>
          <p:nvPr/>
        </p:nvSpPr>
        <p:spPr>
          <a:xfrm>
            <a:off x="4793456" y="2756678"/>
            <a:ext cx="157163" cy="1571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7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471" dirty="0"/>
          </a:p>
        </p:txBody>
      </p:sp>
      <p:sp>
        <p:nvSpPr>
          <p:cNvPr id="79" name="Text 71"/>
          <p:cNvSpPr/>
          <p:nvPr/>
        </p:nvSpPr>
        <p:spPr>
          <a:xfrm>
            <a:off x="5007769" y="2749534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 Bedrock</a:t>
            </a:r>
            <a:endParaRPr lang="en-US" sz="680" dirty="0"/>
          </a:p>
        </p:txBody>
      </p:sp>
      <p:sp>
        <p:nvSpPr>
          <p:cNvPr id="80" name="Text 72"/>
          <p:cNvSpPr/>
          <p:nvPr/>
        </p:nvSpPr>
        <p:spPr>
          <a:xfrm>
            <a:off x="5007769" y="2895981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Claude 3, Llama e outros modelos via AWS</a:t>
            </a:r>
            <a:endParaRPr lang="en-US" sz="575" dirty="0"/>
          </a:p>
        </p:txBody>
      </p:sp>
      <p:sp>
        <p:nvSpPr>
          <p:cNvPr id="81" name="Shape 73"/>
          <p:cNvSpPr/>
          <p:nvPr/>
        </p:nvSpPr>
        <p:spPr>
          <a:xfrm>
            <a:off x="4793456" y="3098127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sp>
        <p:nvSpPr>
          <p:cNvPr id="82" name="Text 74"/>
          <p:cNvSpPr/>
          <p:nvPr/>
        </p:nvSpPr>
        <p:spPr>
          <a:xfrm>
            <a:off x="4793456" y="3098127"/>
            <a:ext cx="157163" cy="1571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7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471" dirty="0"/>
          </a:p>
        </p:txBody>
      </p:sp>
      <p:sp>
        <p:nvSpPr>
          <p:cNvPr id="83" name="Text 75"/>
          <p:cNvSpPr/>
          <p:nvPr/>
        </p:nvSpPr>
        <p:spPr>
          <a:xfrm>
            <a:off x="5007769" y="3090983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Enhanced Mock</a:t>
            </a:r>
            <a:endParaRPr lang="en-US" sz="680" dirty="0"/>
          </a:p>
        </p:txBody>
      </p:sp>
      <p:sp>
        <p:nvSpPr>
          <p:cNvPr id="84" name="Text 76"/>
          <p:cNvSpPr/>
          <p:nvPr/>
        </p:nvSpPr>
        <p:spPr>
          <a:xfrm>
            <a:off x="5007769" y="3237430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avançada baseada em padrões COBOL</a:t>
            </a:r>
            <a:endParaRPr lang="en-US" sz="575" dirty="0"/>
          </a:p>
        </p:txBody>
      </p:sp>
      <p:sp>
        <p:nvSpPr>
          <p:cNvPr id="85" name="Shape 77"/>
          <p:cNvSpPr/>
          <p:nvPr/>
        </p:nvSpPr>
        <p:spPr>
          <a:xfrm>
            <a:off x="4793456" y="3439576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sp>
        <p:nvSpPr>
          <p:cNvPr id="86" name="Text 78"/>
          <p:cNvSpPr/>
          <p:nvPr/>
        </p:nvSpPr>
        <p:spPr>
          <a:xfrm>
            <a:off x="4793456" y="3439576"/>
            <a:ext cx="157163" cy="1571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7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471" dirty="0"/>
          </a:p>
        </p:txBody>
      </p:sp>
      <p:sp>
        <p:nvSpPr>
          <p:cNvPr id="87" name="Text 79"/>
          <p:cNvSpPr/>
          <p:nvPr/>
        </p:nvSpPr>
        <p:spPr>
          <a:xfrm>
            <a:off x="5007769" y="3432432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Basic Provider</a:t>
            </a:r>
            <a:endParaRPr lang="en-US" sz="680" dirty="0"/>
          </a:p>
        </p:txBody>
      </p:sp>
      <p:sp>
        <p:nvSpPr>
          <p:cNvPr id="88" name="Text 80"/>
          <p:cNvSpPr/>
          <p:nvPr/>
        </p:nvSpPr>
        <p:spPr>
          <a:xfrm>
            <a:off x="5007769" y="3578879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Fallback garantido que sempre funciona</a:t>
            </a:r>
            <a:endParaRPr lang="en-US" sz="575" dirty="0"/>
          </a:p>
        </p:txBody>
      </p:sp>
      <p:sp>
        <p:nvSpPr>
          <p:cNvPr id="89" name="Shape 81"/>
          <p:cNvSpPr/>
          <p:nvPr/>
        </p:nvSpPr>
        <p:spPr>
          <a:xfrm>
            <a:off x="4793456" y="3781025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sp>
        <p:nvSpPr>
          <p:cNvPr id="90" name="Text 82"/>
          <p:cNvSpPr/>
          <p:nvPr/>
        </p:nvSpPr>
        <p:spPr>
          <a:xfrm>
            <a:off x="4793456" y="3781025"/>
            <a:ext cx="157163" cy="1571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7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471" dirty="0"/>
          </a:p>
        </p:txBody>
      </p:sp>
      <p:sp>
        <p:nvSpPr>
          <p:cNvPr id="91" name="Text 83"/>
          <p:cNvSpPr/>
          <p:nvPr/>
        </p:nvSpPr>
        <p:spPr>
          <a:xfrm>
            <a:off x="5007769" y="3773881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OpenAI (Opcional)</a:t>
            </a:r>
            <a:endParaRPr lang="en-US" sz="680" dirty="0"/>
          </a:p>
        </p:txBody>
      </p:sp>
      <p:sp>
        <p:nvSpPr>
          <p:cNvPr id="92" name="Text 84"/>
          <p:cNvSpPr/>
          <p:nvPr/>
        </p:nvSpPr>
        <p:spPr>
          <a:xfrm>
            <a:off x="5007769" y="3920328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GPT-4 para análises especializadas</a:t>
            </a:r>
            <a:endParaRPr lang="en-US" sz="575" dirty="0"/>
          </a:p>
        </p:txBody>
      </p:sp>
      <p:sp>
        <p:nvSpPr>
          <p:cNvPr id="93" name="Shape 85"/>
          <p:cNvSpPr/>
          <p:nvPr/>
        </p:nvSpPr>
        <p:spPr>
          <a:xfrm>
            <a:off x="4686300" y="4258205"/>
            <a:ext cx="4207669" cy="914400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94" name="Shape 86"/>
          <p:cNvSpPr/>
          <p:nvPr/>
        </p:nvSpPr>
        <p:spPr>
          <a:xfrm>
            <a:off x="4686300" y="4258205"/>
            <a:ext cx="28575" cy="91440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95" name="Text 87"/>
          <p:cNvSpPr/>
          <p:nvPr/>
        </p:nvSpPr>
        <p:spPr>
          <a:xfrm>
            <a:off x="4772025" y="4343930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Configurações Disponíveis</a:t>
            </a:r>
            <a:endParaRPr lang="en-US" sz="732" dirty="0"/>
          </a:p>
        </p:txBody>
      </p:sp>
      <p:sp>
        <p:nvSpPr>
          <p:cNvPr id="96" name="Text 88"/>
          <p:cNvSpPr/>
          <p:nvPr/>
        </p:nvSpPr>
        <p:spPr>
          <a:xfrm>
            <a:off x="4772025" y="4542169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97" name="Text 89"/>
          <p:cNvSpPr/>
          <p:nvPr/>
        </p:nvSpPr>
        <p:spPr>
          <a:xfrm>
            <a:off x="4826552" y="4542169"/>
            <a:ext cx="74024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config_safe.yaml:</a:t>
            </a:r>
            <a:endParaRPr lang="en-US" sz="628" dirty="0"/>
          </a:p>
        </p:txBody>
      </p:sp>
      <p:sp>
        <p:nvSpPr>
          <p:cNvPr id="98" name="Text 90"/>
          <p:cNvSpPr/>
          <p:nvPr/>
        </p:nvSpPr>
        <p:spPr>
          <a:xfrm>
            <a:off x="5566795" y="4542169"/>
            <a:ext cx="70656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Sempre funciona</a:t>
            </a:r>
            <a:endParaRPr lang="en-US" sz="628" dirty="0"/>
          </a:p>
        </p:txBody>
      </p:sp>
      <p:sp>
        <p:nvSpPr>
          <p:cNvPr id="99" name="Text 91"/>
          <p:cNvSpPr/>
          <p:nvPr/>
        </p:nvSpPr>
        <p:spPr>
          <a:xfrm>
            <a:off x="4772025" y="4685044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100" name="Text 92"/>
          <p:cNvSpPr/>
          <p:nvPr/>
        </p:nvSpPr>
        <p:spPr>
          <a:xfrm>
            <a:off x="4826552" y="4685044"/>
            <a:ext cx="96527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config_luzia_real.yaml:</a:t>
            </a:r>
            <a:endParaRPr lang="en-US" sz="628" dirty="0"/>
          </a:p>
        </p:txBody>
      </p:sp>
      <p:sp>
        <p:nvSpPr>
          <p:cNvPr id="101" name="Text 93"/>
          <p:cNvSpPr/>
          <p:nvPr/>
        </p:nvSpPr>
        <p:spPr>
          <a:xfrm>
            <a:off x="5791823" y="4685044"/>
            <a:ext cx="85161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Ambiente Santander</a:t>
            </a:r>
            <a:endParaRPr lang="en-US" sz="628" dirty="0"/>
          </a:p>
        </p:txBody>
      </p:sp>
      <p:sp>
        <p:nvSpPr>
          <p:cNvPr id="102" name="Text 94"/>
          <p:cNvSpPr/>
          <p:nvPr/>
        </p:nvSpPr>
        <p:spPr>
          <a:xfrm>
            <a:off x="4772025" y="4827919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103" name="Text 95"/>
          <p:cNvSpPr/>
          <p:nvPr/>
        </p:nvSpPr>
        <p:spPr>
          <a:xfrm>
            <a:off x="4826552" y="4827919"/>
            <a:ext cx="1016198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config_databricks.yaml:</a:t>
            </a:r>
            <a:endParaRPr lang="en-US" sz="628" dirty="0"/>
          </a:p>
        </p:txBody>
      </p:sp>
      <p:sp>
        <p:nvSpPr>
          <p:cNvPr id="104" name="Text 96"/>
          <p:cNvSpPr/>
          <p:nvPr/>
        </p:nvSpPr>
        <p:spPr>
          <a:xfrm>
            <a:off x="5842750" y="4827919"/>
            <a:ext cx="65426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Databricks</a:t>
            </a:r>
            <a:endParaRPr lang="en-US" sz="628" dirty="0"/>
          </a:p>
        </p:txBody>
      </p:sp>
      <p:sp>
        <p:nvSpPr>
          <p:cNvPr id="105" name="Text 97"/>
          <p:cNvSpPr/>
          <p:nvPr/>
        </p:nvSpPr>
        <p:spPr>
          <a:xfrm>
            <a:off x="4772025" y="4970794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106" name="Text 98"/>
          <p:cNvSpPr/>
          <p:nvPr/>
        </p:nvSpPr>
        <p:spPr>
          <a:xfrm>
            <a:off x="4826552" y="4970794"/>
            <a:ext cx="90870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config_bedrock.yaml:</a:t>
            </a:r>
            <a:endParaRPr lang="en-US" sz="628" dirty="0"/>
          </a:p>
        </p:txBody>
      </p:sp>
      <p:sp>
        <p:nvSpPr>
          <p:cNvPr id="107" name="Text 99"/>
          <p:cNvSpPr/>
          <p:nvPr/>
        </p:nvSpPr>
        <p:spPr>
          <a:xfrm>
            <a:off x="5735259" y="4970794"/>
            <a:ext cx="756038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AWS Bedrock</a:t>
            </a:r>
            <a:endParaRPr lang="en-US" sz="62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83778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50031" y="250031"/>
            <a:ext cx="8643938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Tipos de Análise que a Ferramenta Realiza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50031" y="701511"/>
            <a:ext cx="4207669" cy="2357270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357188" y="808667"/>
            <a:ext cx="257175" cy="257175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" y="880104"/>
            <a:ext cx="128588" cy="1143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00088" y="840814"/>
            <a:ext cx="111654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Estrutural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357188" y="1137279"/>
            <a:ext cx="3993356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Identifica e documenta a estrutura técnica do programa COBOL, incluindo divisões, seções, parágrafos e componentes principais. </a:t>
            </a:r>
            <a:endParaRPr lang="en-US" sz="732" dirty="0"/>
          </a:p>
        </p:txBody>
      </p:sp>
      <p:sp>
        <p:nvSpPr>
          <p:cNvPr id="9" name="Shape 5"/>
          <p:cNvSpPr/>
          <p:nvPr/>
        </p:nvSpPr>
        <p:spPr>
          <a:xfrm>
            <a:off x="357188" y="1488718"/>
            <a:ext cx="3993356" cy="455749"/>
          </a:xfrm>
          <a:prstGeom prst="rect">
            <a:avLst/>
          </a:prstGeom>
          <a:solidFill>
            <a:srgbClr val="F8F6F3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28625" y="1560156"/>
            <a:ext cx="38504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Exemplo de Pergunta:</a:t>
            </a:r>
            <a:endParaRPr lang="en-US" sz="732" dirty="0"/>
          </a:p>
        </p:txBody>
      </p:sp>
      <p:sp>
        <p:nvSpPr>
          <p:cNvPr id="11" name="Text 7"/>
          <p:cNvSpPr/>
          <p:nvPr/>
        </p:nvSpPr>
        <p:spPr>
          <a:xfrm>
            <a:off x="428625" y="1738750"/>
            <a:ext cx="3850481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"Qual é a estrutura técnica e componentes principais deste programa?" </a:t>
            </a:r>
            <a:endParaRPr lang="en-US" sz="628" dirty="0"/>
          </a:p>
        </p:txBody>
      </p:sp>
      <p:sp>
        <p:nvSpPr>
          <p:cNvPr id="12" name="Shape 8"/>
          <p:cNvSpPr/>
          <p:nvPr/>
        </p:nvSpPr>
        <p:spPr>
          <a:xfrm>
            <a:off x="357188" y="1987330"/>
            <a:ext cx="3993356" cy="935720"/>
          </a:xfrm>
          <a:prstGeom prst="rect">
            <a:avLst/>
          </a:prstGeom>
          <a:solidFill>
            <a:srgbClr val="F8F6F3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28625" y="2058767"/>
            <a:ext cx="38504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Exemplo de Resposta:</a:t>
            </a:r>
            <a:endParaRPr lang="en-US" sz="732" dirty="0"/>
          </a:p>
        </p:txBody>
      </p:sp>
      <p:sp>
        <p:nvSpPr>
          <p:cNvPr id="14" name="Text 10"/>
          <p:cNvSpPr/>
          <p:nvPr/>
        </p:nvSpPr>
        <p:spPr>
          <a:xfrm>
            <a:off x="428625" y="2239147"/>
            <a:ext cx="266710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"O programa LHAN0542 está estruturado em 4 divisões principais:</a:t>
            </a:r>
            <a:endParaRPr lang="en-US" sz="628" dirty="0"/>
          </a:p>
        </p:txBody>
      </p:sp>
      <p:sp>
        <p:nvSpPr>
          <p:cNvPr id="15" name="Text 11"/>
          <p:cNvSpPr/>
          <p:nvPr/>
        </p:nvSpPr>
        <p:spPr>
          <a:xfrm>
            <a:off x="428625" y="2359140"/>
            <a:ext cx="23081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IDENTIFICATION DIVISION: Define o nome do programa</a:t>
            </a:r>
            <a:endParaRPr lang="en-US" sz="628" dirty="0"/>
          </a:p>
        </p:txBody>
      </p:sp>
      <p:sp>
        <p:nvSpPr>
          <p:cNvPr id="16" name="Text 12"/>
          <p:cNvSpPr/>
          <p:nvPr/>
        </p:nvSpPr>
        <p:spPr>
          <a:xfrm>
            <a:off x="428625" y="2479132"/>
            <a:ext cx="258573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ENVIRONMENT DIVISION: Configura arquivos de entrada/saída</a:t>
            </a:r>
            <a:endParaRPr lang="en-US" sz="628" dirty="0"/>
          </a:p>
        </p:txBody>
      </p:sp>
      <p:sp>
        <p:nvSpPr>
          <p:cNvPr id="17" name="Text 13"/>
          <p:cNvSpPr/>
          <p:nvPr/>
        </p:nvSpPr>
        <p:spPr>
          <a:xfrm>
            <a:off x="428625" y="2599125"/>
            <a:ext cx="224291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DATA DIVISION: Define variáveis e estruturas de dados</a:t>
            </a:r>
            <a:endParaRPr lang="en-US" sz="628" dirty="0"/>
          </a:p>
        </p:txBody>
      </p:sp>
      <p:sp>
        <p:nvSpPr>
          <p:cNvPr id="18" name="Text 14"/>
          <p:cNvSpPr/>
          <p:nvPr/>
        </p:nvSpPr>
        <p:spPr>
          <a:xfrm>
            <a:off x="428625" y="2719118"/>
            <a:ext cx="241531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PROCEDURE DIVISION: Contém 12 parágrafos principais..." </a:t>
            </a:r>
            <a:endParaRPr lang="en-US" sz="628" dirty="0"/>
          </a:p>
        </p:txBody>
      </p:sp>
      <p:sp>
        <p:nvSpPr>
          <p:cNvPr id="19" name="Shape 15"/>
          <p:cNvSpPr/>
          <p:nvPr/>
        </p:nvSpPr>
        <p:spPr>
          <a:xfrm>
            <a:off x="250031" y="3123074"/>
            <a:ext cx="4207669" cy="2237277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20" name="Shape 16"/>
          <p:cNvSpPr/>
          <p:nvPr/>
        </p:nvSpPr>
        <p:spPr>
          <a:xfrm>
            <a:off x="357188" y="3230231"/>
            <a:ext cx="257175" cy="257175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" y="3301668"/>
            <a:ext cx="142875" cy="114300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700088" y="3262378"/>
            <a:ext cx="109904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Funcional</a:t>
            </a:r>
            <a:endParaRPr lang="en-US" sz="942" dirty="0"/>
          </a:p>
        </p:txBody>
      </p:sp>
      <p:sp>
        <p:nvSpPr>
          <p:cNvPr id="23" name="Text 18"/>
          <p:cNvSpPr/>
          <p:nvPr/>
        </p:nvSpPr>
        <p:spPr>
          <a:xfrm>
            <a:off x="357188" y="3558843"/>
            <a:ext cx="3993356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Explica o propósito e funcionalidade do programa em linguagem de negócio, descrevendo o que o programa faz e como ele se integra ao sistema. </a:t>
            </a:r>
            <a:endParaRPr lang="en-US" sz="732" dirty="0"/>
          </a:p>
        </p:txBody>
      </p:sp>
      <p:sp>
        <p:nvSpPr>
          <p:cNvPr id="24" name="Shape 19"/>
          <p:cNvSpPr/>
          <p:nvPr/>
        </p:nvSpPr>
        <p:spPr>
          <a:xfrm>
            <a:off x="357188" y="3910282"/>
            <a:ext cx="3993356" cy="455749"/>
          </a:xfrm>
          <a:prstGeom prst="rect">
            <a:avLst/>
          </a:prstGeom>
          <a:solidFill>
            <a:srgbClr val="F8F6F3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25" name="Text 20"/>
          <p:cNvSpPr/>
          <p:nvPr/>
        </p:nvSpPr>
        <p:spPr>
          <a:xfrm>
            <a:off x="428625" y="3981720"/>
            <a:ext cx="38504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Exemplo de Pergunta:</a:t>
            </a:r>
            <a:endParaRPr lang="en-US" sz="732" dirty="0"/>
          </a:p>
        </p:txBody>
      </p:sp>
      <p:sp>
        <p:nvSpPr>
          <p:cNvPr id="26" name="Text 21"/>
          <p:cNvSpPr/>
          <p:nvPr/>
        </p:nvSpPr>
        <p:spPr>
          <a:xfrm>
            <a:off x="428625" y="4160314"/>
            <a:ext cx="3850481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"O que este programa faz funcionalmente?" </a:t>
            </a:r>
            <a:endParaRPr lang="en-US" sz="628" dirty="0"/>
          </a:p>
        </p:txBody>
      </p:sp>
      <p:sp>
        <p:nvSpPr>
          <p:cNvPr id="27" name="Shape 22"/>
          <p:cNvSpPr/>
          <p:nvPr/>
        </p:nvSpPr>
        <p:spPr>
          <a:xfrm>
            <a:off x="357188" y="4408894"/>
            <a:ext cx="3993356" cy="815727"/>
          </a:xfrm>
          <a:prstGeom prst="rect">
            <a:avLst/>
          </a:prstGeom>
          <a:solidFill>
            <a:srgbClr val="F8F6F3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28" name="Text 23"/>
          <p:cNvSpPr/>
          <p:nvPr/>
        </p:nvSpPr>
        <p:spPr>
          <a:xfrm>
            <a:off x="428625" y="4480331"/>
            <a:ext cx="38504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Exemplo de Resposta:</a:t>
            </a:r>
            <a:endParaRPr lang="en-US" sz="732" dirty="0"/>
          </a:p>
        </p:txBody>
      </p:sp>
      <p:sp>
        <p:nvSpPr>
          <p:cNvPr id="29" name="Text 24"/>
          <p:cNvSpPr/>
          <p:nvPr/>
        </p:nvSpPr>
        <p:spPr>
          <a:xfrm>
            <a:off x="428625" y="4658925"/>
            <a:ext cx="3850481" cy="4799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"O programa LHAN0542 é responsável pelo particionamento de arquivos BACEN DOC3040. Ele processa arquivos de entrada contendo registros financeiros, valida os dados conforme regras do Banco Central, e gera arquivos de saída particionados por data e tipo de operação para processamento posterior..." </a:t>
            </a:r>
            <a:endParaRPr lang="en-US" sz="628" dirty="0"/>
          </a:p>
        </p:txBody>
      </p:sp>
      <p:sp>
        <p:nvSpPr>
          <p:cNvPr id="30" name="Shape 25"/>
          <p:cNvSpPr/>
          <p:nvPr/>
        </p:nvSpPr>
        <p:spPr>
          <a:xfrm>
            <a:off x="4686300" y="701511"/>
            <a:ext cx="4207669" cy="2357270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31" name="Shape 26"/>
          <p:cNvSpPr/>
          <p:nvPr/>
        </p:nvSpPr>
        <p:spPr>
          <a:xfrm>
            <a:off x="4793456" y="808667"/>
            <a:ext cx="257175" cy="257175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3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606" y="880104"/>
            <a:ext cx="142875" cy="114300"/>
          </a:xfrm>
          <a:prstGeom prst="rect">
            <a:avLst/>
          </a:prstGeom>
        </p:spPr>
      </p:pic>
      <p:sp>
        <p:nvSpPr>
          <p:cNvPr id="33" name="Text 27"/>
          <p:cNvSpPr/>
          <p:nvPr/>
        </p:nvSpPr>
        <p:spPr>
          <a:xfrm>
            <a:off x="5136356" y="840814"/>
            <a:ext cx="116925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Regras de Negócio</a:t>
            </a:r>
            <a:endParaRPr lang="en-US" sz="942" dirty="0"/>
          </a:p>
        </p:txBody>
      </p:sp>
      <p:sp>
        <p:nvSpPr>
          <p:cNvPr id="34" name="Text 28"/>
          <p:cNvSpPr/>
          <p:nvPr/>
        </p:nvSpPr>
        <p:spPr>
          <a:xfrm>
            <a:off x="4793456" y="1137279"/>
            <a:ext cx="3993356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Identifica e documenta as regras de negócio implementadas no código, incluindo validações, cálculos e lógica condicional. </a:t>
            </a:r>
            <a:endParaRPr lang="en-US" sz="732" dirty="0"/>
          </a:p>
        </p:txBody>
      </p:sp>
      <p:sp>
        <p:nvSpPr>
          <p:cNvPr id="35" name="Shape 29"/>
          <p:cNvSpPr/>
          <p:nvPr/>
        </p:nvSpPr>
        <p:spPr>
          <a:xfrm>
            <a:off x="4793456" y="1488718"/>
            <a:ext cx="3993356" cy="455749"/>
          </a:xfrm>
          <a:prstGeom prst="rect">
            <a:avLst/>
          </a:prstGeom>
          <a:solidFill>
            <a:srgbClr val="F8F6F3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36" name="Text 30"/>
          <p:cNvSpPr/>
          <p:nvPr/>
        </p:nvSpPr>
        <p:spPr>
          <a:xfrm>
            <a:off x="4864894" y="1560156"/>
            <a:ext cx="38504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Exemplo de Pergunta:</a:t>
            </a:r>
            <a:endParaRPr lang="en-US" sz="732" dirty="0"/>
          </a:p>
        </p:txBody>
      </p:sp>
      <p:sp>
        <p:nvSpPr>
          <p:cNvPr id="37" name="Text 31"/>
          <p:cNvSpPr/>
          <p:nvPr/>
        </p:nvSpPr>
        <p:spPr>
          <a:xfrm>
            <a:off x="4864894" y="1738750"/>
            <a:ext cx="3850481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"Quais regras de negócio estão implementadas neste programa?" </a:t>
            </a:r>
            <a:endParaRPr lang="en-US" sz="628" dirty="0"/>
          </a:p>
        </p:txBody>
      </p:sp>
      <p:sp>
        <p:nvSpPr>
          <p:cNvPr id="38" name="Shape 32"/>
          <p:cNvSpPr/>
          <p:nvPr/>
        </p:nvSpPr>
        <p:spPr>
          <a:xfrm>
            <a:off x="4793456" y="1987330"/>
            <a:ext cx="3993356" cy="935720"/>
          </a:xfrm>
          <a:prstGeom prst="rect">
            <a:avLst/>
          </a:prstGeom>
          <a:solidFill>
            <a:srgbClr val="F8F6F3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39" name="Text 33"/>
          <p:cNvSpPr/>
          <p:nvPr/>
        </p:nvSpPr>
        <p:spPr>
          <a:xfrm>
            <a:off x="4864894" y="2058767"/>
            <a:ext cx="38504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Exemplo de Resposta:</a:t>
            </a:r>
            <a:endParaRPr lang="en-US" sz="732" dirty="0"/>
          </a:p>
        </p:txBody>
      </p:sp>
      <p:sp>
        <p:nvSpPr>
          <p:cNvPr id="40" name="Text 34"/>
          <p:cNvSpPr/>
          <p:nvPr/>
        </p:nvSpPr>
        <p:spPr>
          <a:xfrm>
            <a:off x="4864894" y="2239147"/>
            <a:ext cx="232735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"O programa implementa as seguintes regras de negócio:</a:t>
            </a:r>
            <a:endParaRPr lang="en-US" sz="628" dirty="0"/>
          </a:p>
        </p:txBody>
      </p:sp>
      <p:sp>
        <p:nvSpPr>
          <p:cNvPr id="41" name="Text 35"/>
          <p:cNvSpPr/>
          <p:nvPr/>
        </p:nvSpPr>
        <p:spPr>
          <a:xfrm>
            <a:off x="4864894" y="2359140"/>
            <a:ext cx="185073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1. Validação de formato de data (AAAAMMDD)</a:t>
            </a:r>
            <a:endParaRPr lang="en-US" sz="628" dirty="0"/>
          </a:p>
        </p:txBody>
      </p:sp>
      <p:sp>
        <p:nvSpPr>
          <p:cNvPr id="42" name="Text 36"/>
          <p:cNvSpPr/>
          <p:nvPr/>
        </p:nvSpPr>
        <p:spPr>
          <a:xfrm>
            <a:off x="4864894" y="2479132"/>
            <a:ext cx="222159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2. Verificação de códigos de operação (apenas 001-999)</a:t>
            </a:r>
            <a:endParaRPr lang="en-US" sz="628" dirty="0"/>
          </a:p>
        </p:txBody>
      </p:sp>
      <p:sp>
        <p:nvSpPr>
          <p:cNvPr id="43" name="Text 37"/>
          <p:cNvSpPr/>
          <p:nvPr/>
        </p:nvSpPr>
        <p:spPr>
          <a:xfrm>
            <a:off x="4864894" y="2599125"/>
            <a:ext cx="16211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3. Cálculo de totais por tipo de operação</a:t>
            </a:r>
            <a:endParaRPr lang="en-US" sz="628" dirty="0"/>
          </a:p>
        </p:txBody>
      </p:sp>
      <p:sp>
        <p:nvSpPr>
          <p:cNvPr id="44" name="Text 38"/>
          <p:cNvSpPr/>
          <p:nvPr/>
        </p:nvSpPr>
        <p:spPr>
          <a:xfrm>
            <a:off x="4864894" y="2719118"/>
            <a:ext cx="216542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4. Regras de particionamento baseadas em volume..." </a:t>
            </a:r>
            <a:endParaRPr lang="en-US" sz="628" dirty="0"/>
          </a:p>
        </p:txBody>
      </p:sp>
      <p:sp>
        <p:nvSpPr>
          <p:cNvPr id="45" name="Shape 39"/>
          <p:cNvSpPr/>
          <p:nvPr/>
        </p:nvSpPr>
        <p:spPr>
          <a:xfrm>
            <a:off x="4686300" y="3123074"/>
            <a:ext cx="4207669" cy="2357270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46" name="Shape 40"/>
          <p:cNvSpPr/>
          <p:nvPr/>
        </p:nvSpPr>
        <p:spPr>
          <a:xfrm>
            <a:off x="4793456" y="3230231"/>
            <a:ext cx="257175" cy="257175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4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3301668"/>
            <a:ext cx="128588" cy="114300"/>
          </a:xfrm>
          <a:prstGeom prst="rect">
            <a:avLst/>
          </a:prstGeom>
        </p:spPr>
      </p:pic>
      <p:sp>
        <p:nvSpPr>
          <p:cNvPr id="48" name="Text 41"/>
          <p:cNvSpPr/>
          <p:nvPr/>
        </p:nvSpPr>
        <p:spPr>
          <a:xfrm>
            <a:off x="5136356" y="3262378"/>
            <a:ext cx="176219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de Relacionamentos</a:t>
            </a:r>
            <a:endParaRPr lang="en-US" sz="942" dirty="0"/>
          </a:p>
        </p:txBody>
      </p:sp>
      <p:sp>
        <p:nvSpPr>
          <p:cNvPr id="49" name="Text 42"/>
          <p:cNvSpPr/>
          <p:nvPr/>
        </p:nvSpPr>
        <p:spPr>
          <a:xfrm>
            <a:off x="4793456" y="3558843"/>
            <a:ext cx="3993356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Identifica dependências entre programas, copybooks e outros componentes do sistema, mapeando integrações e fluxos de dados. </a:t>
            </a:r>
            <a:endParaRPr lang="en-US" sz="732" dirty="0"/>
          </a:p>
        </p:txBody>
      </p:sp>
      <p:sp>
        <p:nvSpPr>
          <p:cNvPr id="50" name="Shape 43"/>
          <p:cNvSpPr/>
          <p:nvPr/>
        </p:nvSpPr>
        <p:spPr>
          <a:xfrm>
            <a:off x="4793456" y="3910282"/>
            <a:ext cx="3993356" cy="455749"/>
          </a:xfrm>
          <a:prstGeom prst="rect">
            <a:avLst/>
          </a:prstGeom>
          <a:solidFill>
            <a:srgbClr val="F8F6F3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51" name="Text 44"/>
          <p:cNvSpPr/>
          <p:nvPr/>
        </p:nvSpPr>
        <p:spPr>
          <a:xfrm>
            <a:off x="4864894" y="3981720"/>
            <a:ext cx="38504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Exemplo de Pergunta:</a:t>
            </a:r>
            <a:endParaRPr lang="en-US" sz="732" dirty="0"/>
          </a:p>
        </p:txBody>
      </p:sp>
      <p:sp>
        <p:nvSpPr>
          <p:cNvPr id="52" name="Text 45"/>
          <p:cNvSpPr/>
          <p:nvPr/>
        </p:nvSpPr>
        <p:spPr>
          <a:xfrm>
            <a:off x="4864894" y="4160314"/>
            <a:ext cx="3850481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"Como este programa se relaciona com outros sistemas?" </a:t>
            </a:r>
            <a:endParaRPr lang="en-US" sz="628" dirty="0"/>
          </a:p>
        </p:txBody>
      </p:sp>
      <p:sp>
        <p:nvSpPr>
          <p:cNvPr id="53" name="Shape 46"/>
          <p:cNvSpPr/>
          <p:nvPr/>
        </p:nvSpPr>
        <p:spPr>
          <a:xfrm>
            <a:off x="4793456" y="4408894"/>
            <a:ext cx="3993356" cy="935720"/>
          </a:xfrm>
          <a:prstGeom prst="rect">
            <a:avLst/>
          </a:prstGeom>
          <a:solidFill>
            <a:srgbClr val="F8F6F3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54" name="Text 47"/>
          <p:cNvSpPr/>
          <p:nvPr/>
        </p:nvSpPr>
        <p:spPr>
          <a:xfrm>
            <a:off x="4864894" y="4480331"/>
            <a:ext cx="38504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Exemplo de Resposta:</a:t>
            </a:r>
            <a:endParaRPr lang="en-US" sz="732" dirty="0"/>
          </a:p>
        </p:txBody>
      </p:sp>
      <p:sp>
        <p:nvSpPr>
          <p:cNvPr id="55" name="Text 48"/>
          <p:cNvSpPr/>
          <p:nvPr/>
        </p:nvSpPr>
        <p:spPr>
          <a:xfrm>
            <a:off x="4864894" y="4660711"/>
            <a:ext cx="161337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"O programa LHAN0542 se integra com:</a:t>
            </a:r>
            <a:endParaRPr lang="en-US" sz="628" dirty="0"/>
          </a:p>
        </p:txBody>
      </p:sp>
      <p:sp>
        <p:nvSpPr>
          <p:cNvPr id="56" name="Text 49"/>
          <p:cNvSpPr/>
          <p:nvPr/>
        </p:nvSpPr>
        <p:spPr>
          <a:xfrm>
            <a:off x="4864894" y="4780704"/>
            <a:ext cx="155276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Sistema de Arquivos BACEN (entrada)</a:t>
            </a:r>
            <a:endParaRPr lang="en-US" sz="628" dirty="0"/>
          </a:p>
        </p:txBody>
      </p:sp>
      <p:sp>
        <p:nvSpPr>
          <p:cNvPr id="57" name="Text 50"/>
          <p:cNvSpPr/>
          <p:nvPr/>
        </p:nvSpPr>
        <p:spPr>
          <a:xfrm>
            <a:off x="4864894" y="4900696"/>
            <a:ext cx="1847999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Módulo de Processamento LHBR0700 (saída)</a:t>
            </a:r>
            <a:endParaRPr lang="en-US" sz="628" dirty="0"/>
          </a:p>
        </p:txBody>
      </p:sp>
      <p:sp>
        <p:nvSpPr>
          <p:cNvPr id="58" name="Text 51"/>
          <p:cNvSpPr/>
          <p:nvPr/>
        </p:nvSpPr>
        <p:spPr>
          <a:xfrm>
            <a:off x="4864894" y="5020689"/>
            <a:ext cx="248142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Utiliza 5 copybooks compartilhados (LHCP3402, LHCE0700...)</a:t>
            </a:r>
            <a:endParaRPr lang="en-US" sz="628" dirty="0"/>
          </a:p>
        </p:txBody>
      </p:sp>
      <p:sp>
        <p:nvSpPr>
          <p:cNvPr id="59" name="Text 52"/>
          <p:cNvSpPr/>
          <p:nvPr/>
        </p:nvSpPr>
        <p:spPr>
          <a:xfrm>
            <a:off x="4864894" y="5140682"/>
            <a:ext cx="19311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Gera logs para o sistema de monitoramento..." </a:t>
            </a:r>
            <a:endParaRPr lang="en-US" sz="628" dirty="0"/>
          </a:p>
        </p:txBody>
      </p:sp>
      <p:sp>
        <p:nvSpPr>
          <p:cNvPr id="60" name="Shape 53"/>
          <p:cNvSpPr/>
          <p:nvPr/>
        </p:nvSpPr>
        <p:spPr>
          <a:xfrm>
            <a:off x="250031" y="5630363"/>
            <a:ext cx="8643938" cy="1785938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61" name="Shape 54"/>
          <p:cNvSpPr/>
          <p:nvPr/>
        </p:nvSpPr>
        <p:spPr>
          <a:xfrm>
            <a:off x="250031" y="5630363"/>
            <a:ext cx="28575" cy="178593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62" name="Text 55"/>
          <p:cNvSpPr/>
          <p:nvPr/>
        </p:nvSpPr>
        <p:spPr>
          <a:xfrm>
            <a:off x="335756" y="5716088"/>
            <a:ext cx="84724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Perguntas Customizáveis via YAML</a:t>
            </a:r>
            <a:endParaRPr lang="en-US" sz="837" dirty="0"/>
          </a:p>
        </p:txBody>
      </p:sp>
      <p:sp>
        <p:nvSpPr>
          <p:cNvPr id="63" name="Shape 56"/>
          <p:cNvSpPr/>
          <p:nvPr/>
        </p:nvSpPr>
        <p:spPr>
          <a:xfrm>
            <a:off x="335756" y="5994695"/>
            <a:ext cx="4200525" cy="253603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64" name="Shape 57"/>
          <p:cNvSpPr/>
          <p:nvPr/>
        </p:nvSpPr>
        <p:spPr>
          <a:xfrm>
            <a:off x="335756" y="5994695"/>
            <a:ext cx="21431" cy="25360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65" name="Text 58"/>
          <p:cNvSpPr/>
          <p:nvPr/>
        </p:nvSpPr>
        <p:spPr>
          <a:xfrm>
            <a:off x="335756" y="5994695"/>
            <a:ext cx="4200525" cy="253603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O que este programa faz funcionalmente?</a:t>
            </a:r>
            <a:endParaRPr lang="en-US" sz="680" dirty="0"/>
          </a:p>
        </p:txBody>
      </p:sp>
      <p:sp>
        <p:nvSpPr>
          <p:cNvPr id="66" name="Shape 59"/>
          <p:cNvSpPr/>
          <p:nvPr/>
        </p:nvSpPr>
        <p:spPr>
          <a:xfrm>
            <a:off x="4607719" y="5994695"/>
            <a:ext cx="4200525" cy="253603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67" name="Shape 60"/>
          <p:cNvSpPr/>
          <p:nvPr/>
        </p:nvSpPr>
        <p:spPr>
          <a:xfrm>
            <a:off x="4607719" y="5994695"/>
            <a:ext cx="21431" cy="25360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68" name="Text 61"/>
          <p:cNvSpPr/>
          <p:nvPr/>
        </p:nvSpPr>
        <p:spPr>
          <a:xfrm>
            <a:off x="4607719" y="5994695"/>
            <a:ext cx="4200525" cy="253603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Qual é a estrutura técnica e componentes principais?</a:t>
            </a:r>
            <a:endParaRPr lang="en-US" sz="680" dirty="0"/>
          </a:p>
        </p:txBody>
      </p:sp>
      <p:sp>
        <p:nvSpPr>
          <p:cNvPr id="69" name="Shape 62"/>
          <p:cNvSpPr/>
          <p:nvPr/>
        </p:nvSpPr>
        <p:spPr>
          <a:xfrm>
            <a:off x="335756" y="6319735"/>
            <a:ext cx="4200525" cy="253603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70" name="Shape 63"/>
          <p:cNvSpPr/>
          <p:nvPr/>
        </p:nvSpPr>
        <p:spPr>
          <a:xfrm>
            <a:off x="335756" y="6319735"/>
            <a:ext cx="21431" cy="25360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1" name="Text 64"/>
          <p:cNvSpPr/>
          <p:nvPr/>
        </p:nvSpPr>
        <p:spPr>
          <a:xfrm>
            <a:off x="335756" y="6319735"/>
            <a:ext cx="4200525" cy="253603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Quais regras de negócio estão implementadas?</a:t>
            </a:r>
            <a:endParaRPr lang="en-US" sz="680" dirty="0"/>
          </a:p>
        </p:txBody>
      </p:sp>
      <p:sp>
        <p:nvSpPr>
          <p:cNvPr id="72" name="Shape 65"/>
          <p:cNvSpPr/>
          <p:nvPr/>
        </p:nvSpPr>
        <p:spPr>
          <a:xfrm>
            <a:off x="4607719" y="6319735"/>
            <a:ext cx="4200525" cy="253603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73" name="Shape 66"/>
          <p:cNvSpPr/>
          <p:nvPr/>
        </p:nvSpPr>
        <p:spPr>
          <a:xfrm>
            <a:off x="4607719" y="6319735"/>
            <a:ext cx="21431" cy="25360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4" name="Text 67"/>
          <p:cNvSpPr/>
          <p:nvPr/>
        </p:nvSpPr>
        <p:spPr>
          <a:xfrm>
            <a:off x="4607719" y="6319735"/>
            <a:ext cx="4200525" cy="253603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Quais são os trechos de código mais relevantes?</a:t>
            </a:r>
            <a:endParaRPr lang="en-US" sz="680" dirty="0"/>
          </a:p>
        </p:txBody>
      </p:sp>
      <p:sp>
        <p:nvSpPr>
          <p:cNvPr id="75" name="Shape 68"/>
          <p:cNvSpPr/>
          <p:nvPr/>
        </p:nvSpPr>
        <p:spPr>
          <a:xfrm>
            <a:off x="335756" y="6644776"/>
            <a:ext cx="4200525" cy="253603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76" name="Shape 69"/>
          <p:cNvSpPr/>
          <p:nvPr/>
        </p:nvSpPr>
        <p:spPr>
          <a:xfrm>
            <a:off x="335756" y="6644776"/>
            <a:ext cx="21431" cy="25360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7" name="Text 70"/>
          <p:cNvSpPr/>
          <p:nvPr/>
        </p:nvSpPr>
        <p:spPr>
          <a:xfrm>
            <a:off x="335756" y="6644776"/>
            <a:ext cx="4200525" cy="253603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Como este programa se relaciona com outros sistemas?</a:t>
            </a:r>
            <a:endParaRPr lang="en-US" sz="680" dirty="0"/>
          </a:p>
        </p:txBody>
      </p:sp>
      <p:sp>
        <p:nvSpPr>
          <p:cNvPr id="78" name="Shape 71"/>
          <p:cNvSpPr/>
          <p:nvPr/>
        </p:nvSpPr>
        <p:spPr>
          <a:xfrm>
            <a:off x="4607719" y="6644776"/>
            <a:ext cx="4200525" cy="253603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79" name="Shape 72"/>
          <p:cNvSpPr/>
          <p:nvPr/>
        </p:nvSpPr>
        <p:spPr>
          <a:xfrm>
            <a:off x="4607719" y="6644776"/>
            <a:ext cx="21431" cy="25360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80" name="Text 73"/>
          <p:cNvSpPr/>
          <p:nvPr/>
        </p:nvSpPr>
        <p:spPr>
          <a:xfrm>
            <a:off x="4607719" y="6644776"/>
            <a:ext cx="4200525" cy="253603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Quais são as considerações de performance?</a:t>
            </a:r>
            <a:endParaRPr lang="en-US" sz="680" dirty="0"/>
          </a:p>
        </p:txBody>
      </p:sp>
      <p:sp>
        <p:nvSpPr>
          <p:cNvPr id="81" name="Shape 74"/>
          <p:cNvSpPr/>
          <p:nvPr/>
        </p:nvSpPr>
        <p:spPr>
          <a:xfrm>
            <a:off x="335756" y="6969816"/>
            <a:ext cx="4200525" cy="253603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82" name="Shape 75"/>
          <p:cNvSpPr/>
          <p:nvPr/>
        </p:nvSpPr>
        <p:spPr>
          <a:xfrm>
            <a:off x="335756" y="6969816"/>
            <a:ext cx="21431" cy="25360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83" name="Text 76"/>
          <p:cNvSpPr/>
          <p:nvPr/>
        </p:nvSpPr>
        <p:spPr>
          <a:xfrm>
            <a:off x="335756" y="6969816"/>
            <a:ext cx="4200525" cy="253603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Quais são os possíveis pontos de falha?</a:t>
            </a:r>
            <a:endParaRPr lang="en-US" sz="680" dirty="0"/>
          </a:p>
        </p:txBody>
      </p:sp>
      <p:sp>
        <p:nvSpPr>
          <p:cNvPr id="84" name="Shape 77"/>
          <p:cNvSpPr/>
          <p:nvPr/>
        </p:nvSpPr>
        <p:spPr>
          <a:xfrm>
            <a:off x="4607719" y="6969816"/>
            <a:ext cx="4200525" cy="253603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85" name="Shape 78"/>
          <p:cNvSpPr/>
          <p:nvPr/>
        </p:nvSpPr>
        <p:spPr>
          <a:xfrm>
            <a:off x="4607719" y="6969816"/>
            <a:ext cx="21431" cy="25360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86" name="Text 79"/>
          <p:cNvSpPr/>
          <p:nvPr/>
        </p:nvSpPr>
        <p:spPr>
          <a:xfrm>
            <a:off x="4607719" y="6969816"/>
            <a:ext cx="4200525" cy="253603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Quais melhorias poderiam ser implementadas?</a:t>
            </a:r>
            <a:endParaRPr lang="en-US" sz="6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7323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50031" y="250031"/>
            <a:ext cx="8643938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Exemplo de Input: Programa COBOL Real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50031" y="787236"/>
            <a:ext cx="4207669" cy="680052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5" name="Shape 2"/>
          <p:cNvSpPr/>
          <p:nvPr/>
        </p:nvSpPr>
        <p:spPr>
          <a:xfrm>
            <a:off x="250031" y="787236"/>
            <a:ext cx="28575" cy="680052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6" name="Text 3"/>
          <p:cNvSpPr/>
          <p:nvPr/>
        </p:nvSpPr>
        <p:spPr>
          <a:xfrm>
            <a:off x="335756" y="872961"/>
            <a:ext cx="40362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Formato de Entrada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335756" y="1101561"/>
            <a:ext cx="4036219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 sistema recebe arquivos de texto contendo programas COBOL e copybooks, identificados por marcadores VMEMBER que delimitam cada componente. </a:t>
            </a:r>
            <a:endParaRPr lang="en-US" sz="732" dirty="0"/>
          </a:p>
        </p:txBody>
      </p:sp>
      <p:sp>
        <p:nvSpPr>
          <p:cNvPr id="8" name="Shape 5"/>
          <p:cNvSpPr/>
          <p:nvPr/>
        </p:nvSpPr>
        <p:spPr>
          <a:xfrm>
            <a:off x="250031" y="1553012"/>
            <a:ext cx="4207669" cy="482203"/>
          </a:xfrm>
          <a:prstGeom prst="rect">
            <a:avLst/>
          </a:prstGeom>
          <a:solidFill>
            <a:srgbClr val="F8F6F3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07181" y="1615520"/>
            <a:ext cx="62237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VMEMBER NAME</a:t>
            </a:r>
            <a:endParaRPr lang="en-US" sz="575" dirty="0"/>
          </a:p>
        </p:txBody>
      </p:sp>
      <p:sp>
        <p:nvSpPr>
          <p:cNvPr id="10" name="Text 7"/>
          <p:cNvSpPr/>
          <p:nvPr/>
        </p:nvSpPr>
        <p:spPr>
          <a:xfrm>
            <a:off x="929553" y="1615520"/>
            <a:ext cx="409566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LHAN0542</a:t>
            </a:r>
            <a:endParaRPr lang="en-US" sz="575" dirty="0"/>
          </a:p>
        </p:txBody>
      </p:sp>
      <p:sp>
        <p:nvSpPr>
          <p:cNvPr id="11" name="Text 8"/>
          <p:cNvSpPr/>
          <p:nvPr/>
        </p:nvSpPr>
        <p:spPr>
          <a:xfrm>
            <a:off x="307181" y="1728034"/>
            <a:ext cx="409336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... código COBOL ...</a:t>
            </a:r>
            <a:endParaRPr lang="en-US" sz="575" dirty="0"/>
          </a:p>
        </p:txBody>
      </p:sp>
      <p:sp>
        <p:nvSpPr>
          <p:cNvPr id="12" name="Text 9"/>
          <p:cNvSpPr/>
          <p:nvPr/>
        </p:nvSpPr>
        <p:spPr>
          <a:xfrm>
            <a:off x="307181" y="1851264"/>
            <a:ext cx="558245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VMEMBER END</a:t>
            </a:r>
            <a:endParaRPr lang="en-US" sz="575" dirty="0"/>
          </a:p>
        </p:txBody>
      </p:sp>
      <p:sp>
        <p:nvSpPr>
          <p:cNvPr id="13" name="Shape 10"/>
          <p:cNvSpPr/>
          <p:nvPr/>
        </p:nvSpPr>
        <p:spPr>
          <a:xfrm>
            <a:off x="250031" y="2092365"/>
            <a:ext cx="4207669" cy="2928938"/>
          </a:xfrm>
          <a:prstGeom prst="rect">
            <a:avLst/>
          </a:prstGeom>
          <a:solidFill>
            <a:srgbClr val="121211"/>
          </a:solidFill>
          <a:ln/>
        </p:spPr>
      </p:sp>
      <p:sp>
        <p:nvSpPr>
          <p:cNvPr id="14" name="Shape 11"/>
          <p:cNvSpPr/>
          <p:nvPr/>
        </p:nvSpPr>
        <p:spPr>
          <a:xfrm>
            <a:off x="3628802" y="2199522"/>
            <a:ext cx="757461" cy="135731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5" name="Text 12"/>
          <p:cNvSpPr/>
          <p:nvPr/>
        </p:nvSpPr>
        <p:spPr>
          <a:xfrm>
            <a:off x="3628802" y="2199522"/>
            <a:ext cx="757461" cy="135731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LHAN0542 (Trecho)</a:t>
            </a:r>
            <a:endParaRPr lang="en-US" sz="523" dirty="0"/>
          </a:p>
        </p:txBody>
      </p:sp>
      <p:sp>
        <p:nvSpPr>
          <p:cNvPr id="16" name="Shape 13"/>
          <p:cNvSpPr/>
          <p:nvPr/>
        </p:nvSpPr>
        <p:spPr>
          <a:xfrm>
            <a:off x="357188" y="2213809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17" name="Shape 14"/>
          <p:cNvSpPr/>
          <p:nvPr/>
        </p:nvSpPr>
        <p:spPr>
          <a:xfrm>
            <a:off x="357188" y="2213809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8" name="Text 15"/>
          <p:cNvSpPr/>
          <p:nvPr/>
        </p:nvSpPr>
        <p:spPr>
          <a:xfrm>
            <a:off x="357188" y="2213809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IDENTIFICATION DIVISION.</a:t>
            </a:r>
            <a:endParaRPr lang="en-US" sz="628" dirty="0"/>
          </a:p>
        </p:txBody>
      </p:sp>
      <p:sp>
        <p:nvSpPr>
          <p:cNvPr id="19" name="Shape 16"/>
          <p:cNvSpPr/>
          <p:nvPr/>
        </p:nvSpPr>
        <p:spPr>
          <a:xfrm>
            <a:off x="357188" y="2356684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20" name="Shape 17"/>
          <p:cNvSpPr/>
          <p:nvPr/>
        </p:nvSpPr>
        <p:spPr>
          <a:xfrm>
            <a:off x="357188" y="2356684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1" name="Text 18"/>
          <p:cNvSpPr/>
          <p:nvPr/>
        </p:nvSpPr>
        <p:spPr>
          <a:xfrm>
            <a:off x="357188" y="2356684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PROGRAM-ID. LHAN0542.</a:t>
            </a:r>
            <a:endParaRPr lang="en-US" sz="628" dirty="0"/>
          </a:p>
        </p:txBody>
      </p:sp>
      <p:sp>
        <p:nvSpPr>
          <p:cNvPr id="22" name="Shape 19"/>
          <p:cNvSpPr/>
          <p:nvPr/>
        </p:nvSpPr>
        <p:spPr>
          <a:xfrm>
            <a:off x="357188" y="2499559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23" name="Shape 20"/>
          <p:cNvSpPr/>
          <p:nvPr/>
        </p:nvSpPr>
        <p:spPr>
          <a:xfrm>
            <a:off x="357188" y="2499559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4" name="Text 21"/>
          <p:cNvSpPr/>
          <p:nvPr/>
        </p:nvSpPr>
        <p:spPr>
          <a:xfrm>
            <a:off x="357188" y="2499559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AUTHOR. BACEN.</a:t>
            </a:r>
            <a:endParaRPr lang="en-US" sz="628" dirty="0"/>
          </a:p>
        </p:txBody>
      </p:sp>
      <p:sp>
        <p:nvSpPr>
          <p:cNvPr id="25" name="Text 22"/>
          <p:cNvSpPr/>
          <p:nvPr/>
        </p:nvSpPr>
        <p:spPr>
          <a:xfrm>
            <a:off x="357188" y="2642434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DATE-WRITTEN. 10/03/2015.</a:t>
            </a:r>
            <a:endParaRPr lang="en-US" sz="628" dirty="0"/>
          </a:p>
        </p:txBody>
      </p:sp>
      <p:sp>
        <p:nvSpPr>
          <p:cNvPr id="26" name="Text 23"/>
          <p:cNvSpPr/>
          <p:nvPr/>
        </p:nvSpPr>
        <p:spPr>
          <a:xfrm>
            <a:off x="357188" y="2771022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DATE-COMPILED.</a:t>
            </a:r>
            <a:endParaRPr lang="en-US" sz="628" dirty="0"/>
          </a:p>
        </p:txBody>
      </p:sp>
      <p:sp>
        <p:nvSpPr>
          <p:cNvPr id="27" name="Text 24"/>
          <p:cNvSpPr/>
          <p:nvPr/>
        </p:nvSpPr>
        <p:spPr>
          <a:xfrm>
            <a:off x="357188" y="2899609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</a:t>
            </a:r>
            <a:endParaRPr lang="en-US" sz="628" dirty="0"/>
          </a:p>
        </p:txBody>
      </p:sp>
      <p:sp>
        <p:nvSpPr>
          <p:cNvPr id="28" name="Text 25"/>
          <p:cNvSpPr/>
          <p:nvPr/>
        </p:nvSpPr>
        <p:spPr>
          <a:xfrm>
            <a:off x="357188" y="3028197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*================================================================*</a:t>
            </a:r>
            <a:endParaRPr lang="en-US" sz="628" dirty="0"/>
          </a:p>
        </p:txBody>
      </p:sp>
      <p:sp>
        <p:nvSpPr>
          <p:cNvPr id="29" name="Text 26"/>
          <p:cNvSpPr/>
          <p:nvPr/>
        </p:nvSpPr>
        <p:spPr>
          <a:xfrm>
            <a:off x="357188" y="3156784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 SISTEMA : LHAN - BACEN *</a:t>
            </a:r>
            <a:endParaRPr lang="en-US" sz="628" dirty="0"/>
          </a:p>
        </p:txBody>
      </p:sp>
      <p:sp>
        <p:nvSpPr>
          <p:cNvPr id="30" name="Text 27"/>
          <p:cNvSpPr/>
          <p:nvPr/>
        </p:nvSpPr>
        <p:spPr>
          <a:xfrm>
            <a:off x="357188" y="3285372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 PROGRAMA : LHAN0542 *</a:t>
            </a:r>
            <a:endParaRPr lang="en-US" sz="628" dirty="0"/>
          </a:p>
        </p:txBody>
      </p:sp>
      <p:sp>
        <p:nvSpPr>
          <p:cNvPr id="31" name="Text 28"/>
          <p:cNvSpPr/>
          <p:nvPr/>
        </p:nvSpPr>
        <p:spPr>
          <a:xfrm>
            <a:off x="357188" y="3413959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 ANALISTA : EQUIPE BACEN *</a:t>
            </a:r>
            <a:endParaRPr lang="en-US" sz="628" dirty="0"/>
          </a:p>
        </p:txBody>
      </p:sp>
      <p:sp>
        <p:nvSpPr>
          <p:cNvPr id="32" name="Text 29"/>
          <p:cNvSpPr/>
          <p:nvPr/>
        </p:nvSpPr>
        <p:spPr>
          <a:xfrm>
            <a:off x="357188" y="3542547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 OBJETIVO : PARTICIONAR ARQUIVOS DOC3040 *</a:t>
            </a:r>
            <a:endParaRPr lang="en-US" sz="628" dirty="0"/>
          </a:p>
        </p:txBody>
      </p:sp>
      <p:sp>
        <p:nvSpPr>
          <p:cNvPr id="33" name="Text 30"/>
          <p:cNvSpPr/>
          <p:nvPr/>
        </p:nvSpPr>
        <p:spPr>
          <a:xfrm>
            <a:off x="357188" y="3671134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*================================================================*</a:t>
            </a:r>
            <a:endParaRPr lang="en-US" sz="628" dirty="0"/>
          </a:p>
        </p:txBody>
      </p:sp>
      <p:sp>
        <p:nvSpPr>
          <p:cNvPr id="34" name="Text 31"/>
          <p:cNvSpPr/>
          <p:nvPr/>
        </p:nvSpPr>
        <p:spPr>
          <a:xfrm>
            <a:off x="357188" y="3799722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</a:t>
            </a:r>
            <a:endParaRPr lang="en-US" sz="628" dirty="0"/>
          </a:p>
        </p:txBody>
      </p:sp>
      <p:sp>
        <p:nvSpPr>
          <p:cNvPr id="35" name="Shape 32"/>
          <p:cNvSpPr/>
          <p:nvPr/>
        </p:nvSpPr>
        <p:spPr>
          <a:xfrm>
            <a:off x="357188" y="3942597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36" name="Shape 33"/>
          <p:cNvSpPr/>
          <p:nvPr/>
        </p:nvSpPr>
        <p:spPr>
          <a:xfrm>
            <a:off x="357188" y="3942597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37" name="Text 34"/>
          <p:cNvSpPr/>
          <p:nvPr/>
        </p:nvSpPr>
        <p:spPr>
          <a:xfrm>
            <a:off x="357188" y="3942597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ENVIRONMENT DIVISION.</a:t>
            </a:r>
            <a:endParaRPr lang="en-US" sz="628" dirty="0"/>
          </a:p>
        </p:txBody>
      </p:sp>
      <p:sp>
        <p:nvSpPr>
          <p:cNvPr id="38" name="Shape 35"/>
          <p:cNvSpPr/>
          <p:nvPr/>
        </p:nvSpPr>
        <p:spPr>
          <a:xfrm>
            <a:off x="357188" y="4085472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39" name="Shape 36"/>
          <p:cNvSpPr/>
          <p:nvPr/>
        </p:nvSpPr>
        <p:spPr>
          <a:xfrm>
            <a:off x="357188" y="4085472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40" name="Text 37"/>
          <p:cNvSpPr/>
          <p:nvPr/>
        </p:nvSpPr>
        <p:spPr>
          <a:xfrm>
            <a:off x="357188" y="4085472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CONFIGURATION SECTION.</a:t>
            </a:r>
            <a:endParaRPr lang="en-US" sz="628" dirty="0"/>
          </a:p>
        </p:txBody>
      </p:sp>
      <p:sp>
        <p:nvSpPr>
          <p:cNvPr id="41" name="Text 38"/>
          <p:cNvSpPr/>
          <p:nvPr/>
        </p:nvSpPr>
        <p:spPr>
          <a:xfrm>
            <a:off x="357188" y="4228347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SPECIAL-NAMES.</a:t>
            </a:r>
            <a:endParaRPr lang="en-US" sz="628" dirty="0"/>
          </a:p>
        </p:txBody>
      </p:sp>
      <p:sp>
        <p:nvSpPr>
          <p:cNvPr id="42" name="Text 39"/>
          <p:cNvSpPr/>
          <p:nvPr/>
        </p:nvSpPr>
        <p:spPr>
          <a:xfrm>
            <a:off x="357188" y="4356934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DECIMAL-POINT IS COMMA.</a:t>
            </a:r>
            <a:endParaRPr lang="en-US" sz="628" dirty="0"/>
          </a:p>
        </p:txBody>
      </p:sp>
      <p:sp>
        <p:nvSpPr>
          <p:cNvPr id="43" name="Text 40"/>
          <p:cNvSpPr/>
          <p:nvPr/>
        </p:nvSpPr>
        <p:spPr>
          <a:xfrm>
            <a:off x="357188" y="4485522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</a:t>
            </a:r>
            <a:endParaRPr lang="en-US" sz="628" dirty="0"/>
          </a:p>
        </p:txBody>
      </p:sp>
      <p:sp>
        <p:nvSpPr>
          <p:cNvPr id="44" name="Shape 41"/>
          <p:cNvSpPr/>
          <p:nvPr/>
        </p:nvSpPr>
        <p:spPr>
          <a:xfrm>
            <a:off x="357188" y="4628397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45" name="Shape 42"/>
          <p:cNvSpPr/>
          <p:nvPr/>
        </p:nvSpPr>
        <p:spPr>
          <a:xfrm>
            <a:off x="357188" y="4628397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46" name="Text 43"/>
          <p:cNvSpPr/>
          <p:nvPr/>
        </p:nvSpPr>
        <p:spPr>
          <a:xfrm>
            <a:off x="357188" y="4628397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INPUT-OUTPUT SECTION.</a:t>
            </a:r>
            <a:endParaRPr lang="en-US" sz="628" dirty="0"/>
          </a:p>
        </p:txBody>
      </p:sp>
      <p:sp>
        <p:nvSpPr>
          <p:cNvPr id="47" name="Shape 44"/>
          <p:cNvSpPr/>
          <p:nvPr/>
        </p:nvSpPr>
        <p:spPr>
          <a:xfrm>
            <a:off x="357188" y="4771272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48" name="Shape 45"/>
          <p:cNvSpPr/>
          <p:nvPr/>
        </p:nvSpPr>
        <p:spPr>
          <a:xfrm>
            <a:off x="357188" y="4771272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49" name="Text 46"/>
          <p:cNvSpPr/>
          <p:nvPr/>
        </p:nvSpPr>
        <p:spPr>
          <a:xfrm>
            <a:off x="357188" y="4771272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FILE-CONTROL.</a:t>
            </a:r>
            <a:endParaRPr lang="en-US" sz="628" dirty="0"/>
          </a:p>
        </p:txBody>
      </p:sp>
      <p:sp>
        <p:nvSpPr>
          <p:cNvPr id="50" name="Shape 47"/>
          <p:cNvSpPr/>
          <p:nvPr/>
        </p:nvSpPr>
        <p:spPr>
          <a:xfrm>
            <a:off x="250031" y="5092740"/>
            <a:ext cx="4207669" cy="914400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51" name="Shape 48"/>
          <p:cNvSpPr/>
          <p:nvPr/>
        </p:nvSpPr>
        <p:spPr>
          <a:xfrm>
            <a:off x="335756" y="5182037"/>
            <a:ext cx="142875" cy="142875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5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05" y="5217756"/>
            <a:ext cx="53578" cy="71438"/>
          </a:xfrm>
          <a:prstGeom prst="rect">
            <a:avLst/>
          </a:prstGeom>
        </p:spPr>
      </p:pic>
      <p:sp>
        <p:nvSpPr>
          <p:cNvPr id="53" name="Text 49"/>
          <p:cNvSpPr/>
          <p:nvPr/>
        </p:nvSpPr>
        <p:spPr>
          <a:xfrm>
            <a:off x="535781" y="5178465"/>
            <a:ext cx="106134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Estrutura de Arquivos </a:t>
            </a:r>
            <a:endParaRPr lang="en-US" sz="732" dirty="0"/>
          </a:p>
        </p:txBody>
      </p:sp>
      <p:sp>
        <p:nvSpPr>
          <p:cNvPr id="54" name="Text 50"/>
          <p:cNvSpPr/>
          <p:nvPr/>
        </p:nvSpPr>
        <p:spPr>
          <a:xfrm>
            <a:off x="335756" y="5362417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55" name="Text 51"/>
          <p:cNvSpPr/>
          <p:nvPr/>
        </p:nvSpPr>
        <p:spPr>
          <a:xfrm>
            <a:off x="390283" y="5362417"/>
            <a:ext cx="42142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fontes.txt</a:t>
            </a:r>
            <a:endParaRPr lang="en-US" sz="628" dirty="0"/>
          </a:p>
        </p:txBody>
      </p:sp>
      <p:sp>
        <p:nvSpPr>
          <p:cNvPr id="56" name="Text 52"/>
          <p:cNvSpPr/>
          <p:nvPr/>
        </p:nvSpPr>
        <p:spPr>
          <a:xfrm>
            <a:off x="811709" y="5362417"/>
            <a:ext cx="155019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Contém programas COBOL principais</a:t>
            </a:r>
            <a:endParaRPr lang="en-US" sz="628" dirty="0"/>
          </a:p>
        </p:txBody>
      </p:sp>
      <p:sp>
        <p:nvSpPr>
          <p:cNvPr id="57" name="Text 53"/>
          <p:cNvSpPr/>
          <p:nvPr/>
        </p:nvSpPr>
        <p:spPr>
          <a:xfrm>
            <a:off x="335756" y="5505292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58" name="Text 54"/>
          <p:cNvSpPr/>
          <p:nvPr/>
        </p:nvSpPr>
        <p:spPr>
          <a:xfrm>
            <a:off x="390283" y="5505292"/>
            <a:ext cx="44665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BOOKS.txt</a:t>
            </a:r>
            <a:endParaRPr lang="en-US" sz="628" dirty="0"/>
          </a:p>
        </p:txBody>
      </p:sp>
      <p:sp>
        <p:nvSpPr>
          <p:cNvPr id="59" name="Text 55"/>
          <p:cNvSpPr/>
          <p:nvPr/>
        </p:nvSpPr>
        <p:spPr>
          <a:xfrm>
            <a:off x="836935" y="5505292"/>
            <a:ext cx="139124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Contém copybooks referenciados</a:t>
            </a:r>
            <a:endParaRPr lang="en-US" sz="628" dirty="0"/>
          </a:p>
        </p:txBody>
      </p:sp>
      <p:sp>
        <p:nvSpPr>
          <p:cNvPr id="60" name="Text 56"/>
          <p:cNvSpPr/>
          <p:nvPr/>
        </p:nvSpPr>
        <p:spPr>
          <a:xfrm>
            <a:off x="335756" y="5649953"/>
            <a:ext cx="403621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Cada arquivo pode conter múltiplos componentes</a:t>
            </a:r>
            <a:endParaRPr lang="en-US" sz="628" dirty="0"/>
          </a:p>
        </p:txBody>
      </p:sp>
      <p:sp>
        <p:nvSpPr>
          <p:cNvPr id="61" name="Text 57"/>
          <p:cNvSpPr/>
          <p:nvPr/>
        </p:nvSpPr>
        <p:spPr>
          <a:xfrm>
            <a:off x="335756" y="5792828"/>
            <a:ext cx="403621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Sistema identifica e processa todos automaticamente</a:t>
            </a:r>
            <a:endParaRPr lang="en-US" sz="628" dirty="0"/>
          </a:p>
        </p:txBody>
      </p:sp>
      <p:sp>
        <p:nvSpPr>
          <p:cNvPr id="62" name="Shape 58"/>
          <p:cNvSpPr/>
          <p:nvPr/>
        </p:nvSpPr>
        <p:spPr>
          <a:xfrm>
            <a:off x="4686300" y="772948"/>
            <a:ext cx="4207669" cy="2957513"/>
          </a:xfrm>
          <a:prstGeom prst="rect">
            <a:avLst/>
          </a:prstGeom>
          <a:solidFill>
            <a:srgbClr val="121211"/>
          </a:solidFill>
          <a:ln/>
        </p:spPr>
      </p:sp>
      <p:sp>
        <p:nvSpPr>
          <p:cNvPr id="63" name="Shape 59"/>
          <p:cNvSpPr/>
          <p:nvPr/>
        </p:nvSpPr>
        <p:spPr>
          <a:xfrm>
            <a:off x="7719520" y="880104"/>
            <a:ext cx="1103012" cy="135731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64" name="Text 60"/>
          <p:cNvSpPr/>
          <p:nvPr/>
        </p:nvSpPr>
        <p:spPr>
          <a:xfrm>
            <a:off x="7719520" y="880104"/>
            <a:ext cx="1103012" cy="135731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LHAN0542 (Trecho de Dados)</a:t>
            </a:r>
            <a:endParaRPr lang="en-US" sz="523" dirty="0"/>
          </a:p>
        </p:txBody>
      </p:sp>
      <p:sp>
        <p:nvSpPr>
          <p:cNvPr id="65" name="Text 61"/>
          <p:cNvSpPr/>
          <p:nvPr/>
        </p:nvSpPr>
        <p:spPr>
          <a:xfrm>
            <a:off x="4793456" y="880104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DATA DIVISION.</a:t>
            </a:r>
            <a:endParaRPr lang="en-US" sz="628" dirty="0"/>
          </a:p>
        </p:txBody>
      </p:sp>
      <p:sp>
        <p:nvSpPr>
          <p:cNvPr id="66" name="Text 62"/>
          <p:cNvSpPr/>
          <p:nvPr/>
        </p:nvSpPr>
        <p:spPr>
          <a:xfrm>
            <a:off x="4793456" y="1008692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FILE SECTION.</a:t>
            </a:r>
            <a:endParaRPr lang="en-US" sz="628" dirty="0"/>
          </a:p>
        </p:txBody>
      </p:sp>
      <p:sp>
        <p:nvSpPr>
          <p:cNvPr id="67" name="Text 63"/>
          <p:cNvSpPr/>
          <p:nvPr/>
        </p:nvSpPr>
        <p:spPr>
          <a:xfrm>
            <a:off x="4793456" y="1137279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</a:t>
            </a:r>
            <a:endParaRPr lang="en-US" sz="628" dirty="0"/>
          </a:p>
        </p:txBody>
      </p:sp>
      <p:sp>
        <p:nvSpPr>
          <p:cNvPr id="68" name="Shape 64"/>
          <p:cNvSpPr/>
          <p:nvPr/>
        </p:nvSpPr>
        <p:spPr>
          <a:xfrm>
            <a:off x="4793456" y="1280154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69" name="Shape 65"/>
          <p:cNvSpPr/>
          <p:nvPr/>
        </p:nvSpPr>
        <p:spPr>
          <a:xfrm>
            <a:off x="4793456" y="1280154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0" name="Text 66"/>
          <p:cNvSpPr/>
          <p:nvPr/>
        </p:nvSpPr>
        <p:spPr>
          <a:xfrm>
            <a:off x="4793456" y="1280154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FD ENTRADA</a:t>
            </a:r>
            <a:endParaRPr lang="en-US" sz="628" dirty="0"/>
          </a:p>
        </p:txBody>
      </p:sp>
      <p:sp>
        <p:nvSpPr>
          <p:cNvPr id="71" name="Shape 67"/>
          <p:cNvSpPr/>
          <p:nvPr/>
        </p:nvSpPr>
        <p:spPr>
          <a:xfrm>
            <a:off x="4793456" y="1423029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72" name="Shape 68"/>
          <p:cNvSpPr/>
          <p:nvPr/>
        </p:nvSpPr>
        <p:spPr>
          <a:xfrm>
            <a:off x="4793456" y="1423029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3" name="Text 69"/>
          <p:cNvSpPr/>
          <p:nvPr/>
        </p:nvSpPr>
        <p:spPr>
          <a:xfrm>
            <a:off x="4793456" y="1423029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RECORDING MODE IS F</a:t>
            </a:r>
            <a:endParaRPr lang="en-US" sz="628" dirty="0"/>
          </a:p>
        </p:txBody>
      </p:sp>
      <p:sp>
        <p:nvSpPr>
          <p:cNvPr id="74" name="Shape 70"/>
          <p:cNvSpPr/>
          <p:nvPr/>
        </p:nvSpPr>
        <p:spPr>
          <a:xfrm>
            <a:off x="4793456" y="1565904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75" name="Shape 71"/>
          <p:cNvSpPr/>
          <p:nvPr/>
        </p:nvSpPr>
        <p:spPr>
          <a:xfrm>
            <a:off x="4793456" y="1565904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6" name="Text 72"/>
          <p:cNvSpPr/>
          <p:nvPr/>
        </p:nvSpPr>
        <p:spPr>
          <a:xfrm>
            <a:off x="4793456" y="1565904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BLOCK CONTAINS 0 RECORDS</a:t>
            </a:r>
            <a:endParaRPr lang="en-US" sz="628" dirty="0"/>
          </a:p>
        </p:txBody>
      </p:sp>
      <p:sp>
        <p:nvSpPr>
          <p:cNvPr id="77" name="Shape 73"/>
          <p:cNvSpPr/>
          <p:nvPr/>
        </p:nvSpPr>
        <p:spPr>
          <a:xfrm>
            <a:off x="4793456" y="1708779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78" name="Shape 74"/>
          <p:cNvSpPr/>
          <p:nvPr/>
        </p:nvSpPr>
        <p:spPr>
          <a:xfrm>
            <a:off x="4793456" y="1708779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9" name="Text 75"/>
          <p:cNvSpPr/>
          <p:nvPr/>
        </p:nvSpPr>
        <p:spPr>
          <a:xfrm>
            <a:off x="4793456" y="1708779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LABEL RECORDS ARE STANDARD.</a:t>
            </a:r>
            <a:endParaRPr lang="en-US" sz="628" dirty="0"/>
          </a:p>
        </p:txBody>
      </p:sp>
      <p:sp>
        <p:nvSpPr>
          <p:cNvPr id="80" name="Text 76"/>
          <p:cNvSpPr/>
          <p:nvPr/>
        </p:nvSpPr>
        <p:spPr>
          <a:xfrm>
            <a:off x="4793456" y="1851654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01 REG-ENTRADA PIC X(1500).</a:t>
            </a:r>
            <a:endParaRPr lang="en-US" sz="628" dirty="0"/>
          </a:p>
        </p:txBody>
      </p:sp>
      <p:sp>
        <p:nvSpPr>
          <p:cNvPr id="81" name="Text 77"/>
          <p:cNvSpPr/>
          <p:nvPr/>
        </p:nvSpPr>
        <p:spPr>
          <a:xfrm>
            <a:off x="4793456" y="1980242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</a:t>
            </a:r>
            <a:endParaRPr lang="en-US" sz="628" dirty="0"/>
          </a:p>
        </p:txBody>
      </p:sp>
      <p:sp>
        <p:nvSpPr>
          <p:cNvPr id="82" name="Shape 78"/>
          <p:cNvSpPr/>
          <p:nvPr/>
        </p:nvSpPr>
        <p:spPr>
          <a:xfrm>
            <a:off x="4793456" y="2123117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83" name="Shape 79"/>
          <p:cNvSpPr/>
          <p:nvPr/>
        </p:nvSpPr>
        <p:spPr>
          <a:xfrm>
            <a:off x="4793456" y="2123117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84" name="Text 80"/>
          <p:cNvSpPr/>
          <p:nvPr/>
        </p:nvSpPr>
        <p:spPr>
          <a:xfrm>
            <a:off x="4793456" y="2123117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FD SAIDA</a:t>
            </a:r>
            <a:endParaRPr lang="en-US" sz="628" dirty="0"/>
          </a:p>
        </p:txBody>
      </p:sp>
      <p:sp>
        <p:nvSpPr>
          <p:cNvPr id="85" name="Shape 81"/>
          <p:cNvSpPr/>
          <p:nvPr/>
        </p:nvSpPr>
        <p:spPr>
          <a:xfrm>
            <a:off x="4793456" y="2265992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86" name="Shape 82"/>
          <p:cNvSpPr/>
          <p:nvPr/>
        </p:nvSpPr>
        <p:spPr>
          <a:xfrm>
            <a:off x="4793456" y="2265992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87" name="Text 83"/>
          <p:cNvSpPr/>
          <p:nvPr/>
        </p:nvSpPr>
        <p:spPr>
          <a:xfrm>
            <a:off x="4793456" y="2265992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RECORDING MODE IS F</a:t>
            </a:r>
            <a:endParaRPr lang="en-US" sz="628" dirty="0"/>
          </a:p>
        </p:txBody>
      </p:sp>
      <p:sp>
        <p:nvSpPr>
          <p:cNvPr id="88" name="Shape 84"/>
          <p:cNvSpPr/>
          <p:nvPr/>
        </p:nvSpPr>
        <p:spPr>
          <a:xfrm>
            <a:off x="4793456" y="2408867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89" name="Shape 85"/>
          <p:cNvSpPr/>
          <p:nvPr/>
        </p:nvSpPr>
        <p:spPr>
          <a:xfrm>
            <a:off x="4793456" y="2408867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90" name="Text 86"/>
          <p:cNvSpPr/>
          <p:nvPr/>
        </p:nvSpPr>
        <p:spPr>
          <a:xfrm>
            <a:off x="4793456" y="2408867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BLOCK CONTAINS 0 RECORDS</a:t>
            </a:r>
            <a:endParaRPr lang="en-US" sz="628" dirty="0"/>
          </a:p>
        </p:txBody>
      </p:sp>
      <p:sp>
        <p:nvSpPr>
          <p:cNvPr id="91" name="Shape 87"/>
          <p:cNvSpPr/>
          <p:nvPr/>
        </p:nvSpPr>
        <p:spPr>
          <a:xfrm>
            <a:off x="4793456" y="2551742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92" name="Shape 88"/>
          <p:cNvSpPr/>
          <p:nvPr/>
        </p:nvSpPr>
        <p:spPr>
          <a:xfrm>
            <a:off x="4793456" y="2551742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93" name="Text 89"/>
          <p:cNvSpPr/>
          <p:nvPr/>
        </p:nvSpPr>
        <p:spPr>
          <a:xfrm>
            <a:off x="4793456" y="2551742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LABEL RECORDS ARE STANDARD.</a:t>
            </a:r>
            <a:endParaRPr lang="en-US" sz="628" dirty="0"/>
          </a:p>
        </p:txBody>
      </p:sp>
      <p:sp>
        <p:nvSpPr>
          <p:cNvPr id="94" name="Text 90"/>
          <p:cNvSpPr/>
          <p:nvPr/>
        </p:nvSpPr>
        <p:spPr>
          <a:xfrm>
            <a:off x="4793456" y="2694617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01 REG-SAIDA PIC X(1500).</a:t>
            </a:r>
            <a:endParaRPr lang="en-US" sz="628" dirty="0"/>
          </a:p>
        </p:txBody>
      </p:sp>
      <p:sp>
        <p:nvSpPr>
          <p:cNvPr id="95" name="Text 91"/>
          <p:cNvSpPr/>
          <p:nvPr/>
        </p:nvSpPr>
        <p:spPr>
          <a:xfrm>
            <a:off x="4793456" y="2823204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</a:t>
            </a:r>
            <a:endParaRPr lang="en-US" sz="628" dirty="0"/>
          </a:p>
        </p:txBody>
      </p:sp>
      <p:sp>
        <p:nvSpPr>
          <p:cNvPr id="96" name="Text 92"/>
          <p:cNvSpPr/>
          <p:nvPr/>
        </p:nvSpPr>
        <p:spPr>
          <a:xfrm>
            <a:off x="4793456" y="2951792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WORKING-STORAGE SECTION.</a:t>
            </a:r>
            <a:endParaRPr lang="en-US" sz="628" dirty="0"/>
          </a:p>
        </p:txBody>
      </p:sp>
      <p:sp>
        <p:nvSpPr>
          <p:cNvPr id="97" name="Text 93"/>
          <p:cNvSpPr/>
          <p:nvPr/>
        </p:nvSpPr>
        <p:spPr>
          <a:xfrm>
            <a:off x="4793456" y="3080379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</a:t>
            </a:r>
            <a:endParaRPr lang="en-US" sz="628" dirty="0"/>
          </a:p>
        </p:txBody>
      </p:sp>
      <p:sp>
        <p:nvSpPr>
          <p:cNvPr id="98" name="Shape 94"/>
          <p:cNvSpPr/>
          <p:nvPr/>
        </p:nvSpPr>
        <p:spPr>
          <a:xfrm>
            <a:off x="4793456" y="3223254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99" name="Shape 95"/>
          <p:cNvSpPr/>
          <p:nvPr/>
        </p:nvSpPr>
        <p:spPr>
          <a:xfrm>
            <a:off x="4793456" y="3223254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00" name="Text 96"/>
          <p:cNvSpPr/>
          <p:nvPr/>
        </p:nvSpPr>
        <p:spPr>
          <a:xfrm>
            <a:off x="4793456" y="3223254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01 WS-AREAS-AUXILIARES.</a:t>
            </a:r>
            <a:endParaRPr lang="en-US" sz="628" dirty="0"/>
          </a:p>
        </p:txBody>
      </p:sp>
      <p:sp>
        <p:nvSpPr>
          <p:cNvPr id="101" name="Text 97"/>
          <p:cNvSpPr/>
          <p:nvPr/>
        </p:nvSpPr>
        <p:spPr>
          <a:xfrm>
            <a:off x="4793456" y="3366129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05 WS-FIM-ARQUIVO PIC X(01) VALUE 'N'.</a:t>
            </a:r>
            <a:endParaRPr lang="en-US" sz="628" dirty="0"/>
          </a:p>
        </p:txBody>
      </p:sp>
      <p:sp>
        <p:nvSpPr>
          <p:cNvPr id="102" name="Text 98"/>
          <p:cNvSpPr/>
          <p:nvPr/>
        </p:nvSpPr>
        <p:spPr>
          <a:xfrm>
            <a:off x="4793456" y="3494717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88 FIM-ARQUIVO VALUE 'S'.</a:t>
            </a:r>
            <a:endParaRPr lang="en-US" sz="628" dirty="0"/>
          </a:p>
        </p:txBody>
      </p:sp>
      <p:sp>
        <p:nvSpPr>
          <p:cNvPr id="103" name="Shape 99"/>
          <p:cNvSpPr/>
          <p:nvPr/>
        </p:nvSpPr>
        <p:spPr>
          <a:xfrm>
            <a:off x="4686300" y="3801898"/>
            <a:ext cx="4207669" cy="1814513"/>
          </a:xfrm>
          <a:prstGeom prst="rect">
            <a:avLst/>
          </a:prstGeom>
          <a:solidFill>
            <a:srgbClr val="121211"/>
          </a:solidFill>
          <a:ln/>
        </p:spPr>
      </p:sp>
      <p:sp>
        <p:nvSpPr>
          <p:cNvPr id="104" name="Shape 100"/>
          <p:cNvSpPr/>
          <p:nvPr/>
        </p:nvSpPr>
        <p:spPr>
          <a:xfrm>
            <a:off x="7439909" y="3909054"/>
            <a:ext cx="1382623" cy="135731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05" name="Text 101"/>
          <p:cNvSpPr/>
          <p:nvPr/>
        </p:nvSpPr>
        <p:spPr>
          <a:xfrm>
            <a:off x="7439909" y="3909054"/>
            <a:ext cx="1382623" cy="135731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LHAN0542 (Trecho de Procedimento)</a:t>
            </a:r>
            <a:endParaRPr lang="en-US" sz="523" dirty="0"/>
          </a:p>
        </p:txBody>
      </p:sp>
      <p:sp>
        <p:nvSpPr>
          <p:cNvPr id="106" name="Shape 102"/>
          <p:cNvSpPr/>
          <p:nvPr/>
        </p:nvSpPr>
        <p:spPr>
          <a:xfrm>
            <a:off x="4793456" y="3923342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107" name="Shape 103"/>
          <p:cNvSpPr/>
          <p:nvPr/>
        </p:nvSpPr>
        <p:spPr>
          <a:xfrm>
            <a:off x="4793456" y="3923342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08" name="Text 104"/>
          <p:cNvSpPr/>
          <p:nvPr/>
        </p:nvSpPr>
        <p:spPr>
          <a:xfrm>
            <a:off x="4793456" y="3923342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PROCEDURE DIVISION.</a:t>
            </a:r>
            <a:endParaRPr lang="en-US" sz="628" dirty="0"/>
          </a:p>
        </p:txBody>
      </p:sp>
      <p:sp>
        <p:nvSpPr>
          <p:cNvPr id="109" name="Text 105"/>
          <p:cNvSpPr/>
          <p:nvPr/>
        </p:nvSpPr>
        <p:spPr>
          <a:xfrm>
            <a:off x="4793456" y="4066217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</a:t>
            </a:r>
            <a:endParaRPr lang="en-US" sz="628" dirty="0"/>
          </a:p>
        </p:txBody>
      </p:sp>
      <p:sp>
        <p:nvSpPr>
          <p:cNvPr id="110" name="Shape 106"/>
          <p:cNvSpPr/>
          <p:nvPr/>
        </p:nvSpPr>
        <p:spPr>
          <a:xfrm>
            <a:off x="4793456" y="4209092"/>
            <a:ext cx="3993356" cy="128588"/>
          </a:xfrm>
          <a:prstGeom prst="rect">
            <a:avLst/>
          </a:prstGeom>
          <a:solidFill>
            <a:srgbClr val="D6AE7E">
              <a:alpha val="20000"/>
            </a:srgbClr>
          </a:solidFill>
          <a:ln/>
        </p:spPr>
      </p:sp>
      <p:sp>
        <p:nvSpPr>
          <p:cNvPr id="111" name="Shape 107"/>
          <p:cNvSpPr/>
          <p:nvPr/>
        </p:nvSpPr>
        <p:spPr>
          <a:xfrm>
            <a:off x="4793456" y="4209092"/>
            <a:ext cx="21431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12" name="Text 108"/>
          <p:cNvSpPr/>
          <p:nvPr/>
        </p:nvSpPr>
        <p:spPr>
          <a:xfrm>
            <a:off x="4793456" y="4209092"/>
            <a:ext cx="3993356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0000-ROTINA-PRINCIPAL.</a:t>
            </a:r>
            <a:endParaRPr lang="en-US" sz="628" dirty="0"/>
          </a:p>
        </p:txBody>
      </p:sp>
      <p:sp>
        <p:nvSpPr>
          <p:cNvPr id="113" name="Text 109"/>
          <p:cNvSpPr/>
          <p:nvPr/>
        </p:nvSpPr>
        <p:spPr>
          <a:xfrm>
            <a:off x="4793456" y="4351967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</a:t>
            </a:r>
            <a:endParaRPr lang="en-US" sz="628" dirty="0"/>
          </a:p>
        </p:txBody>
      </p:sp>
      <p:sp>
        <p:nvSpPr>
          <p:cNvPr id="114" name="Text 110"/>
          <p:cNvSpPr/>
          <p:nvPr/>
        </p:nvSpPr>
        <p:spPr>
          <a:xfrm>
            <a:off x="4793456" y="4480554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PERFORM 1000-INICIALIZA</a:t>
            </a:r>
            <a:endParaRPr lang="en-US" sz="628" dirty="0"/>
          </a:p>
        </p:txBody>
      </p:sp>
      <p:sp>
        <p:nvSpPr>
          <p:cNvPr id="115" name="Text 111"/>
          <p:cNvSpPr/>
          <p:nvPr/>
        </p:nvSpPr>
        <p:spPr>
          <a:xfrm>
            <a:off x="4793456" y="4609142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</a:t>
            </a:r>
            <a:endParaRPr lang="en-US" sz="628" dirty="0"/>
          </a:p>
        </p:txBody>
      </p:sp>
      <p:sp>
        <p:nvSpPr>
          <p:cNvPr id="116" name="Text 112"/>
          <p:cNvSpPr/>
          <p:nvPr/>
        </p:nvSpPr>
        <p:spPr>
          <a:xfrm>
            <a:off x="4793456" y="4737729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PERFORM 2000-PROCESSA</a:t>
            </a:r>
            <a:endParaRPr lang="en-US" sz="628" dirty="0"/>
          </a:p>
        </p:txBody>
      </p:sp>
      <p:sp>
        <p:nvSpPr>
          <p:cNvPr id="117" name="Text 113"/>
          <p:cNvSpPr/>
          <p:nvPr/>
        </p:nvSpPr>
        <p:spPr>
          <a:xfrm>
            <a:off x="4793456" y="4866317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UNTIL FIM-ARQUIVO</a:t>
            </a:r>
            <a:endParaRPr lang="en-US" sz="628" dirty="0"/>
          </a:p>
        </p:txBody>
      </p:sp>
      <p:sp>
        <p:nvSpPr>
          <p:cNvPr id="118" name="Text 114"/>
          <p:cNvSpPr/>
          <p:nvPr/>
        </p:nvSpPr>
        <p:spPr>
          <a:xfrm>
            <a:off x="4793456" y="4994904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</a:t>
            </a:r>
            <a:endParaRPr lang="en-US" sz="628" dirty="0"/>
          </a:p>
        </p:txBody>
      </p:sp>
      <p:sp>
        <p:nvSpPr>
          <p:cNvPr id="119" name="Text 115"/>
          <p:cNvSpPr/>
          <p:nvPr/>
        </p:nvSpPr>
        <p:spPr>
          <a:xfrm>
            <a:off x="4793456" y="5123492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PERFORM 3000-FINALIZA</a:t>
            </a:r>
            <a:endParaRPr lang="en-US" sz="628" dirty="0"/>
          </a:p>
        </p:txBody>
      </p:sp>
      <p:sp>
        <p:nvSpPr>
          <p:cNvPr id="120" name="Text 116"/>
          <p:cNvSpPr/>
          <p:nvPr/>
        </p:nvSpPr>
        <p:spPr>
          <a:xfrm>
            <a:off x="4793456" y="5252079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</a:t>
            </a:r>
            <a:endParaRPr lang="en-US" sz="628" dirty="0"/>
          </a:p>
        </p:txBody>
      </p:sp>
      <p:sp>
        <p:nvSpPr>
          <p:cNvPr id="121" name="Text 117"/>
          <p:cNvSpPr/>
          <p:nvPr/>
        </p:nvSpPr>
        <p:spPr>
          <a:xfrm>
            <a:off x="4793456" y="5380667"/>
            <a:ext cx="39933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GOBACK.</a:t>
            </a:r>
            <a:endParaRPr lang="en-US" sz="628" dirty="0"/>
          </a:p>
        </p:txBody>
      </p:sp>
      <p:sp>
        <p:nvSpPr>
          <p:cNvPr id="122" name="Shape 118"/>
          <p:cNvSpPr/>
          <p:nvPr/>
        </p:nvSpPr>
        <p:spPr>
          <a:xfrm>
            <a:off x="4686300" y="5687848"/>
            <a:ext cx="4207669" cy="1057275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123" name="Shape 119"/>
          <p:cNvSpPr/>
          <p:nvPr/>
        </p:nvSpPr>
        <p:spPr>
          <a:xfrm>
            <a:off x="4772025" y="5777145"/>
            <a:ext cx="142875" cy="142875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12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44" y="5812864"/>
            <a:ext cx="71438" cy="71438"/>
          </a:xfrm>
          <a:prstGeom prst="rect">
            <a:avLst/>
          </a:prstGeom>
        </p:spPr>
      </p:pic>
      <p:sp>
        <p:nvSpPr>
          <p:cNvPr id="125" name="Text 120"/>
          <p:cNvSpPr/>
          <p:nvPr/>
        </p:nvSpPr>
        <p:spPr>
          <a:xfrm>
            <a:off x="4972050" y="5773573"/>
            <a:ext cx="11773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Elementos Identificados </a:t>
            </a:r>
            <a:endParaRPr lang="en-US" sz="732" dirty="0"/>
          </a:p>
        </p:txBody>
      </p:sp>
      <p:sp>
        <p:nvSpPr>
          <p:cNvPr id="126" name="Text 121"/>
          <p:cNvSpPr/>
          <p:nvPr/>
        </p:nvSpPr>
        <p:spPr>
          <a:xfrm>
            <a:off x="4772025" y="5957525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127" name="Text 122"/>
          <p:cNvSpPr/>
          <p:nvPr/>
        </p:nvSpPr>
        <p:spPr>
          <a:xfrm>
            <a:off x="4826552" y="5957525"/>
            <a:ext cx="37789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Divisões:</a:t>
            </a:r>
            <a:endParaRPr lang="en-US" sz="628" dirty="0"/>
          </a:p>
        </p:txBody>
      </p:sp>
      <p:sp>
        <p:nvSpPr>
          <p:cNvPr id="128" name="Text 123"/>
          <p:cNvSpPr/>
          <p:nvPr/>
        </p:nvSpPr>
        <p:spPr>
          <a:xfrm>
            <a:off x="5204445" y="5957525"/>
            <a:ext cx="181465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Identification, Environment, Data, Procedure</a:t>
            </a:r>
            <a:endParaRPr lang="en-US" sz="628" dirty="0"/>
          </a:p>
        </p:txBody>
      </p:sp>
      <p:sp>
        <p:nvSpPr>
          <p:cNvPr id="129" name="Text 124"/>
          <p:cNvSpPr/>
          <p:nvPr/>
        </p:nvSpPr>
        <p:spPr>
          <a:xfrm>
            <a:off x="4772025" y="6100400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130" name="Text 125"/>
          <p:cNvSpPr/>
          <p:nvPr/>
        </p:nvSpPr>
        <p:spPr>
          <a:xfrm>
            <a:off x="4826552" y="6100400"/>
            <a:ext cx="31273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Seções:</a:t>
            </a:r>
            <a:endParaRPr lang="en-US" sz="628" dirty="0"/>
          </a:p>
        </p:txBody>
      </p:sp>
      <p:sp>
        <p:nvSpPr>
          <p:cNvPr id="131" name="Text 126"/>
          <p:cNvSpPr/>
          <p:nvPr/>
        </p:nvSpPr>
        <p:spPr>
          <a:xfrm>
            <a:off x="5139286" y="6100400"/>
            <a:ext cx="206418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Configuration, Input-Output, File, Working-Storage</a:t>
            </a:r>
            <a:endParaRPr lang="en-US" sz="628" dirty="0"/>
          </a:p>
        </p:txBody>
      </p:sp>
      <p:sp>
        <p:nvSpPr>
          <p:cNvPr id="132" name="Text 127"/>
          <p:cNvSpPr/>
          <p:nvPr/>
        </p:nvSpPr>
        <p:spPr>
          <a:xfrm>
            <a:off x="4772025" y="6243275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133" name="Text 128"/>
          <p:cNvSpPr/>
          <p:nvPr/>
        </p:nvSpPr>
        <p:spPr>
          <a:xfrm>
            <a:off x="4826552" y="6243275"/>
            <a:ext cx="49113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Parágrafos:</a:t>
            </a:r>
            <a:endParaRPr lang="en-US" sz="628" dirty="0"/>
          </a:p>
        </p:txBody>
      </p:sp>
      <p:sp>
        <p:nvSpPr>
          <p:cNvPr id="134" name="Text 129"/>
          <p:cNvSpPr/>
          <p:nvPr/>
        </p:nvSpPr>
        <p:spPr>
          <a:xfrm>
            <a:off x="5317685" y="6243275"/>
            <a:ext cx="191469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0000-ROTINA-PRINCIPAL, 1000-INICIALIZA, etc.</a:t>
            </a:r>
            <a:endParaRPr lang="en-US" sz="628" dirty="0"/>
          </a:p>
        </p:txBody>
      </p:sp>
      <p:sp>
        <p:nvSpPr>
          <p:cNvPr id="135" name="Text 130"/>
          <p:cNvSpPr/>
          <p:nvPr/>
        </p:nvSpPr>
        <p:spPr>
          <a:xfrm>
            <a:off x="4772025" y="6386150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136" name="Text 131"/>
          <p:cNvSpPr/>
          <p:nvPr/>
        </p:nvSpPr>
        <p:spPr>
          <a:xfrm>
            <a:off x="4826552" y="6386150"/>
            <a:ext cx="88727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Estruturas de Dados:</a:t>
            </a:r>
            <a:endParaRPr lang="en-US" sz="628" dirty="0"/>
          </a:p>
        </p:txBody>
      </p:sp>
      <p:sp>
        <p:nvSpPr>
          <p:cNvPr id="137" name="Text 132"/>
          <p:cNvSpPr/>
          <p:nvPr/>
        </p:nvSpPr>
        <p:spPr>
          <a:xfrm>
            <a:off x="5713828" y="6386150"/>
            <a:ext cx="112988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FD, 01, 05, 88 (condicionais)</a:t>
            </a:r>
            <a:endParaRPr lang="en-US" sz="628" dirty="0"/>
          </a:p>
        </p:txBody>
      </p:sp>
      <p:sp>
        <p:nvSpPr>
          <p:cNvPr id="138" name="Text 133"/>
          <p:cNvSpPr/>
          <p:nvPr/>
        </p:nvSpPr>
        <p:spPr>
          <a:xfrm>
            <a:off x="4772025" y="6529025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139" name="Text 134"/>
          <p:cNvSpPr/>
          <p:nvPr/>
        </p:nvSpPr>
        <p:spPr>
          <a:xfrm>
            <a:off x="4826552" y="6529025"/>
            <a:ext cx="47433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Comandos:</a:t>
            </a:r>
            <a:endParaRPr lang="en-US" sz="628" dirty="0"/>
          </a:p>
        </p:txBody>
      </p:sp>
      <p:sp>
        <p:nvSpPr>
          <p:cNvPr id="140" name="Text 135"/>
          <p:cNvSpPr/>
          <p:nvPr/>
        </p:nvSpPr>
        <p:spPr>
          <a:xfrm>
            <a:off x="5300886" y="6529025"/>
            <a:ext cx="110304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PERFORM, UNTIL, GOBACK</a:t>
            </a:r>
            <a:endParaRPr lang="en-US" sz="628" dirty="0"/>
          </a:p>
        </p:txBody>
      </p:sp>
      <p:sp>
        <p:nvSpPr>
          <p:cNvPr id="141" name="Shape 136"/>
          <p:cNvSpPr/>
          <p:nvPr/>
        </p:nvSpPr>
        <p:spPr>
          <a:xfrm>
            <a:off x="4686300" y="6816561"/>
            <a:ext cx="4207669" cy="565752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142" name="Shape 137"/>
          <p:cNvSpPr/>
          <p:nvPr/>
        </p:nvSpPr>
        <p:spPr>
          <a:xfrm>
            <a:off x="4686300" y="6816561"/>
            <a:ext cx="28575" cy="565752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43" name="Text 138"/>
          <p:cNvSpPr/>
          <p:nvPr/>
        </p:nvSpPr>
        <p:spPr>
          <a:xfrm>
            <a:off x="4772025" y="6902286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Processamento Inteligente</a:t>
            </a:r>
            <a:endParaRPr lang="en-US" sz="732" dirty="0"/>
          </a:p>
        </p:txBody>
      </p:sp>
      <p:sp>
        <p:nvSpPr>
          <p:cNvPr id="144" name="Text 139"/>
          <p:cNvSpPr/>
          <p:nvPr/>
        </p:nvSpPr>
        <p:spPr>
          <a:xfrm>
            <a:off x="4772025" y="7073736"/>
            <a:ext cx="4036219" cy="22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 parser identifica automaticamente todos os elementos estruturais do código COBOL, permitindo análise contextual profunda e documentação precisa. </a:t>
            </a:r>
            <a:endParaRPr lang="en-US" sz="62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06787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50031" y="250031"/>
            <a:ext cx="8643938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Como o Sistema Interpreta o Código COBOL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50031" y="787236"/>
            <a:ext cx="4207669" cy="680052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5" name="Shape 2"/>
          <p:cNvSpPr/>
          <p:nvPr/>
        </p:nvSpPr>
        <p:spPr>
          <a:xfrm>
            <a:off x="250031" y="787236"/>
            <a:ext cx="28575" cy="680052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6" name="Text 3"/>
          <p:cNvSpPr/>
          <p:nvPr/>
        </p:nvSpPr>
        <p:spPr>
          <a:xfrm>
            <a:off x="335756" y="872961"/>
            <a:ext cx="40362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de Interpretação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335756" y="1101561"/>
            <a:ext cx="4036219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 sistema combina análise estrutural (parser) com análise semântica (IA) para compreender tanto a estrutura quanto o propósito do código COBOL. </a:t>
            </a:r>
            <a:endParaRPr lang="en-US" sz="732" dirty="0"/>
          </a:p>
        </p:txBody>
      </p:sp>
      <p:sp>
        <p:nvSpPr>
          <p:cNvPr id="8" name="Shape 5"/>
          <p:cNvSpPr/>
          <p:nvPr/>
        </p:nvSpPr>
        <p:spPr>
          <a:xfrm>
            <a:off x="250031" y="1553012"/>
            <a:ext cx="4207669" cy="2614613"/>
          </a:xfrm>
          <a:prstGeom prst="rect">
            <a:avLst/>
          </a:prstGeom>
          <a:solidFill>
            <a:srgbClr val="121211"/>
          </a:solidFill>
          <a:ln/>
        </p:spPr>
      </p:sp>
      <p:sp>
        <p:nvSpPr>
          <p:cNvPr id="9" name="Text 6"/>
          <p:cNvSpPr/>
          <p:nvPr/>
        </p:nvSpPr>
        <p:spPr>
          <a:xfrm>
            <a:off x="335756" y="1638737"/>
            <a:ext cx="40362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i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 Trecho de código COBOL identificado pelo parser</a:t>
            </a:r>
            <a:endParaRPr lang="en-US" sz="628" dirty="0"/>
          </a:p>
        </p:txBody>
      </p:sp>
      <p:sp>
        <p:nvSpPr>
          <p:cNvPr id="10" name="Shape 7"/>
          <p:cNvSpPr/>
          <p:nvPr/>
        </p:nvSpPr>
        <p:spPr>
          <a:xfrm>
            <a:off x="335756" y="1895912"/>
            <a:ext cx="4036219" cy="128588"/>
          </a:xfrm>
          <a:prstGeom prst="rect">
            <a:avLst/>
          </a:prstGeom>
          <a:solidFill>
            <a:srgbClr val="D6AE7E">
              <a:alpha val="30000"/>
            </a:srgbClr>
          </a:solidFill>
          <a:ln/>
        </p:spPr>
      </p:sp>
      <p:sp>
        <p:nvSpPr>
          <p:cNvPr id="11" name="Shape 8"/>
          <p:cNvSpPr/>
          <p:nvPr/>
        </p:nvSpPr>
        <p:spPr>
          <a:xfrm>
            <a:off x="335756" y="1895912"/>
            <a:ext cx="14288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2" name="Text 9"/>
          <p:cNvSpPr/>
          <p:nvPr/>
        </p:nvSpPr>
        <p:spPr>
          <a:xfrm>
            <a:off x="335756" y="1895912"/>
            <a:ext cx="4036219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IDENTIFICATION DIVISION.</a:t>
            </a:r>
            <a:endParaRPr lang="en-US" sz="628" dirty="0"/>
          </a:p>
        </p:txBody>
      </p:sp>
      <p:sp>
        <p:nvSpPr>
          <p:cNvPr id="13" name="Shape 10"/>
          <p:cNvSpPr/>
          <p:nvPr/>
        </p:nvSpPr>
        <p:spPr>
          <a:xfrm>
            <a:off x="335756" y="2024500"/>
            <a:ext cx="4036219" cy="128588"/>
          </a:xfrm>
          <a:prstGeom prst="rect">
            <a:avLst/>
          </a:prstGeom>
          <a:solidFill>
            <a:srgbClr val="D6AE7E">
              <a:alpha val="30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335756" y="2024500"/>
            <a:ext cx="14288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5" name="Text 12"/>
          <p:cNvSpPr/>
          <p:nvPr/>
        </p:nvSpPr>
        <p:spPr>
          <a:xfrm>
            <a:off x="335756" y="2024500"/>
            <a:ext cx="4036219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PROGRAM-ID. LHAN0542.</a:t>
            </a:r>
            <a:endParaRPr lang="en-US" sz="628" dirty="0"/>
          </a:p>
        </p:txBody>
      </p:sp>
      <p:sp>
        <p:nvSpPr>
          <p:cNvPr id="16" name="Shape 13"/>
          <p:cNvSpPr/>
          <p:nvPr/>
        </p:nvSpPr>
        <p:spPr>
          <a:xfrm>
            <a:off x="335756" y="2281675"/>
            <a:ext cx="4036219" cy="128588"/>
          </a:xfrm>
          <a:prstGeom prst="rect">
            <a:avLst/>
          </a:prstGeom>
          <a:solidFill>
            <a:srgbClr val="D6AE7E">
              <a:alpha val="30000"/>
            </a:srgbClr>
          </a:solidFill>
          <a:ln/>
        </p:spPr>
      </p:sp>
      <p:sp>
        <p:nvSpPr>
          <p:cNvPr id="17" name="Shape 14"/>
          <p:cNvSpPr/>
          <p:nvPr/>
        </p:nvSpPr>
        <p:spPr>
          <a:xfrm>
            <a:off x="335756" y="2281675"/>
            <a:ext cx="14288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8" name="Text 15"/>
          <p:cNvSpPr/>
          <p:nvPr/>
        </p:nvSpPr>
        <p:spPr>
          <a:xfrm>
            <a:off x="335756" y="2281675"/>
            <a:ext cx="4036219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ENVIRONMENT DIVISION.</a:t>
            </a:r>
            <a:endParaRPr lang="en-US" sz="628" dirty="0"/>
          </a:p>
        </p:txBody>
      </p:sp>
      <p:sp>
        <p:nvSpPr>
          <p:cNvPr id="19" name="Text 16"/>
          <p:cNvSpPr/>
          <p:nvPr/>
        </p:nvSpPr>
        <p:spPr>
          <a:xfrm>
            <a:off x="335756" y="2410262"/>
            <a:ext cx="40362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INPUT-OUTPUT SECTION.</a:t>
            </a:r>
            <a:endParaRPr lang="en-US" sz="628" dirty="0"/>
          </a:p>
        </p:txBody>
      </p:sp>
      <p:sp>
        <p:nvSpPr>
          <p:cNvPr id="20" name="Text 17"/>
          <p:cNvSpPr/>
          <p:nvPr/>
        </p:nvSpPr>
        <p:spPr>
          <a:xfrm>
            <a:off x="335756" y="2538850"/>
            <a:ext cx="40362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FILE-CONTROL.</a:t>
            </a:r>
            <a:endParaRPr lang="en-US" sz="628" dirty="0"/>
          </a:p>
        </p:txBody>
      </p:sp>
      <p:sp>
        <p:nvSpPr>
          <p:cNvPr id="21" name="Shape 18"/>
          <p:cNvSpPr/>
          <p:nvPr/>
        </p:nvSpPr>
        <p:spPr>
          <a:xfrm>
            <a:off x="335756" y="2796025"/>
            <a:ext cx="4036219" cy="128588"/>
          </a:xfrm>
          <a:prstGeom prst="rect">
            <a:avLst/>
          </a:prstGeom>
          <a:solidFill>
            <a:srgbClr val="D6AE7E">
              <a:alpha val="30000"/>
            </a:srgbClr>
          </a:solidFill>
          <a:ln/>
        </p:spPr>
      </p:sp>
      <p:sp>
        <p:nvSpPr>
          <p:cNvPr id="22" name="Shape 19"/>
          <p:cNvSpPr/>
          <p:nvPr/>
        </p:nvSpPr>
        <p:spPr>
          <a:xfrm>
            <a:off x="335756" y="2796025"/>
            <a:ext cx="14288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3" name="Text 20"/>
          <p:cNvSpPr/>
          <p:nvPr/>
        </p:nvSpPr>
        <p:spPr>
          <a:xfrm>
            <a:off x="335756" y="2796025"/>
            <a:ext cx="4036219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DIVISION.</a:t>
            </a:r>
            <a:endParaRPr lang="en-US" sz="628" dirty="0"/>
          </a:p>
        </p:txBody>
      </p:sp>
      <p:sp>
        <p:nvSpPr>
          <p:cNvPr id="24" name="Text 21"/>
          <p:cNvSpPr/>
          <p:nvPr/>
        </p:nvSpPr>
        <p:spPr>
          <a:xfrm>
            <a:off x="335756" y="2924612"/>
            <a:ext cx="40362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FILE SECTION.</a:t>
            </a:r>
            <a:endParaRPr lang="en-US" sz="628" dirty="0"/>
          </a:p>
        </p:txBody>
      </p:sp>
      <p:sp>
        <p:nvSpPr>
          <p:cNvPr id="25" name="Text 22"/>
          <p:cNvSpPr/>
          <p:nvPr/>
        </p:nvSpPr>
        <p:spPr>
          <a:xfrm>
            <a:off x="335756" y="3053200"/>
            <a:ext cx="40362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WORKING-STORAGE SECTION.</a:t>
            </a:r>
            <a:endParaRPr lang="en-US" sz="628" dirty="0"/>
          </a:p>
        </p:txBody>
      </p:sp>
      <p:sp>
        <p:nvSpPr>
          <p:cNvPr id="26" name="Shape 23"/>
          <p:cNvSpPr/>
          <p:nvPr/>
        </p:nvSpPr>
        <p:spPr>
          <a:xfrm>
            <a:off x="335756" y="3310375"/>
            <a:ext cx="4036219" cy="128588"/>
          </a:xfrm>
          <a:prstGeom prst="rect">
            <a:avLst/>
          </a:prstGeom>
          <a:solidFill>
            <a:srgbClr val="D6AE7E">
              <a:alpha val="30000"/>
            </a:srgbClr>
          </a:solidFill>
          <a:ln/>
        </p:spPr>
      </p:sp>
      <p:sp>
        <p:nvSpPr>
          <p:cNvPr id="27" name="Shape 24"/>
          <p:cNvSpPr/>
          <p:nvPr/>
        </p:nvSpPr>
        <p:spPr>
          <a:xfrm>
            <a:off x="335756" y="3310375"/>
            <a:ext cx="14288" cy="1285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8" name="Text 25"/>
          <p:cNvSpPr/>
          <p:nvPr/>
        </p:nvSpPr>
        <p:spPr>
          <a:xfrm>
            <a:off x="335756" y="3310375"/>
            <a:ext cx="4036219" cy="128588"/>
          </a:xfrm>
          <a:prstGeom prst="rect">
            <a:avLst/>
          </a:prstGeom>
          <a:noFill/>
          <a:ln/>
        </p:spPr>
        <p:txBody>
          <a:bodyPr wrap="none" lIns="42545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PROCEDURE DIVISION.</a:t>
            </a:r>
            <a:endParaRPr lang="en-US" sz="628" dirty="0"/>
          </a:p>
        </p:txBody>
      </p:sp>
      <p:sp>
        <p:nvSpPr>
          <p:cNvPr id="29" name="Text 26"/>
          <p:cNvSpPr/>
          <p:nvPr/>
        </p:nvSpPr>
        <p:spPr>
          <a:xfrm>
            <a:off x="335756" y="3438962"/>
            <a:ext cx="40362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0000-MAIN.</a:t>
            </a:r>
            <a:endParaRPr lang="en-US" sz="628" dirty="0"/>
          </a:p>
        </p:txBody>
      </p:sp>
      <p:sp>
        <p:nvSpPr>
          <p:cNvPr id="30" name="Text 27"/>
          <p:cNvSpPr/>
          <p:nvPr/>
        </p:nvSpPr>
        <p:spPr>
          <a:xfrm>
            <a:off x="335756" y="3567550"/>
            <a:ext cx="40362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PERFORM 1000-INITIALIZE</a:t>
            </a:r>
            <a:endParaRPr lang="en-US" sz="628" dirty="0"/>
          </a:p>
        </p:txBody>
      </p:sp>
      <p:sp>
        <p:nvSpPr>
          <p:cNvPr id="31" name="Text 28"/>
          <p:cNvSpPr/>
          <p:nvPr/>
        </p:nvSpPr>
        <p:spPr>
          <a:xfrm>
            <a:off x="335756" y="3696137"/>
            <a:ext cx="40362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PERFORM 2000-PROCESS</a:t>
            </a:r>
            <a:endParaRPr lang="en-US" sz="628" dirty="0"/>
          </a:p>
        </p:txBody>
      </p:sp>
      <p:sp>
        <p:nvSpPr>
          <p:cNvPr id="32" name="Text 29"/>
          <p:cNvSpPr/>
          <p:nvPr/>
        </p:nvSpPr>
        <p:spPr>
          <a:xfrm>
            <a:off x="335756" y="3824725"/>
            <a:ext cx="40362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PERFORM 3000-FINALIZE</a:t>
            </a:r>
            <a:endParaRPr lang="en-US" sz="628" dirty="0"/>
          </a:p>
        </p:txBody>
      </p:sp>
      <p:sp>
        <p:nvSpPr>
          <p:cNvPr id="33" name="Text 30"/>
          <p:cNvSpPr/>
          <p:nvPr/>
        </p:nvSpPr>
        <p:spPr>
          <a:xfrm>
            <a:off x="335756" y="3953312"/>
            <a:ext cx="40362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STOP RUN.</a:t>
            </a:r>
            <a:endParaRPr lang="en-US" sz="628" dirty="0"/>
          </a:p>
        </p:txBody>
      </p:sp>
      <p:sp>
        <p:nvSpPr>
          <p:cNvPr id="34" name="Shape 31"/>
          <p:cNvSpPr/>
          <p:nvPr/>
        </p:nvSpPr>
        <p:spPr>
          <a:xfrm>
            <a:off x="250031" y="4239062"/>
            <a:ext cx="4207669" cy="2507345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35" name="Text 32"/>
          <p:cNvSpPr/>
          <p:nvPr/>
        </p:nvSpPr>
        <p:spPr>
          <a:xfrm>
            <a:off x="357188" y="4346218"/>
            <a:ext cx="39933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Etapas de Interpretação</a:t>
            </a:r>
            <a:endParaRPr lang="en-US" sz="837" dirty="0"/>
          </a:p>
        </p:txBody>
      </p:sp>
      <p:sp>
        <p:nvSpPr>
          <p:cNvPr id="36" name="Shape 33"/>
          <p:cNvSpPr/>
          <p:nvPr/>
        </p:nvSpPr>
        <p:spPr>
          <a:xfrm>
            <a:off x="357188" y="4674831"/>
            <a:ext cx="171450" cy="17145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37" name="Text 34"/>
          <p:cNvSpPr/>
          <p:nvPr/>
        </p:nvSpPr>
        <p:spPr>
          <a:xfrm>
            <a:off x="357188" y="4674831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28" dirty="0"/>
          </a:p>
        </p:txBody>
      </p:sp>
      <p:sp>
        <p:nvSpPr>
          <p:cNvPr id="38" name="Text 35"/>
          <p:cNvSpPr/>
          <p:nvPr/>
        </p:nvSpPr>
        <p:spPr>
          <a:xfrm>
            <a:off x="600075" y="4660543"/>
            <a:ext cx="37504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Identificação de Estrutura</a:t>
            </a:r>
            <a:endParaRPr lang="en-US" sz="732" dirty="0"/>
          </a:p>
        </p:txBody>
      </p:sp>
      <p:sp>
        <p:nvSpPr>
          <p:cNvPr id="39" name="Text 36"/>
          <p:cNvSpPr/>
          <p:nvPr/>
        </p:nvSpPr>
        <p:spPr>
          <a:xfrm>
            <a:off x="600075" y="4824850"/>
            <a:ext cx="3750469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Parser identifica divisões, seções, parágrafos e estrutura hierárquica do programa</a:t>
            </a:r>
            <a:endParaRPr lang="en-US" sz="628" dirty="0"/>
          </a:p>
        </p:txBody>
      </p:sp>
      <p:sp>
        <p:nvSpPr>
          <p:cNvPr id="40" name="Shape 37"/>
          <p:cNvSpPr/>
          <p:nvPr/>
        </p:nvSpPr>
        <p:spPr>
          <a:xfrm>
            <a:off x="357188" y="5080574"/>
            <a:ext cx="171450" cy="17145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41" name="Text 38"/>
          <p:cNvSpPr/>
          <p:nvPr/>
        </p:nvSpPr>
        <p:spPr>
          <a:xfrm>
            <a:off x="357188" y="5080574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28" dirty="0"/>
          </a:p>
        </p:txBody>
      </p:sp>
      <p:sp>
        <p:nvSpPr>
          <p:cNvPr id="42" name="Text 39"/>
          <p:cNvSpPr/>
          <p:nvPr/>
        </p:nvSpPr>
        <p:spPr>
          <a:xfrm>
            <a:off x="600075" y="5066286"/>
            <a:ext cx="37504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de Dependências</a:t>
            </a:r>
            <a:endParaRPr lang="en-US" sz="732" dirty="0"/>
          </a:p>
        </p:txBody>
      </p:sp>
      <p:sp>
        <p:nvSpPr>
          <p:cNvPr id="43" name="Text 40"/>
          <p:cNvSpPr/>
          <p:nvPr/>
        </p:nvSpPr>
        <p:spPr>
          <a:xfrm>
            <a:off x="600075" y="5230592"/>
            <a:ext cx="3750469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mapeia relações entre copybooks e programas principais</a:t>
            </a:r>
            <a:endParaRPr lang="en-US" sz="628" dirty="0"/>
          </a:p>
        </p:txBody>
      </p:sp>
      <p:sp>
        <p:nvSpPr>
          <p:cNvPr id="44" name="Shape 41"/>
          <p:cNvSpPr/>
          <p:nvPr/>
        </p:nvSpPr>
        <p:spPr>
          <a:xfrm>
            <a:off x="357188" y="5486316"/>
            <a:ext cx="171450" cy="17145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45" name="Text 42"/>
          <p:cNvSpPr/>
          <p:nvPr/>
        </p:nvSpPr>
        <p:spPr>
          <a:xfrm>
            <a:off x="357188" y="5486316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28" dirty="0"/>
          </a:p>
        </p:txBody>
      </p:sp>
      <p:sp>
        <p:nvSpPr>
          <p:cNvPr id="46" name="Text 43"/>
          <p:cNvSpPr/>
          <p:nvPr/>
        </p:nvSpPr>
        <p:spPr>
          <a:xfrm>
            <a:off x="600075" y="5472029"/>
            <a:ext cx="37504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Extração de Metadados</a:t>
            </a:r>
            <a:endParaRPr lang="en-US" sz="732" dirty="0"/>
          </a:p>
        </p:txBody>
      </p:sp>
      <p:sp>
        <p:nvSpPr>
          <p:cNvPr id="47" name="Text 44"/>
          <p:cNvSpPr/>
          <p:nvPr/>
        </p:nvSpPr>
        <p:spPr>
          <a:xfrm>
            <a:off x="600075" y="5636335"/>
            <a:ext cx="3750469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Coleta informações como nome do programa, arquivos utilizados, variáveis</a:t>
            </a:r>
            <a:endParaRPr lang="en-US" sz="628" dirty="0"/>
          </a:p>
        </p:txBody>
      </p:sp>
      <p:sp>
        <p:nvSpPr>
          <p:cNvPr id="48" name="Shape 45"/>
          <p:cNvSpPr/>
          <p:nvPr/>
        </p:nvSpPr>
        <p:spPr>
          <a:xfrm>
            <a:off x="357188" y="5892059"/>
            <a:ext cx="171450" cy="17145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49" name="Text 46"/>
          <p:cNvSpPr/>
          <p:nvPr/>
        </p:nvSpPr>
        <p:spPr>
          <a:xfrm>
            <a:off x="357188" y="5892059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628" dirty="0"/>
          </a:p>
        </p:txBody>
      </p:sp>
      <p:sp>
        <p:nvSpPr>
          <p:cNvPr id="50" name="Text 47"/>
          <p:cNvSpPr/>
          <p:nvPr/>
        </p:nvSpPr>
        <p:spPr>
          <a:xfrm>
            <a:off x="600075" y="5877771"/>
            <a:ext cx="37504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Semântica</a:t>
            </a:r>
            <a:endParaRPr lang="en-US" sz="732" dirty="0"/>
          </a:p>
        </p:txBody>
      </p:sp>
      <p:sp>
        <p:nvSpPr>
          <p:cNvPr id="51" name="Text 48"/>
          <p:cNvSpPr/>
          <p:nvPr/>
        </p:nvSpPr>
        <p:spPr>
          <a:xfrm>
            <a:off x="600075" y="6042078"/>
            <a:ext cx="3750469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IA interpreta o propósito do código, regras de negócio e fluxo lógico</a:t>
            </a:r>
            <a:endParaRPr lang="en-US" sz="628" dirty="0"/>
          </a:p>
        </p:txBody>
      </p:sp>
      <p:sp>
        <p:nvSpPr>
          <p:cNvPr id="52" name="Shape 49"/>
          <p:cNvSpPr/>
          <p:nvPr/>
        </p:nvSpPr>
        <p:spPr>
          <a:xfrm>
            <a:off x="357188" y="6297802"/>
            <a:ext cx="171450" cy="17145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53" name="Text 50"/>
          <p:cNvSpPr/>
          <p:nvPr/>
        </p:nvSpPr>
        <p:spPr>
          <a:xfrm>
            <a:off x="357188" y="6297802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628" dirty="0"/>
          </a:p>
        </p:txBody>
      </p:sp>
      <p:sp>
        <p:nvSpPr>
          <p:cNvPr id="54" name="Text 51"/>
          <p:cNvSpPr/>
          <p:nvPr/>
        </p:nvSpPr>
        <p:spPr>
          <a:xfrm>
            <a:off x="600075" y="6283514"/>
            <a:ext cx="37504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Geração de Documentação</a:t>
            </a:r>
            <a:endParaRPr lang="en-US" sz="732" dirty="0"/>
          </a:p>
        </p:txBody>
      </p:sp>
      <p:sp>
        <p:nvSpPr>
          <p:cNvPr id="55" name="Text 52"/>
          <p:cNvSpPr/>
          <p:nvPr/>
        </p:nvSpPr>
        <p:spPr>
          <a:xfrm>
            <a:off x="600075" y="6447820"/>
            <a:ext cx="3750469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Combina análise estrutural e semântica em documentação completa</a:t>
            </a:r>
            <a:endParaRPr lang="en-US" sz="628" dirty="0"/>
          </a:p>
        </p:txBody>
      </p:sp>
      <p:pic>
        <p:nvPicPr>
          <p:cNvPr id="5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701511"/>
            <a:ext cx="4207669" cy="2143125"/>
          </a:xfrm>
          <a:prstGeom prst="rect">
            <a:avLst/>
          </a:prstGeom>
        </p:spPr>
      </p:pic>
      <p:sp>
        <p:nvSpPr>
          <p:cNvPr id="57" name="Shape 53"/>
          <p:cNvSpPr/>
          <p:nvPr/>
        </p:nvSpPr>
        <p:spPr>
          <a:xfrm>
            <a:off x="4686300" y="2930361"/>
            <a:ext cx="4207669" cy="1285875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58" name="Shape 54"/>
          <p:cNvSpPr/>
          <p:nvPr/>
        </p:nvSpPr>
        <p:spPr>
          <a:xfrm>
            <a:off x="4686300" y="2930361"/>
            <a:ext cx="28575" cy="12858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9" name="Text 55"/>
          <p:cNvSpPr/>
          <p:nvPr/>
        </p:nvSpPr>
        <p:spPr>
          <a:xfrm>
            <a:off x="4772025" y="3016086"/>
            <a:ext cx="40362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Perguntas Específicas</a:t>
            </a:r>
            <a:endParaRPr lang="en-US" sz="837" dirty="0"/>
          </a:p>
        </p:txBody>
      </p:sp>
      <p:sp>
        <p:nvSpPr>
          <p:cNvPr id="60" name="Text 56"/>
          <p:cNvSpPr/>
          <p:nvPr/>
        </p:nvSpPr>
        <p:spPr>
          <a:xfrm>
            <a:off x="4772025" y="3244686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sistema faz perguntas específicas sobre o código:</a:t>
            </a:r>
            <a:endParaRPr lang="en-US" sz="732" dirty="0"/>
          </a:p>
        </p:txBody>
      </p:sp>
      <p:sp>
        <p:nvSpPr>
          <p:cNvPr id="61" name="Text 57"/>
          <p:cNvSpPr/>
          <p:nvPr/>
        </p:nvSpPr>
        <p:spPr>
          <a:xfrm>
            <a:off x="4772025" y="3442925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62" name="Text 58"/>
          <p:cNvSpPr/>
          <p:nvPr/>
        </p:nvSpPr>
        <p:spPr>
          <a:xfrm>
            <a:off x="4826552" y="3442925"/>
            <a:ext cx="179587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que este programa faz funcionalmente?</a:t>
            </a:r>
            <a:endParaRPr lang="en-US" sz="628" dirty="0"/>
          </a:p>
        </p:txBody>
      </p:sp>
      <p:sp>
        <p:nvSpPr>
          <p:cNvPr id="63" name="Text 59"/>
          <p:cNvSpPr/>
          <p:nvPr/>
        </p:nvSpPr>
        <p:spPr>
          <a:xfrm>
            <a:off x="4772025" y="3585800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64" name="Text 60"/>
          <p:cNvSpPr/>
          <p:nvPr/>
        </p:nvSpPr>
        <p:spPr>
          <a:xfrm>
            <a:off x="4826552" y="3585800"/>
            <a:ext cx="2274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 é a estrutura técnica e componentes principais?</a:t>
            </a:r>
            <a:endParaRPr lang="en-US" sz="628" dirty="0"/>
          </a:p>
        </p:txBody>
      </p:sp>
      <p:sp>
        <p:nvSpPr>
          <p:cNvPr id="65" name="Text 61"/>
          <p:cNvSpPr/>
          <p:nvPr/>
        </p:nvSpPr>
        <p:spPr>
          <a:xfrm>
            <a:off x="4772025" y="3728675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66" name="Text 62"/>
          <p:cNvSpPr/>
          <p:nvPr/>
        </p:nvSpPr>
        <p:spPr>
          <a:xfrm>
            <a:off x="4826552" y="3728675"/>
            <a:ext cx="2019198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Quais regras de negócio estão implementadas?</a:t>
            </a:r>
            <a:endParaRPr lang="en-US" sz="628" dirty="0"/>
          </a:p>
        </p:txBody>
      </p:sp>
      <p:sp>
        <p:nvSpPr>
          <p:cNvPr id="67" name="Text 63"/>
          <p:cNvSpPr/>
          <p:nvPr/>
        </p:nvSpPr>
        <p:spPr>
          <a:xfrm>
            <a:off x="4772025" y="3871550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68" name="Text 64"/>
          <p:cNvSpPr/>
          <p:nvPr/>
        </p:nvSpPr>
        <p:spPr>
          <a:xfrm>
            <a:off x="4826552" y="3871550"/>
            <a:ext cx="205106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Quais são os trechos de código mais relevantes?</a:t>
            </a:r>
            <a:endParaRPr lang="en-US" sz="628" dirty="0"/>
          </a:p>
        </p:txBody>
      </p:sp>
      <p:sp>
        <p:nvSpPr>
          <p:cNvPr id="69" name="Text 65"/>
          <p:cNvSpPr/>
          <p:nvPr/>
        </p:nvSpPr>
        <p:spPr>
          <a:xfrm>
            <a:off x="4772025" y="4014425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70" name="Text 66"/>
          <p:cNvSpPr/>
          <p:nvPr/>
        </p:nvSpPr>
        <p:spPr>
          <a:xfrm>
            <a:off x="4826552" y="4014425"/>
            <a:ext cx="237571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Como este programa se relaciona com outros sistemas?</a:t>
            </a:r>
            <a:endParaRPr lang="en-US" sz="628" dirty="0"/>
          </a:p>
        </p:txBody>
      </p:sp>
      <p:sp>
        <p:nvSpPr>
          <p:cNvPr id="71" name="Shape 67"/>
          <p:cNvSpPr/>
          <p:nvPr/>
        </p:nvSpPr>
        <p:spPr>
          <a:xfrm>
            <a:off x="4686300" y="4301961"/>
            <a:ext cx="4207669" cy="820052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72" name="Shape 68"/>
          <p:cNvSpPr/>
          <p:nvPr/>
        </p:nvSpPr>
        <p:spPr>
          <a:xfrm>
            <a:off x="4686300" y="4301961"/>
            <a:ext cx="28575" cy="820052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3" name="Text 69"/>
          <p:cNvSpPr/>
          <p:nvPr/>
        </p:nvSpPr>
        <p:spPr>
          <a:xfrm>
            <a:off x="4772025" y="4387686"/>
            <a:ext cx="40362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Interpretação Inteligente</a:t>
            </a:r>
            <a:endParaRPr lang="en-US" sz="837" dirty="0"/>
          </a:p>
        </p:txBody>
      </p:sp>
      <p:sp>
        <p:nvSpPr>
          <p:cNvPr id="74" name="Text 70"/>
          <p:cNvSpPr/>
          <p:nvPr/>
        </p:nvSpPr>
        <p:spPr>
          <a:xfrm>
            <a:off x="4772025" y="4616286"/>
            <a:ext cx="4036219" cy="42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 sistema vai além da análise sintática, compreendendo o propósito do código, identificando padrões comuns de programação COBOL e inferindo regras de negócio a partir da lógica implementada. </a:t>
            </a:r>
            <a:endParaRPr lang="en-US" sz="732" dirty="0"/>
          </a:p>
        </p:txBody>
      </p:sp>
      <p:sp>
        <p:nvSpPr>
          <p:cNvPr id="75" name="Shape 71"/>
          <p:cNvSpPr/>
          <p:nvPr/>
        </p:nvSpPr>
        <p:spPr>
          <a:xfrm>
            <a:off x="4686300" y="5207738"/>
            <a:ext cx="4207669" cy="820052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76" name="Shape 72"/>
          <p:cNvSpPr/>
          <p:nvPr/>
        </p:nvSpPr>
        <p:spPr>
          <a:xfrm>
            <a:off x="4686300" y="5207738"/>
            <a:ext cx="28575" cy="820052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7" name="Text 73"/>
          <p:cNvSpPr/>
          <p:nvPr/>
        </p:nvSpPr>
        <p:spPr>
          <a:xfrm>
            <a:off x="4772025" y="5293463"/>
            <a:ext cx="40362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Tokens</a:t>
            </a:r>
            <a:endParaRPr lang="en-US" sz="837" dirty="0"/>
          </a:p>
        </p:txBody>
      </p:sp>
      <p:sp>
        <p:nvSpPr>
          <p:cNvPr id="78" name="Text 74"/>
          <p:cNvSpPr/>
          <p:nvPr/>
        </p:nvSpPr>
        <p:spPr>
          <a:xfrm>
            <a:off x="4772025" y="5522063"/>
            <a:ext cx="4036219" cy="42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programas grandes, o sistema divide automaticamente o código em partes menores, processa cada parte separadamente e depois consolida os resultados em uma análise coerente e completa. 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01812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50031" y="250031"/>
            <a:ext cx="8643938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Exemplo de Output: Documentação Gerada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50031" y="701511"/>
            <a:ext cx="4207669" cy="1293019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5" name="Text 2"/>
          <p:cNvSpPr/>
          <p:nvPr/>
        </p:nvSpPr>
        <p:spPr>
          <a:xfrm>
            <a:off x="321469" y="772948"/>
            <a:ext cx="406479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Índice da Documentação</a:t>
            </a:r>
            <a:endParaRPr lang="en-US" sz="680" dirty="0"/>
          </a:p>
        </p:txBody>
      </p:sp>
      <p:sp>
        <p:nvSpPr>
          <p:cNvPr id="6" name="Text 3"/>
          <p:cNvSpPr/>
          <p:nvPr/>
        </p:nvSpPr>
        <p:spPr>
          <a:xfrm>
            <a:off x="321469" y="947970"/>
            <a:ext cx="4064794" cy="117872"/>
          </a:xfrm>
          <a:prstGeom prst="rect">
            <a:avLst/>
          </a:prstGeom>
          <a:noFill/>
          <a:ln/>
        </p:spPr>
        <p:txBody>
          <a:bodyPr wrap="none" lIns="8509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Resumo Executivo</a:t>
            </a:r>
            <a:endParaRPr lang="en-US" sz="575" dirty="0"/>
          </a:p>
        </p:txBody>
      </p:sp>
      <p:sp>
        <p:nvSpPr>
          <p:cNvPr id="7" name="Text 4"/>
          <p:cNvSpPr/>
          <p:nvPr/>
        </p:nvSpPr>
        <p:spPr>
          <a:xfrm>
            <a:off x="321469" y="1087273"/>
            <a:ext cx="4064794" cy="117872"/>
          </a:xfrm>
          <a:prstGeom prst="rect">
            <a:avLst/>
          </a:prstGeom>
          <a:noFill/>
          <a:ln/>
        </p:spPr>
        <p:txBody>
          <a:bodyPr wrap="none" lIns="8509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Análise Funcional</a:t>
            </a:r>
            <a:endParaRPr lang="en-US" sz="575" dirty="0"/>
          </a:p>
        </p:txBody>
      </p:sp>
      <p:sp>
        <p:nvSpPr>
          <p:cNvPr id="8" name="Text 5"/>
          <p:cNvSpPr/>
          <p:nvPr/>
        </p:nvSpPr>
        <p:spPr>
          <a:xfrm>
            <a:off x="321469" y="1226576"/>
            <a:ext cx="4064794" cy="117872"/>
          </a:xfrm>
          <a:prstGeom prst="rect">
            <a:avLst/>
          </a:prstGeom>
          <a:noFill/>
          <a:ln/>
        </p:spPr>
        <p:txBody>
          <a:bodyPr wrap="none" lIns="8509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Estrutura Técnica</a:t>
            </a:r>
            <a:endParaRPr lang="en-US" sz="575" dirty="0"/>
          </a:p>
        </p:txBody>
      </p:sp>
      <p:sp>
        <p:nvSpPr>
          <p:cNvPr id="9" name="Text 6"/>
          <p:cNvSpPr/>
          <p:nvPr/>
        </p:nvSpPr>
        <p:spPr>
          <a:xfrm>
            <a:off x="321469" y="1365879"/>
            <a:ext cx="4064794" cy="117872"/>
          </a:xfrm>
          <a:prstGeom prst="rect">
            <a:avLst/>
          </a:prstGeom>
          <a:noFill/>
          <a:ln/>
        </p:spPr>
        <p:txBody>
          <a:bodyPr wrap="none" lIns="8509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Regras de Negócio</a:t>
            </a:r>
            <a:endParaRPr lang="en-US" sz="575" dirty="0"/>
          </a:p>
        </p:txBody>
      </p:sp>
      <p:sp>
        <p:nvSpPr>
          <p:cNvPr id="10" name="Text 7"/>
          <p:cNvSpPr/>
          <p:nvPr/>
        </p:nvSpPr>
        <p:spPr>
          <a:xfrm>
            <a:off x="321469" y="1505183"/>
            <a:ext cx="4064794" cy="117872"/>
          </a:xfrm>
          <a:prstGeom prst="rect">
            <a:avLst/>
          </a:prstGeom>
          <a:noFill/>
          <a:ln/>
        </p:spPr>
        <p:txBody>
          <a:bodyPr wrap="none" lIns="8509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 Fluxo de Processamento</a:t>
            </a:r>
            <a:endParaRPr lang="en-US" sz="575" dirty="0"/>
          </a:p>
        </p:txBody>
      </p:sp>
      <p:sp>
        <p:nvSpPr>
          <p:cNvPr id="11" name="Text 8"/>
          <p:cNvSpPr/>
          <p:nvPr/>
        </p:nvSpPr>
        <p:spPr>
          <a:xfrm>
            <a:off x="321469" y="1644486"/>
            <a:ext cx="4064794" cy="117872"/>
          </a:xfrm>
          <a:prstGeom prst="rect">
            <a:avLst/>
          </a:prstGeom>
          <a:noFill/>
          <a:ln/>
        </p:spPr>
        <p:txBody>
          <a:bodyPr wrap="none" lIns="8509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6. Métricas e Monitoramento</a:t>
            </a:r>
            <a:endParaRPr lang="en-US" sz="575" dirty="0"/>
          </a:p>
        </p:txBody>
      </p:sp>
      <p:sp>
        <p:nvSpPr>
          <p:cNvPr id="12" name="Text 9"/>
          <p:cNvSpPr/>
          <p:nvPr/>
        </p:nvSpPr>
        <p:spPr>
          <a:xfrm>
            <a:off x="321469" y="1783789"/>
            <a:ext cx="4064794" cy="117872"/>
          </a:xfrm>
          <a:prstGeom prst="rect">
            <a:avLst/>
          </a:prstGeom>
          <a:noFill/>
          <a:ln/>
        </p:spPr>
        <p:txBody>
          <a:bodyPr wrap="none" lIns="8509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7. Prompts Utilizados</a:t>
            </a:r>
            <a:endParaRPr lang="en-US" sz="575" dirty="0"/>
          </a:p>
        </p:txBody>
      </p:sp>
      <p:sp>
        <p:nvSpPr>
          <p:cNvPr id="13" name="Shape 10"/>
          <p:cNvSpPr/>
          <p:nvPr/>
        </p:nvSpPr>
        <p:spPr>
          <a:xfrm>
            <a:off x="250031" y="2065967"/>
            <a:ext cx="4207669" cy="2206470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57188" y="2173123"/>
            <a:ext cx="3993356" cy="214313"/>
          </a:xfrm>
          <a:prstGeom prst="rect">
            <a:avLst/>
          </a:prstGeom>
          <a:noFill/>
          <a:ln/>
        </p:spPr>
        <p:txBody>
          <a:bodyPr wrap="none" lIns="0" tIns="0" rIns="0" bIns="42545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Resumo Executivo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357188" y="2446372"/>
            <a:ext cx="51256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programa </a:t>
            </a:r>
            <a:endParaRPr lang="en-US" sz="628" dirty="0"/>
          </a:p>
        </p:txBody>
      </p:sp>
      <p:sp>
        <p:nvSpPr>
          <p:cNvPr id="16" name="Shape 13"/>
          <p:cNvSpPr/>
          <p:nvPr/>
        </p:nvSpPr>
        <p:spPr>
          <a:xfrm>
            <a:off x="869752" y="2464231"/>
            <a:ext cx="420114" cy="103584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17" name="Text 14"/>
          <p:cNvSpPr/>
          <p:nvPr/>
        </p:nvSpPr>
        <p:spPr>
          <a:xfrm>
            <a:off x="869752" y="2464231"/>
            <a:ext cx="420114" cy="103584"/>
          </a:xfrm>
          <a:prstGeom prst="rect">
            <a:avLst/>
          </a:prstGeom>
          <a:noFill/>
          <a:ln/>
        </p:spPr>
        <p:txBody>
          <a:bodyPr wrap="none" lIns="25527" tIns="8509" rIns="25527" bIns="8509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C4484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LHAN0542</a:t>
            </a:r>
            <a:endParaRPr lang="en-US" sz="575" dirty="0"/>
          </a:p>
        </p:txBody>
      </p:sp>
      <p:sp>
        <p:nvSpPr>
          <p:cNvPr id="18" name="Text 15"/>
          <p:cNvSpPr/>
          <p:nvPr/>
        </p:nvSpPr>
        <p:spPr>
          <a:xfrm>
            <a:off x="1289865" y="2446372"/>
            <a:ext cx="268105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é responsável pelo particionamento de arquivos BACEN DOC3040, </a:t>
            </a:r>
            <a:endParaRPr lang="en-US" sz="628" dirty="0"/>
          </a:p>
        </p:txBody>
      </p:sp>
      <p:sp>
        <p:nvSpPr>
          <p:cNvPr id="19" name="Text 16"/>
          <p:cNvSpPr/>
          <p:nvPr/>
        </p:nvSpPr>
        <p:spPr>
          <a:xfrm>
            <a:off x="357188" y="2574234"/>
            <a:ext cx="357946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realizando a leitura de registros de entrada, aplicando regras de negócio específicas para </a:t>
            </a:r>
            <a:endParaRPr lang="en-US" sz="628" dirty="0"/>
          </a:p>
        </p:txBody>
      </p:sp>
      <p:sp>
        <p:nvSpPr>
          <p:cNvPr id="20" name="Text 17"/>
          <p:cNvSpPr/>
          <p:nvPr/>
        </p:nvSpPr>
        <p:spPr>
          <a:xfrm>
            <a:off x="357188" y="2694226"/>
            <a:ext cx="355401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classificação e distribuição, e gerando múltiplos arquivos de saída com base em critérios </a:t>
            </a:r>
            <a:endParaRPr lang="en-US" sz="628" dirty="0"/>
          </a:p>
        </p:txBody>
      </p:sp>
      <p:sp>
        <p:nvSpPr>
          <p:cNvPr id="21" name="Text 18"/>
          <p:cNvSpPr/>
          <p:nvPr/>
        </p:nvSpPr>
        <p:spPr>
          <a:xfrm>
            <a:off x="357188" y="2814219"/>
            <a:ext cx="53117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predefinidos.</a:t>
            </a:r>
            <a:endParaRPr lang="en-US" sz="628" dirty="0"/>
          </a:p>
        </p:txBody>
      </p:sp>
      <p:sp>
        <p:nvSpPr>
          <p:cNvPr id="22" name="Shape 19"/>
          <p:cNvSpPr/>
          <p:nvPr/>
        </p:nvSpPr>
        <p:spPr>
          <a:xfrm>
            <a:off x="357188" y="2989576"/>
            <a:ext cx="3993356" cy="354285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23" name="Shape 20"/>
          <p:cNvSpPr/>
          <p:nvPr/>
        </p:nvSpPr>
        <p:spPr>
          <a:xfrm>
            <a:off x="357188" y="2989576"/>
            <a:ext cx="14288" cy="35428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4" name="Text 21"/>
          <p:cNvSpPr/>
          <p:nvPr/>
        </p:nvSpPr>
        <p:spPr>
          <a:xfrm>
            <a:off x="357188" y="2989576"/>
            <a:ext cx="3993356" cy="35428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628" i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Este programa é crítico para o processamento de dados regulatórios do Banco Central, garantindo a correta segregação de informações para diferentes áreas de negócio. </a:t>
            </a:r>
            <a:endParaRPr lang="en-US" sz="628" dirty="0"/>
          </a:p>
        </p:txBody>
      </p:sp>
      <p:sp>
        <p:nvSpPr>
          <p:cNvPr id="25" name="Text 22"/>
          <p:cNvSpPr/>
          <p:nvPr/>
        </p:nvSpPr>
        <p:spPr>
          <a:xfrm>
            <a:off x="357188" y="3401011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funcionalidades:</a:t>
            </a:r>
            <a:endParaRPr lang="en-US" sz="628" dirty="0"/>
          </a:p>
        </p:txBody>
      </p:sp>
      <p:sp>
        <p:nvSpPr>
          <p:cNvPr id="26" name="Text 23"/>
          <p:cNvSpPr/>
          <p:nvPr/>
        </p:nvSpPr>
        <p:spPr>
          <a:xfrm>
            <a:off x="464344" y="3563866"/>
            <a:ext cx="3886200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Leitura e validação de registros de entrada</a:t>
            </a:r>
            <a:endParaRPr lang="en-US" sz="628" dirty="0"/>
          </a:p>
        </p:txBody>
      </p:sp>
      <p:sp>
        <p:nvSpPr>
          <p:cNvPr id="27" name="Text 24"/>
          <p:cNvSpPr/>
          <p:nvPr/>
        </p:nvSpPr>
        <p:spPr>
          <a:xfrm>
            <a:off x="464344" y="3705290"/>
            <a:ext cx="3886200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Classificação por tipo de operação e cliente</a:t>
            </a:r>
            <a:endParaRPr lang="en-US" sz="628" dirty="0"/>
          </a:p>
        </p:txBody>
      </p:sp>
      <p:sp>
        <p:nvSpPr>
          <p:cNvPr id="28" name="Text 25"/>
          <p:cNvSpPr/>
          <p:nvPr/>
        </p:nvSpPr>
        <p:spPr>
          <a:xfrm>
            <a:off x="464344" y="3846714"/>
            <a:ext cx="3886200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Distribuição em múltiplos arquivos de saída</a:t>
            </a:r>
            <a:endParaRPr lang="en-US" sz="628" dirty="0"/>
          </a:p>
        </p:txBody>
      </p:sp>
      <p:sp>
        <p:nvSpPr>
          <p:cNvPr id="29" name="Text 26"/>
          <p:cNvSpPr/>
          <p:nvPr/>
        </p:nvSpPr>
        <p:spPr>
          <a:xfrm>
            <a:off x="464344" y="3988138"/>
            <a:ext cx="3886200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Geração de relatórios de processamento</a:t>
            </a:r>
            <a:endParaRPr lang="en-US" sz="628" dirty="0"/>
          </a:p>
        </p:txBody>
      </p:sp>
      <p:sp>
        <p:nvSpPr>
          <p:cNvPr id="30" name="Shape 27"/>
          <p:cNvSpPr/>
          <p:nvPr/>
        </p:nvSpPr>
        <p:spPr>
          <a:xfrm>
            <a:off x="250031" y="4365306"/>
            <a:ext cx="4207669" cy="1970056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357188" y="4472462"/>
            <a:ext cx="3993356" cy="214313"/>
          </a:xfrm>
          <a:prstGeom prst="rect">
            <a:avLst/>
          </a:prstGeom>
          <a:noFill/>
          <a:ln/>
        </p:spPr>
        <p:txBody>
          <a:bodyPr wrap="none" lIns="0" tIns="0" rIns="0" bIns="42545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Análise Funcional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357188" y="4743924"/>
            <a:ext cx="3993356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Propósito Principal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357188" y="4912500"/>
            <a:ext cx="3993356" cy="2399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programa realiza o particionamento de arquivos BACEN DOC3040, distribuindo registros em diferentes arquivos de saída com base em critérios de negócio específicos.</a:t>
            </a:r>
            <a:endParaRPr lang="en-US" sz="628" dirty="0"/>
          </a:p>
        </p:txBody>
      </p:sp>
      <p:sp>
        <p:nvSpPr>
          <p:cNvPr id="34" name="Text 31"/>
          <p:cNvSpPr/>
          <p:nvPr/>
        </p:nvSpPr>
        <p:spPr>
          <a:xfrm>
            <a:off x="357188" y="5209635"/>
            <a:ext cx="3993356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Fluxo Funcional</a:t>
            </a:r>
            <a:endParaRPr lang="en-US" sz="732" dirty="0"/>
          </a:p>
        </p:txBody>
      </p:sp>
      <p:sp>
        <p:nvSpPr>
          <p:cNvPr id="35" name="Text 32"/>
          <p:cNvSpPr/>
          <p:nvPr/>
        </p:nvSpPr>
        <p:spPr>
          <a:xfrm>
            <a:off x="357188" y="5378211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Leitura do arquivo de entrada (INFILE)</a:t>
            </a:r>
            <a:endParaRPr lang="en-US" sz="628" dirty="0"/>
          </a:p>
        </p:txBody>
      </p:sp>
      <p:sp>
        <p:nvSpPr>
          <p:cNvPr id="36" name="Text 33"/>
          <p:cNvSpPr/>
          <p:nvPr/>
        </p:nvSpPr>
        <p:spPr>
          <a:xfrm>
            <a:off x="357188" y="5519635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dos registros conforme layout DOC3040</a:t>
            </a:r>
            <a:endParaRPr lang="en-US" sz="628" dirty="0"/>
          </a:p>
        </p:txBody>
      </p:sp>
      <p:sp>
        <p:nvSpPr>
          <p:cNvPr id="37" name="Text 34"/>
          <p:cNvSpPr/>
          <p:nvPr/>
        </p:nvSpPr>
        <p:spPr>
          <a:xfrm>
            <a:off x="357188" y="5661059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Classificação por tipo de operação (campos 12-15)</a:t>
            </a:r>
            <a:endParaRPr lang="en-US" sz="628" dirty="0"/>
          </a:p>
        </p:txBody>
      </p:sp>
      <p:sp>
        <p:nvSpPr>
          <p:cNvPr id="38" name="Text 35"/>
          <p:cNvSpPr/>
          <p:nvPr/>
        </p:nvSpPr>
        <p:spPr>
          <a:xfrm>
            <a:off x="357188" y="5802483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Distribuição em arquivos de saída específicos</a:t>
            </a:r>
            <a:endParaRPr lang="en-US" sz="628" dirty="0"/>
          </a:p>
        </p:txBody>
      </p:sp>
      <p:sp>
        <p:nvSpPr>
          <p:cNvPr id="39" name="Text 36"/>
          <p:cNvSpPr/>
          <p:nvPr/>
        </p:nvSpPr>
        <p:spPr>
          <a:xfrm>
            <a:off x="357188" y="5943907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Geração de relatório de processamento</a:t>
            </a:r>
            <a:endParaRPr lang="en-US" sz="628" dirty="0"/>
          </a:p>
        </p:txBody>
      </p:sp>
      <p:sp>
        <p:nvSpPr>
          <p:cNvPr id="40" name="Shape 37"/>
          <p:cNvSpPr/>
          <p:nvPr/>
        </p:nvSpPr>
        <p:spPr>
          <a:xfrm>
            <a:off x="357188" y="6085331"/>
            <a:ext cx="312120" cy="128588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41" name="Text 38"/>
          <p:cNvSpPr/>
          <p:nvPr/>
        </p:nvSpPr>
        <p:spPr>
          <a:xfrm>
            <a:off x="357188" y="6085331"/>
            <a:ext cx="312120" cy="128588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Crítico</a:t>
            </a:r>
            <a:endParaRPr lang="en-US" sz="523" dirty="0"/>
          </a:p>
        </p:txBody>
      </p:sp>
      <p:sp>
        <p:nvSpPr>
          <p:cNvPr id="42" name="Shape 39"/>
          <p:cNvSpPr/>
          <p:nvPr/>
        </p:nvSpPr>
        <p:spPr>
          <a:xfrm>
            <a:off x="727323" y="6085331"/>
            <a:ext cx="495067" cy="128588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43" name="Text 40"/>
          <p:cNvSpPr/>
          <p:nvPr/>
        </p:nvSpPr>
        <p:spPr>
          <a:xfrm>
            <a:off x="727323" y="6085331"/>
            <a:ext cx="495067" cy="128588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Regulatório</a:t>
            </a:r>
            <a:endParaRPr lang="en-US" sz="523" dirty="0"/>
          </a:p>
        </p:txBody>
      </p:sp>
      <p:sp>
        <p:nvSpPr>
          <p:cNvPr id="44" name="Shape 41"/>
          <p:cNvSpPr/>
          <p:nvPr/>
        </p:nvSpPr>
        <p:spPr>
          <a:xfrm>
            <a:off x="1280406" y="6085331"/>
            <a:ext cx="285834" cy="128588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45" name="Text 42"/>
          <p:cNvSpPr/>
          <p:nvPr/>
        </p:nvSpPr>
        <p:spPr>
          <a:xfrm>
            <a:off x="1280406" y="6085331"/>
            <a:ext cx="285834" cy="128588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Batch</a:t>
            </a:r>
            <a:endParaRPr lang="en-US" sz="523" dirty="0"/>
          </a:p>
        </p:txBody>
      </p:sp>
      <p:sp>
        <p:nvSpPr>
          <p:cNvPr id="46" name="Shape 43"/>
          <p:cNvSpPr/>
          <p:nvPr/>
        </p:nvSpPr>
        <p:spPr>
          <a:xfrm>
            <a:off x="4686300" y="701511"/>
            <a:ext cx="4207669" cy="3078035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47" name="Text 44"/>
          <p:cNvSpPr/>
          <p:nvPr/>
        </p:nvSpPr>
        <p:spPr>
          <a:xfrm>
            <a:off x="4793456" y="808667"/>
            <a:ext cx="3993356" cy="214313"/>
          </a:xfrm>
          <a:prstGeom prst="rect">
            <a:avLst/>
          </a:prstGeom>
          <a:noFill/>
          <a:ln/>
        </p:spPr>
        <p:txBody>
          <a:bodyPr wrap="none" lIns="0" tIns="0" rIns="0" bIns="42545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Estrutura Técnica</a:t>
            </a:r>
            <a:endParaRPr lang="en-US" sz="837" dirty="0"/>
          </a:p>
        </p:txBody>
      </p:sp>
      <p:sp>
        <p:nvSpPr>
          <p:cNvPr id="48" name="Text 45"/>
          <p:cNvSpPr/>
          <p:nvPr/>
        </p:nvSpPr>
        <p:spPr>
          <a:xfrm>
            <a:off x="4793456" y="1080129"/>
            <a:ext cx="3993356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Divisões Principais</a:t>
            </a:r>
            <a:endParaRPr lang="en-US" sz="732" dirty="0"/>
          </a:p>
        </p:txBody>
      </p:sp>
      <p:sp>
        <p:nvSpPr>
          <p:cNvPr id="49" name="Shape 46"/>
          <p:cNvSpPr/>
          <p:nvPr/>
        </p:nvSpPr>
        <p:spPr>
          <a:xfrm>
            <a:off x="4900613" y="1268350"/>
            <a:ext cx="1127485" cy="103584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50" name="Text 47"/>
          <p:cNvSpPr/>
          <p:nvPr/>
        </p:nvSpPr>
        <p:spPr>
          <a:xfrm>
            <a:off x="4900613" y="1268350"/>
            <a:ext cx="1127485" cy="103584"/>
          </a:xfrm>
          <a:prstGeom prst="rect">
            <a:avLst/>
          </a:prstGeom>
          <a:noFill/>
          <a:ln/>
        </p:spPr>
        <p:txBody>
          <a:bodyPr wrap="none" lIns="25527" tIns="8509" rIns="25527" bIns="8509" rtlCol="0" anchor="ctr">
            <a:spAutoFit/>
          </a:bodyPr>
          <a:lstStyle/>
          <a:p>
            <a:pPr algn="l" indent="0" marL="0">
              <a:buNone/>
            </a:pPr>
            <a:r>
              <a:rPr lang="en-US" sz="575" dirty="0">
                <a:solidFill>
                  <a:srgbClr val="C4484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IDENTIFICATION DIVISION</a:t>
            </a:r>
            <a:endParaRPr lang="en-US" sz="575" dirty="0"/>
          </a:p>
        </p:txBody>
      </p:sp>
      <p:sp>
        <p:nvSpPr>
          <p:cNvPr id="51" name="Text 48"/>
          <p:cNvSpPr/>
          <p:nvPr/>
        </p:nvSpPr>
        <p:spPr>
          <a:xfrm>
            <a:off x="6028097" y="1250491"/>
            <a:ext cx="125339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Define o programa LHAN0542</a:t>
            </a:r>
            <a:endParaRPr lang="en-US" sz="628" dirty="0"/>
          </a:p>
        </p:txBody>
      </p:sp>
      <p:sp>
        <p:nvSpPr>
          <p:cNvPr id="52" name="Shape 49"/>
          <p:cNvSpPr/>
          <p:nvPr/>
        </p:nvSpPr>
        <p:spPr>
          <a:xfrm>
            <a:off x="4900613" y="1417644"/>
            <a:ext cx="986005" cy="103584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53" name="Text 50"/>
          <p:cNvSpPr/>
          <p:nvPr/>
        </p:nvSpPr>
        <p:spPr>
          <a:xfrm>
            <a:off x="4900613" y="1417644"/>
            <a:ext cx="986005" cy="103584"/>
          </a:xfrm>
          <a:prstGeom prst="rect">
            <a:avLst/>
          </a:prstGeom>
          <a:noFill/>
          <a:ln/>
        </p:spPr>
        <p:txBody>
          <a:bodyPr wrap="none" lIns="25527" tIns="8509" rIns="25527" bIns="8509" rtlCol="0" anchor="ctr">
            <a:spAutoFit/>
          </a:bodyPr>
          <a:lstStyle/>
          <a:p>
            <a:pPr algn="l" indent="0" marL="0">
              <a:buNone/>
            </a:pPr>
            <a:r>
              <a:rPr lang="en-US" sz="575" dirty="0">
                <a:solidFill>
                  <a:srgbClr val="C4484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ENVIRONMENT DIVISION</a:t>
            </a:r>
            <a:endParaRPr lang="en-US" sz="575" dirty="0"/>
          </a:p>
        </p:txBody>
      </p:sp>
      <p:sp>
        <p:nvSpPr>
          <p:cNvPr id="54" name="Text 51"/>
          <p:cNvSpPr/>
          <p:nvPr/>
        </p:nvSpPr>
        <p:spPr>
          <a:xfrm>
            <a:off x="5886617" y="1399784"/>
            <a:ext cx="151623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Configura arquivos de entrada/saída</a:t>
            </a:r>
            <a:endParaRPr lang="en-US" sz="628" dirty="0"/>
          </a:p>
        </p:txBody>
      </p:sp>
      <p:sp>
        <p:nvSpPr>
          <p:cNvPr id="55" name="Shape 52"/>
          <p:cNvSpPr/>
          <p:nvPr/>
        </p:nvSpPr>
        <p:spPr>
          <a:xfrm>
            <a:off x="4900613" y="1566937"/>
            <a:ext cx="655913" cy="103584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56" name="Text 53"/>
          <p:cNvSpPr/>
          <p:nvPr/>
        </p:nvSpPr>
        <p:spPr>
          <a:xfrm>
            <a:off x="4900613" y="1566937"/>
            <a:ext cx="655913" cy="103584"/>
          </a:xfrm>
          <a:prstGeom prst="rect">
            <a:avLst/>
          </a:prstGeom>
          <a:noFill/>
          <a:ln/>
        </p:spPr>
        <p:txBody>
          <a:bodyPr wrap="none" lIns="25527" tIns="8509" rIns="25527" bIns="8509" rtlCol="0" anchor="ctr">
            <a:spAutoFit/>
          </a:bodyPr>
          <a:lstStyle/>
          <a:p>
            <a:pPr algn="l" indent="0" marL="0">
              <a:buNone/>
            </a:pPr>
            <a:r>
              <a:rPr lang="en-US" sz="575" dirty="0">
                <a:solidFill>
                  <a:srgbClr val="C4484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DATA DIVISION</a:t>
            </a:r>
            <a:endParaRPr lang="en-US" sz="575" dirty="0"/>
          </a:p>
        </p:txBody>
      </p:sp>
      <p:sp>
        <p:nvSpPr>
          <p:cNvPr id="57" name="Text 54"/>
          <p:cNvSpPr/>
          <p:nvPr/>
        </p:nvSpPr>
        <p:spPr>
          <a:xfrm>
            <a:off x="5556526" y="1549078"/>
            <a:ext cx="158429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Define estruturas de dados e variáveis</a:t>
            </a:r>
            <a:endParaRPr lang="en-US" sz="628" dirty="0"/>
          </a:p>
        </p:txBody>
      </p:sp>
      <p:sp>
        <p:nvSpPr>
          <p:cNvPr id="58" name="Shape 55"/>
          <p:cNvSpPr/>
          <p:nvPr/>
        </p:nvSpPr>
        <p:spPr>
          <a:xfrm>
            <a:off x="4900613" y="1716230"/>
            <a:ext cx="891685" cy="103584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59" name="Text 56"/>
          <p:cNvSpPr/>
          <p:nvPr/>
        </p:nvSpPr>
        <p:spPr>
          <a:xfrm>
            <a:off x="4900613" y="1716230"/>
            <a:ext cx="891685" cy="103584"/>
          </a:xfrm>
          <a:prstGeom prst="rect">
            <a:avLst/>
          </a:prstGeom>
          <a:noFill/>
          <a:ln/>
        </p:spPr>
        <p:txBody>
          <a:bodyPr wrap="none" lIns="25527" tIns="8509" rIns="25527" bIns="8509" rtlCol="0" anchor="ctr">
            <a:spAutoFit/>
          </a:bodyPr>
          <a:lstStyle/>
          <a:p>
            <a:pPr algn="l" indent="0" marL="0">
              <a:buNone/>
            </a:pPr>
            <a:r>
              <a:rPr lang="en-US" sz="575" dirty="0">
                <a:solidFill>
                  <a:srgbClr val="C4484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PROCEDURE DIVISION</a:t>
            </a:r>
            <a:endParaRPr lang="en-US" sz="575" dirty="0"/>
          </a:p>
        </p:txBody>
      </p:sp>
      <p:sp>
        <p:nvSpPr>
          <p:cNvPr id="60" name="Text 57"/>
          <p:cNvSpPr/>
          <p:nvPr/>
        </p:nvSpPr>
        <p:spPr>
          <a:xfrm>
            <a:off x="5792298" y="1698371"/>
            <a:ext cx="163684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Implementa a lógica de processamento</a:t>
            </a:r>
            <a:endParaRPr lang="en-US" sz="628" dirty="0"/>
          </a:p>
        </p:txBody>
      </p:sp>
      <p:sp>
        <p:nvSpPr>
          <p:cNvPr id="61" name="Text 58"/>
          <p:cNvSpPr/>
          <p:nvPr/>
        </p:nvSpPr>
        <p:spPr>
          <a:xfrm>
            <a:off x="4793456" y="1881597"/>
            <a:ext cx="3993356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Parágrafos Principais</a:t>
            </a:r>
            <a:endParaRPr lang="en-US" sz="732" dirty="0"/>
          </a:p>
        </p:txBody>
      </p:sp>
      <p:sp>
        <p:nvSpPr>
          <p:cNvPr id="62" name="Shape 59"/>
          <p:cNvSpPr/>
          <p:nvPr/>
        </p:nvSpPr>
        <p:spPr>
          <a:xfrm>
            <a:off x="4793456" y="2078748"/>
            <a:ext cx="3993356" cy="884318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63" name="Text 60"/>
          <p:cNvSpPr/>
          <p:nvPr/>
        </p:nvSpPr>
        <p:spPr>
          <a:xfrm>
            <a:off x="4793456" y="2078748"/>
            <a:ext cx="3993356" cy="88431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1000-INICIO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2000-PROCESSA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2100-LER-REGISTRO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2200-CLASSIFICAR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2300-GRAVAR-SAIDA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3000-FINALIZA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3100-GERAR-RELATORIO</a:t>
            </a:r>
            <a:endParaRPr lang="en-US" sz="575" dirty="0"/>
          </a:p>
        </p:txBody>
      </p:sp>
      <p:sp>
        <p:nvSpPr>
          <p:cNvPr id="64" name="Text 61"/>
          <p:cNvSpPr/>
          <p:nvPr/>
        </p:nvSpPr>
        <p:spPr>
          <a:xfrm>
            <a:off x="4793456" y="3020216"/>
            <a:ext cx="3993356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Copybooks Utilizados</a:t>
            </a:r>
            <a:endParaRPr lang="en-US" sz="732" dirty="0"/>
          </a:p>
        </p:txBody>
      </p:sp>
      <p:sp>
        <p:nvSpPr>
          <p:cNvPr id="65" name="Shape 62"/>
          <p:cNvSpPr/>
          <p:nvPr/>
        </p:nvSpPr>
        <p:spPr>
          <a:xfrm>
            <a:off x="4900613" y="3208437"/>
            <a:ext cx="420114" cy="103584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66" name="Text 63"/>
          <p:cNvSpPr/>
          <p:nvPr/>
        </p:nvSpPr>
        <p:spPr>
          <a:xfrm>
            <a:off x="4900613" y="3208437"/>
            <a:ext cx="420114" cy="103584"/>
          </a:xfrm>
          <a:prstGeom prst="rect">
            <a:avLst/>
          </a:prstGeom>
          <a:noFill/>
          <a:ln/>
        </p:spPr>
        <p:txBody>
          <a:bodyPr wrap="none" lIns="25527" tIns="8509" rIns="25527" bIns="8509" rtlCol="0" anchor="ctr">
            <a:spAutoFit/>
          </a:bodyPr>
          <a:lstStyle/>
          <a:p>
            <a:pPr algn="l" indent="0" marL="0">
              <a:buNone/>
            </a:pPr>
            <a:r>
              <a:rPr lang="en-US" sz="575" dirty="0">
                <a:solidFill>
                  <a:srgbClr val="C4484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LHCP3402</a:t>
            </a:r>
            <a:endParaRPr lang="en-US" sz="575" dirty="0"/>
          </a:p>
        </p:txBody>
      </p:sp>
      <p:sp>
        <p:nvSpPr>
          <p:cNvPr id="67" name="Text 64"/>
          <p:cNvSpPr/>
          <p:nvPr/>
        </p:nvSpPr>
        <p:spPr>
          <a:xfrm>
            <a:off x="5320726" y="3190577"/>
            <a:ext cx="118354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Layout do registro DOC3040</a:t>
            </a:r>
            <a:endParaRPr lang="en-US" sz="628" dirty="0"/>
          </a:p>
        </p:txBody>
      </p:sp>
      <p:sp>
        <p:nvSpPr>
          <p:cNvPr id="68" name="Shape 65"/>
          <p:cNvSpPr/>
          <p:nvPr/>
        </p:nvSpPr>
        <p:spPr>
          <a:xfrm>
            <a:off x="4900613" y="3357730"/>
            <a:ext cx="420114" cy="103584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69" name="Text 66"/>
          <p:cNvSpPr/>
          <p:nvPr/>
        </p:nvSpPr>
        <p:spPr>
          <a:xfrm>
            <a:off x="4900613" y="3357730"/>
            <a:ext cx="420114" cy="103584"/>
          </a:xfrm>
          <a:prstGeom prst="rect">
            <a:avLst/>
          </a:prstGeom>
          <a:noFill/>
          <a:ln/>
        </p:spPr>
        <p:txBody>
          <a:bodyPr wrap="none" lIns="25527" tIns="8509" rIns="25527" bIns="8509" rtlCol="0" anchor="ctr">
            <a:spAutoFit/>
          </a:bodyPr>
          <a:lstStyle/>
          <a:p>
            <a:pPr algn="l" indent="0" marL="0">
              <a:buNone/>
            </a:pPr>
            <a:r>
              <a:rPr lang="en-US" sz="575" dirty="0">
                <a:solidFill>
                  <a:srgbClr val="C4484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LHCE0700</a:t>
            </a:r>
            <a:endParaRPr lang="en-US" sz="575" dirty="0"/>
          </a:p>
        </p:txBody>
      </p:sp>
      <p:sp>
        <p:nvSpPr>
          <p:cNvPr id="70" name="Text 67"/>
          <p:cNvSpPr/>
          <p:nvPr/>
        </p:nvSpPr>
        <p:spPr>
          <a:xfrm>
            <a:off x="5320726" y="3339871"/>
            <a:ext cx="130337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Rotinas de tratamento de erros</a:t>
            </a:r>
            <a:endParaRPr lang="en-US" sz="628" dirty="0"/>
          </a:p>
        </p:txBody>
      </p:sp>
      <p:sp>
        <p:nvSpPr>
          <p:cNvPr id="71" name="Shape 68"/>
          <p:cNvSpPr/>
          <p:nvPr/>
        </p:nvSpPr>
        <p:spPr>
          <a:xfrm>
            <a:off x="4900613" y="3507023"/>
            <a:ext cx="420114" cy="103584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72" name="Text 69"/>
          <p:cNvSpPr/>
          <p:nvPr/>
        </p:nvSpPr>
        <p:spPr>
          <a:xfrm>
            <a:off x="4900613" y="3507023"/>
            <a:ext cx="420114" cy="103584"/>
          </a:xfrm>
          <a:prstGeom prst="rect">
            <a:avLst/>
          </a:prstGeom>
          <a:noFill/>
          <a:ln/>
        </p:spPr>
        <p:txBody>
          <a:bodyPr wrap="none" lIns="25527" tIns="8509" rIns="25527" bIns="8509" rtlCol="0" anchor="ctr">
            <a:spAutoFit/>
          </a:bodyPr>
          <a:lstStyle/>
          <a:p>
            <a:pPr algn="l" indent="0" marL="0">
              <a:buNone/>
            </a:pPr>
            <a:r>
              <a:rPr lang="en-US" sz="575" dirty="0">
                <a:solidFill>
                  <a:srgbClr val="C4484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MZTC5001</a:t>
            </a:r>
            <a:endParaRPr lang="en-US" sz="575" dirty="0"/>
          </a:p>
        </p:txBody>
      </p:sp>
      <p:sp>
        <p:nvSpPr>
          <p:cNvPr id="73" name="Text 70"/>
          <p:cNvSpPr/>
          <p:nvPr/>
        </p:nvSpPr>
        <p:spPr>
          <a:xfrm>
            <a:off x="5320726" y="3489164"/>
            <a:ext cx="1039778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Utilitários de data e hora</a:t>
            </a:r>
            <a:endParaRPr lang="en-US" sz="628" dirty="0"/>
          </a:p>
        </p:txBody>
      </p:sp>
      <p:sp>
        <p:nvSpPr>
          <p:cNvPr id="74" name="Shape 71"/>
          <p:cNvSpPr/>
          <p:nvPr/>
        </p:nvSpPr>
        <p:spPr>
          <a:xfrm>
            <a:off x="4686300" y="3872415"/>
            <a:ext cx="4207669" cy="3335824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75" name="Text 72"/>
          <p:cNvSpPr/>
          <p:nvPr/>
        </p:nvSpPr>
        <p:spPr>
          <a:xfrm>
            <a:off x="4793456" y="3979571"/>
            <a:ext cx="3993356" cy="214313"/>
          </a:xfrm>
          <a:prstGeom prst="rect">
            <a:avLst/>
          </a:prstGeom>
          <a:noFill/>
          <a:ln/>
        </p:spPr>
        <p:txBody>
          <a:bodyPr wrap="none" lIns="0" tIns="0" rIns="0" bIns="42545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Regras de Negócio</a:t>
            </a:r>
            <a:endParaRPr lang="en-US" sz="837" dirty="0"/>
          </a:p>
        </p:txBody>
      </p:sp>
      <p:sp>
        <p:nvSpPr>
          <p:cNvPr id="76" name="Text 73"/>
          <p:cNvSpPr/>
          <p:nvPr/>
        </p:nvSpPr>
        <p:spPr>
          <a:xfrm>
            <a:off x="4793456" y="4251034"/>
            <a:ext cx="3993356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Critérios de Particionamento</a:t>
            </a:r>
            <a:endParaRPr lang="en-US" sz="732" dirty="0"/>
          </a:p>
        </p:txBody>
      </p:sp>
      <p:sp>
        <p:nvSpPr>
          <p:cNvPr id="77" name="Text 74"/>
          <p:cNvSpPr/>
          <p:nvPr/>
        </p:nvSpPr>
        <p:spPr>
          <a:xfrm>
            <a:off x="4900613" y="4419609"/>
            <a:ext cx="3886200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Tipo de Operação (campo TIPO-OPER)</a:t>
            </a:r>
            <a:endParaRPr lang="en-US" sz="628" dirty="0"/>
          </a:p>
        </p:txBody>
      </p:sp>
      <p:sp>
        <p:nvSpPr>
          <p:cNvPr id="78" name="Text 75"/>
          <p:cNvSpPr/>
          <p:nvPr/>
        </p:nvSpPr>
        <p:spPr>
          <a:xfrm>
            <a:off x="4900613" y="4561033"/>
            <a:ext cx="3886200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Código de Cliente (campo COD-CLIENTE)</a:t>
            </a:r>
            <a:endParaRPr lang="en-US" sz="628" dirty="0"/>
          </a:p>
        </p:txBody>
      </p:sp>
      <p:sp>
        <p:nvSpPr>
          <p:cNvPr id="79" name="Text 76"/>
          <p:cNvSpPr/>
          <p:nvPr/>
        </p:nvSpPr>
        <p:spPr>
          <a:xfrm>
            <a:off x="4900613" y="4702457"/>
            <a:ext cx="3886200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de Referência (campo DATA-REF)</a:t>
            </a:r>
            <a:endParaRPr lang="en-US" sz="628" dirty="0"/>
          </a:p>
        </p:txBody>
      </p:sp>
      <p:sp>
        <p:nvSpPr>
          <p:cNvPr id="80" name="Text 77"/>
          <p:cNvSpPr/>
          <p:nvPr/>
        </p:nvSpPr>
        <p:spPr>
          <a:xfrm>
            <a:off x="4793456" y="4879600"/>
            <a:ext cx="3993356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Validações Aplicadas</a:t>
            </a:r>
            <a:endParaRPr lang="en-US" sz="732" dirty="0"/>
          </a:p>
        </p:txBody>
      </p:sp>
      <p:sp>
        <p:nvSpPr>
          <p:cNvPr id="81" name="Text 78"/>
          <p:cNvSpPr/>
          <p:nvPr/>
        </p:nvSpPr>
        <p:spPr>
          <a:xfrm>
            <a:off x="4900613" y="5048176"/>
            <a:ext cx="3886200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Formato do registro conforme DOC3040</a:t>
            </a:r>
            <a:endParaRPr lang="en-US" sz="628" dirty="0"/>
          </a:p>
        </p:txBody>
      </p:sp>
      <p:sp>
        <p:nvSpPr>
          <p:cNvPr id="82" name="Text 79"/>
          <p:cNvSpPr/>
          <p:nvPr/>
        </p:nvSpPr>
        <p:spPr>
          <a:xfrm>
            <a:off x="4900613" y="5189600"/>
            <a:ext cx="3886200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Códigos de operação válidos (tabela TABOPER)</a:t>
            </a:r>
            <a:endParaRPr lang="en-US" sz="628" dirty="0"/>
          </a:p>
        </p:txBody>
      </p:sp>
      <p:sp>
        <p:nvSpPr>
          <p:cNvPr id="83" name="Text 80"/>
          <p:cNvSpPr/>
          <p:nvPr/>
        </p:nvSpPr>
        <p:spPr>
          <a:xfrm>
            <a:off x="4900613" y="5331023"/>
            <a:ext cx="3886200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Limites de valores por tipo de operação</a:t>
            </a:r>
            <a:endParaRPr lang="en-US" sz="628" dirty="0"/>
          </a:p>
        </p:txBody>
      </p:sp>
      <p:sp>
        <p:nvSpPr>
          <p:cNvPr id="84" name="Text 81"/>
          <p:cNvSpPr/>
          <p:nvPr/>
        </p:nvSpPr>
        <p:spPr>
          <a:xfrm>
            <a:off x="4793456" y="5508166"/>
            <a:ext cx="3993356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Trecho de Código Relevante</a:t>
            </a:r>
            <a:endParaRPr lang="en-US" sz="732" dirty="0"/>
          </a:p>
        </p:txBody>
      </p:sp>
      <p:sp>
        <p:nvSpPr>
          <p:cNvPr id="85" name="Shape 82"/>
          <p:cNvSpPr/>
          <p:nvPr/>
        </p:nvSpPr>
        <p:spPr>
          <a:xfrm>
            <a:off x="4793456" y="5705317"/>
            <a:ext cx="3993356" cy="1324328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86" name="Text 83"/>
          <p:cNvSpPr/>
          <p:nvPr/>
        </p:nvSpPr>
        <p:spPr>
          <a:xfrm>
            <a:off x="4793456" y="5705317"/>
            <a:ext cx="3993356" cy="132432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2200-CLASSIFICAR.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TIPO-OPER = "0001" OR "0002" OR "0003"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MOVE REG-ENTRADA TO REG-SAIDA-TIPO1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PERFORM 2310-GRAVAR-TIPO1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ELSE IF TIPO-OPER = "0004" OR "0005"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MOVE REG-ENTRADA TO REG-SAIDA-TIPO2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PERFORM 2320-GRAVAR-TIPO2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ELSE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MOVE REG-ENTRADA TO REG-SAIDA-OUTROS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PERFORM 2330-GRAVAR-OUTROS</a:t>
            </a:r>
            <a:endParaRPr lang="en-US" sz="575" dirty="0"/>
          </a:p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END-IF.</a:t>
            </a:r>
            <a:endParaRPr lang="en-US" sz="575" dirty="0"/>
          </a:p>
        </p:txBody>
      </p:sp>
      <p:sp>
        <p:nvSpPr>
          <p:cNvPr id="87" name="Shape 84"/>
          <p:cNvSpPr/>
          <p:nvPr/>
        </p:nvSpPr>
        <p:spPr>
          <a:xfrm>
            <a:off x="4686300" y="7301108"/>
            <a:ext cx="4207669" cy="1700045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88" name="Text 85"/>
          <p:cNvSpPr/>
          <p:nvPr/>
        </p:nvSpPr>
        <p:spPr>
          <a:xfrm>
            <a:off x="4793456" y="7408264"/>
            <a:ext cx="3993356" cy="214313"/>
          </a:xfrm>
          <a:prstGeom prst="rect">
            <a:avLst/>
          </a:prstGeom>
          <a:noFill/>
          <a:ln/>
        </p:spPr>
        <p:txBody>
          <a:bodyPr wrap="none" lIns="0" tIns="0" rIns="0" bIns="42545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7. Prompts Utilizados</a:t>
            </a:r>
            <a:endParaRPr lang="en-US" sz="837" dirty="0"/>
          </a:p>
        </p:txBody>
      </p:sp>
      <p:sp>
        <p:nvSpPr>
          <p:cNvPr id="89" name="Text 86"/>
          <p:cNvSpPr/>
          <p:nvPr/>
        </p:nvSpPr>
        <p:spPr>
          <a:xfrm>
            <a:off x="4793456" y="7679727"/>
            <a:ext cx="3993356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Prompt Original</a:t>
            </a:r>
            <a:endParaRPr lang="en-US" sz="732" dirty="0"/>
          </a:p>
        </p:txBody>
      </p:sp>
      <p:sp>
        <p:nvSpPr>
          <p:cNvPr id="90" name="Text 87"/>
          <p:cNvSpPr/>
          <p:nvPr/>
        </p:nvSpPr>
        <p:spPr>
          <a:xfrm>
            <a:off x="4793456" y="7848302"/>
            <a:ext cx="3993356" cy="2399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Analise o seguinte programa COBOL: Nome do programa: LHAN0542 [Código completo do programa...]</a:t>
            </a:r>
            <a:endParaRPr lang="en-US" sz="628" dirty="0"/>
          </a:p>
        </p:txBody>
      </p:sp>
      <p:sp>
        <p:nvSpPr>
          <p:cNvPr id="91" name="Text 88"/>
          <p:cNvSpPr/>
          <p:nvPr/>
        </p:nvSpPr>
        <p:spPr>
          <a:xfrm>
            <a:off x="4793456" y="8145438"/>
            <a:ext cx="3993356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Perguntas Específicas</a:t>
            </a:r>
            <a:endParaRPr lang="en-US" sz="732" dirty="0"/>
          </a:p>
        </p:txBody>
      </p:sp>
      <p:sp>
        <p:nvSpPr>
          <p:cNvPr id="92" name="Text 89"/>
          <p:cNvSpPr/>
          <p:nvPr/>
        </p:nvSpPr>
        <p:spPr>
          <a:xfrm>
            <a:off x="4793456" y="8314013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que este programa faz funcionalmente?</a:t>
            </a:r>
            <a:endParaRPr lang="en-US" sz="628" dirty="0"/>
          </a:p>
        </p:txBody>
      </p:sp>
      <p:sp>
        <p:nvSpPr>
          <p:cNvPr id="93" name="Text 90"/>
          <p:cNvSpPr/>
          <p:nvPr/>
        </p:nvSpPr>
        <p:spPr>
          <a:xfrm>
            <a:off x="4793456" y="8455437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 é a estrutura técnica e componentes principais?</a:t>
            </a:r>
            <a:endParaRPr lang="en-US" sz="628" dirty="0"/>
          </a:p>
        </p:txBody>
      </p:sp>
      <p:sp>
        <p:nvSpPr>
          <p:cNvPr id="94" name="Text 91"/>
          <p:cNvSpPr/>
          <p:nvPr/>
        </p:nvSpPr>
        <p:spPr>
          <a:xfrm>
            <a:off x="4793456" y="8596861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Quais regras de negócio estão implementadas?</a:t>
            </a:r>
            <a:endParaRPr lang="en-US" sz="628" dirty="0"/>
          </a:p>
        </p:txBody>
      </p:sp>
      <p:sp>
        <p:nvSpPr>
          <p:cNvPr id="95" name="Text 92"/>
          <p:cNvSpPr/>
          <p:nvPr/>
        </p:nvSpPr>
        <p:spPr>
          <a:xfrm>
            <a:off x="4793456" y="8738285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Quais são os trechos de código mais relevantes?</a:t>
            </a:r>
            <a:endParaRPr lang="en-US" sz="628" dirty="0"/>
          </a:p>
        </p:txBody>
      </p:sp>
      <p:sp>
        <p:nvSpPr>
          <p:cNvPr id="96" name="Shape 93"/>
          <p:cNvSpPr/>
          <p:nvPr/>
        </p:nvSpPr>
        <p:spPr>
          <a:xfrm>
            <a:off x="250031" y="9179747"/>
            <a:ext cx="8643938" cy="622902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97" name="Shape 94"/>
          <p:cNvSpPr/>
          <p:nvPr/>
        </p:nvSpPr>
        <p:spPr>
          <a:xfrm>
            <a:off x="250031" y="9179747"/>
            <a:ext cx="28575" cy="622902"/>
          </a:xfrm>
          <a:prstGeom prst="rect">
            <a:avLst/>
          </a:prstGeom>
          <a:solidFill>
            <a:srgbClr val="D6AE7E"/>
          </a:solidFill>
          <a:ln/>
        </p:spPr>
      </p:sp>
      <p:pic>
        <p:nvPicPr>
          <p:cNvPr id="9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" y="9426904"/>
            <a:ext cx="96441" cy="128588"/>
          </a:xfrm>
          <a:prstGeom prst="rect">
            <a:avLst/>
          </a:prstGeom>
        </p:spPr>
      </p:pic>
      <p:sp>
        <p:nvSpPr>
          <p:cNvPr id="99" name="Text 95"/>
          <p:cNvSpPr/>
          <p:nvPr/>
        </p:nvSpPr>
        <p:spPr>
          <a:xfrm>
            <a:off x="517922" y="9265472"/>
            <a:ext cx="829032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Completa</a:t>
            </a:r>
            <a:endParaRPr lang="en-US" sz="732" dirty="0"/>
          </a:p>
        </p:txBody>
      </p:sp>
      <p:sp>
        <p:nvSpPr>
          <p:cNvPr id="100" name="Text 96"/>
          <p:cNvSpPr/>
          <p:nvPr/>
        </p:nvSpPr>
        <p:spPr>
          <a:xfrm>
            <a:off x="517922" y="9436922"/>
            <a:ext cx="8290322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documentação completa inclui análise detalhada de todos os componentes, fluxogramas, diagramas de relacionamento e recomendações técnicas. Disponível em formato Markdown e PDF. 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73084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50031" y="250031"/>
            <a:ext cx="8643938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Como Usar: Comandos e Configurações Práticas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50031" y="772948"/>
            <a:ext cx="4207669" cy="3883968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357188" y="880104"/>
            <a:ext cx="39933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Comandos Principais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357188" y="1137279"/>
            <a:ext cx="399335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Básica</a:t>
            </a:r>
            <a:endParaRPr lang="en-US" sz="732" dirty="0"/>
          </a:p>
        </p:txBody>
      </p:sp>
      <p:sp>
        <p:nvSpPr>
          <p:cNvPr id="7" name="Shape 4"/>
          <p:cNvSpPr/>
          <p:nvPr/>
        </p:nvSpPr>
        <p:spPr>
          <a:xfrm>
            <a:off x="357188" y="1337304"/>
            <a:ext cx="3993356" cy="496491"/>
          </a:xfrm>
          <a:prstGeom prst="rect">
            <a:avLst/>
          </a:prstGeom>
          <a:solidFill>
            <a:srgbClr val="121211"/>
          </a:solidFill>
          <a:ln/>
        </p:spPr>
      </p:sp>
      <p:sp>
        <p:nvSpPr>
          <p:cNvPr id="8" name="Text 5"/>
          <p:cNvSpPr/>
          <p:nvPr/>
        </p:nvSpPr>
        <p:spPr>
          <a:xfrm>
            <a:off x="428625" y="1414100"/>
            <a:ext cx="182026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python main.py --config config/config_safe.yaml \</a:t>
            </a:r>
            <a:endParaRPr lang="en-US" sz="575" dirty="0"/>
          </a:p>
        </p:txBody>
      </p:sp>
      <p:sp>
        <p:nvSpPr>
          <p:cNvPr id="9" name="Text 6"/>
          <p:cNvSpPr/>
          <p:nvPr/>
        </p:nvSpPr>
        <p:spPr>
          <a:xfrm>
            <a:off x="428625" y="1531972"/>
            <a:ext cx="1088668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--fontes examples/fontes.txt \</a:t>
            </a:r>
            <a:endParaRPr lang="en-US" sz="575" dirty="0"/>
          </a:p>
        </p:txBody>
      </p:sp>
      <p:sp>
        <p:nvSpPr>
          <p:cNvPr id="10" name="Text 7"/>
          <p:cNvSpPr/>
          <p:nvPr/>
        </p:nvSpPr>
        <p:spPr>
          <a:xfrm>
            <a:off x="428625" y="1649843"/>
            <a:ext cx="670787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--output resultado </a:t>
            </a:r>
            <a:endParaRPr lang="en-US" sz="575" dirty="0"/>
          </a:p>
        </p:txBody>
      </p:sp>
      <p:sp>
        <p:nvSpPr>
          <p:cNvPr id="11" name="Text 8"/>
          <p:cNvSpPr/>
          <p:nvPr/>
        </p:nvSpPr>
        <p:spPr>
          <a:xfrm>
            <a:off x="357188" y="1890945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Analisa todos os programas em fontes.txt usando configuração segura </a:t>
            </a:r>
            <a:endParaRPr lang="en-US" sz="628" dirty="0"/>
          </a:p>
        </p:txBody>
      </p:sp>
      <p:sp>
        <p:nvSpPr>
          <p:cNvPr id="12" name="Text 9"/>
          <p:cNvSpPr/>
          <p:nvPr/>
        </p:nvSpPr>
        <p:spPr>
          <a:xfrm>
            <a:off x="357188" y="2096663"/>
            <a:ext cx="399335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Completa com PDF</a:t>
            </a:r>
            <a:endParaRPr lang="en-US" sz="732" dirty="0"/>
          </a:p>
        </p:txBody>
      </p:sp>
      <p:sp>
        <p:nvSpPr>
          <p:cNvPr id="13" name="Shape 10"/>
          <p:cNvSpPr/>
          <p:nvPr/>
        </p:nvSpPr>
        <p:spPr>
          <a:xfrm>
            <a:off x="357188" y="2296688"/>
            <a:ext cx="3993356" cy="614363"/>
          </a:xfrm>
          <a:prstGeom prst="rect">
            <a:avLst/>
          </a:prstGeom>
          <a:solidFill>
            <a:srgbClr val="121211"/>
          </a:solidFill>
          <a:ln/>
        </p:spPr>
      </p:sp>
      <p:sp>
        <p:nvSpPr>
          <p:cNvPr id="14" name="Text 11"/>
          <p:cNvSpPr/>
          <p:nvPr/>
        </p:nvSpPr>
        <p:spPr>
          <a:xfrm>
            <a:off x="428625" y="2373483"/>
            <a:ext cx="182026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python main.py --config config/config_safe.yaml \</a:t>
            </a:r>
            <a:endParaRPr lang="en-US" sz="575" dirty="0"/>
          </a:p>
        </p:txBody>
      </p:sp>
      <p:sp>
        <p:nvSpPr>
          <p:cNvPr id="15" name="Text 12"/>
          <p:cNvSpPr/>
          <p:nvPr/>
        </p:nvSpPr>
        <p:spPr>
          <a:xfrm>
            <a:off x="428625" y="2491355"/>
            <a:ext cx="1088668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--fontes examples/fontes.txt \</a:t>
            </a:r>
            <a:endParaRPr lang="en-US" sz="575" dirty="0"/>
          </a:p>
        </p:txBody>
      </p:sp>
      <p:sp>
        <p:nvSpPr>
          <p:cNvPr id="16" name="Text 13"/>
          <p:cNvSpPr/>
          <p:nvPr/>
        </p:nvSpPr>
        <p:spPr>
          <a:xfrm>
            <a:off x="428625" y="2609227"/>
            <a:ext cx="111035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--books examples/BOOKS.txt \</a:t>
            </a:r>
            <a:endParaRPr lang="en-US" sz="575" dirty="0"/>
          </a:p>
        </p:txBody>
      </p:sp>
      <p:sp>
        <p:nvSpPr>
          <p:cNvPr id="17" name="Text 14"/>
          <p:cNvSpPr/>
          <p:nvPr/>
        </p:nvSpPr>
        <p:spPr>
          <a:xfrm>
            <a:off x="428625" y="2727099"/>
            <a:ext cx="865510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--output resultado --pdf </a:t>
            </a:r>
            <a:endParaRPr lang="en-US" sz="575" dirty="0"/>
          </a:p>
        </p:txBody>
      </p:sp>
      <p:sp>
        <p:nvSpPr>
          <p:cNvPr id="18" name="Text 15"/>
          <p:cNvSpPr/>
          <p:nvPr/>
        </p:nvSpPr>
        <p:spPr>
          <a:xfrm>
            <a:off x="357188" y="2968200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Analisa programas e copybooks, gerando documentação em MD e PDF </a:t>
            </a:r>
            <a:endParaRPr lang="en-US" sz="628" dirty="0"/>
          </a:p>
        </p:txBody>
      </p:sp>
      <p:sp>
        <p:nvSpPr>
          <p:cNvPr id="19" name="Text 16"/>
          <p:cNvSpPr/>
          <p:nvPr/>
        </p:nvSpPr>
        <p:spPr>
          <a:xfrm>
            <a:off x="357188" y="3173918"/>
            <a:ext cx="399335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Status do Sistema</a:t>
            </a:r>
            <a:endParaRPr lang="en-US" sz="732" dirty="0"/>
          </a:p>
        </p:txBody>
      </p:sp>
      <p:sp>
        <p:nvSpPr>
          <p:cNvPr id="20" name="Shape 17"/>
          <p:cNvSpPr/>
          <p:nvPr/>
        </p:nvSpPr>
        <p:spPr>
          <a:xfrm>
            <a:off x="357188" y="3373943"/>
            <a:ext cx="3993356" cy="260747"/>
          </a:xfrm>
          <a:prstGeom prst="rect">
            <a:avLst/>
          </a:prstGeom>
          <a:solidFill>
            <a:srgbClr val="121211"/>
          </a:solidFill>
          <a:ln/>
        </p:spPr>
      </p:sp>
      <p:sp>
        <p:nvSpPr>
          <p:cNvPr id="21" name="Text 18"/>
          <p:cNvSpPr/>
          <p:nvPr/>
        </p:nvSpPr>
        <p:spPr>
          <a:xfrm>
            <a:off x="357188" y="3373943"/>
            <a:ext cx="3993356" cy="26074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python main.py --config config/config_safe.yaml --status </a:t>
            </a:r>
            <a:endParaRPr lang="en-US" sz="575" dirty="0"/>
          </a:p>
        </p:txBody>
      </p:sp>
      <p:sp>
        <p:nvSpPr>
          <p:cNvPr id="22" name="Text 19"/>
          <p:cNvSpPr/>
          <p:nvPr/>
        </p:nvSpPr>
        <p:spPr>
          <a:xfrm>
            <a:off x="357188" y="3691840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Verifica disponibilidade dos provedores IA e configurações </a:t>
            </a:r>
            <a:endParaRPr lang="en-US" sz="628" dirty="0"/>
          </a:p>
        </p:txBody>
      </p:sp>
      <p:sp>
        <p:nvSpPr>
          <p:cNvPr id="23" name="Text 20"/>
          <p:cNvSpPr/>
          <p:nvPr/>
        </p:nvSpPr>
        <p:spPr>
          <a:xfrm>
            <a:off x="357188" y="3897557"/>
            <a:ext cx="399335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Listar Perguntas Disponíveis</a:t>
            </a:r>
            <a:endParaRPr lang="en-US" sz="732" dirty="0"/>
          </a:p>
        </p:txBody>
      </p:sp>
      <p:sp>
        <p:nvSpPr>
          <p:cNvPr id="24" name="Shape 21"/>
          <p:cNvSpPr/>
          <p:nvPr/>
        </p:nvSpPr>
        <p:spPr>
          <a:xfrm>
            <a:off x="357188" y="4097582"/>
            <a:ext cx="3993356" cy="260747"/>
          </a:xfrm>
          <a:prstGeom prst="rect">
            <a:avLst/>
          </a:prstGeom>
          <a:solidFill>
            <a:srgbClr val="121211"/>
          </a:solidFill>
          <a:ln/>
        </p:spPr>
      </p:sp>
      <p:sp>
        <p:nvSpPr>
          <p:cNvPr id="25" name="Text 22"/>
          <p:cNvSpPr/>
          <p:nvPr/>
        </p:nvSpPr>
        <p:spPr>
          <a:xfrm>
            <a:off x="357188" y="4097582"/>
            <a:ext cx="3993356" cy="26074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python main.py --config config/config_safe.yaml --list-questions </a:t>
            </a:r>
            <a:endParaRPr lang="en-US" sz="575" dirty="0"/>
          </a:p>
        </p:txBody>
      </p:sp>
      <p:sp>
        <p:nvSpPr>
          <p:cNvPr id="26" name="Text 23"/>
          <p:cNvSpPr/>
          <p:nvPr/>
        </p:nvSpPr>
        <p:spPr>
          <a:xfrm>
            <a:off x="357188" y="4415479"/>
            <a:ext cx="39933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Mostra todas as perguntas configuradas para análise </a:t>
            </a:r>
            <a:endParaRPr lang="en-US" sz="628" dirty="0"/>
          </a:p>
        </p:txBody>
      </p:sp>
      <p:sp>
        <p:nvSpPr>
          <p:cNvPr id="27" name="Shape 24"/>
          <p:cNvSpPr/>
          <p:nvPr/>
        </p:nvSpPr>
        <p:spPr>
          <a:xfrm>
            <a:off x="250031" y="4728353"/>
            <a:ext cx="4207669" cy="914400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28" name="Shape 25"/>
          <p:cNvSpPr/>
          <p:nvPr/>
        </p:nvSpPr>
        <p:spPr>
          <a:xfrm>
            <a:off x="250031" y="4728353"/>
            <a:ext cx="28575" cy="91440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9" name="Text 26"/>
          <p:cNvSpPr/>
          <p:nvPr/>
        </p:nvSpPr>
        <p:spPr>
          <a:xfrm>
            <a:off x="335756" y="4814078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Variáveis de Ambiente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335756" y="5012317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31" name="Text 28"/>
          <p:cNvSpPr/>
          <p:nvPr/>
        </p:nvSpPr>
        <p:spPr>
          <a:xfrm>
            <a:off x="390283" y="5012317"/>
            <a:ext cx="725509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LUZIA_CLIENT_ID</a:t>
            </a:r>
            <a:endParaRPr lang="en-US" sz="628" dirty="0"/>
          </a:p>
        </p:txBody>
      </p:sp>
      <p:sp>
        <p:nvSpPr>
          <p:cNvPr id="32" name="Text 29"/>
          <p:cNvSpPr/>
          <p:nvPr/>
        </p:nvSpPr>
        <p:spPr>
          <a:xfrm>
            <a:off x="1115792" y="5012317"/>
            <a:ext cx="9295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endParaRPr lang="en-US" sz="628" dirty="0"/>
          </a:p>
        </p:txBody>
      </p:sp>
      <p:sp>
        <p:nvSpPr>
          <p:cNvPr id="33" name="Text 30"/>
          <p:cNvSpPr/>
          <p:nvPr/>
        </p:nvSpPr>
        <p:spPr>
          <a:xfrm>
            <a:off x="1208745" y="5012317"/>
            <a:ext cx="93279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LUZIA_CLIENT_SECRET</a:t>
            </a:r>
            <a:endParaRPr lang="en-US" sz="628" dirty="0"/>
          </a:p>
        </p:txBody>
      </p:sp>
      <p:sp>
        <p:nvSpPr>
          <p:cNvPr id="34" name="Text 31"/>
          <p:cNvSpPr/>
          <p:nvPr/>
        </p:nvSpPr>
        <p:spPr>
          <a:xfrm>
            <a:off x="2141534" y="5012317"/>
            <a:ext cx="47132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Para LuzIA</a:t>
            </a:r>
            <a:endParaRPr lang="en-US" sz="628" dirty="0"/>
          </a:p>
        </p:txBody>
      </p:sp>
      <p:sp>
        <p:nvSpPr>
          <p:cNvPr id="35" name="Text 32"/>
          <p:cNvSpPr/>
          <p:nvPr/>
        </p:nvSpPr>
        <p:spPr>
          <a:xfrm>
            <a:off x="335756" y="5155192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36" name="Text 33"/>
          <p:cNvSpPr/>
          <p:nvPr/>
        </p:nvSpPr>
        <p:spPr>
          <a:xfrm>
            <a:off x="390283" y="5155192"/>
            <a:ext cx="128487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DATABRICKS_WORKSPACE_URL</a:t>
            </a:r>
            <a:endParaRPr lang="en-US" sz="628" dirty="0"/>
          </a:p>
        </p:txBody>
      </p:sp>
      <p:sp>
        <p:nvSpPr>
          <p:cNvPr id="37" name="Text 34"/>
          <p:cNvSpPr/>
          <p:nvPr/>
        </p:nvSpPr>
        <p:spPr>
          <a:xfrm>
            <a:off x="1675154" y="5155192"/>
            <a:ext cx="9295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endParaRPr lang="en-US" sz="628" dirty="0"/>
          </a:p>
        </p:txBody>
      </p:sp>
      <p:sp>
        <p:nvSpPr>
          <p:cNvPr id="38" name="Text 35"/>
          <p:cNvSpPr/>
          <p:nvPr/>
        </p:nvSpPr>
        <p:spPr>
          <a:xfrm>
            <a:off x="1768106" y="5155192"/>
            <a:ext cx="119261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DATABRICKS_ACCESS_TOKEN</a:t>
            </a:r>
            <a:endParaRPr lang="en-US" sz="628" dirty="0"/>
          </a:p>
        </p:txBody>
      </p:sp>
      <p:sp>
        <p:nvSpPr>
          <p:cNvPr id="39" name="Text 36"/>
          <p:cNvSpPr/>
          <p:nvPr/>
        </p:nvSpPr>
        <p:spPr>
          <a:xfrm>
            <a:off x="2960722" y="5155192"/>
            <a:ext cx="67723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Para Databricks</a:t>
            </a:r>
            <a:endParaRPr lang="en-US" sz="628" dirty="0"/>
          </a:p>
        </p:txBody>
      </p:sp>
      <p:sp>
        <p:nvSpPr>
          <p:cNvPr id="40" name="Text 37"/>
          <p:cNvSpPr/>
          <p:nvPr/>
        </p:nvSpPr>
        <p:spPr>
          <a:xfrm>
            <a:off x="335756" y="5298067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41" name="Text 38"/>
          <p:cNvSpPr/>
          <p:nvPr/>
        </p:nvSpPr>
        <p:spPr>
          <a:xfrm>
            <a:off x="390283" y="5298067"/>
            <a:ext cx="55902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AWS_REGION</a:t>
            </a:r>
            <a:endParaRPr lang="en-US" sz="628" dirty="0"/>
          </a:p>
        </p:txBody>
      </p:sp>
      <p:sp>
        <p:nvSpPr>
          <p:cNvPr id="42" name="Text 39"/>
          <p:cNvSpPr/>
          <p:nvPr/>
        </p:nvSpPr>
        <p:spPr>
          <a:xfrm>
            <a:off x="949309" y="5298067"/>
            <a:ext cx="4529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endParaRPr lang="en-US" sz="628" dirty="0"/>
          </a:p>
        </p:txBody>
      </p:sp>
      <p:sp>
        <p:nvSpPr>
          <p:cNvPr id="43" name="Text 40"/>
          <p:cNvSpPr/>
          <p:nvPr/>
        </p:nvSpPr>
        <p:spPr>
          <a:xfrm>
            <a:off x="994600" y="5298067"/>
            <a:ext cx="85418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AWS_ACCESS_KEY_ID</a:t>
            </a:r>
            <a:endParaRPr lang="en-US" sz="628" dirty="0"/>
          </a:p>
        </p:txBody>
      </p:sp>
      <p:sp>
        <p:nvSpPr>
          <p:cNvPr id="44" name="Text 41"/>
          <p:cNvSpPr/>
          <p:nvPr/>
        </p:nvSpPr>
        <p:spPr>
          <a:xfrm>
            <a:off x="1848780" y="5298067"/>
            <a:ext cx="9295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endParaRPr lang="en-US" sz="628" dirty="0"/>
          </a:p>
        </p:txBody>
      </p:sp>
      <p:sp>
        <p:nvSpPr>
          <p:cNvPr id="45" name="Text 42"/>
          <p:cNvSpPr/>
          <p:nvPr/>
        </p:nvSpPr>
        <p:spPr>
          <a:xfrm>
            <a:off x="1941733" y="5298067"/>
            <a:ext cx="106146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AWS_SECRET_ACCESS_KEY</a:t>
            </a:r>
            <a:endParaRPr lang="en-US" sz="628" dirty="0"/>
          </a:p>
        </p:txBody>
      </p:sp>
      <p:sp>
        <p:nvSpPr>
          <p:cNvPr id="46" name="Text 43"/>
          <p:cNvSpPr/>
          <p:nvPr/>
        </p:nvSpPr>
        <p:spPr>
          <a:xfrm>
            <a:off x="3003193" y="5298067"/>
            <a:ext cx="57856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Para Bedrock</a:t>
            </a:r>
            <a:endParaRPr lang="en-US" sz="628" dirty="0"/>
          </a:p>
        </p:txBody>
      </p:sp>
      <p:sp>
        <p:nvSpPr>
          <p:cNvPr id="47" name="Text 44"/>
          <p:cNvSpPr/>
          <p:nvPr/>
        </p:nvSpPr>
        <p:spPr>
          <a:xfrm>
            <a:off x="335756" y="5440942"/>
            <a:ext cx="545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628" dirty="0"/>
          </a:p>
        </p:txBody>
      </p:sp>
      <p:sp>
        <p:nvSpPr>
          <p:cNvPr id="48" name="Text 45"/>
          <p:cNvSpPr/>
          <p:nvPr/>
        </p:nvSpPr>
        <p:spPr>
          <a:xfrm>
            <a:off x="390283" y="5440942"/>
            <a:ext cx="70751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OPENAI_API_KEY</a:t>
            </a:r>
            <a:endParaRPr lang="en-US" sz="628" dirty="0"/>
          </a:p>
        </p:txBody>
      </p:sp>
      <p:sp>
        <p:nvSpPr>
          <p:cNvPr id="49" name="Text 46"/>
          <p:cNvSpPr/>
          <p:nvPr/>
        </p:nvSpPr>
        <p:spPr>
          <a:xfrm>
            <a:off x="1097793" y="5440942"/>
            <a:ext cx="970769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Para OpenAI (opcional)</a:t>
            </a:r>
            <a:endParaRPr lang="en-US" sz="628" dirty="0"/>
          </a:p>
        </p:txBody>
      </p:sp>
      <p:sp>
        <p:nvSpPr>
          <p:cNvPr id="50" name="Shape 47"/>
          <p:cNvSpPr/>
          <p:nvPr/>
        </p:nvSpPr>
        <p:spPr>
          <a:xfrm>
            <a:off x="4686300" y="772948"/>
            <a:ext cx="4207669" cy="3798243"/>
          </a:xfrm>
          <a:prstGeom prst="rect">
            <a:avLst/>
          </a:prstGeom>
          <a:solidFill>
            <a:srgbClr val="FFFFFF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51" name="Text 48"/>
          <p:cNvSpPr/>
          <p:nvPr/>
        </p:nvSpPr>
        <p:spPr>
          <a:xfrm>
            <a:off x="4793456" y="880104"/>
            <a:ext cx="39933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Configuração YAML</a:t>
            </a:r>
            <a:endParaRPr lang="en-US" sz="837" dirty="0"/>
          </a:p>
        </p:txBody>
      </p:sp>
      <p:sp>
        <p:nvSpPr>
          <p:cNvPr id="52" name="Shape 49"/>
          <p:cNvSpPr/>
          <p:nvPr/>
        </p:nvSpPr>
        <p:spPr>
          <a:xfrm>
            <a:off x="4793456" y="1137279"/>
            <a:ext cx="3993356" cy="1896666"/>
          </a:xfrm>
          <a:prstGeom prst="rect">
            <a:avLst/>
          </a:prstGeom>
          <a:solidFill>
            <a:srgbClr val="F8F6F3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53" name="Text 50"/>
          <p:cNvSpPr/>
          <p:nvPr/>
        </p:nvSpPr>
        <p:spPr>
          <a:xfrm>
            <a:off x="4850606" y="1199787"/>
            <a:ext cx="95076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# Exemplo de config.yaml</a:t>
            </a:r>
            <a:endParaRPr lang="en-US" sz="575" dirty="0"/>
          </a:p>
        </p:txBody>
      </p:sp>
      <p:sp>
        <p:nvSpPr>
          <p:cNvPr id="54" name="Text 51"/>
          <p:cNvSpPr/>
          <p:nvPr/>
        </p:nvSpPr>
        <p:spPr>
          <a:xfrm>
            <a:off x="4850606" y="1317659"/>
            <a:ext cx="369187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providers:</a:t>
            </a:r>
            <a:endParaRPr lang="en-US" sz="575" dirty="0"/>
          </a:p>
        </p:txBody>
      </p:sp>
      <p:sp>
        <p:nvSpPr>
          <p:cNvPr id="55" name="Text 52"/>
          <p:cNvSpPr/>
          <p:nvPr/>
        </p:nvSpPr>
        <p:spPr>
          <a:xfrm>
            <a:off x="4850606" y="1435531"/>
            <a:ext cx="992088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primary: "enhanced_mock"</a:t>
            </a:r>
            <a:endParaRPr lang="en-US" sz="575" dirty="0"/>
          </a:p>
        </p:txBody>
      </p:sp>
      <p:sp>
        <p:nvSpPr>
          <p:cNvPr id="56" name="Text 53"/>
          <p:cNvSpPr/>
          <p:nvPr/>
        </p:nvSpPr>
        <p:spPr>
          <a:xfrm>
            <a:off x="4850606" y="1553403"/>
            <a:ext cx="630715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fallback: ["basic"]</a:t>
            </a:r>
            <a:endParaRPr lang="en-US" sz="575" dirty="0"/>
          </a:p>
        </p:txBody>
      </p:sp>
      <p:sp>
        <p:nvSpPr>
          <p:cNvPr id="57" name="Text 54"/>
          <p:cNvSpPr/>
          <p:nvPr/>
        </p:nvSpPr>
        <p:spPr>
          <a:xfrm>
            <a:off x="4850606" y="1789147"/>
            <a:ext cx="46702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token_limits:</a:t>
            </a:r>
            <a:endParaRPr lang="en-US" sz="575" dirty="0"/>
          </a:p>
        </p:txBody>
      </p:sp>
      <p:sp>
        <p:nvSpPr>
          <p:cNvPr id="58" name="Text 55"/>
          <p:cNvSpPr/>
          <p:nvPr/>
        </p:nvSpPr>
        <p:spPr>
          <a:xfrm>
            <a:off x="4850606" y="1907018"/>
            <a:ext cx="892690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max_input_tokens: 8000</a:t>
            </a:r>
            <a:endParaRPr lang="en-US" sz="575" dirty="0"/>
          </a:p>
        </p:txBody>
      </p:sp>
      <p:sp>
        <p:nvSpPr>
          <p:cNvPr id="59" name="Text 56"/>
          <p:cNvSpPr/>
          <p:nvPr/>
        </p:nvSpPr>
        <p:spPr>
          <a:xfrm>
            <a:off x="4850606" y="2024890"/>
            <a:ext cx="94833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max_output_tokens: 4000</a:t>
            </a:r>
            <a:endParaRPr lang="en-US" sz="575" dirty="0"/>
          </a:p>
        </p:txBody>
      </p:sp>
      <p:sp>
        <p:nvSpPr>
          <p:cNvPr id="60" name="Text 57"/>
          <p:cNvSpPr/>
          <p:nvPr/>
        </p:nvSpPr>
        <p:spPr>
          <a:xfrm>
            <a:off x="4850606" y="2260634"/>
            <a:ext cx="335645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prompts:</a:t>
            </a:r>
            <a:endParaRPr lang="en-US" sz="575" dirty="0"/>
          </a:p>
        </p:txBody>
      </p:sp>
      <p:sp>
        <p:nvSpPr>
          <p:cNvPr id="61" name="Text 58"/>
          <p:cNvSpPr/>
          <p:nvPr/>
        </p:nvSpPr>
        <p:spPr>
          <a:xfrm>
            <a:off x="4850606" y="2378506"/>
            <a:ext cx="129589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file: "config/prompts_generic.yaml"</a:t>
            </a:r>
            <a:endParaRPr lang="en-US" sz="575" dirty="0"/>
          </a:p>
        </p:txBody>
      </p:sp>
      <p:sp>
        <p:nvSpPr>
          <p:cNvPr id="62" name="Text 59"/>
          <p:cNvSpPr/>
          <p:nvPr/>
        </p:nvSpPr>
        <p:spPr>
          <a:xfrm>
            <a:off x="4850606" y="2614250"/>
            <a:ext cx="27079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output:</a:t>
            </a:r>
            <a:endParaRPr lang="en-US" sz="575" dirty="0"/>
          </a:p>
        </p:txBody>
      </p:sp>
      <p:sp>
        <p:nvSpPr>
          <p:cNvPr id="63" name="Text 60"/>
          <p:cNvSpPr/>
          <p:nvPr/>
        </p:nvSpPr>
        <p:spPr>
          <a:xfrm>
            <a:off x="4850606" y="2732122"/>
            <a:ext cx="81271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include_prompts: true</a:t>
            </a:r>
            <a:endParaRPr lang="en-US" sz="575" dirty="0"/>
          </a:p>
        </p:txBody>
      </p:sp>
      <p:sp>
        <p:nvSpPr>
          <p:cNvPr id="64" name="Text 61"/>
          <p:cNvSpPr/>
          <p:nvPr/>
        </p:nvSpPr>
        <p:spPr>
          <a:xfrm>
            <a:off x="4850606" y="2849993"/>
            <a:ext cx="758326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pdf_conversion: true </a:t>
            </a:r>
            <a:endParaRPr lang="en-US" sz="575" dirty="0"/>
          </a:p>
        </p:txBody>
      </p:sp>
      <p:sp>
        <p:nvSpPr>
          <p:cNvPr id="65" name="Shape 62"/>
          <p:cNvSpPr/>
          <p:nvPr/>
        </p:nvSpPr>
        <p:spPr>
          <a:xfrm>
            <a:off x="4793456" y="3126814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6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89" y="3169676"/>
            <a:ext cx="89297" cy="71438"/>
          </a:xfrm>
          <a:prstGeom prst="rect">
            <a:avLst/>
          </a:prstGeom>
        </p:spPr>
      </p:pic>
      <p:sp>
        <p:nvSpPr>
          <p:cNvPr id="67" name="Text 63"/>
          <p:cNvSpPr/>
          <p:nvPr/>
        </p:nvSpPr>
        <p:spPr>
          <a:xfrm>
            <a:off x="5007769" y="3119670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providers</a:t>
            </a:r>
            <a:endParaRPr lang="en-US" sz="680" dirty="0"/>
          </a:p>
        </p:txBody>
      </p:sp>
      <p:sp>
        <p:nvSpPr>
          <p:cNvPr id="68" name="Text 64"/>
          <p:cNvSpPr/>
          <p:nvPr/>
        </p:nvSpPr>
        <p:spPr>
          <a:xfrm>
            <a:off x="5007769" y="3266117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Define provedor principal e fallbacks em ordem de prioridade</a:t>
            </a:r>
            <a:endParaRPr lang="en-US" sz="575" dirty="0"/>
          </a:p>
        </p:txBody>
      </p:sp>
      <p:sp>
        <p:nvSpPr>
          <p:cNvPr id="69" name="Shape 65"/>
          <p:cNvSpPr/>
          <p:nvPr/>
        </p:nvSpPr>
        <p:spPr>
          <a:xfrm>
            <a:off x="4793456" y="3468263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7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19" y="3511125"/>
            <a:ext cx="71438" cy="71438"/>
          </a:xfrm>
          <a:prstGeom prst="rect">
            <a:avLst/>
          </a:prstGeom>
        </p:spPr>
      </p:pic>
      <p:sp>
        <p:nvSpPr>
          <p:cNvPr id="71" name="Text 66"/>
          <p:cNvSpPr/>
          <p:nvPr/>
        </p:nvSpPr>
        <p:spPr>
          <a:xfrm>
            <a:off x="5007769" y="3461119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token_limits</a:t>
            </a:r>
            <a:endParaRPr lang="en-US" sz="680" dirty="0"/>
          </a:p>
        </p:txBody>
      </p:sp>
      <p:sp>
        <p:nvSpPr>
          <p:cNvPr id="72" name="Text 67"/>
          <p:cNvSpPr/>
          <p:nvPr/>
        </p:nvSpPr>
        <p:spPr>
          <a:xfrm>
            <a:off x="5007769" y="3607566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Controla tamanho máximo de entrada e saída para cada provedor</a:t>
            </a:r>
            <a:endParaRPr lang="en-US" sz="575" dirty="0"/>
          </a:p>
        </p:txBody>
      </p:sp>
      <p:sp>
        <p:nvSpPr>
          <p:cNvPr id="73" name="Shape 68"/>
          <p:cNvSpPr/>
          <p:nvPr/>
        </p:nvSpPr>
        <p:spPr>
          <a:xfrm>
            <a:off x="4793456" y="3809712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7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319" y="3852574"/>
            <a:ext cx="71438" cy="71438"/>
          </a:xfrm>
          <a:prstGeom prst="rect">
            <a:avLst/>
          </a:prstGeom>
        </p:spPr>
      </p:pic>
      <p:sp>
        <p:nvSpPr>
          <p:cNvPr id="75" name="Text 69"/>
          <p:cNvSpPr/>
          <p:nvPr/>
        </p:nvSpPr>
        <p:spPr>
          <a:xfrm>
            <a:off x="5007769" y="3802568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prompts</a:t>
            </a:r>
            <a:endParaRPr lang="en-US" sz="680" dirty="0"/>
          </a:p>
        </p:txBody>
      </p:sp>
      <p:sp>
        <p:nvSpPr>
          <p:cNvPr id="76" name="Text 70"/>
          <p:cNvSpPr/>
          <p:nvPr/>
        </p:nvSpPr>
        <p:spPr>
          <a:xfrm>
            <a:off x="5007769" y="3949015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Arquivo com perguntas customizáveis para análise</a:t>
            </a:r>
            <a:endParaRPr lang="en-US" sz="575" dirty="0"/>
          </a:p>
        </p:txBody>
      </p:sp>
      <p:sp>
        <p:nvSpPr>
          <p:cNvPr id="77" name="Shape 71"/>
          <p:cNvSpPr/>
          <p:nvPr/>
        </p:nvSpPr>
        <p:spPr>
          <a:xfrm>
            <a:off x="4793456" y="4151161"/>
            <a:ext cx="157163" cy="157163"/>
          </a:xfrm>
          <a:prstGeom prst="ellipse">
            <a:avLst/>
          </a:prstGeom>
          <a:solidFill>
            <a:srgbClr val="D6AE7E"/>
          </a:solidFill>
          <a:ln/>
        </p:spPr>
      </p:sp>
      <p:pic>
        <p:nvPicPr>
          <p:cNvPr id="7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248" y="4194023"/>
            <a:ext cx="53578" cy="71438"/>
          </a:xfrm>
          <a:prstGeom prst="rect">
            <a:avLst/>
          </a:prstGeom>
        </p:spPr>
      </p:pic>
      <p:sp>
        <p:nvSpPr>
          <p:cNvPr id="79" name="Text 72"/>
          <p:cNvSpPr/>
          <p:nvPr/>
        </p:nvSpPr>
        <p:spPr>
          <a:xfrm>
            <a:off x="5007769" y="4144017"/>
            <a:ext cx="3779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</a:t>
            </a:r>
            <a:endParaRPr lang="en-US" sz="680" dirty="0"/>
          </a:p>
        </p:txBody>
      </p:sp>
      <p:sp>
        <p:nvSpPr>
          <p:cNvPr id="80" name="Text 73"/>
          <p:cNvSpPr/>
          <p:nvPr/>
        </p:nvSpPr>
        <p:spPr>
          <a:xfrm>
            <a:off x="5007769" y="4290464"/>
            <a:ext cx="377904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Configurações de saída: inclusão de prompts, PDF, etc.</a:t>
            </a:r>
            <a:endParaRPr lang="en-US" sz="575" dirty="0"/>
          </a:p>
        </p:txBody>
      </p:sp>
      <p:sp>
        <p:nvSpPr>
          <p:cNvPr id="81" name="Shape 74"/>
          <p:cNvSpPr/>
          <p:nvPr/>
        </p:nvSpPr>
        <p:spPr>
          <a:xfrm>
            <a:off x="4686300" y="4628341"/>
            <a:ext cx="4207669" cy="1738052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82" name="Shape 75"/>
          <p:cNvSpPr/>
          <p:nvPr/>
        </p:nvSpPr>
        <p:spPr>
          <a:xfrm>
            <a:off x="4686300" y="4628341"/>
            <a:ext cx="28575" cy="1738052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83" name="Text 76"/>
          <p:cNvSpPr/>
          <p:nvPr/>
        </p:nvSpPr>
        <p:spPr>
          <a:xfrm>
            <a:off x="4772025" y="4714066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Customização de Perguntas</a:t>
            </a:r>
            <a:endParaRPr lang="en-US" sz="732" dirty="0"/>
          </a:p>
        </p:txBody>
      </p:sp>
      <p:sp>
        <p:nvSpPr>
          <p:cNvPr id="84" name="Shape 77"/>
          <p:cNvSpPr/>
          <p:nvPr/>
        </p:nvSpPr>
        <p:spPr>
          <a:xfrm>
            <a:off x="4772025" y="4914091"/>
            <a:ext cx="4036219" cy="1189434"/>
          </a:xfrm>
          <a:prstGeom prst="rect">
            <a:avLst/>
          </a:prstGeom>
          <a:solidFill>
            <a:srgbClr val="F8F6F3"/>
          </a:solidFill>
          <a:ln w="99">
            <a:solidFill>
              <a:srgbClr val="E5E5E5"/>
            </a:solidFill>
            <a:prstDash val="solid"/>
          </a:ln>
        </p:spPr>
      </p:sp>
      <p:sp>
        <p:nvSpPr>
          <p:cNvPr id="85" name="Text 78"/>
          <p:cNvSpPr/>
          <p:nvPr/>
        </p:nvSpPr>
        <p:spPr>
          <a:xfrm>
            <a:off x="4829175" y="4976599"/>
            <a:ext cx="1346736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# Exemplo de prompts_generic.yaml</a:t>
            </a:r>
            <a:endParaRPr lang="en-US" sz="575" dirty="0"/>
          </a:p>
        </p:txBody>
      </p:sp>
      <p:sp>
        <p:nvSpPr>
          <p:cNvPr id="86" name="Text 79"/>
          <p:cNvSpPr/>
          <p:nvPr/>
        </p:nvSpPr>
        <p:spPr>
          <a:xfrm>
            <a:off x="4829175" y="5094470"/>
            <a:ext cx="382302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questions:</a:t>
            </a:r>
            <a:endParaRPr lang="en-US" sz="575" dirty="0"/>
          </a:p>
        </p:txBody>
      </p:sp>
      <p:sp>
        <p:nvSpPr>
          <p:cNvPr id="87" name="Text 80"/>
          <p:cNvSpPr/>
          <p:nvPr/>
        </p:nvSpPr>
        <p:spPr>
          <a:xfrm>
            <a:off x="4829175" y="5212342"/>
            <a:ext cx="336956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required:</a:t>
            </a:r>
            <a:endParaRPr lang="en-US" sz="575" dirty="0"/>
          </a:p>
        </p:txBody>
      </p:sp>
      <p:sp>
        <p:nvSpPr>
          <p:cNvPr id="88" name="Text 81"/>
          <p:cNvSpPr/>
          <p:nvPr/>
        </p:nvSpPr>
        <p:spPr>
          <a:xfrm>
            <a:off x="4829175" y="5330214"/>
            <a:ext cx="166067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"O que este programa faz funcionalmente?"</a:t>
            </a:r>
            <a:endParaRPr lang="en-US" sz="575" dirty="0"/>
          </a:p>
        </p:txBody>
      </p:sp>
      <p:sp>
        <p:nvSpPr>
          <p:cNvPr id="89" name="Text 82"/>
          <p:cNvSpPr/>
          <p:nvPr/>
        </p:nvSpPr>
        <p:spPr>
          <a:xfrm>
            <a:off x="4829175" y="5448086"/>
            <a:ext cx="168425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"Qual é a estrutura técnica e componentes?"</a:t>
            </a:r>
            <a:endParaRPr lang="en-US" sz="575" dirty="0"/>
          </a:p>
        </p:txBody>
      </p:sp>
      <p:sp>
        <p:nvSpPr>
          <p:cNvPr id="90" name="Text 83"/>
          <p:cNvSpPr/>
          <p:nvPr/>
        </p:nvSpPr>
        <p:spPr>
          <a:xfrm>
            <a:off x="4829175" y="5565958"/>
            <a:ext cx="185860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"Quais regras de negócio estão implementadas?"</a:t>
            </a:r>
            <a:endParaRPr lang="en-US" sz="575" dirty="0"/>
          </a:p>
        </p:txBody>
      </p:sp>
      <p:sp>
        <p:nvSpPr>
          <p:cNvPr id="91" name="Text 84"/>
          <p:cNvSpPr/>
          <p:nvPr/>
        </p:nvSpPr>
        <p:spPr>
          <a:xfrm>
            <a:off x="4829175" y="5683830"/>
            <a:ext cx="326045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optional:</a:t>
            </a:r>
            <a:endParaRPr lang="en-US" sz="575" dirty="0"/>
          </a:p>
        </p:txBody>
      </p:sp>
      <p:sp>
        <p:nvSpPr>
          <p:cNvPr id="92" name="Text 85"/>
          <p:cNvSpPr/>
          <p:nvPr/>
        </p:nvSpPr>
        <p:spPr>
          <a:xfrm>
            <a:off x="4829175" y="5801702"/>
            <a:ext cx="1691478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"Quais são os trechos de código relevantes?"</a:t>
            </a:r>
            <a:endParaRPr lang="en-US" sz="575" dirty="0"/>
          </a:p>
        </p:txBody>
      </p:sp>
      <p:sp>
        <p:nvSpPr>
          <p:cNvPr id="93" name="Text 86"/>
          <p:cNvSpPr/>
          <p:nvPr/>
        </p:nvSpPr>
        <p:spPr>
          <a:xfrm>
            <a:off x="4829175" y="5919574"/>
            <a:ext cx="1826009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"Como este programa se relaciona com outros?" </a:t>
            </a:r>
            <a:endParaRPr lang="en-US" sz="575" dirty="0"/>
          </a:p>
        </p:txBody>
      </p:sp>
      <p:sp>
        <p:nvSpPr>
          <p:cNvPr id="94" name="Text 87"/>
          <p:cNvSpPr/>
          <p:nvPr/>
        </p:nvSpPr>
        <p:spPr>
          <a:xfrm>
            <a:off x="4772025" y="6146388"/>
            <a:ext cx="4036219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Perguntas required são sempre incluídas, optional quando há espaço de tokens </a:t>
            </a:r>
            <a:endParaRPr lang="en-US" sz="628" dirty="0"/>
          </a:p>
        </p:txBody>
      </p:sp>
      <p:sp>
        <p:nvSpPr>
          <p:cNvPr id="95" name="Shape 88"/>
          <p:cNvSpPr/>
          <p:nvPr/>
        </p:nvSpPr>
        <p:spPr>
          <a:xfrm>
            <a:off x="4686300" y="6437830"/>
            <a:ext cx="4207669" cy="914400"/>
          </a:xfrm>
          <a:prstGeom prst="rect">
            <a:avLst/>
          </a:prstGeom>
          <a:solidFill>
            <a:srgbClr val="F8F6F3"/>
          </a:solidFill>
          <a:ln/>
        </p:spPr>
      </p:sp>
      <p:sp>
        <p:nvSpPr>
          <p:cNvPr id="96" name="Shape 89"/>
          <p:cNvSpPr/>
          <p:nvPr/>
        </p:nvSpPr>
        <p:spPr>
          <a:xfrm>
            <a:off x="4686300" y="6437830"/>
            <a:ext cx="28575" cy="91440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97" name="Text 90"/>
          <p:cNvSpPr/>
          <p:nvPr/>
        </p:nvSpPr>
        <p:spPr>
          <a:xfrm>
            <a:off x="4772025" y="6523555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Dicas Práticas</a:t>
            </a:r>
            <a:endParaRPr lang="en-US" sz="732" dirty="0"/>
          </a:p>
        </p:txBody>
      </p:sp>
      <p:sp>
        <p:nvSpPr>
          <p:cNvPr id="98" name="Text 91"/>
          <p:cNvSpPr/>
          <p:nvPr/>
        </p:nvSpPr>
        <p:spPr>
          <a:xfrm>
            <a:off x="4772025" y="6721794"/>
            <a:ext cx="22890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Use </a:t>
            </a:r>
            <a:endParaRPr lang="en-US" sz="628" dirty="0"/>
          </a:p>
        </p:txBody>
      </p:sp>
      <p:sp>
        <p:nvSpPr>
          <p:cNvPr id="99" name="Text 92"/>
          <p:cNvSpPr/>
          <p:nvPr/>
        </p:nvSpPr>
        <p:spPr>
          <a:xfrm>
            <a:off x="5000932" y="6721794"/>
            <a:ext cx="71582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config_safe.yaml</a:t>
            </a:r>
            <a:endParaRPr lang="en-US" sz="628" dirty="0"/>
          </a:p>
        </p:txBody>
      </p:sp>
      <p:sp>
        <p:nvSpPr>
          <p:cNvPr id="100" name="Text 93"/>
          <p:cNvSpPr/>
          <p:nvPr/>
        </p:nvSpPr>
        <p:spPr>
          <a:xfrm>
            <a:off x="5716758" y="6721794"/>
            <a:ext cx="2133888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garantir funcionamento em qualquer ambiente</a:t>
            </a:r>
            <a:endParaRPr lang="en-US" sz="628" dirty="0"/>
          </a:p>
        </p:txBody>
      </p:sp>
      <p:sp>
        <p:nvSpPr>
          <p:cNvPr id="101" name="Text 94"/>
          <p:cNvSpPr/>
          <p:nvPr/>
        </p:nvSpPr>
        <p:spPr>
          <a:xfrm>
            <a:off x="4772025" y="6864669"/>
            <a:ext cx="32705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Ajuste </a:t>
            </a:r>
            <a:endParaRPr lang="en-US" sz="628" dirty="0"/>
          </a:p>
        </p:txBody>
      </p:sp>
      <p:sp>
        <p:nvSpPr>
          <p:cNvPr id="102" name="Text 95"/>
          <p:cNvSpPr/>
          <p:nvPr/>
        </p:nvSpPr>
        <p:spPr>
          <a:xfrm>
            <a:off x="5099075" y="6864669"/>
            <a:ext cx="528079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token_limits</a:t>
            </a:r>
            <a:endParaRPr lang="en-US" sz="628" dirty="0"/>
          </a:p>
        </p:txBody>
      </p:sp>
      <p:sp>
        <p:nvSpPr>
          <p:cNvPr id="103" name="Text 96"/>
          <p:cNvSpPr/>
          <p:nvPr/>
        </p:nvSpPr>
        <p:spPr>
          <a:xfrm>
            <a:off x="5627154" y="6864669"/>
            <a:ext cx="143324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conforme tamanho dos programas</a:t>
            </a:r>
            <a:endParaRPr lang="en-US" sz="628" dirty="0"/>
          </a:p>
        </p:txBody>
      </p:sp>
      <p:sp>
        <p:nvSpPr>
          <p:cNvPr id="104" name="Text 97"/>
          <p:cNvSpPr/>
          <p:nvPr/>
        </p:nvSpPr>
        <p:spPr>
          <a:xfrm>
            <a:off x="4772025" y="7009330"/>
            <a:ext cx="403621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Customize perguntas para focar em aspectos específicos</a:t>
            </a:r>
            <a:endParaRPr lang="en-US" sz="628" dirty="0"/>
          </a:p>
        </p:txBody>
      </p:sp>
      <p:sp>
        <p:nvSpPr>
          <p:cNvPr id="105" name="Text 98"/>
          <p:cNvSpPr/>
          <p:nvPr/>
        </p:nvSpPr>
        <p:spPr>
          <a:xfrm>
            <a:off x="4772025" y="7150419"/>
            <a:ext cx="438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Verifique </a:t>
            </a:r>
            <a:endParaRPr lang="en-US" sz="628" dirty="0"/>
          </a:p>
        </p:txBody>
      </p:sp>
      <p:sp>
        <p:nvSpPr>
          <p:cNvPr id="106" name="Text 99"/>
          <p:cNvSpPr/>
          <p:nvPr/>
        </p:nvSpPr>
        <p:spPr>
          <a:xfrm>
            <a:off x="5210082" y="7150419"/>
            <a:ext cx="111813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system_status_report.json</a:t>
            </a:r>
            <a:endParaRPr lang="en-US" sz="628" dirty="0"/>
          </a:p>
        </p:txBody>
      </p:sp>
      <p:sp>
        <p:nvSpPr>
          <p:cNvPr id="107" name="Text 100"/>
          <p:cNvSpPr/>
          <p:nvPr/>
        </p:nvSpPr>
        <p:spPr>
          <a:xfrm>
            <a:off x="6328218" y="7150419"/>
            <a:ext cx="69481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diagnóstico</a:t>
            </a:r>
            <a:endParaRPr lang="en-US" sz="62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2025-09-12T19:54:03Z</dcterms:created>
  <dcterms:modified xsi:type="dcterms:W3CDTF">2025-09-12T19:54:03Z</dcterms:modified>
</cp:coreProperties>
</file>