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8"/>
  </p:notesMasterIdLst>
  <p:sldIdLst>
    <p:sldId id="256" r:id="rId2"/>
    <p:sldId id="257" r:id="rId3"/>
    <p:sldId id="258" r:id="rId4"/>
    <p:sldId id="403" r:id="rId5"/>
    <p:sldId id="404" r:id="rId6"/>
    <p:sldId id="261" r:id="rId7"/>
    <p:sldId id="260" r:id="rId8"/>
    <p:sldId id="262" r:id="rId9"/>
    <p:sldId id="264" r:id="rId10"/>
    <p:sldId id="405" r:id="rId11"/>
    <p:sldId id="265" r:id="rId12"/>
    <p:sldId id="399" r:id="rId13"/>
    <p:sldId id="406" r:id="rId14"/>
    <p:sldId id="407" r:id="rId15"/>
    <p:sldId id="397" r:id="rId16"/>
    <p:sldId id="398" r:id="rId17"/>
    <p:sldId id="266" r:id="rId18"/>
    <p:sldId id="267" r:id="rId19"/>
    <p:sldId id="269" r:id="rId20"/>
    <p:sldId id="270" r:id="rId21"/>
    <p:sldId id="272" r:id="rId22"/>
    <p:sldId id="273" r:id="rId23"/>
    <p:sldId id="268" r:id="rId24"/>
    <p:sldId id="274" r:id="rId25"/>
    <p:sldId id="275" r:id="rId26"/>
    <p:sldId id="401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28" autoAdjust="0"/>
  </p:normalViewPr>
  <p:slideViewPr>
    <p:cSldViewPr>
      <p:cViewPr varScale="1">
        <p:scale>
          <a:sx n="76" d="100"/>
          <a:sy n="76" d="100"/>
        </p:scale>
        <p:origin x="16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804ED83-6A52-4B62-8FF6-B6209779CD7F}" type="datetimeFigureOut">
              <a:rPr lang="en-US"/>
              <a:pPr>
                <a:defRPr/>
              </a:pPr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2CAB4F35-76E4-4194-B43F-68EC1B04FD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195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07A2428-557E-4CE8-B31A-243BCDB4F5C2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362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35ADAE-25C8-4983-8717-E830EC5D2219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06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A9C46C-F84F-4941-9D26-8E8AB6290C17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2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70.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982413-EFDE-435B-9329-4326AB4386A6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55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70.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E882A3-DAC7-41AC-8270-64FD8BD54DDF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39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Pages 129-131.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D94209-C513-482D-951A-C5DBED1DEEC2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085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Pages 129-131.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81DB892-8D78-4D22-925B-BC59028DC3AC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653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Pages 131-132.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67976B-7CD0-466B-A739-0565428D978D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96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CC2C3BB-7E7C-48BA-989E-B12F2CB01023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470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70.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D3724C-5351-42DE-8A45-538CBABCEC11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720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Pages 132-134.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AB00F8-53D4-41FA-AEF9-E51AB46D80BF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09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845F35-FA39-4632-B50E-D1AB9C579659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988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Pages 132-134.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1835F4-D9A2-4607-AFF4-128847FDC834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669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153.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D20F0-1C7E-4566-ADDE-57A4D5DDEB61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335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D9B676-8D9A-4A94-A60C-BCC2CC8989D1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817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134.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552884-5E93-4366-B65B-F2110B7C113C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76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135.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22E19F-049C-43CC-AE57-46190DF63C14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885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135.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83BCADD-EDE5-4C0E-ADFE-D25435A3F279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5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135.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9BDF7F7-7DD4-4275-86DE-77969FE03EAD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309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3B3C895-10E2-4D90-B14B-03601541D7E1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597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136.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53A897-EDD1-4046-A330-FB4865648ECD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952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1ED921-AED6-45E0-A557-BFAE5CF2EE5F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76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845F35-FA39-4632-B50E-D1AB9C579659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61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81F1BB-DC49-4159-A39E-FD149C42C0FC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977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136.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CC440A-B779-4643-A93F-7F89105B99E1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962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137.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39F884F-52B8-4C13-92C3-A039E8435360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967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19A33E-0ABE-4C78-9232-71CA33575198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052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137.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391D69-7036-4528-B91E-29062C123639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873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137.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5FE527-5B36-43D9-A76E-DA3C1DBEA2C9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142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466A09-D8B2-46FC-BB8A-F6B685A93496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9755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138.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B91D52-5997-417D-AB21-920302ABCC2A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09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138.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83B20AF-F033-4D20-AE8E-85B7B76CD7E9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129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138.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BA65C0-F0C8-484C-9119-B657B0B75723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99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845F35-FA39-4632-B50E-D1AB9C579659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7514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8B8F67-66C8-49B9-9925-30B937DD78D2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8598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139.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DFDC84-ED37-479C-9699-349FCFBB17FB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22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56223F-3C91-4A0D-B2DB-17C58D7ACE1F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03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EAF3BB-E828-4A12-9DAA-2632298CE19A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34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024C75-901F-41C1-BD6E-F3587667A41E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75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D12CBD-3258-4EE6-A0AB-0E6CD20B7D3C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7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1B84D36-A0F7-4CAA-AAB1-C546AE9229F1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35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0" lang="en-US" sz="3200" kern="1200" cap="all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971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0" lang="en-US" sz="3200" kern="1200" cap="all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Tx/>
              <a:buSzPct val="90000"/>
              <a:buFont typeface="Wingdings" pitchFamily="2" charset="2"/>
              <a:buChar char="§"/>
              <a:defRPr sz="2400"/>
            </a:lvl1pPr>
            <a:lvl2pPr marL="742950" indent="-285750">
              <a:buClrTx/>
              <a:buSzPct val="90000"/>
              <a:buFont typeface="Arial" pitchFamily="34" charset="0"/>
              <a:buChar char="•"/>
              <a:defRPr sz="2000"/>
            </a:lvl2pPr>
            <a:lvl3pPr marL="1143000" indent="-228600">
              <a:buClrTx/>
              <a:buSzPct val="60000"/>
              <a:buFont typeface="Courier New" pitchFamily="49" charset="0"/>
              <a:buChar char="o"/>
              <a:defRPr sz="1800"/>
            </a:lvl3pPr>
            <a:lvl4pPr>
              <a:buClrTx/>
              <a:buSzPct val="50000"/>
              <a:defRPr sz="1600"/>
            </a:lvl4pPr>
            <a:lvl5pPr marL="2057400" indent="-228600">
              <a:buClrTx/>
              <a:buSzPct val="40000"/>
              <a:buFont typeface="Wingdings" pitchFamily="2" charset="2"/>
              <a:buChar char="v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– Slide  </a:t>
            </a:r>
            <a:fld id="{23E82BB3-E6A7-4832-978B-C5439D8E7D72}" type="slidenum">
              <a:rPr lang="en-US" altLang="en-US" b="1"/>
              <a:pPr/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30995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– Slide  </a:t>
            </a:r>
            <a:fld id="{C3875EA0-A629-4173-A77C-018BCD4B95CE}" type="slidenum">
              <a:rPr lang="en-US" altLang="en-US" b="1"/>
              <a:pPr/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85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– Slide  </a:t>
            </a:r>
            <a:fld id="{57BD9BC3-604C-4DDF-B259-AE6A6D23D4B1}" type="slidenum">
              <a:rPr lang="en-US" altLang="en-US" b="1"/>
              <a:pPr/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44632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3810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1">
                <a:latin typeface="Franklin Gothic Book" pitchFamily="34" charset="0"/>
              </a:defRPr>
            </a:lvl1pPr>
          </a:lstStyle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924800" y="6629400"/>
            <a:ext cx="12192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Franklin Gothic Book" pitchFamily="34" charset="0"/>
              </a:defRPr>
            </a:lvl1pPr>
          </a:lstStyle>
          <a:p>
            <a:r>
              <a:rPr lang="en-US" altLang="en-US"/>
              <a:t>Chapter 5 – Slide  </a:t>
            </a:r>
            <a:fld id="{AF1934C3-F158-4808-A779-B7964E524988}" type="slidenum">
              <a:rPr lang="en-US" altLang="en-US" b="1"/>
              <a:pPr/>
              <a:t>‹#›</a:t>
            </a:fld>
            <a:endParaRPr lang="en-US" altLang="en-US" b="1"/>
          </a:p>
        </p:txBody>
      </p: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352800" y="6629400"/>
            <a:ext cx="32766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900" dirty="0"/>
              <a:t>Copyright (c) 2016 Nenad Jukic and Prospect Press</a:t>
            </a:r>
            <a:endParaRPr lang="en-US" sz="9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8" r:id="rId2"/>
    <p:sldLayoutId id="2147483749" r:id="rId3"/>
    <p:sldLayoutId id="214748375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kern="1200" cap="all" dirty="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lang="en-US" sz="2400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lang="en-US" sz="2000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lang="en-US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lang="en-US" sz="1600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lang="en-US" sz="1400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cap="none" dirty="0">
                <a:effectLst>
                  <a:reflection endPos="0" dir="5400000" sy="-90000" algn="bl" rotWithShape="0"/>
                </a:effectLst>
              </a:rPr>
              <a:t>SQL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443329"/>
                </a:solidFill>
              </a:rPr>
              <a:t>SQL Languages</a:t>
            </a:r>
          </a:p>
          <a:p>
            <a:pPr eaLnBrk="1" hangingPunct="1"/>
            <a:r>
              <a:rPr lang="en-US" altLang="en-US" b="1" dirty="0">
                <a:solidFill>
                  <a:srgbClr val="443329"/>
                </a:solidFill>
              </a:rPr>
              <a:t>DQL</a:t>
            </a:r>
          </a:p>
          <a:p>
            <a:pPr eaLnBrk="1" hangingPunct="1"/>
            <a:r>
              <a:rPr lang="en-US" altLang="en-US" b="1" dirty="0">
                <a:solidFill>
                  <a:srgbClr val="443329"/>
                </a:solidFill>
              </a:rPr>
              <a:t>DML</a:t>
            </a:r>
          </a:p>
          <a:p>
            <a:pPr eaLnBrk="1" hangingPunct="1"/>
            <a:r>
              <a:rPr lang="en-US" altLang="en-US" b="1" dirty="0">
                <a:solidFill>
                  <a:srgbClr val="443329"/>
                </a:solidFill>
              </a:rPr>
              <a:t>DDL</a:t>
            </a:r>
          </a:p>
          <a:p>
            <a:pPr eaLnBrk="1" hangingPunct="1"/>
            <a:r>
              <a:rPr lang="en-US" altLang="en-US" b="1" dirty="0">
                <a:solidFill>
                  <a:srgbClr val="443329"/>
                </a:solidFill>
              </a:rPr>
              <a:t>DCL</a:t>
            </a:r>
          </a:p>
          <a:p>
            <a:pPr eaLnBrk="1" hangingPunct="1"/>
            <a:r>
              <a:rPr lang="en-US" altLang="en-US" b="1" dirty="0">
                <a:solidFill>
                  <a:srgbClr val="443329"/>
                </a:solidFill>
              </a:rPr>
              <a:t>DTL</a:t>
            </a:r>
          </a:p>
          <a:p>
            <a:pPr eaLnBrk="1" hangingPunct="1"/>
            <a:r>
              <a:rPr lang="en-US" altLang="en-US" b="1">
                <a:solidFill>
                  <a:srgbClr val="443329"/>
                </a:solidFill>
              </a:rPr>
              <a:t>D what the … L</a:t>
            </a:r>
            <a:endParaRPr altLang="en-US" b="1" dirty="0">
              <a:solidFill>
                <a:srgbClr val="44332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A5D99-B930-4758-A6D8-F15155D9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9BC95E2D-3337-477E-8E35-8C7502333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343135"/>
              </p:ext>
            </p:extLst>
          </p:nvPr>
        </p:nvGraphicFramePr>
        <p:xfrm>
          <a:off x="1143000" y="2593927"/>
          <a:ext cx="6467476" cy="2560320"/>
        </p:xfrm>
        <a:graphic>
          <a:graphicData uri="http://schemas.openxmlformats.org/drawingml/2006/table">
            <a:tbl>
              <a:tblPr/>
              <a:tblGrid>
                <a:gridCol w="3233738">
                  <a:extLst>
                    <a:ext uri="{9D8B030D-6E8A-4147-A177-3AD203B41FA5}">
                      <a16:colId xmlns="" xmlns:a16="http://schemas.microsoft.com/office/drawing/2014/main" val="1819352339"/>
                    </a:ext>
                  </a:extLst>
                </a:gridCol>
                <a:gridCol w="3233738">
                  <a:extLst>
                    <a:ext uri="{9D8B030D-6E8A-4147-A177-3AD203B41FA5}">
                      <a16:colId xmlns="" xmlns:a16="http://schemas.microsoft.com/office/drawing/2014/main" val="3694703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Command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9785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 create new table or 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2160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for alteration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568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truncate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delete data from 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6915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drop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 drop a 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4087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to rename a 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860388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33A795F-2D15-4040-99A9-DA27C48BCA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413A6AD-727D-4A1D-9891-5C30DD50F8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Chapter 5 – Slide  </a:t>
            </a:r>
            <a:fld id="{23E82BB3-E6A7-4832-978B-C5439D8E7D72}" type="slidenum">
              <a:rPr lang="en-US" altLang="en-US" b="1" smtClean="0"/>
              <a:pPr/>
              <a:t>10</a:t>
            </a:fld>
            <a:endParaRPr lang="en-US" altLang="en-US" b="1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7637588-0D80-475F-AA98-AE195D7B8FAE}"/>
              </a:ext>
            </a:extLst>
          </p:cNvPr>
          <p:cNvSpPr/>
          <p:nvPr/>
        </p:nvSpPr>
        <p:spPr>
          <a:xfrm>
            <a:off x="533400" y="1508764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DDL commands are auto-committed. That means it saves all the changes permanently in the database.</a:t>
            </a: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394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CREATE TABLE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CREATE TABLE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/>
              <a:t>Used for creating and connecting relational tables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1946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40380A46-1F01-4073-B5EF-F48DC4FB1835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3124200"/>
            <a:ext cx="7924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2000" dirty="0"/>
              <a:t>Example</a:t>
            </a:r>
            <a:r>
              <a:rPr lang="en-US" altLang="en-US" sz="2000" dirty="0"/>
              <a:t>: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dirty="0"/>
              <a:t>		 </a:t>
            </a: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</a:t>
            </a:r>
            <a:r>
              <a:rPr lang="en-US" altLang="en-US" sz="2000" b="1" dirty="0"/>
              <a:t>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name         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 </a:t>
            </a:r>
            <a:r>
              <a:rPr lang="en-US" altLang="en-US" sz="2000" b="1" dirty="0"/>
              <a:t>not null,</a:t>
            </a:r>
            <a:r>
              <a:rPr lang="en-US" altLang="en-US" sz="2000" b="1" i="1" dirty="0"/>
              <a:t/>
            </a:r>
            <a:br>
              <a:rPr lang="en-US" altLang="en-US" sz="2000" b="1" i="1" dirty="0"/>
            </a:br>
            <a:r>
              <a:rPr lang="en-US" altLang="en-US" sz="2000" b="1" i="1" dirty="0"/>
              <a:t>                            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(8,2))</a:t>
            </a: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endParaRPr lang="en-US" altLang="en-US" sz="2000" b="1" dirty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b="1" dirty="0"/>
              <a:t>insert into </a:t>
            </a:r>
            <a:r>
              <a:rPr lang="en-US" altLang="en-US" sz="2000" i="1" dirty="0"/>
              <a:t>instructor  </a:t>
            </a:r>
            <a:r>
              <a:rPr lang="en-US" altLang="en-US" sz="2000" b="1" dirty="0"/>
              <a:t>values </a:t>
            </a:r>
            <a:r>
              <a:rPr lang="en-US" altLang="en-US" sz="2000" dirty="0"/>
              <a:t>(‘10211’, ’Smith’, ’Biology’, 66000);</a:t>
            </a: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b="1" dirty="0"/>
              <a:t>insert into </a:t>
            </a:r>
            <a:r>
              <a:rPr lang="en-US" altLang="en-US" sz="2000" i="1" dirty="0"/>
              <a:t>instructor  </a:t>
            </a:r>
            <a:r>
              <a:rPr lang="en-US" altLang="en-US" sz="2000" b="1" dirty="0"/>
              <a:t>values </a:t>
            </a:r>
            <a:r>
              <a:rPr lang="en-US" altLang="en-US" sz="2000" dirty="0"/>
              <a:t>(‘10211’, null, ’Biology’, 66000);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table course (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course_id</a:t>
            </a:r>
            <a:r>
              <a:rPr lang="en-US" dirty="0"/>
              <a:t>        varchar(8) primary key,</a:t>
            </a:r>
            <a:br>
              <a:rPr lang="en-US" dirty="0"/>
            </a:br>
            <a:r>
              <a:rPr lang="en-US" dirty="0"/>
              <a:t>        title                  varchar(50),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dept_name</a:t>
            </a:r>
            <a:r>
              <a:rPr lang="en-US" dirty="0"/>
              <a:t>      varchar(20),</a:t>
            </a:r>
            <a:br>
              <a:rPr lang="en-US" dirty="0"/>
            </a:br>
            <a:r>
              <a:rPr lang="en-US" dirty="0"/>
              <a:t>        credits             numeric(2,0),</a:t>
            </a:r>
            <a:br>
              <a:rPr lang="en-US" dirty="0"/>
            </a:br>
            <a:r>
              <a:rPr lang="en-US" dirty="0"/>
              <a:t>        foreign key (</a:t>
            </a:r>
            <a:r>
              <a:rPr lang="en-US" dirty="0" err="1"/>
              <a:t>dept_name</a:t>
            </a:r>
            <a:r>
              <a:rPr lang="en-US" dirty="0"/>
              <a:t>) references department) );</a:t>
            </a:r>
          </a:p>
          <a:p>
            <a:endParaRPr lang="en-US" dirty="0"/>
          </a:p>
          <a:p>
            <a:r>
              <a:rPr lang="en-US" dirty="0"/>
              <a:t>Primary key declaration can be combined with attribute declaration as shown above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Chapter 5 – Slide  </a:t>
            </a:r>
            <a:fld id="{23E82BB3-E6A7-4832-978B-C5439D8E7D72}" type="slidenum">
              <a:rPr lang="en-US" altLang="en-US" b="1" smtClean="0"/>
              <a:pPr/>
              <a:t>12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7371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 dirty="0">
                <a:ea typeface="MS PGothic" pitchFamily="34" charset="-128"/>
              </a:rPr>
              <a:t>ALTER TABLE</a:t>
            </a:r>
          </a:p>
        </p:txBody>
      </p:sp>
      <p:sp>
        <p:nvSpPr>
          <p:cNvPr id="168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 dirty="0"/>
              <a:t>ALTER TABLE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dirty="0"/>
              <a:t>Used to change the structure of the relation, once the relation is already created</a:t>
            </a:r>
          </a:p>
          <a:p>
            <a:pPr lvl="1" eaLnBrk="1" hangingPunct="1">
              <a:buFont typeface="Arial" charset="0"/>
              <a:buChar char="•"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b="1" i="1" dirty="0"/>
              <a:t>Alter Statement 1:	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ALTER TABLE vendor ADD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	(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vendorphonenumber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CHAR(11));</a:t>
            </a:r>
          </a:p>
          <a:p>
            <a:pPr marL="0" indent="0" eaLnBrk="1" hangingPunct="1">
              <a:buNone/>
            </a:pPr>
            <a:endParaRPr lang="en-US" altLang="en-US" sz="2000" b="1" i="1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altLang="en-US" b="1" i="1" dirty="0"/>
              <a:t>Alter Statement 2:	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ALTER TABLE vendor DROP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	(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vendorphonenumber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hangingPunct="1">
              <a:buNone/>
            </a:pPr>
            <a:endParaRPr lang="en-US" altLang="en-US" sz="2000" b="1" i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Arial" charset="0"/>
              <a:buChar char="•"/>
            </a:pPr>
            <a:endParaRPr altLang="en-US" dirty="0"/>
          </a:p>
        </p:txBody>
      </p:sp>
      <p:sp>
        <p:nvSpPr>
          <p:cNvPr id="1689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16896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CF8B2029-BFB8-439D-8290-0CDFB61D489F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2895600"/>
            <a:ext cx="7696200" cy="40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defRPr lang="en-US" sz="24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defRPr lang="en-US" sz="20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Courier New" pitchFamily="49" charset="0"/>
              <a:buChar char="o"/>
              <a:defRPr lang="en-US" sz="18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itchFamily="18" charset="2"/>
              <a:buChar char=""/>
              <a:defRPr lang="en-US" sz="16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40000"/>
              <a:buFont typeface="Wingdings" pitchFamily="2" charset="2"/>
              <a:buChar char="v"/>
              <a:defRPr lang="en-US" sz="1400" kern="1200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endParaRPr lang="en-US" altLang="en-US" sz="2000" b="1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3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US" altLang="en-US" cap="none" dirty="0">
                <a:ea typeface="MS PGothic" pitchFamily="34" charset="-128"/>
              </a:rPr>
              <a:t>DDL - </a:t>
            </a:r>
            <a:r>
              <a:rPr altLang="en-US" cap="none" dirty="0">
                <a:ea typeface="MS PGothic" pitchFamily="34" charset="-128"/>
              </a:rPr>
              <a:t>DROP TABLE</a:t>
            </a:r>
            <a:r>
              <a:rPr lang="en-US" altLang="en-US" cap="none" dirty="0">
                <a:ea typeface="MS PGothic" pitchFamily="34" charset="-128"/>
              </a:rPr>
              <a:t> </a:t>
            </a:r>
            <a:endParaRPr altLang="en-US" cap="none" dirty="0">
              <a:ea typeface="MS PGothic" pitchFamily="34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 dirty="0"/>
              <a:t>DROP TABLE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dirty="0"/>
              <a:t>Used to remove a table from the database</a:t>
            </a:r>
            <a:endParaRPr lang="en-US" altLang="en-US" dirty="0"/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DROP TABLE Students;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/>
          </a:p>
          <a:p>
            <a:pPr eaLnBrk="1" hangingPunct="1">
              <a:buFont typeface="Arial" charset="0"/>
              <a:buChar char="•"/>
            </a:pPr>
            <a:r>
              <a:rPr lang="en-US" altLang="en-US" b="1" dirty="0"/>
              <a:t>TRUNCATE TABLE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0070C0"/>
                </a:solidFill>
              </a:rPr>
              <a:t>truncate table Student;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Removes all tuples in Student table and reinitialize the table.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Different than DELETE command as delete just removes the tuples.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Truncate does note delete he scheme of the table.</a:t>
            </a:r>
          </a:p>
          <a:p>
            <a:pPr lvl="1" eaLnBrk="1" hangingPunct="1">
              <a:buFont typeface="Arial" charset="0"/>
              <a:buChar char="•"/>
            </a:pPr>
            <a:endParaRPr lang="en-US" altLang="en-US" dirty="0"/>
          </a:p>
          <a:p>
            <a:pPr lvl="1" eaLnBrk="1" hangingPunct="1">
              <a:buFont typeface="Arial" charset="0"/>
              <a:buChar char="•"/>
            </a:pPr>
            <a:endParaRPr altLang="en-US" dirty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2970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4243DCB8-C710-4985-A5B4-67950624C202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 in Create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Chapter 5 – Slide  </a:t>
            </a:r>
            <a:fld id="{57BD9BC3-604C-4DDF-B259-AE6A6D23D4B1}" type="slidenum">
              <a:rPr lang="en-US" altLang="en-US" b="1" smtClean="0"/>
              <a:pPr/>
              <a:t>15</a:t>
            </a:fld>
            <a:endParaRPr lang="en-US" altLang="en-US" b="1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838200" y="1219200"/>
            <a:ext cx="66389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b="1"/>
              <a:t>not null</a:t>
            </a:r>
            <a:endParaRPr lang="en-US" altLang="en-US" b="1"/>
          </a:p>
          <a:p>
            <a:r>
              <a:rPr lang="en-US" altLang="en-US" sz="2000" b="1"/>
              <a:t>primary key</a:t>
            </a:r>
            <a:r>
              <a:rPr lang="en-US" altLang="en-US" sz="2000"/>
              <a:t> (</a:t>
            </a:r>
            <a:r>
              <a:rPr lang="en-US" altLang="en-US" sz="2000" i="1"/>
              <a:t>A</a:t>
            </a:r>
            <a:r>
              <a:rPr lang="en-US" altLang="en-US" sz="2000" baseline="-25000"/>
              <a:t>1</a:t>
            </a:r>
            <a:r>
              <a:rPr lang="en-US" altLang="en-US" sz="2000"/>
              <a:t>, ..., </a:t>
            </a:r>
            <a:r>
              <a:rPr lang="en-US" altLang="en-US" sz="2000" i="1"/>
              <a:t>A</a:t>
            </a:r>
            <a:r>
              <a:rPr lang="en-US" altLang="en-US" sz="2000" i="1" baseline="-25000"/>
              <a:t>n </a:t>
            </a:r>
            <a:r>
              <a:rPr lang="en-US" altLang="en-US" sz="2000"/>
              <a:t>)</a:t>
            </a:r>
            <a:endParaRPr lang="en-US" altLang="en-US"/>
          </a:p>
          <a:p>
            <a:r>
              <a:rPr lang="en-US" altLang="en-US" sz="2000" b="1"/>
              <a:t>foreign key </a:t>
            </a:r>
            <a:r>
              <a:rPr lang="en-US" altLang="en-US" sz="2000"/>
              <a:t>(</a:t>
            </a:r>
            <a:r>
              <a:rPr lang="en-US" altLang="en-US" sz="2000" i="1"/>
              <a:t>A</a:t>
            </a:r>
            <a:r>
              <a:rPr lang="en-US" altLang="en-US" sz="2000" baseline="-25000"/>
              <a:t>m</a:t>
            </a:r>
            <a:r>
              <a:rPr lang="en-US" altLang="en-US" sz="2000"/>
              <a:t>, ..., </a:t>
            </a:r>
            <a:r>
              <a:rPr lang="en-US" altLang="en-US" sz="2000" i="1"/>
              <a:t>A</a:t>
            </a:r>
            <a:r>
              <a:rPr lang="en-US" altLang="en-US" sz="2000" i="1" baseline="-25000"/>
              <a:t>n </a:t>
            </a:r>
            <a:r>
              <a:rPr lang="en-US" altLang="en-US" sz="2000"/>
              <a:t>) </a:t>
            </a:r>
            <a:r>
              <a:rPr lang="en-US" altLang="en-US" sz="2000" b="1"/>
              <a:t>references </a:t>
            </a:r>
            <a:r>
              <a:rPr lang="en-US" altLang="en-US" sz="2000" i="1"/>
              <a:t>r</a:t>
            </a: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5762" y="2895600"/>
            <a:ext cx="83724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Example:  Declare</a:t>
            </a:r>
            <a:r>
              <a:rPr kumimoji="0" lang="en-US" altLang="en-US" sz="1800"/>
              <a:t> </a:t>
            </a:r>
            <a:r>
              <a:rPr kumimoji="0" lang="en-US" altLang="en-US" sz="2000" i="1"/>
              <a:t>dept_name</a:t>
            </a:r>
            <a:r>
              <a:rPr kumimoji="0" lang="en-US" altLang="en-US" sz="1800"/>
              <a:t> </a:t>
            </a:r>
            <a:r>
              <a:rPr kumimoji="0" lang="en-US" altLang="en-US" sz="2000"/>
              <a:t>as the primary key for</a:t>
            </a:r>
            <a:r>
              <a:rPr kumimoji="0" lang="en-US" altLang="en-US" sz="1800"/>
              <a:t> </a:t>
            </a:r>
            <a:r>
              <a:rPr kumimoji="0" lang="en-US" altLang="en-US" sz="2000" i="1"/>
              <a:t>department</a:t>
            </a:r>
            <a:endParaRPr kumimoji="0" lang="en-US" altLang="en-US" sz="1800" i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.</a:t>
            </a:r>
            <a:endParaRPr kumimoji="0" lang="en-US" altLang="en-US" sz="1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	</a:t>
            </a:r>
            <a:r>
              <a:rPr lang="en-US" altLang="en-US" sz="1800" b="1"/>
              <a:t>create table</a:t>
            </a:r>
            <a:r>
              <a:rPr lang="en-US" altLang="en-US" sz="1800"/>
              <a:t> </a:t>
            </a:r>
            <a:r>
              <a:rPr lang="en-US" altLang="en-US" sz="1800" i="1"/>
              <a:t>instructor</a:t>
            </a:r>
            <a:r>
              <a:rPr lang="en-US" altLang="en-US" sz="1800"/>
              <a:t> (</a:t>
            </a:r>
            <a:br>
              <a:rPr lang="en-US" altLang="en-US" sz="1800"/>
            </a:br>
            <a:r>
              <a:rPr lang="en-US" altLang="en-US" sz="1800"/>
              <a:t>                             </a:t>
            </a:r>
            <a:r>
              <a:rPr lang="en-US" altLang="en-US" sz="1800" i="1"/>
              <a:t>ID</a:t>
            </a:r>
            <a:r>
              <a:rPr lang="en-US" altLang="en-US" sz="1800"/>
              <a:t>                </a:t>
            </a:r>
            <a:r>
              <a:rPr lang="en-US" altLang="en-US" sz="1800" b="1"/>
              <a:t>char</a:t>
            </a:r>
            <a:r>
              <a:rPr lang="en-US" altLang="en-US" sz="1800"/>
              <a:t>(5),</a:t>
            </a:r>
            <a:br>
              <a:rPr lang="en-US" altLang="en-US" sz="1800"/>
            </a:br>
            <a:r>
              <a:rPr lang="en-US" altLang="en-US" sz="1800"/>
              <a:t>                             </a:t>
            </a:r>
            <a:r>
              <a:rPr lang="en-US" altLang="en-US" sz="1800" i="1"/>
              <a:t>name           </a:t>
            </a:r>
            <a:r>
              <a:rPr lang="en-US" altLang="en-US" sz="1800" b="1"/>
              <a:t>varchar</a:t>
            </a:r>
            <a:r>
              <a:rPr lang="en-US" altLang="en-US" sz="1800"/>
              <a:t>(20) </a:t>
            </a:r>
            <a:r>
              <a:rPr lang="en-US" altLang="en-US" sz="1800" b="1"/>
              <a:t>not null,</a:t>
            </a:r>
            <a:r>
              <a:rPr lang="en-US" altLang="en-US" sz="1800" b="1" i="1"/>
              <a:t/>
            </a:r>
            <a:br>
              <a:rPr lang="en-US" altLang="en-US" sz="1800" b="1" i="1"/>
            </a:br>
            <a:r>
              <a:rPr lang="en-US" altLang="en-US" sz="1800" b="1" i="1"/>
              <a:t>                             </a:t>
            </a:r>
            <a:r>
              <a:rPr lang="en-US" altLang="en-US" sz="1800" i="1"/>
              <a:t>dept_name  </a:t>
            </a:r>
            <a:r>
              <a:rPr lang="en-US" altLang="en-US" sz="1800" b="1"/>
              <a:t>varchar</a:t>
            </a:r>
            <a:r>
              <a:rPr lang="en-US" altLang="en-US" sz="1800"/>
              <a:t>(20),</a:t>
            </a:r>
            <a:br>
              <a:rPr lang="en-US" altLang="en-US" sz="1800"/>
            </a:br>
            <a:r>
              <a:rPr lang="en-US" altLang="en-US" sz="1800"/>
              <a:t>                             </a:t>
            </a:r>
            <a:r>
              <a:rPr lang="en-US" altLang="en-US" sz="1800" i="1"/>
              <a:t>salary</a:t>
            </a:r>
            <a:r>
              <a:rPr lang="en-US" altLang="en-US" sz="1800"/>
              <a:t>           </a:t>
            </a:r>
            <a:r>
              <a:rPr lang="en-US" altLang="en-US" sz="1800" b="1"/>
              <a:t>numeric</a:t>
            </a:r>
            <a:r>
              <a:rPr lang="en-US" altLang="en-US" sz="1800"/>
              <a:t>(8,2),</a:t>
            </a:r>
            <a:br>
              <a:rPr lang="en-US" altLang="en-US" sz="1800"/>
            </a:br>
            <a:r>
              <a:rPr lang="en-US" altLang="en-US" sz="1800"/>
              <a:t>                             </a:t>
            </a:r>
            <a:r>
              <a:rPr kumimoji="0" lang="en-US" altLang="en-US" sz="2000" b="1"/>
              <a:t>primary key </a:t>
            </a:r>
            <a:r>
              <a:rPr lang="en-US" altLang="en-US" sz="2000"/>
              <a:t>(</a:t>
            </a:r>
            <a:r>
              <a:rPr kumimoji="0" lang="en-US" altLang="en-US" sz="2000" i="1"/>
              <a:t>ID</a:t>
            </a:r>
            <a:r>
              <a:rPr lang="en-US" altLang="en-US" sz="2000"/>
              <a:t>),</a:t>
            </a:r>
            <a:br>
              <a:rPr lang="en-US" altLang="en-US" sz="2000"/>
            </a:br>
            <a:r>
              <a:rPr lang="en-US" altLang="en-US" sz="2000"/>
              <a:t>                          </a:t>
            </a:r>
            <a:r>
              <a:rPr lang="en-US" altLang="en-US" sz="2000" b="1"/>
              <a:t>foreign key </a:t>
            </a:r>
            <a:r>
              <a:rPr lang="en-US" altLang="en-US" sz="2000" i="1"/>
              <a:t>(dept_name</a:t>
            </a:r>
            <a:r>
              <a:rPr lang="en-US" altLang="en-US" sz="2000"/>
              <a:t>) </a:t>
            </a:r>
            <a:r>
              <a:rPr lang="en-US" altLang="en-US" sz="2000" b="1"/>
              <a:t>references </a:t>
            </a:r>
            <a:r>
              <a:rPr lang="en-US" altLang="en-US" sz="2000" i="1"/>
              <a:t>department</a:t>
            </a:r>
            <a:r>
              <a:rPr kumimoji="0" lang="en-US" altLang="en-US" sz="2000" i="1"/>
              <a:t>)</a:t>
            </a:r>
            <a:endParaRPr kumimoji="0" lang="en-US" altLang="en-US" sz="1800" i="1"/>
          </a:p>
        </p:txBody>
      </p:sp>
    </p:spTree>
    <p:extLst>
      <p:ext uri="{BB962C8B-B14F-4D97-AF65-F5344CB8AC3E}">
        <p14:creationId xmlns:p14="http://schemas.microsoft.com/office/powerpoint/2010/main" val="109387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 in 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create table student (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ID                    varchar(5),</a:t>
            </a:r>
            <a:br>
              <a:rPr lang="en-US" dirty="0"/>
            </a:br>
            <a:r>
              <a:rPr lang="en-US" dirty="0"/>
              <a:t>        name               varchar(20) not null,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dept_name</a:t>
            </a:r>
            <a:r>
              <a:rPr lang="en-US" dirty="0"/>
              <a:t>      varchar(20),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tot_cred</a:t>
            </a:r>
            <a:r>
              <a:rPr lang="en-US" dirty="0"/>
              <a:t>           numeric(3,0),</a:t>
            </a:r>
            <a:br>
              <a:rPr lang="en-US" dirty="0"/>
            </a:br>
            <a:r>
              <a:rPr lang="en-US" dirty="0"/>
              <a:t>        primary key (ID),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foreign key (</a:t>
            </a:r>
            <a:r>
              <a:rPr lang="en-US" b="1" dirty="0" err="1">
                <a:solidFill>
                  <a:srgbClr val="FF0000"/>
                </a:solidFill>
              </a:rPr>
              <a:t>dept_name</a:t>
            </a:r>
            <a:r>
              <a:rPr lang="en-US" b="1" dirty="0"/>
              <a:t>) references department) );</a:t>
            </a:r>
          </a:p>
          <a:p>
            <a:endParaRPr lang="en-US" dirty="0"/>
          </a:p>
          <a:p>
            <a:r>
              <a:rPr lang="en-US" b="1" dirty="0"/>
              <a:t>create table department (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ID                   	varchar(5),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FF0000"/>
                </a:solidFill>
              </a:rPr>
              <a:t>dept_name</a:t>
            </a:r>
            <a:r>
              <a:rPr lang="en-US" dirty="0">
                <a:solidFill>
                  <a:srgbClr val="FF0000"/>
                </a:solidFill>
              </a:rPr>
              <a:t>   	varchar(20),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building	varchar(8),</a:t>
            </a:r>
            <a:br>
              <a:rPr lang="en-US" dirty="0"/>
            </a:br>
            <a:r>
              <a:rPr lang="en-US" dirty="0"/>
              <a:t>        budget        	 numeric(4,2),</a:t>
            </a:r>
            <a:br>
              <a:rPr lang="en-US" dirty="0"/>
            </a:br>
            <a:r>
              <a:rPr lang="en-US" dirty="0"/>
              <a:t>	primary key (ID),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Chapter 5 – Slide  </a:t>
            </a:r>
            <a:fld id="{23E82BB3-E6A7-4832-978B-C5439D8E7D72}" type="slidenum">
              <a:rPr lang="en-US" altLang="en-US" b="1" smtClean="0"/>
              <a:pPr/>
              <a:t>16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72778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21507" name="Content Placeholder 2"/>
          <p:cNvSpPr txBox="1">
            <a:spLocks/>
          </p:cNvSpPr>
          <p:nvPr/>
        </p:nvSpPr>
        <p:spPr bwMode="auto">
          <a:xfrm>
            <a:off x="-11113" y="0"/>
            <a:ext cx="868680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en-US" sz="1900" b="1"/>
              <a:t>ER diagram : </a:t>
            </a:r>
            <a:r>
              <a:rPr lang="en-US" altLang="en-US" sz="1900"/>
              <a:t>ZAGI Retail Company Sales Department Database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57200"/>
            <a:ext cx="88201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4E6FAE89-ED56-422E-9D5C-D987293737E4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23555" name="Content Placeholder 2"/>
          <p:cNvSpPr txBox="1">
            <a:spLocks/>
          </p:cNvSpPr>
          <p:nvPr/>
        </p:nvSpPr>
        <p:spPr bwMode="auto">
          <a:xfrm>
            <a:off x="-11113" y="0"/>
            <a:ext cx="9155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en-US" sz="2000" b="1"/>
              <a:t>Relational schema: </a:t>
            </a:r>
            <a:r>
              <a:rPr lang="en-US" altLang="en-US" sz="2000"/>
              <a:t>ZAGI Retail Company Sales Department Database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698500"/>
            <a:ext cx="8310562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F1786EAB-D5EE-40F3-873D-905D96E5AF19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25603" name="Content Placeholder 2"/>
          <p:cNvSpPr txBox="1">
            <a:spLocks/>
          </p:cNvSpPr>
          <p:nvPr/>
        </p:nvSpPr>
        <p:spPr bwMode="auto">
          <a:xfrm>
            <a:off x="-11113" y="0"/>
            <a:ext cx="868680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en-US" sz="1900" b="1"/>
              <a:t>CREATE TABLE statements </a:t>
            </a:r>
            <a:r>
              <a:rPr lang="en-US" altLang="en-US" sz="1900"/>
              <a:t>for</a:t>
            </a:r>
            <a:r>
              <a:rPr lang="en-US" altLang="en-US" sz="1900" b="1"/>
              <a:t> </a:t>
            </a:r>
            <a:r>
              <a:rPr lang="en-US" altLang="en-US" sz="1900"/>
              <a:t>ZAGI Retail Company Sales Department Database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609600" y="579438"/>
            <a:ext cx="7713663" cy="5478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vendor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vendorid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CHAR(2)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vendorname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VARCHAR(25) 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PRIMARY KEY 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vendorid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category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CHAR(2)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categoryname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VARCHAR(25) 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PRIMARY KEY 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product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	productid 	CHAR(3)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productname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VARCHAR(25) 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productprice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NUMERIC(7,2)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vendorid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CHAR(2)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CHAR(2)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PRIMARY KEY (productid),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FOREIGN KEY 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vendorid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REFERENCES vendor(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vendorid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FOREIGN KEY 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REFERENCES category(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region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regionid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CHAR(1)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regionname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VARCHAR(25) 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PRIMARY KEY 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regionid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7D0E354F-53C5-48A3-BD93-5C5E9CCF474A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/>
            <a:r>
              <a:rPr altLang="en-US" cap="none" dirty="0">
                <a:ea typeface="MS PGothic" pitchFamily="34" charset="-128"/>
              </a:rPr>
              <a:t>INTRODUCTION</a:t>
            </a:r>
            <a:r>
              <a:rPr lang="en-US" altLang="en-US" cap="none" dirty="0">
                <a:ea typeface="MS PGothic" pitchFamily="34" charset="-128"/>
              </a:rPr>
              <a:t> - </a:t>
            </a:r>
            <a:r>
              <a:rPr lang="en-US" altLang="en-US" sz="2700" b="1" dirty="0"/>
              <a:t>SQL - Structured Query Language 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altLang="en-US" cap="none" dirty="0">
              <a:ea typeface="MS PGothic" pitchFamily="34" charset="-128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altLang="en-US" dirty="0"/>
              <a:t>SQL is used for</a:t>
            </a:r>
            <a:r>
              <a:rPr lang="en-US" altLang="en-US" dirty="0"/>
              <a:t> CRUD</a:t>
            </a:r>
            <a:r>
              <a:rPr altLang="en-US" dirty="0"/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i="1" dirty="0"/>
              <a:t>Creating databases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i="1" dirty="0"/>
              <a:t>Adding, modifying and deleting database structures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i="1" dirty="0"/>
              <a:t>Inserting, deleting, and modifying records in databases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i="1" dirty="0"/>
              <a:t>Querying databases (data retrieval)</a:t>
            </a:r>
            <a:endParaRPr lang="en-US" altLang="en-US" i="1" dirty="0"/>
          </a:p>
          <a:p>
            <a:pPr lvl="1" eaLnBrk="1" hangingPunct="1">
              <a:buFont typeface="Arial" charset="0"/>
              <a:buChar char="•"/>
            </a:pPr>
            <a:r>
              <a:rPr lang="en-US" altLang="en-US" i="1" dirty="0"/>
              <a:t>Create/Update Database Users</a:t>
            </a:r>
            <a:endParaRPr altLang="en-US" i="1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altLang="en-US" dirty="0"/>
              <a:t>SQL functions as a standard relational database language 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dirty="0"/>
              <a:t>It can be used (with minor dialectical variations) with the majority of relational DBMS software tools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512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CB443085-2619-49F8-B5D2-CB77F01227AB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27651" name="Content Placeholder 2"/>
          <p:cNvSpPr txBox="1">
            <a:spLocks/>
          </p:cNvSpPr>
          <p:nvPr/>
        </p:nvSpPr>
        <p:spPr bwMode="auto">
          <a:xfrm>
            <a:off x="-11113" y="0"/>
            <a:ext cx="868680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en-US" sz="1900" b="1"/>
              <a:t>CREATE TABLE statements </a:t>
            </a:r>
            <a:r>
              <a:rPr lang="en-US" altLang="en-US" sz="1900"/>
              <a:t>for</a:t>
            </a:r>
            <a:r>
              <a:rPr lang="en-US" altLang="en-US" sz="1900" b="1"/>
              <a:t> </a:t>
            </a:r>
            <a:r>
              <a:rPr lang="en-US" altLang="en-US" sz="1900"/>
              <a:t>ZAGI Retail Company Sales Department Database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609600" y="354013"/>
            <a:ext cx="7713663" cy="6338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store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VARCHAR(3) 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storezip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CHAR(5)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regionid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CHAR(1)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PRIMARY KEY 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FOREIGN KEY 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regionid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REFERENCES region(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regionid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customer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CHAR(7)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VARCHAR(15) 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customerzip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CHAR(5)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PRIMARY KEY 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salestransaction</a:t>
            </a: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VARCHAR(8) 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CHAR(7)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VARCHAR(3) 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tdate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DATE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PRIMARY KEY 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FOREIGN KEY 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REFERENCES customer(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FOREIGN KEY 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REFERENCES store(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soldvia</a:t>
            </a: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	productid 	CHAR(3)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VARCHAR(8) 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noofitems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INT 		NOT NULL,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PRIMARY KEY (productid,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FOREIGN KEY (productid) REFERENCES product(productid),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FOREIGN KEY 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REFERENCES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salestransaction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);</a:t>
            </a:r>
          </a:p>
        </p:txBody>
      </p:sp>
      <p:sp>
        <p:nvSpPr>
          <p:cNvPr id="2765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CB15CC1C-A729-4802-8E68-B81AD93031AB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1"/>
          <p:cNvSpPr>
            <a:spLocks noGrp="1"/>
          </p:cNvSpPr>
          <p:nvPr>
            <p:ph type="ftr" sz="quarter" idx="10"/>
          </p:nvPr>
        </p:nvSpPr>
        <p:spPr bwMode="auto">
          <a:xfrm>
            <a:off x="-23813" y="6629400"/>
            <a:ext cx="3810001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31747" name="Content Placeholder 2"/>
          <p:cNvSpPr txBox="1">
            <a:spLocks/>
          </p:cNvSpPr>
          <p:nvPr/>
        </p:nvSpPr>
        <p:spPr bwMode="auto">
          <a:xfrm>
            <a:off x="-11113" y="0"/>
            <a:ext cx="868680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en-US" sz="1900" b="1"/>
              <a:t>DROP TABLE statements </a:t>
            </a:r>
            <a:r>
              <a:rPr lang="en-US" altLang="en-US" sz="1900"/>
              <a:t>for</a:t>
            </a:r>
            <a:r>
              <a:rPr lang="en-US" altLang="en-US" sz="1900" b="1"/>
              <a:t> </a:t>
            </a:r>
            <a:r>
              <a:rPr lang="en-US" altLang="en-US" sz="1900"/>
              <a:t>ZAGI Retail Company Sales Department Database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623888" y="1600200"/>
            <a:ext cx="7713662" cy="1816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region;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store;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salestransaction;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product;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vendor;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category;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customer;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soldvia;</a:t>
            </a:r>
          </a:p>
        </p:txBody>
      </p:sp>
      <p:sp>
        <p:nvSpPr>
          <p:cNvPr id="31749" name="Content Placeholder 2"/>
          <p:cNvSpPr txBox="1">
            <a:spLocks/>
          </p:cNvSpPr>
          <p:nvPr/>
        </p:nvSpPr>
        <p:spPr bwMode="auto">
          <a:xfrm>
            <a:off x="153988" y="10668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en-US" sz="1900" b="1"/>
              <a:t>INVALID SEQUENCE</a:t>
            </a: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623888" y="4343400"/>
            <a:ext cx="7713662" cy="1816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soldvia;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salestransaction;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store;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product;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vendor;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region;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category;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TABLE customer;</a:t>
            </a:r>
          </a:p>
        </p:txBody>
      </p:sp>
      <p:sp>
        <p:nvSpPr>
          <p:cNvPr id="31751" name="Content Placeholder 2"/>
          <p:cNvSpPr txBox="1">
            <a:spLocks/>
          </p:cNvSpPr>
          <p:nvPr/>
        </p:nvSpPr>
        <p:spPr bwMode="auto">
          <a:xfrm>
            <a:off x="153988" y="3810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en-US" sz="1900" b="1"/>
              <a:t>VALID SEQUENCE</a:t>
            </a:r>
          </a:p>
        </p:txBody>
      </p:sp>
      <p:sp>
        <p:nvSpPr>
          <p:cNvPr id="31752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9A90F254-7D28-40E7-B61E-5CE442E177EA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INSERT INTO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 dirty="0"/>
              <a:t>INSERT INTO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dirty="0"/>
              <a:t>Used to populate the created relations with data</a:t>
            </a:r>
            <a:endParaRPr lang="en-US" altLang="en-US" dirty="0"/>
          </a:p>
          <a:p>
            <a:pPr lvl="1" eaLnBrk="1" hangingPunct="1">
              <a:buFont typeface="Arial" charset="0"/>
              <a:buChar char="•"/>
            </a:pPr>
            <a:endParaRPr lang="en-US" altLang="en-US" dirty="0"/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OMAR ONLY - GOTO MYSQL AND SHOW DATABASE COMMANDS</a:t>
            </a:r>
          </a:p>
          <a:p>
            <a:pPr lvl="1" eaLnBrk="1" hangingPunct="1">
              <a:buFont typeface="Arial" charset="0"/>
              <a:buChar char="•"/>
            </a:pPr>
            <a:endParaRPr altLang="en-US" dirty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3379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9EBA47A0-34A7-467B-AAF3-970B28E5BF07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="" xmlns:a16="http://schemas.microsoft.com/office/drawing/2014/main" id="{5BE1A409-5BC9-4E63-9F43-C1644CE0C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393683"/>
              </p:ext>
            </p:extLst>
          </p:nvPr>
        </p:nvGraphicFramePr>
        <p:xfrm>
          <a:off x="3828393" y="3657600"/>
          <a:ext cx="405680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Packager Shell Object" showAsIcon="1" r:id="rId4" imgW="1205640" imgH="488520" progId="Package">
                  <p:embed/>
                </p:oleObj>
              </mc:Choice>
              <mc:Fallback>
                <p:oleObj name="Packager Shell Object" showAsIcon="1" r:id="rId4" imgW="120564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8393" y="3657600"/>
                        <a:ext cx="4056800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D8764DC7-FEEE-4421-BF2B-50725C2F0C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859286"/>
              </p:ext>
            </p:extLst>
          </p:nvPr>
        </p:nvGraphicFramePr>
        <p:xfrm>
          <a:off x="141890" y="3798175"/>
          <a:ext cx="360248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Packager Shell Object" showAsIcon="1" r:id="rId6" imgW="1069920" imgH="488520" progId="Package">
                  <p:embed/>
                </p:oleObj>
              </mc:Choice>
              <mc:Fallback>
                <p:oleObj name="Packager Shell Object" showAsIcon="1" r:id="rId6" imgW="10699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890" y="3798175"/>
                        <a:ext cx="3602480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35843" name="Content Placeholder 2"/>
          <p:cNvSpPr txBox="1">
            <a:spLocks/>
          </p:cNvSpPr>
          <p:nvPr/>
        </p:nvSpPr>
        <p:spPr bwMode="auto">
          <a:xfrm>
            <a:off x="-11113" y="0"/>
            <a:ext cx="9155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en-US" sz="2000" b="1"/>
              <a:t>Data records</a:t>
            </a:r>
            <a:r>
              <a:rPr lang="en-US" altLang="en-US" sz="2000"/>
              <a:t>: ZAGI Retail Company Sales Department Database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914400"/>
            <a:ext cx="8869362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31AE167E-B19F-4BFD-9763-2B10C3AC86C3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1"/>
          <p:cNvSpPr>
            <a:spLocks noGrp="1"/>
          </p:cNvSpPr>
          <p:nvPr>
            <p:ph type="ftr" sz="quarter" idx="10"/>
          </p:nvPr>
        </p:nvSpPr>
        <p:spPr bwMode="auto">
          <a:xfrm>
            <a:off x="-23813" y="6629400"/>
            <a:ext cx="3810001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37891" name="Content Placeholder 2"/>
          <p:cNvSpPr txBox="1">
            <a:spLocks/>
          </p:cNvSpPr>
          <p:nvPr/>
        </p:nvSpPr>
        <p:spPr bwMode="auto">
          <a:xfrm>
            <a:off x="-11113" y="0"/>
            <a:ext cx="868680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en-US" sz="1900" b="1"/>
              <a:t>INSERT INTO statements </a:t>
            </a:r>
            <a:r>
              <a:rPr lang="en-US" altLang="en-US" sz="1900"/>
              <a:t>for</a:t>
            </a:r>
            <a:r>
              <a:rPr lang="en-US" altLang="en-US" sz="1900" b="1"/>
              <a:t> </a:t>
            </a:r>
            <a:r>
              <a:rPr lang="en-US" altLang="en-US" sz="1900"/>
              <a:t>ZAGI Retail Company Sales Department Database</a:t>
            </a:r>
          </a:p>
        </p:txBody>
      </p:sp>
      <p:sp>
        <p:nvSpPr>
          <p:cNvPr id="37892" name="TextBox 8"/>
          <p:cNvSpPr txBox="1">
            <a:spLocks noChangeArrowheads="1"/>
          </p:cNvSpPr>
          <p:nvPr/>
        </p:nvSpPr>
        <p:spPr bwMode="auto">
          <a:xfrm>
            <a:off x="457200" y="914400"/>
            <a:ext cx="8382000" cy="5048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vendor VALUES ('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PG','Pacifica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Gear');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vendor VALUES ('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MK','Mountain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King');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category VALUES ('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CP','Camping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category VALUES ('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FW','Footwear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product VALUES ('1X1','Zzz Bag',100,'PG','CP');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product VALUES ('2X2','Easy Boot',70,'MK','FW');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product VALUES ('3X3','Cosy Sock',15,'MK','FW');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product VALUES ('4X4','Dura Boot',90,'PG','FW');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product VALUES ('5X5','Tiny Tent',150,'MK','CP');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product VALUES ('6X6','Biggy Tent',250,'MK','CP');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region VALUES ('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C','Chicagoland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region VALUES ('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T','Tristate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store VALUES ('S1','60600','C');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store VALUES ('S2','60605','C');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store VALUES ('S3','35400','T');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customer VALUES ('1-2-333','Tina','60137');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customer VALUES ('2-3-444','Tony','60611');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customer VALUES ('3-4-555','Pam','35401');</a:t>
            </a:r>
          </a:p>
        </p:txBody>
      </p:sp>
      <p:sp>
        <p:nvSpPr>
          <p:cNvPr id="3789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BA4F3570-0424-47BE-BCCC-6312B6FA50FA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1"/>
          <p:cNvSpPr>
            <a:spLocks noGrp="1"/>
          </p:cNvSpPr>
          <p:nvPr>
            <p:ph type="ftr" sz="quarter" idx="10"/>
          </p:nvPr>
        </p:nvSpPr>
        <p:spPr bwMode="auto">
          <a:xfrm>
            <a:off x="-23813" y="6629400"/>
            <a:ext cx="3810001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39939" name="Content Placeholder 2"/>
          <p:cNvSpPr txBox="1">
            <a:spLocks/>
          </p:cNvSpPr>
          <p:nvPr/>
        </p:nvSpPr>
        <p:spPr bwMode="auto">
          <a:xfrm>
            <a:off x="-11113" y="0"/>
            <a:ext cx="868680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en-US" sz="1900" b="1"/>
              <a:t>INSERT INTO statements </a:t>
            </a:r>
            <a:r>
              <a:rPr lang="en-US" altLang="en-US" sz="1900"/>
              <a:t>for</a:t>
            </a:r>
            <a:r>
              <a:rPr lang="en-US" altLang="en-US" sz="1900" b="1"/>
              <a:t> </a:t>
            </a:r>
            <a:r>
              <a:rPr lang="en-US" altLang="en-US" sz="1900"/>
              <a:t>ZAGI Retail Company Sales Department Database</a:t>
            </a:r>
          </a:p>
        </p:txBody>
      </p:sp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457200" y="914400"/>
            <a:ext cx="8382000" cy="332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salestransaction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('T111','1-2-333','S1','01/Jan/2013');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salestransaction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('T222','2-3-444','S2','01/Jan/2013');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salestransaction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('T333','1-2-333','S3','02/Jan/2013');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salestransaction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('T444','3-4-555','S3','02/Jan/2013');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salestransaction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('T555','2-3-444','S3','02/Jan/2013');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soldvia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('1X1','T111',1);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soldvia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('2X2','T222',1);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soldvia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('3X3','T333',5);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soldvia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('1X1','T333',1);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soldvia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('4X4','T444',1);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soldvia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('2X2','T444',2);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soldvia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('4X4','T555',4);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soldvia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('5X5','T555',2);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soldvia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VALUES ('6X6','T555',1);</a:t>
            </a:r>
          </a:p>
        </p:txBody>
      </p:sp>
      <p:sp>
        <p:nvSpPr>
          <p:cNvPr id="3994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8575F1E1-5DC6-4744-A075-EE28A7EBA85D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1710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US" altLang="en-US" cap="none" dirty="0">
                <a:ea typeface="MS PGothic" pitchFamily="34" charset="-128"/>
              </a:rPr>
              <a:t>DQL</a:t>
            </a:r>
            <a:endParaRPr altLang="en-US" cap="none" dirty="0">
              <a:ea typeface="MS PGothic" pitchFamily="34" charset="-128"/>
            </a:endParaRPr>
          </a:p>
        </p:txBody>
      </p:sp>
      <p:sp>
        <p:nvSpPr>
          <p:cNvPr id="17101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629400"/>
            <a:ext cx="38100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171013" name="Slide Number Placeholder 1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629400"/>
            <a:ext cx="12192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ABA0FCF3-1B53-47E4-ACE4-BACEE70D9199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59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1299"/>
            <a:ext cx="8229600" cy="4525963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>
                <a:ea typeface="+mn-ea"/>
              </a:rPr>
              <a:t>SELECT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dirty="0">
                <a:ea typeface="+mn-ea"/>
              </a:rPr>
              <a:t>Used for the retrieval of data from the database relations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dirty="0">
                <a:ea typeface="+mn-ea"/>
              </a:rPr>
              <a:t>Most commonly issued SQL statement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dirty="0">
                <a:ea typeface="+mn-ea"/>
              </a:rPr>
              <a:t>Basic form:</a:t>
            </a:r>
          </a:p>
          <a:p>
            <a:pPr marL="2171700" lvl="5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SELECT 	&lt;columns&gt;</a:t>
            </a:r>
          </a:p>
          <a:p>
            <a:pPr marL="2171700" lvl="5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FROM 	&lt;table&gt;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4198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F189C379-C12D-4FC3-991D-9B6437CD9582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35814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A typical SQL query has the form: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P</a:t>
            </a:r>
            <a:r>
              <a:rPr lang="en-US" altLang="en-US" sz="1600" i="1" dirty="0"/>
              <a:t/>
            </a:r>
            <a:br>
              <a:rPr lang="en-US" altLang="en-US" sz="1600" i="1" dirty="0"/>
            </a:br>
            <a:endParaRPr lang="en-US" altLang="en-US" sz="1600" dirty="0"/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en-US" i="1" dirty="0"/>
              <a:t>A</a:t>
            </a:r>
            <a:r>
              <a:rPr lang="en-US" altLang="en-US" i="1" baseline="-25000" dirty="0"/>
              <a:t>i </a:t>
            </a:r>
            <a:r>
              <a:rPr lang="en-US" altLang="en-US" dirty="0"/>
              <a:t>represents an attribute</a:t>
            </a:r>
            <a:endParaRPr lang="en-US" altLang="en-US" sz="1600" dirty="0"/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/>
              <a:t>represents a relation</a:t>
            </a:r>
            <a:endParaRPr lang="en-US" altLang="en-US" sz="1600" dirty="0"/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en-US" i="1" dirty="0"/>
              <a:t>P</a:t>
            </a:r>
            <a:r>
              <a:rPr lang="en-US" altLang="en-US" dirty="0"/>
              <a:t> is a predicate.</a:t>
            </a:r>
            <a:endParaRPr lang="en-US" altLang="en-US" sz="1600" dirty="0"/>
          </a:p>
          <a:p>
            <a:pPr>
              <a:tabLst>
                <a:tab pos="2055813" algn="l"/>
              </a:tabLst>
            </a:pPr>
            <a:r>
              <a:rPr lang="en-US" altLang="en-US" b="1" dirty="0"/>
              <a:t>The result of an SQL query is a relation.</a:t>
            </a:r>
            <a:endParaRPr lang="en-US" altLang="en-US" sz="1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SELECT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554163"/>
            <a:ext cx="86868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 dirty="0"/>
              <a:t>Query 1 text: 	</a:t>
            </a:r>
            <a:r>
              <a:rPr altLang="en-US" sz="2000" i="1" dirty="0"/>
              <a:t>Retrieve the entire contents of the relation PRODUCT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 dirty="0"/>
              <a:t>Query 1: 	</a:t>
            </a:r>
            <a:r>
              <a:rPr altLang="en-US" sz="18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altLang="en-US" sz="1800" dirty="0">
                <a:latin typeface="Courier New" pitchFamily="49" charset="0"/>
                <a:cs typeface="Courier New" pitchFamily="49" charset="0"/>
              </a:rPr>
              <a:t> productid, </a:t>
            </a:r>
            <a:r>
              <a:rPr altLang="en-US" sz="1800" dirty="0" err="1">
                <a:latin typeface="Courier New" pitchFamily="49" charset="0"/>
                <a:cs typeface="Courier New" pitchFamily="49" charset="0"/>
              </a:rPr>
              <a:t>productname</a:t>
            </a:r>
            <a:r>
              <a:rPr alt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altLang="en-US" sz="1800" dirty="0" err="1">
                <a:latin typeface="Courier New" pitchFamily="49" charset="0"/>
                <a:cs typeface="Courier New" pitchFamily="49" charset="0"/>
              </a:rPr>
              <a:t>productprice</a:t>
            </a:r>
            <a:r>
              <a:rPr altLang="en-US" sz="1800" dirty="0">
                <a:latin typeface="Courier New" pitchFamily="49" charset="0"/>
                <a:cs typeface="Courier New" pitchFamily="49" charset="0"/>
              </a:rPr>
              <a:t>,</a:t>
            </a:r>
            <a:br>
              <a:rPr altLang="en-US" sz="1800" dirty="0">
                <a:latin typeface="Courier New" pitchFamily="49" charset="0"/>
                <a:cs typeface="Courier New" pitchFamily="49" charset="0"/>
              </a:rPr>
            </a:br>
            <a:r>
              <a:rPr altLang="en-US" sz="1800" dirty="0">
                <a:latin typeface="Courier New" pitchFamily="49" charset="0"/>
                <a:cs typeface="Courier New" pitchFamily="49" charset="0"/>
              </a:rPr>
              <a:t> 			</a:t>
            </a:r>
            <a:r>
              <a:rPr altLang="en-US" sz="1800" dirty="0" err="1">
                <a:latin typeface="Courier New" pitchFamily="49" charset="0"/>
                <a:cs typeface="Courier New" pitchFamily="49" charset="0"/>
              </a:rPr>
              <a:t>vendorid</a:t>
            </a:r>
            <a:r>
              <a:rPr alt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altLang="en-US" sz="1800" dirty="0" err="1">
                <a:latin typeface="Courier New" pitchFamily="49" charset="0"/>
                <a:cs typeface="Courier New" pitchFamily="49" charset="0"/>
              </a:rPr>
              <a:t>categoryid</a:t>
            </a:r>
            <a:r>
              <a:rPr alt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altLang="en-US" sz="1800" dirty="0">
                <a:latin typeface="Courier New" pitchFamily="49" charset="0"/>
                <a:cs typeface="Courier New" pitchFamily="49" charset="0"/>
              </a:rPr>
            </a:br>
            <a:r>
              <a:rPr alt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altLang="en-US" sz="18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altLang="en-US" sz="1800" dirty="0">
                <a:latin typeface="Courier New" pitchFamily="49" charset="0"/>
                <a:cs typeface="Courier New" pitchFamily="49" charset="0"/>
              </a:rPr>
              <a:t> 	product;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alt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 dirty="0"/>
              <a:t>Query 1 result: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4403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74519A65-9021-4728-9511-7D438C3494EA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53816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SELECT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0" y="1554163"/>
            <a:ext cx="91440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1 text: 	</a:t>
            </a:r>
            <a:r>
              <a:rPr altLang="en-US" sz="2000" i="1"/>
              <a:t>Retrieve the entire contents of the relation PRODUCT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1a: 	</a:t>
            </a:r>
            <a:r>
              <a:rPr altLang="en-US" sz="1800">
                <a:latin typeface="Courier New" pitchFamily="49" charset="0"/>
                <a:cs typeface="Courier New" pitchFamily="49" charset="0"/>
              </a:rPr>
              <a:t>SELECT 	*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FROM 		product;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18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altLang="en-US" sz="18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1a result: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4608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95E0CC6D-25DB-4D20-8258-CBF68917DEF0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53816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 dirty="0">
                <a:ea typeface="MS PGothic" pitchFamily="34" charset="-128"/>
              </a:rPr>
              <a:t>INTRODUCTION</a:t>
            </a:r>
            <a:r>
              <a:rPr lang="en-US" altLang="en-US" cap="none" dirty="0">
                <a:ea typeface="MS PGothic" pitchFamily="34" charset="-128"/>
              </a:rPr>
              <a:t> – SQL Command Categories</a:t>
            </a:r>
            <a:endParaRPr altLang="en-US" cap="none" dirty="0">
              <a:ea typeface="MS PGothic" pitchFamily="34" charset="-128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257799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Arial" charset="0"/>
              <a:buChar char="•"/>
            </a:pPr>
            <a:r>
              <a:rPr altLang="en-US" sz="3800" dirty="0"/>
              <a:t>Data Definition Language (</a:t>
            </a:r>
            <a:r>
              <a:rPr lang="en-US" altLang="en-US" sz="3800" b="1" dirty="0">
                <a:solidFill>
                  <a:srgbClr val="0070C0"/>
                </a:solidFill>
              </a:rPr>
              <a:t>DDL</a:t>
            </a:r>
            <a:r>
              <a:rPr altLang="en-US" sz="3800" dirty="0"/>
              <a:t>)</a:t>
            </a:r>
            <a:endParaRPr lang="en-US" altLang="en-US" sz="3800" dirty="0"/>
          </a:p>
          <a:p>
            <a:pPr lvl="1" eaLnBrk="1" hangingPunct="1">
              <a:buFont typeface="Arial" charset="0"/>
              <a:buChar char="•"/>
            </a:pPr>
            <a:r>
              <a:rPr lang="en-US" altLang="en-US" sz="2900" dirty="0"/>
              <a:t>Used to create Database Objects. </a:t>
            </a:r>
            <a:endParaRPr altLang="en-US" sz="2900" dirty="0"/>
          </a:p>
          <a:p>
            <a:pPr eaLnBrk="1" hangingPunct="1">
              <a:buFont typeface="Arial" charset="0"/>
              <a:buChar char="•"/>
            </a:pPr>
            <a:endParaRPr lang="en-US" altLang="en-US" sz="3800" dirty="0"/>
          </a:p>
          <a:p>
            <a:pPr eaLnBrk="1" hangingPunct="1">
              <a:buFont typeface="Arial" charset="0"/>
              <a:buChar char="•"/>
            </a:pPr>
            <a:r>
              <a:rPr altLang="en-US" sz="3800" dirty="0"/>
              <a:t>Data Manipulation Language (</a:t>
            </a:r>
            <a:r>
              <a:rPr altLang="en-US" sz="3800" b="1" dirty="0">
                <a:solidFill>
                  <a:srgbClr val="0070C0"/>
                </a:solidFill>
              </a:rPr>
              <a:t>DML</a:t>
            </a:r>
            <a:r>
              <a:rPr altLang="en-US" sz="3800" dirty="0"/>
              <a:t>)</a:t>
            </a:r>
            <a:r>
              <a:rPr lang="en-US" altLang="en-US" sz="3800" dirty="0"/>
              <a:t> - </a:t>
            </a:r>
            <a:r>
              <a:rPr lang="en-US" altLang="en-US" sz="3200" dirty="0"/>
              <a:t>Used to update data in a db. 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800" dirty="0"/>
              <a:t>insert, update, delete, merge</a:t>
            </a:r>
            <a:endParaRPr altLang="en-US" sz="2800" dirty="0"/>
          </a:p>
          <a:p>
            <a:pPr eaLnBrk="1" hangingPunct="1">
              <a:buFont typeface="Arial" charset="0"/>
              <a:buChar char="•"/>
            </a:pPr>
            <a:endParaRPr lang="en-US" altLang="en-US" sz="3800" dirty="0"/>
          </a:p>
          <a:p>
            <a:pPr eaLnBrk="1" hangingPunct="1">
              <a:buFont typeface="Arial" charset="0"/>
              <a:buChar char="•"/>
            </a:pPr>
            <a:r>
              <a:rPr altLang="en-US" sz="3800" dirty="0"/>
              <a:t>Data Control Language (</a:t>
            </a:r>
            <a:r>
              <a:rPr lang="en-US" altLang="en-US" sz="3800" b="1" dirty="0">
                <a:solidFill>
                  <a:srgbClr val="0070C0"/>
                </a:solidFill>
              </a:rPr>
              <a:t>DCL</a:t>
            </a:r>
            <a:r>
              <a:rPr altLang="en-US" sz="3800" dirty="0"/>
              <a:t>)</a:t>
            </a:r>
            <a:r>
              <a:rPr lang="en-US" altLang="en-US" sz="3800" dirty="0"/>
              <a:t>: </a:t>
            </a:r>
            <a:r>
              <a:rPr lang="en-US" altLang="en-US" sz="3200" dirty="0"/>
              <a:t>used to control access to data stored in a database (Authorization). Examples of DCL commands include: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3200" b="1" dirty="0"/>
              <a:t>GRANT</a:t>
            </a:r>
            <a:r>
              <a:rPr lang="en-US" altLang="en-US" sz="3200" dirty="0"/>
              <a:t> , </a:t>
            </a:r>
            <a:r>
              <a:rPr lang="en-US" altLang="en-US" sz="3200" b="1" dirty="0"/>
              <a:t>REVOKE</a:t>
            </a:r>
            <a:r>
              <a:rPr lang="en-US" altLang="en-US" sz="3200" dirty="0"/>
              <a:t> </a:t>
            </a:r>
          </a:p>
          <a:p>
            <a:pPr eaLnBrk="1" hangingPunct="1">
              <a:buFont typeface="Arial" charset="0"/>
              <a:buChar char="•"/>
            </a:pPr>
            <a:endParaRPr lang="en-US" altLang="en-US" sz="4200" dirty="0"/>
          </a:p>
          <a:p>
            <a:pPr eaLnBrk="1" hangingPunct="1">
              <a:buFont typeface="Arial" charset="0"/>
              <a:buChar char="•"/>
            </a:pPr>
            <a:r>
              <a:rPr altLang="en-US" sz="4200" dirty="0"/>
              <a:t>Transaction Control Language (</a:t>
            </a:r>
            <a:r>
              <a:rPr lang="en-US" altLang="en-US" sz="4200" b="1" dirty="0">
                <a:solidFill>
                  <a:srgbClr val="0070C0"/>
                </a:solidFill>
              </a:rPr>
              <a:t>TCL</a:t>
            </a:r>
            <a:r>
              <a:rPr altLang="en-US" sz="4200" dirty="0"/>
              <a:t>)</a:t>
            </a:r>
            <a:endParaRPr lang="en-US" altLang="en-US" sz="3600" dirty="0"/>
          </a:p>
          <a:p>
            <a:pPr lvl="2" eaLnBrk="1" hangingPunct="1">
              <a:buFont typeface="Arial" charset="0"/>
              <a:buChar char="•"/>
            </a:pPr>
            <a:r>
              <a:rPr lang="en-US" altLang="en-US" sz="2900" dirty="0"/>
              <a:t>These are used to manage the changes made by DML statements as </a:t>
            </a:r>
            <a:r>
              <a:rPr lang="en-US" altLang="en-US" sz="2900" dirty="0" err="1"/>
              <a:t>Trasnactions</a:t>
            </a:r>
            <a:r>
              <a:rPr lang="en-US" altLang="en-US" sz="2900" dirty="0"/>
              <a:t>. 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en-US" sz="2900" dirty="0"/>
              <a:t>It also allows statements to be grouped together into logical transactions.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altLang="en-US" sz="2600" b="1" dirty="0"/>
              <a:t>commit</a:t>
            </a:r>
            <a:r>
              <a:rPr lang="en-US" altLang="en-US" sz="2600" dirty="0"/>
              <a:t>;  </a:t>
            </a:r>
            <a:r>
              <a:rPr lang="en-US" altLang="en-US" sz="2600" b="1" dirty="0"/>
              <a:t>rollback</a:t>
            </a:r>
            <a:r>
              <a:rPr lang="en-US" altLang="en-US" sz="2600" dirty="0"/>
              <a:t> to </a:t>
            </a:r>
            <a:r>
              <a:rPr lang="en-US" altLang="en-US" sz="2600" dirty="0" err="1"/>
              <a:t>savepoint</a:t>
            </a:r>
            <a:r>
              <a:rPr lang="en-US" altLang="en-US" sz="2600" dirty="0"/>
              <a:t>-name;  </a:t>
            </a:r>
            <a:r>
              <a:rPr lang="en-US" altLang="en-US" sz="2600" b="1" dirty="0" err="1"/>
              <a:t>savepoint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savepoint</a:t>
            </a:r>
            <a:r>
              <a:rPr lang="en-US" altLang="en-US" sz="2600" dirty="0"/>
              <a:t>-name;</a:t>
            </a:r>
          </a:p>
          <a:p>
            <a:pPr eaLnBrk="1" hangingPunct="1">
              <a:buFont typeface="Arial" charset="0"/>
              <a:buChar char="•"/>
            </a:pPr>
            <a:endParaRPr lang="en-US" sz="3800" dirty="0"/>
          </a:p>
          <a:p>
            <a:pPr eaLnBrk="1" hangingPunct="1">
              <a:buFont typeface="Arial" charset="0"/>
              <a:buChar char="•"/>
            </a:pPr>
            <a:r>
              <a:rPr lang="en-US" sz="3800" dirty="0"/>
              <a:t>Data Query Language (DQL)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800" b="1" dirty="0"/>
              <a:t>SELECT</a:t>
            </a:r>
            <a:endParaRPr altLang="en-US" sz="2800" b="1" dirty="0"/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17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CCBA44AF-E6E9-4611-B3DE-3941A2E21E71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SELECT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1554163"/>
            <a:ext cx="91440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2 text: 	</a:t>
            </a:r>
            <a:r>
              <a:rPr altLang="en-US" sz="2000" i="1"/>
              <a:t>Retrieve the entire contents of the relation PRODUCT and 	</a:t>
            </a:r>
            <a:br>
              <a:rPr altLang="en-US" sz="2000" i="1"/>
            </a:br>
            <a:r>
              <a:rPr altLang="en-US" sz="2000" i="1"/>
              <a:t>		show the columns in the following order: ProductName, </a:t>
            </a:r>
            <a:br>
              <a:rPr altLang="en-US" sz="2000" i="1"/>
            </a:br>
            <a:r>
              <a:rPr altLang="en-US" sz="2000" i="1"/>
              <a:t>		ProductID, VendorID, CategoryID, ProductPrice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2: 	</a:t>
            </a:r>
            <a:r>
              <a:rPr altLang="en-US" sz="1800">
                <a:latin typeface="Courier New" pitchFamily="49" charset="0"/>
                <a:cs typeface="Courier New" pitchFamily="49" charset="0"/>
              </a:rPr>
              <a:t>SELECT 	productname, productid, vendorid,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		categoryid, productprice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FROM 		product;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18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2 result: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4813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2F79FE00-EFCD-4CC9-9D65-3C887A9DCF1C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91000"/>
            <a:ext cx="53625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SELECT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0" y="1554163"/>
            <a:ext cx="91440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3 text: 	</a:t>
            </a:r>
            <a:r>
              <a:rPr altLang="en-US" sz="2000" i="1"/>
              <a:t>For the relation PRODUCT, show the columns ProductID and </a:t>
            </a:r>
            <a:br>
              <a:rPr altLang="en-US" sz="2000" i="1"/>
            </a:br>
            <a:r>
              <a:rPr altLang="en-US" sz="2000" i="1"/>
              <a:t>		ProductPrice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3: 	</a:t>
            </a:r>
            <a:r>
              <a:rPr altLang="en-US" sz="1800">
                <a:latin typeface="Courier New" pitchFamily="49" charset="0"/>
                <a:cs typeface="Courier New" pitchFamily="49" charset="0"/>
              </a:rPr>
              <a:t>SELECT 	productid, productprice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FROM 		product;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18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altLang="en-US" sz="18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altLang="en-US" sz="18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3 result: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5018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377CE815-0BD8-4A40-B857-2E01274286FC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43400"/>
            <a:ext cx="25527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>
                <a:ea typeface="+mn-ea"/>
              </a:rPr>
              <a:t>SELECT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dirty="0">
                <a:ea typeface="+mn-ea"/>
              </a:rPr>
              <a:t>In addition to displaying columns, the SELECT clause can be used to display derived attributes (calculated columns) represented as expressions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dirty="0">
                <a:ea typeface="+mn-ea"/>
              </a:rPr>
              <a:t>SELECT statement can be structured as follows:</a:t>
            </a:r>
          </a:p>
          <a:p>
            <a:pPr marL="2171700" lvl="5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SELECT 	&lt;columns,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expressions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FROM 	&lt;table&gt;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5222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14E451DA-8AD1-427B-8F0D-4793D504834B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4102100"/>
            <a:ext cx="38957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SELECT</a:t>
            </a:r>
          </a:p>
        </p:txBody>
      </p:sp>
      <p:sp>
        <p:nvSpPr>
          <p:cNvPr id="54276" name="Content Placeholder 2"/>
          <p:cNvSpPr>
            <a:spLocks noGrp="1"/>
          </p:cNvSpPr>
          <p:nvPr>
            <p:ph idx="1"/>
          </p:nvPr>
        </p:nvSpPr>
        <p:spPr>
          <a:xfrm>
            <a:off x="0" y="1554163"/>
            <a:ext cx="91440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 dirty="0"/>
              <a:t>Query 3a text: 	</a:t>
            </a:r>
            <a:r>
              <a:rPr altLang="en-US" sz="2000" i="1" dirty="0"/>
              <a:t>For the relation PRODUCT, show the columns </a:t>
            </a:r>
            <a:r>
              <a:rPr altLang="en-US" sz="2000" i="1" dirty="0" err="1"/>
              <a:t>ProductID</a:t>
            </a:r>
            <a:r>
              <a:rPr altLang="en-US" sz="2000" i="1" dirty="0"/>
              <a:t> and </a:t>
            </a:r>
            <a:br>
              <a:rPr altLang="en-US" sz="2000" i="1" dirty="0"/>
            </a:br>
            <a:r>
              <a:rPr altLang="en-US" sz="2000" i="1" dirty="0"/>
              <a:t>		</a:t>
            </a:r>
            <a:r>
              <a:rPr altLang="en-US" sz="2000" i="1" dirty="0" err="1"/>
              <a:t>ProductPrice</a:t>
            </a:r>
            <a:r>
              <a:rPr altLang="en-US" sz="2000" i="1" dirty="0"/>
              <a:t> and a column showing </a:t>
            </a:r>
            <a:r>
              <a:rPr altLang="en-US" sz="2000" i="1" dirty="0" err="1"/>
              <a:t>ProductPrice</a:t>
            </a:r>
            <a:r>
              <a:rPr altLang="en-US" sz="2000" i="1" dirty="0"/>
              <a:t> increased by </a:t>
            </a:r>
            <a:br>
              <a:rPr altLang="en-US" sz="2000" i="1" dirty="0"/>
            </a:br>
            <a:r>
              <a:rPr altLang="en-US" sz="2000" i="1" dirty="0"/>
              <a:t>		10%</a:t>
            </a:r>
            <a:br>
              <a:rPr altLang="en-US" sz="2000" i="1" dirty="0"/>
            </a:br>
            <a:endParaRPr altLang="en-US" sz="2000" b="1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 dirty="0"/>
              <a:t>Query 3a: 	</a:t>
            </a:r>
            <a:r>
              <a:rPr altLang="en-US" sz="1800" dirty="0">
                <a:latin typeface="Courier New" pitchFamily="49" charset="0"/>
                <a:cs typeface="Courier New" pitchFamily="49" charset="0"/>
              </a:rPr>
              <a:t>SELECT	  </a:t>
            </a:r>
            <a:r>
              <a:rPr altLang="en-US" sz="1800" dirty="0" err="1">
                <a:latin typeface="Courier New" pitchFamily="49" charset="0"/>
                <a:cs typeface="Courier New" pitchFamily="49" charset="0"/>
              </a:rPr>
              <a:t>productid</a:t>
            </a:r>
            <a:r>
              <a:rPr alt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altLang="en-US" sz="1800" dirty="0" err="1">
                <a:latin typeface="Courier New" pitchFamily="49" charset="0"/>
                <a:cs typeface="Courier New" pitchFamily="49" charset="0"/>
              </a:rPr>
              <a:t>productprice</a:t>
            </a:r>
            <a:r>
              <a:rPr alt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altLang="en-US" sz="1800" dirty="0" err="1">
                <a:latin typeface="Courier New" pitchFamily="49" charset="0"/>
                <a:cs typeface="Courier New" pitchFamily="49" charset="0"/>
              </a:rPr>
              <a:t>productprice</a:t>
            </a:r>
            <a:r>
              <a:rPr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alt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1.1</a:t>
            </a:r>
            <a:br>
              <a:rPr alt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altLang="en-US" sz="1800" dirty="0">
                <a:latin typeface="Courier New" pitchFamily="49" charset="0"/>
                <a:cs typeface="Courier New" pitchFamily="49" charset="0"/>
              </a:rPr>
              <a:t>		FROM 	  product;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alt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 dirty="0"/>
              <a:t>Query 3a result:</a:t>
            </a:r>
          </a:p>
        </p:txBody>
      </p:sp>
      <p:sp>
        <p:nvSpPr>
          <p:cNvPr id="5427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54278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8079D496-FED2-49D5-A8CD-4FA4006C653F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>
                <a:ea typeface="+mn-ea"/>
              </a:rPr>
              <a:t>SELECT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dirty="0">
                <a:ea typeface="+mn-ea"/>
              </a:rPr>
              <a:t>The SELECT FROM statement can contain other optional keywords, such as WHERE, GROUP BY, HAVING, and ORDER BY, appearing in this order: :</a:t>
            </a:r>
          </a:p>
          <a:p>
            <a:pPr marL="2171700" lvl="5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SELECT &lt;columns, expressions&gt;</a:t>
            </a:r>
          </a:p>
          <a:p>
            <a:pPr marL="2171700" lvl="5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FROM &lt;tables&gt;</a:t>
            </a:r>
          </a:p>
          <a:p>
            <a:pPr marL="2171700" lvl="5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WHERE &lt;row selection condition&gt;</a:t>
            </a:r>
          </a:p>
          <a:p>
            <a:pPr marL="2171700" lvl="5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GROUP BY &lt;grouping columns&gt;</a:t>
            </a:r>
          </a:p>
          <a:p>
            <a:pPr marL="2171700" lvl="5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HAVING &lt;group selection condition&gt;</a:t>
            </a:r>
          </a:p>
          <a:p>
            <a:pPr marL="2171700" lvl="5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ORDER BY &lt;sorting columns, expressions&gt;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5632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336B16EB-DBED-4E77-88CF-1E957C39B831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WHERE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WHERE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/>
              <a:t>WHERE condition determines which rows should be retrieved and consequently which rows should not be retrieved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sz="2100"/>
              <a:t>The logical condition determining which records to retrieve can use one of the following logical comparison operators:</a:t>
            </a:r>
          </a:p>
          <a:p>
            <a:pPr marL="1771650" lvl="4" indent="0" eaLnBrk="1" hangingPunct="1">
              <a:buFont typeface="Wingdings" pitchFamily="2" charset="2"/>
              <a:buNone/>
            </a:pPr>
            <a:r>
              <a:rPr altLang="en-US" sz="2000">
                <a:latin typeface="Calibri Light" pitchFamily="34" charset="0"/>
              </a:rPr>
              <a:t>= 	Equal to</a:t>
            </a:r>
            <a:br>
              <a:rPr altLang="en-US" sz="2000">
                <a:latin typeface="Calibri Light" pitchFamily="34" charset="0"/>
              </a:rPr>
            </a:br>
            <a:r>
              <a:rPr altLang="en-US" sz="2000">
                <a:latin typeface="Calibri Light" pitchFamily="34" charset="0"/>
              </a:rPr>
              <a:t>&lt;	Less than</a:t>
            </a:r>
            <a:br>
              <a:rPr altLang="en-US" sz="2000">
                <a:latin typeface="Calibri Light" pitchFamily="34" charset="0"/>
              </a:rPr>
            </a:br>
            <a:r>
              <a:rPr altLang="en-US" sz="2000">
                <a:latin typeface="Calibri Light" pitchFamily="34" charset="0"/>
              </a:rPr>
              <a:t>&gt; 	Greater than</a:t>
            </a:r>
            <a:br>
              <a:rPr altLang="en-US" sz="2000">
                <a:latin typeface="Calibri Light" pitchFamily="34" charset="0"/>
              </a:rPr>
            </a:br>
            <a:r>
              <a:rPr altLang="en-US" sz="2000">
                <a:latin typeface="Calibri Light" pitchFamily="34" charset="0"/>
              </a:rPr>
              <a:t>&lt;=	Less than or equal to</a:t>
            </a:r>
            <a:br>
              <a:rPr altLang="en-US" sz="2000">
                <a:latin typeface="Calibri Light" pitchFamily="34" charset="0"/>
              </a:rPr>
            </a:br>
            <a:r>
              <a:rPr altLang="en-US" sz="2000">
                <a:latin typeface="Calibri Light" pitchFamily="34" charset="0"/>
              </a:rPr>
              <a:t>&gt;= 	Greater than or equal to</a:t>
            </a:r>
            <a:br>
              <a:rPr altLang="en-US" sz="2000">
                <a:latin typeface="Calibri Light" pitchFamily="34" charset="0"/>
              </a:rPr>
            </a:br>
            <a:r>
              <a:rPr altLang="en-US" sz="2000">
                <a:latin typeface="Calibri Light" pitchFamily="34" charset="0"/>
              </a:rPr>
              <a:t>!= 	Not equal to</a:t>
            </a:r>
            <a:br>
              <a:rPr altLang="en-US" sz="2000">
                <a:latin typeface="Calibri Light" pitchFamily="34" charset="0"/>
              </a:rPr>
            </a:br>
            <a:r>
              <a:rPr altLang="en-US" sz="2000">
                <a:latin typeface="Calibri Light" pitchFamily="34" charset="0"/>
              </a:rPr>
              <a:t>&lt;&gt; 	Not equal to (alternative notation)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5837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1881642C-770B-40F2-B8F3-07026B2869AB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WHERE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0" y="1554163"/>
            <a:ext cx="91440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4 text: 	</a:t>
            </a:r>
            <a:r>
              <a:rPr altLang="en-US" sz="2000" i="1"/>
              <a:t>Retrieve the product ID, product name, vendor ID, and </a:t>
            </a:r>
            <a:br>
              <a:rPr altLang="en-US" sz="2000" i="1"/>
            </a:br>
            <a:r>
              <a:rPr altLang="en-US" sz="2000" i="1"/>
              <a:t>		product price for each product whose price is above $100</a:t>
            </a:r>
            <a:br>
              <a:rPr altLang="en-US" sz="2000" i="1"/>
            </a:br>
            <a:endParaRPr altLang="en-US" sz="2000" b="1" i="1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4: 	</a:t>
            </a:r>
            <a:r>
              <a:rPr altLang="en-US" sz="1800">
                <a:latin typeface="Courier New" pitchFamily="49" charset="0"/>
                <a:cs typeface="Courier New" pitchFamily="49" charset="0"/>
              </a:rPr>
              <a:t>SELECT 	productid, productname, vendorid,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		productprice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FROM 		product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WHERE 		productprice &gt; 100;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18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altLang="en-US" sz="18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4 result: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6042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57FAC261-5D51-446C-8801-5ABBEBFC4315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604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9600"/>
            <a:ext cx="45243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WHERE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0" y="1554163"/>
            <a:ext cx="91440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5 text: 	</a:t>
            </a:r>
            <a:r>
              <a:rPr altLang="en-US" sz="2000" i="1"/>
              <a:t>Retrieve the product ID, product name, vendor ID, and </a:t>
            </a:r>
            <a:br>
              <a:rPr altLang="en-US" sz="2000" i="1"/>
            </a:br>
            <a:r>
              <a:rPr altLang="en-US" sz="2000" i="1"/>
              <a:t>		product price for each product in the FW category whose price</a:t>
            </a:r>
            <a:br>
              <a:rPr altLang="en-US" sz="2000" i="1"/>
            </a:br>
            <a:r>
              <a:rPr altLang="en-US" sz="2000" i="1"/>
              <a:t>		is equal to or below $110</a:t>
            </a:r>
            <a:br>
              <a:rPr altLang="en-US" sz="2000" i="1"/>
            </a:br>
            <a:endParaRPr altLang="en-US" sz="2000" b="1" i="1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5: 	</a:t>
            </a:r>
            <a:r>
              <a:rPr altLang="en-US" sz="1800">
                <a:latin typeface="Courier New" pitchFamily="49" charset="0"/>
                <a:cs typeface="Courier New" pitchFamily="49" charset="0"/>
              </a:rPr>
              <a:t>SELECT 	productid, productname, vendorid, 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		productprice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FROM 		product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WHERE 		productprice &lt;= 110 AND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		categoryid = 'FW';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18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5 result: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6246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ED9B12B9-E7C7-4E55-91D0-8DA4B9DB1F7E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4724400"/>
            <a:ext cx="44577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DISTINCT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DISTINCT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/>
              <a:t>Can be used in conjunction with the SELECT statement</a:t>
            </a:r>
            <a:endParaRPr altLang="en-US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altLang="en-US"/>
              <a:t>Eliminates duplicate values from a query result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6451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554D6E82-7AC5-4C86-B451-A252B3DCC87B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DISTINCT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0" y="1554163"/>
            <a:ext cx="91440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6 text: 	</a:t>
            </a:r>
            <a:r>
              <a:rPr altLang="en-US" sz="2000" i="1"/>
              <a:t>Retrieve the VendorID value for each record in the relation </a:t>
            </a:r>
            <a:br>
              <a:rPr altLang="en-US" sz="2000" i="1"/>
            </a:br>
            <a:r>
              <a:rPr altLang="en-US" sz="2000" i="1"/>
              <a:t>		PRODUCT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6: 	</a:t>
            </a:r>
            <a:r>
              <a:rPr altLang="en-US" sz="1800">
                <a:latin typeface="Courier New" pitchFamily="49" charset="0"/>
                <a:cs typeface="Courier New" pitchFamily="49" charset="0"/>
              </a:rPr>
              <a:t>SELECT 	vendorid 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FROM 		product;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6 result:</a:t>
            </a:r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6656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EB44A492-A3B4-47E5-9AED-8967460DE8BF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665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62400"/>
            <a:ext cx="15335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US" altLang="en-US" cap="none" dirty="0">
                <a:ea typeface="MS PGothic" pitchFamily="34" charset="-128"/>
              </a:rPr>
              <a:t>INTRODUCTION – SQL Command Categories</a:t>
            </a:r>
            <a:endParaRPr altLang="en-US" cap="none" dirty="0">
              <a:ea typeface="MS PGothic" pitchFamily="34" charset="-128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84725"/>
          </a:xfrm>
        </p:spPr>
        <p:txBody>
          <a:bodyPr>
            <a:normAutofit fontScale="92500"/>
          </a:bodyPr>
          <a:lstStyle/>
          <a:p>
            <a:pPr eaLnBrk="1" hangingPunct="1">
              <a:buFont typeface="Arial" charset="0"/>
              <a:buChar char="•"/>
            </a:pPr>
            <a:r>
              <a:rPr altLang="en-US" sz="3200" dirty="0"/>
              <a:t>Data Control Language (</a:t>
            </a:r>
            <a:r>
              <a:rPr lang="en-US" altLang="en-US" sz="3300" b="1" dirty="0">
                <a:solidFill>
                  <a:srgbClr val="0070C0"/>
                </a:solidFill>
              </a:rPr>
              <a:t>DCL</a:t>
            </a:r>
            <a:r>
              <a:rPr altLang="en-US" sz="3200" dirty="0"/>
              <a:t>)</a:t>
            </a:r>
            <a:r>
              <a:rPr lang="en-US" altLang="en-US" sz="3200" dirty="0"/>
              <a:t>: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600" dirty="0"/>
              <a:t>used to control access to data stored in a database (Authorization). Examples of DCL commands include: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en-US" sz="2400" b="1" dirty="0"/>
              <a:t>GRANT</a:t>
            </a:r>
            <a:r>
              <a:rPr lang="en-US" altLang="en-US" sz="2400" dirty="0"/>
              <a:t> to allow specified users to perform specified tasks.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en-US" sz="2400" b="1" dirty="0"/>
              <a:t>REVOKE</a:t>
            </a:r>
            <a:r>
              <a:rPr lang="en-US" altLang="en-US" sz="2400" dirty="0"/>
              <a:t> to cancel previously granted or denied permissions.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800" dirty="0"/>
              <a:t>Examples: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en-US" sz="2600" b="1" dirty="0"/>
              <a:t>grant</a:t>
            </a:r>
            <a:r>
              <a:rPr lang="en-US" altLang="en-US" sz="2600" dirty="0"/>
              <a:t> create table to username;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en-US" sz="2600" b="1" dirty="0"/>
              <a:t>alter</a:t>
            </a:r>
            <a:r>
              <a:rPr lang="en-US" altLang="en-US" sz="2600" dirty="0"/>
              <a:t> user username quota unlimited on system;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en-US" sz="2600" b="1" dirty="0"/>
              <a:t>grant</a:t>
            </a:r>
            <a:r>
              <a:rPr lang="en-US" altLang="en-US" sz="2600" dirty="0"/>
              <a:t> create any table to username;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en-US" sz="2600" b="1" dirty="0"/>
              <a:t>grant</a:t>
            </a:r>
            <a:r>
              <a:rPr lang="en-US" altLang="en-US" sz="2600" dirty="0"/>
              <a:t> drop any table to username;</a:t>
            </a:r>
          </a:p>
          <a:p>
            <a:pPr lvl="2" eaLnBrk="1" hangingPunct="1">
              <a:buFont typeface="Arial" charset="0"/>
              <a:buChar char="•"/>
            </a:pPr>
            <a:endParaRPr lang="en-US" altLang="en-US" sz="2600" dirty="0"/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17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CCBA44AF-E6E9-4611-B3DE-3941A2E21E71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13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DISTINCT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0" y="1554163"/>
            <a:ext cx="91440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7 text: 	</a:t>
            </a:r>
            <a:r>
              <a:rPr altLang="en-US" sz="2000" i="1"/>
              <a:t>Show one instance of all the different VendorID values in the </a:t>
            </a:r>
            <a:br>
              <a:rPr altLang="en-US" sz="2000" i="1"/>
            </a:br>
            <a:r>
              <a:rPr altLang="en-US" sz="2000" i="1"/>
              <a:t>		relation PRODUCT</a:t>
            </a:r>
            <a:br>
              <a:rPr altLang="en-US" sz="2000" i="1"/>
            </a:br>
            <a:r>
              <a:rPr altLang="en-US" sz="2000" i="1"/>
              <a:t/>
            </a:r>
            <a:br>
              <a:rPr altLang="en-US" sz="2000" i="1"/>
            </a:br>
            <a:r>
              <a:rPr altLang="en-US" sz="2000" b="1" i="1"/>
              <a:t>Query 7: 	</a:t>
            </a:r>
            <a:r>
              <a:rPr altLang="en-US" sz="1800">
                <a:latin typeface="Courier New" pitchFamily="49" charset="0"/>
                <a:cs typeface="Courier New" pitchFamily="49" charset="0"/>
              </a:rPr>
              <a:t>SELECT 	DISTINCT vendorid 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FROM 		product;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7 result: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6861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EDE35526-487A-40B6-AFD0-B9036E3F0566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686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15525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ORDER BY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ORDER BY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/>
              <a:t>Used to sort the results of the query by one or more columns (or expressions)</a:t>
            </a: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066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BC71172F-62F0-45A0-BED5-B21FFE1F67D5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ORDER BY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0" y="1554163"/>
            <a:ext cx="91440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8 text: 	</a:t>
            </a:r>
            <a:r>
              <a:rPr altLang="en-US" sz="2000" i="1"/>
              <a:t>Retrieve the product ID, product name, category ID, and </a:t>
            </a:r>
            <a:br>
              <a:rPr altLang="en-US" sz="2000" i="1"/>
            </a:br>
            <a:r>
              <a:rPr altLang="en-US" sz="2000" i="1"/>
              <a:t>		product price for each product in the FW product category, </a:t>
            </a:r>
            <a:br>
              <a:rPr altLang="en-US" sz="2000" i="1"/>
            </a:br>
            <a:r>
              <a:rPr altLang="en-US" sz="2000" i="1"/>
              <a:t>		sorted by product price</a:t>
            </a:r>
            <a:br>
              <a:rPr altLang="en-US" sz="2000" i="1"/>
            </a:br>
            <a:r>
              <a:rPr altLang="en-US" sz="2000" i="1"/>
              <a:t/>
            </a:r>
            <a:br>
              <a:rPr altLang="en-US" sz="2000" i="1"/>
            </a:br>
            <a:r>
              <a:rPr altLang="en-US" sz="2000" b="1" i="1"/>
              <a:t>Query 8: 	</a:t>
            </a:r>
            <a:r>
              <a:rPr altLang="en-US" sz="1800">
                <a:latin typeface="Courier New" pitchFamily="49" charset="0"/>
                <a:cs typeface="Courier New" pitchFamily="49" charset="0"/>
              </a:rPr>
              <a:t>SELECT 	productid, productname, categoryid,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		productprice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FROM 		product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WHERE 		categoryid = 'FW'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ORDER BY 	productprice;		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8 result:</a:t>
            </a: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270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1188FAAD-CD0A-4838-BDCC-17CA0467C0A7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48200"/>
            <a:ext cx="45624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ORDER BY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0" y="1554163"/>
            <a:ext cx="91440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9 text: 	</a:t>
            </a:r>
            <a:r>
              <a:rPr altLang="en-US" sz="2000" i="1"/>
              <a:t>Retrieve the product ID, product name, category ID, and </a:t>
            </a:r>
            <a:br>
              <a:rPr altLang="en-US" sz="2000" i="1"/>
            </a:br>
            <a:r>
              <a:rPr altLang="en-US" sz="2000" i="1"/>
              <a:t>		product price for each product in the FW product category, </a:t>
            </a:r>
            <a:br>
              <a:rPr altLang="en-US" sz="2000" i="1"/>
            </a:br>
            <a:r>
              <a:rPr altLang="en-US" sz="2000" i="1"/>
              <a:t>		sorted by product price in descending order</a:t>
            </a:r>
            <a:br>
              <a:rPr altLang="en-US" sz="2000" i="1"/>
            </a:br>
            <a:r>
              <a:rPr altLang="en-US" sz="2000" i="1"/>
              <a:t/>
            </a:r>
            <a:br>
              <a:rPr altLang="en-US" sz="2000" i="1"/>
            </a:br>
            <a:r>
              <a:rPr altLang="en-US" sz="2000" b="1" i="1"/>
              <a:t>Query 9: 	</a:t>
            </a:r>
            <a:r>
              <a:rPr altLang="en-US" sz="1800">
                <a:latin typeface="Courier New" pitchFamily="49" charset="0"/>
                <a:cs typeface="Courier New" pitchFamily="49" charset="0"/>
              </a:rPr>
              <a:t>SELECT 	productid, productname, categoryid,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 		productprice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FROM 		product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WHERE 		categoryid = 'FW'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ORDER BY 	productprice DESC;	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9 result:</a:t>
            </a: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475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FEE77D71-35D8-428A-A4E5-85FC29E8E191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747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48200"/>
            <a:ext cx="45624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ORDER BY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0" y="1554163"/>
            <a:ext cx="91440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10 text: 	</a:t>
            </a:r>
            <a:r>
              <a:rPr altLang="en-US" sz="2000" i="1"/>
              <a:t>Retrieve the product ID, product name, category ID, and </a:t>
            </a:r>
            <a:br>
              <a:rPr altLang="en-US" sz="2000" i="1"/>
            </a:br>
            <a:r>
              <a:rPr altLang="en-US" sz="2000" i="1"/>
              <a:t>		product price for each product, sorted by category ID and, </a:t>
            </a:r>
            <a:br>
              <a:rPr altLang="en-US" sz="2000" i="1"/>
            </a:br>
            <a:r>
              <a:rPr altLang="en-US" sz="2000" i="1"/>
              <a:t>		within the same category ID, by product price</a:t>
            </a:r>
            <a:br>
              <a:rPr altLang="en-US" sz="2000" i="1"/>
            </a:br>
            <a:r>
              <a:rPr altLang="en-US" sz="2000" i="1"/>
              <a:t/>
            </a:r>
            <a:br>
              <a:rPr altLang="en-US" sz="2000" i="1"/>
            </a:br>
            <a:r>
              <a:rPr altLang="en-US" sz="2000" b="1" i="1"/>
              <a:t>Query 10 : 	</a:t>
            </a:r>
            <a:r>
              <a:rPr altLang="en-US" sz="1800">
                <a:latin typeface="Courier New" pitchFamily="49" charset="0"/>
                <a:cs typeface="Courier New" pitchFamily="49" charset="0"/>
              </a:rPr>
              <a:t>SELECT 	productid, productname, categoryid,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		productprice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FROM 		product</a:t>
            </a:r>
            <a:br>
              <a:rPr altLang="en-US" sz="1800">
                <a:latin typeface="Courier New" pitchFamily="49" charset="0"/>
                <a:cs typeface="Courier New" pitchFamily="49" charset="0"/>
              </a:rPr>
            </a:br>
            <a:r>
              <a:rPr altLang="en-US" sz="1800">
                <a:latin typeface="Courier New" pitchFamily="49" charset="0"/>
                <a:cs typeface="Courier New" pitchFamily="49" charset="0"/>
              </a:rPr>
              <a:t>		ORDER BY 	categoryid, productprice;		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/>
              <a:t>Query 10 result: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680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F1274E00-2749-4FEE-A682-E6EC1C145E48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4191000"/>
            <a:ext cx="4533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LIKE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LIKE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/>
              <a:t>Used for retrieval of records whose values partially match a certain criteria</a:t>
            </a: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885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11EF5ACD-202C-4F7E-99FA-77C994162D51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LIKE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0" y="1554163"/>
            <a:ext cx="91440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 dirty="0"/>
              <a:t>Query 11 text: 	</a:t>
            </a:r>
            <a:r>
              <a:rPr altLang="en-US" sz="2000" i="1" dirty="0"/>
              <a:t>Retrieve the record for each product whose product name </a:t>
            </a:r>
            <a:br>
              <a:rPr altLang="en-US" sz="2000" i="1" dirty="0"/>
            </a:br>
            <a:r>
              <a:rPr altLang="en-US" sz="2000" i="1" dirty="0"/>
              <a:t>		contains the phrase ’Boot’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2000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 dirty="0"/>
              <a:t>Query 11 : 	</a:t>
            </a:r>
            <a:r>
              <a:rPr altLang="en-US" dirty="0">
                <a:latin typeface="Courier New" pitchFamily="49" charset="0"/>
                <a:cs typeface="Courier New" pitchFamily="49" charset="0"/>
              </a:rPr>
              <a:t>SELECT 	*</a:t>
            </a:r>
            <a:br>
              <a:rPr altLang="en-US" dirty="0">
                <a:latin typeface="Courier New" pitchFamily="49" charset="0"/>
                <a:cs typeface="Courier New" pitchFamily="49" charset="0"/>
              </a:rPr>
            </a:br>
            <a:r>
              <a:rPr altLang="en-US" dirty="0">
                <a:latin typeface="Courier New" pitchFamily="49" charset="0"/>
                <a:cs typeface="Courier New" pitchFamily="49" charset="0"/>
              </a:rPr>
              <a:t>		FROM 		product</a:t>
            </a:r>
            <a:br>
              <a:rPr altLang="en-US" dirty="0">
                <a:latin typeface="Courier New" pitchFamily="49" charset="0"/>
                <a:cs typeface="Courier New" pitchFamily="49" charset="0"/>
              </a:rPr>
            </a:br>
            <a:r>
              <a:rPr altLang="en-US" dirty="0">
                <a:latin typeface="Courier New" pitchFamily="49" charset="0"/>
                <a:cs typeface="Courier New" pitchFamily="49" charset="0"/>
              </a:rPr>
              <a:t>		WHERE 	</a:t>
            </a:r>
            <a:r>
              <a:rPr altLang="en-US" dirty="0" err="1">
                <a:latin typeface="Courier New" pitchFamily="49" charset="0"/>
                <a:cs typeface="Courier New" pitchFamily="49" charset="0"/>
              </a:rPr>
              <a:t>productname</a:t>
            </a:r>
            <a:r>
              <a:rPr altLang="en-US" dirty="0">
                <a:latin typeface="Courier New" pitchFamily="49" charset="0"/>
                <a:cs typeface="Courier New" pitchFamily="49" charset="0"/>
              </a:rPr>
              <a:t> LIKE '%Boot%';	</a:t>
            </a:r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 dirty="0"/>
          </a:p>
          <a:p>
            <a:pPr marL="0" indent="0" eaLnBrk="1" hangingPunct="1">
              <a:buFont typeface="Wingdings" pitchFamily="2" charset="2"/>
              <a:buNone/>
            </a:pPr>
            <a:endParaRPr altLang="en-US" sz="2000" b="1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2000" b="1" i="1" dirty="0"/>
              <a:t>Query 11 result:</a:t>
            </a:r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8090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EA9DF43C-5471-4B20-86A0-21A0B5B8FB86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809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43400"/>
            <a:ext cx="53721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 dirty="0">
                <a:ea typeface="MS PGothic" pitchFamily="34" charset="-128"/>
              </a:rPr>
              <a:t>INTRODUCTION</a:t>
            </a:r>
            <a:r>
              <a:rPr lang="en-US" altLang="en-US" cap="none" dirty="0">
                <a:ea typeface="MS PGothic" pitchFamily="34" charset="-128"/>
              </a:rPr>
              <a:t> – SQL Command Categories</a:t>
            </a:r>
            <a:endParaRPr altLang="en-US" cap="none" dirty="0">
              <a:ea typeface="MS PGothic" pitchFamily="34" charset="-128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25779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altLang="en-US" sz="3800" dirty="0"/>
              <a:t>Transaction Control Language (</a:t>
            </a:r>
            <a:r>
              <a:rPr lang="en-US" altLang="en-US" sz="3800" b="1" dirty="0">
                <a:solidFill>
                  <a:srgbClr val="0070C0"/>
                </a:solidFill>
              </a:rPr>
              <a:t>TCL</a:t>
            </a:r>
            <a:r>
              <a:rPr altLang="en-US" sz="3800" dirty="0"/>
              <a:t>)</a:t>
            </a:r>
            <a:r>
              <a:rPr lang="en-US" altLang="en-US" sz="3800" dirty="0"/>
              <a:t>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800" dirty="0"/>
              <a:t>used to manage transactions in a </a:t>
            </a:r>
            <a:r>
              <a:rPr lang="en-US" altLang="en-US" sz="2800" dirty="0" err="1"/>
              <a:t>db</a:t>
            </a:r>
            <a:r>
              <a:rPr lang="en-US" altLang="en-US" sz="2800" dirty="0"/>
              <a:t>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3100" dirty="0"/>
              <a:t>These are used to manage the changes made by DML statements.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3100" dirty="0"/>
              <a:t>It also allows statements to be grouped together into logical transactions.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en-US" sz="2800" b="1" dirty="0"/>
              <a:t>commit</a:t>
            </a:r>
            <a:r>
              <a:rPr lang="en-US" altLang="en-US" sz="2800" dirty="0"/>
              <a:t>; 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en-US" sz="2800" b="1" dirty="0"/>
              <a:t>rollback</a:t>
            </a:r>
            <a:r>
              <a:rPr lang="en-US" altLang="en-US" sz="2800" dirty="0"/>
              <a:t> to </a:t>
            </a:r>
            <a:r>
              <a:rPr lang="en-US" altLang="en-US" sz="2800" dirty="0" err="1"/>
              <a:t>savepoint</a:t>
            </a:r>
            <a:r>
              <a:rPr lang="en-US" altLang="en-US" sz="2800" dirty="0"/>
              <a:t>-name;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en-US" sz="2800" b="1" dirty="0" err="1"/>
              <a:t>savepoint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savepoint</a:t>
            </a:r>
            <a:r>
              <a:rPr lang="en-US" altLang="en-US" sz="2800" dirty="0"/>
              <a:t>-name;</a:t>
            </a:r>
            <a:endParaRPr altLang="en-US" sz="2600" dirty="0"/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17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CCBA44AF-E6E9-4611-B3DE-3941A2E21E71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1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 dirty="0">
                <a:ea typeface="MS PGothic" pitchFamily="34" charset="-128"/>
              </a:rPr>
              <a:t>INTRODUCTION</a:t>
            </a:r>
            <a:r>
              <a:rPr lang="en-US" altLang="en-US" cap="none" dirty="0">
                <a:ea typeface="MS PGothic" pitchFamily="34" charset="-128"/>
              </a:rPr>
              <a:t> - </a:t>
            </a:r>
            <a:r>
              <a:rPr lang="en-US" altLang="en-US" cap="none" dirty="0">
                <a:solidFill>
                  <a:srgbClr val="0070C0"/>
                </a:solidFill>
                <a:ea typeface="MS PGothic" pitchFamily="34" charset="-128"/>
              </a:rPr>
              <a:t>DDL</a:t>
            </a:r>
            <a:endParaRPr altLang="en-US" cap="none" dirty="0">
              <a:solidFill>
                <a:srgbClr val="0070C0"/>
              </a:solidFill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7856"/>
            <a:ext cx="8686800" cy="4672270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>
                <a:ea typeface="+mn-ea"/>
              </a:rPr>
              <a:t>Data Definition Language (DDL)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dirty="0">
                <a:ea typeface="+mn-ea"/>
              </a:rPr>
              <a:t>Used to create and modify the structure of the database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dirty="0">
                <a:ea typeface="+mn-ea"/>
              </a:rPr>
              <a:t>Example commands: </a:t>
            </a:r>
          </a:p>
          <a:p>
            <a:pPr marL="3143250" lvl="7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</a:t>
            </a:r>
          </a:p>
          <a:p>
            <a:pPr marL="3143250" lvl="7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ALTER </a:t>
            </a:r>
          </a:p>
          <a:p>
            <a:pPr marL="3143250" lvl="7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DROP 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9221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AE703AD8-0791-4783-AFCE-8493F0EE82B9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900" y="3962400"/>
            <a:ext cx="7696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schema for each relation.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domain of values associated with each attribute.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Integrity 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And also other information such 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set of indices to be maintained for each relations.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Security and authorization information for each relation.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physical storage structure of each relation on disk.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686800" cy="838200"/>
          </a:xfrm>
        </p:spPr>
        <p:txBody>
          <a:bodyPr/>
          <a:lstStyle/>
          <a:p>
            <a:pPr eaLnBrk="1" hangingPunct="1"/>
            <a:r>
              <a:rPr altLang="en-US" cap="none" dirty="0">
                <a:ea typeface="MS PGothic" pitchFamily="34" charset="-128"/>
              </a:rPr>
              <a:t>INTRODUCTION</a:t>
            </a:r>
            <a:r>
              <a:rPr lang="en-US" altLang="en-US" cap="none" dirty="0">
                <a:ea typeface="MS PGothic" pitchFamily="34" charset="-128"/>
              </a:rPr>
              <a:t> - </a:t>
            </a:r>
            <a:r>
              <a:rPr lang="en-US" altLang="en-US" cap="none" dirty="0">
                <a:solidFill>
                  <a:srgbClr val="0070C0"/>
                </a:solidFill>
                <a:ea typeface="MS PGothic" pitchFamily="34" charset="-128"/>
              </a:rPr>
              <a:t>DML</a:t>
            </a:r>
            <a:endParaRPr altLang="en-US" cap="none" dirty="0">
              <a:solidFill>
                <a:srgbClr val="0070C0"/>
              </a:solidFill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>
                <a:ea typeface="+mn-ea"/>
              </a:rPr>
              <a:t>Data Manipulation Language (DML)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dirty="0">
                <a:ea typeface="+mn-ea"/>
              </a:rPr>
              <a:t>Used to insert, modify, delete and retrieve data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dirty="0">
                <a:ea typeface="+mn-ea"/>
              </a:rPr>
              <a:t>Example commands: </a:t>
            </a:r>
          </a:p>
          <a:p>
            <a:pPr marL="3143250" lvl="7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3143250" lvl="7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marL="3143250" lvl="7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DELETE </a:t>
            </a:r>
          </a:p>
          <a:p>
            <a:pPr marL="3143250" lvl="7" indent="0"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SELECT 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11269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845D14FA-E367-44E4-8AD3-FC41A90185EB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>
                <a:ea typeface="MS PGothic" pitchFamily="34" charset="-128"/>
              </a:rPr>
              <a:t>INTRODUCTION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SQL data types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/>
              <a:t>Each column of each SQL created relation has a specified data type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/>
              <a:t>Commonly used SQL data types: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15365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1A2FC282-2B1E-4B7C-A6D8-799961AEA77F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864552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 dirty="0">
                <a:ea typeface="MS PGothic" pitchFamily="34" charset="-128"/>
              </a:rPr>
              <a:t>INTRODUCTION</a:t>
            </a:r>
            <a:r>
              <a:rPr lang="en-US" altLang="en-US" cap="none" dirty="0">
                <a:ea typeface="MS PGothic" pitchFamily="34" charset="-128"/>
              </a:rPr>
              <a:t> - </a:t>
            </a:r>
            <a:r>
              <a:rPr lang="en-US" altLang="en-US" cap="none" dirty="0">
                <a:solidFill>
                  <a:srgbClr val="0070C0"/>
                </a:solidFill>
                <a:ea typeface="MS PGothic" pitchFamily="34" charset="-128"/>
              </a:rPr>
              <a:t>SQL</a:t>
            </a:r>
            <a:endParaRPr altLang="en-US" cap="none" dirty="0">
              <a:solidFill>
                <a:srgbClr val="0070C0"/>
              </a:solidFill>
              <a:ea typeface="MS PGothic" pitchFamily="34" charset="-128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Brief SQL syntax notes</a:t>
            </a:r>
          </a:p>
          <a:p>
            <a:pPr lvl="1" eaLnBrk="1" hangingPunct="1">
              <a:buFont typeface="Arial" charset="0"/>
              <a:buChar char="•"/>
            </a:pPr>
            <a:r>
              <a:rPr altLang="en-US" b="1" dirty="0"/>
              <a:t>Semicolon</a:t>
            </a:r>
            <a:r>
              <a:rPr altLang="en-US" dirty="0"/>
              <a:t> “;”  following the end of an SQL statement, indicates the end of the SQL command</a:t>
            </a:r>
          </a:p>
          <a:p>
            <a:pPr marL="457200" lvl="1" indent="0" eaLnBrk="1" hangingPunct="1">
              <a:buNone/>
            </a:pPr>
            <a:endParaRPr lang="en-US" altLang="en-US" b="1" dirty="0"/>
          </a:p>
          <a:p>
            <a:pPr lvl="1" eaLnBrk="1" hangingPunct="1">
              <a:buFont typeface="Arial" charset="0"/>
              <a:buChar char="•"/>
            </a:pPr>
            <a:r>
              <a:rPr altLang="en-US" b="1" dirty="0"/>
              <a:t>SQL keywords</a:t>
            </a:r>
            <a:r>
              <a:rPr altLang="en-US" dirty="0"/>
              <a:t>, as well as the table and column names used in the SQL commands, are not case sensitive</a:t>
            </a:r>
          </a:p>
          <a:p>
            <a:pPr lvl="2" eaLnBrk="1" hangingPunct="1"/>
            <a:r>
              <a:rPr altLang="en-US" dirty="0"/>
              <a:t>E.g. </a:t>
            </a:r>
            <a:r>
              <a:rPr altLang="en-US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altLang="en-US" dirty="0"/>
              <a:t> is the same as </a:t>
            </a:r>
            <a:r>
              <a:rPr altLang="en-US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altLang="en-US" dirty="0"/>
              <a:t> or </a:t>
            </a:r>
            <a:r>
              <a:rPr altLang="en-US" dirty="0" err="1">
                <a:latin typeface="Courier New" pitchFamily="49" charset="0"/>
                <a:cs typeface="Courier New" pitchFamily="49" charset="0"/>
              </a:rPr>
              <a:t>SeLeCt</a:t>
            </a:r>
            <a:endParaRPr altLang="en-US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Arial" charset="0"/>
              <a:buChar char="•"/>
            </a:pPr>
            <a:endParaRPr lang="en-US" altLang="en-US" dirty="0"/>
          </a:p>
          <a:p>
            <a:pPr lvl="1" eaLnBrk="1" hangingPunct="1">
              <a:buFont typeface="Arial" charset="0"/>
              <a:buChar char="•"/>
            </a:pPr>
            <a:r>
              <a:rPr altLang="en-US" dirty="0"/>
              <a:t>An SQL statement can be written as one long sentence in one line of text</a:t>
            </a:r>
          </a:p>
          <a:p>
            <a:pPr lvl="2" eaLnBrk="1" hangingPunct="1"/>
            <a:r>
              <a:rPr altLang="en-US" dirty="0"/>
              <a:t>However, for legibility reasons SQL statements are usually broken down into multiple lines of text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17413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16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1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5 – Slide  </a:t>
            </a:r>
            <a:fld id="{EF8C7E2C-7789-49CD-882A-CA6F6AD627F4}" type="slidenum">
              <a:rPr lang="en-US" altLang="en-US" sz="900" b="1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1635</TotalTime>
  <Words>2373</Words>
  <Application>Microsoft Office PowerPoint</Application>
  <PresentationFormat>On-screen Show (4:3)</PresentationFormat>
  <Paragraphs>535</Paragraphs>
  <Slides>46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MS PGothic</vt:lpstr>
      <vt:lpstr>Arial</vt:lpstr>
      <vt:lpstr>Calibri</vt:lpstr>
      <vt:lpstr>Calibri Light</vt:lpstr>
      <vt:lpstr>Courier New</vt:lpstr>
      <vt:lpstr>Franklin Gothic Book</vt:lpstr>
      <vt:lpstr>Franklin Gothic Medium</vt:lpstr>
      <vt:lpstr>Helvetica</vt:lpstr>
      <vt:lpstr>Monotype Sorts</vt:lpstr>
      <vt:lpstr>Wingdings</vt:lpstr>
      <vt:lpstr>Wingdings 2</vt:lpstr>
      <vt:lpstr>Trek</vt:lpstr>
      <vt:lpstr>Packager Shell Object</vt:lpstr>
      <vt:lpstr>SQL</vt:lpstr>
      <vt:lpstr>INTRODUCTION - SQL - Structured Query Language  </vt:lpstr>
      <vt:lpstr>INTRODUCTION – SQL Command Categories</vt:lpstr>
      <vt:lpstr>INTRODUCTION – SQL Command Categories</vt:lpstr>
      <vt:lpstr>INTRODUCTION – SQL Command Categories</vt:lpstr>
      <vt:lpstr>INTRODUCTION - DDL</vt:lpstr>
      <vt:lpstr>INTRODUCTION - DML</vt:lpstr>
      <vt:lpstr>INTRODUCTION</vt:lpstr>
      <vt:lpstr>INTRODUCTION - SQL</vt:lpstr>
      <vt:lpstr>DDL</vt:lpstr>
      <vt:lpstr>CREATE TABLE</vt:lpstr>
      <vt:lpstr>PowerPoint Presentation</vt:lpstr>
      <vt:lpstr>ALTER TABLE</vt:lpstr>
      <vt:lpstr>DDL - DROP TABLE </vt:lpstr>
      <vt:lpstr>Integrity Constraints in Create Table</vt:lpstr>
      <vt:lpstr>Integrity Constraints in Create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INTO</vt:lpstr>
      <vt:lpstr>PowerPoint Presentation</vt:lpstr>
      <vt:lpstr>PowerPoint Presentation</vt:lpstr>
      <vt:lpstr>PowerPoint Presentation</vt:lpstr>
      <vt:lpstr>DQL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WHERE</vt:lpstr>
      <vt:lpstr>WHERE</vt:lpstr>
      <vt:lpstr>WHERE</vt:lpstr>
      <vt:lpstr>DISTINCT</vt:lpstr>
      <vt:lpstr>DISTINCT</vt:lpstr>
      <vt:lpstr>DISTINCT</vt:lpstr>
      <vt:lpstr>ORDER BY</vt:lpstr>
      <vt:lpstr>ORDER BY</vt:lpstr>
      <vt:lpstr>ORDER BY</vt:lpstr>
      <vt:lpstr>ORDER BY</vt:lpstr>
      <vt:lpstr>LIKE</vt:lpstr>
      <vt:lpstr>LIKE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user</dc:creator>
  <cp:lastModifiedBy>Administrator</cp:lastModifiedBy>
  <cp:revision>163</cp:revision>
  <dcterms:created xsi:type="dcterms:W3CDTF">2006-08-16T00:00:00Z</dcterms:created>
  <dcterms:modified xsi:type="dcterms:W3CDTF">2018-03-01T15:47:36Z</dcterms:modified>
</cp:coreProperties>
</file>