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73"/>
  </p:notesMasterIdLst>
  <p:sldIdLst>
    <p:sldId id="319" r:id="rId2"/>
    <p:sldId id="369" r:id="rId3"/>
    <p:sldId id="320" r:id="rId4"/>
    <p:sldId id="321" r:id="rId5"/>
    <p:sldId id="322" r:id="rId6"/>
    <p:sldId id="323" r:id="rId7"/>
    <p:sldId id="324" r:id="rId8"/>
    <p:sldId id="325" r:id="rId9"/>
    <p:sldId id="326" r:id="rId10"/>
    <p:sldId id="327" r:id="rId11"/>
    <p:sldId id="328" r:id="rId12"/>
    <p:sldId id="374" r:id="rId13"/>
    <p:sldId id="329" r:id="rId14"/>
    <p:sldId id="330" r:id="rId15"/>
    <p:sldId id="331" r:id="rId16"/>
    <p:sldId id="332" r:id="rId17"/>
    <p:sldId id="257" r:id="rId18"/>
    <p:sldId id="259" r:id="rId19"/>
    <p:sldId id="258" r:id="rId20"/>
    <p:sldId id="260" r:id="rId21"/>
    <p:sldId id="261" r:id="rId22"/>
    <p:sldId id="262" r:id="rId23"/>
    <p:sldId id="263" r:id="rId24"/>
    <p:sldId id="264" r:id="rId25"/>
    <p:sldId id="265" r:id="rId26"/>
    <p:sldId id="266" r:id="rId27"/>
    <p:sldId id="267" r:id="rId28"/>
    <p:sldId id="269" r:id="rId29"/>
    <p:sldId id="270" r:id="rId30"/>
    <p:sldId id="271" r:id="rId31"/>
    <p:sldId id="272" r:id="rId32"/>
    <p:sldId id="273" r:id="rId33"/>
    <p:sldId id="268" r:id="rId34"/>
    <p:sldId id="274" r:id="rId35"/>
    <p:sldId id="277" r:id="rId36"/>
    <p:sldId id="278" r:id="rId37"/>
    <p:sldId id="275" r:id="rId38"/>
    <p:sldId id="311" r:id="rId39"/>
    <p:sldId id="318" r:id="rId40"/>
    <p:sldId id="312" r:id="rId41"/>
    <p:sldId id="313" r:id="rId42"/>
    <p:sldId id="314" r:id="rId43"/>
    <p:sldId id="371" r:id="rId44"/>
    <p:sldId id="372" r:id="rId45"/>
    <p:sldId id="373" r:id="rId46"/>
    <p:sldId id="375"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74" autoAdjust="0"/>
  </p:normalViewPr>
  <p:slideViewPr>
    <p:cSldViewPr>
      <p:cViewPr>
        <p:scale>
          <a:sx n="66" d="100"/>
          <a:sy n="66" d="100"/>
        </p:scale>
        <p:origin x="1930" y="14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A601B011-60A1-45DC-8708-6675735D025D}" type="datetimeFigureOut">
              <a:rPr lang="en-US"/>
              <a:pPr>
                <a:defRPr/>
              </a:pPr>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BF15ABE-980D-48CF-960D-211A575103BC}" type="slidenum">
              <a:rPr lang="en-US" altLang="en-US"/>
              <a:pPr>
                <a:defRPr/>
              </a:pPr>
              <a:t>‹#›</a:t>
            </a:fld>
            <a:endParaRPr lang="en-US" altLang="en-US"/>
          </a:p>
        </p:txBody>
      </p:sp>
    </p:spTree>
    <p:extLst>
      <p:ext uri="{BB962C8B-B14F-4D97-AF65-F5344CB8AC3E}">
        <p14:creationId xmlns:p14="http://schemas.microsoft.com/office/powerpoint/2010/main" val="3413989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a:p>
            <a:pPr eaLnBrk="1" hangingPunct="1">
              <a:spcBef>
                <a:spcPct val="0"/>
              </a:spcBef>
            </a:pPr>
            <a:endParaRPr lang="en-US" altLang="en-US" smtClean="0"/>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E786B1-A21E-4A62-BE18-8FC220B2FEB3}" type="slidenum">
              <a:rPr lang="en-US" altLang="en-US"/>
              <a:pPr>
                <a:spcBef>
                  <a:spcPct val="0"/>
                </a:spcBef>
              </a:pPr>
              <a:t>3</a:t>
            </a:fld>
            <a:endParaRPr lang="en-US" altLang="en-US"/>
          </a:p>
        </p:txBody>
      </p:sp>
    </p:spTree>
    <p:extLst>
      <p:ext uri="{BB962C8B-B14F-4D97-AF65-F5344CB8AC3E}">
        <p14:creationId xmlns:p14="http://schemas.microsoft.com/office/powerpoint/2010/main" val="1897786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p:txBody>
      </p:sp>
      <p:sp>
        <p:nvSpPr>
          <p:cNvPr id="229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F380E4-EBD9-4A2E-AE40-58E64250FBE7}" type="slidenum">
              <a:rPr lang="en-US" altLang="en-US"/>
              <a:pPr>
                <a:spcBef>
                  <a:spcPct val="0"/>
                </a:spcBef>
              </a:pPr>
              <a:t>14</a:t>
            </a:fld>
            <a:endParaRPr lang="en-US" altLang="en-US"/>
          </a:p>
        </p:txBody>
      </p:sp>
    </p:spTree>
    <p:extLst>
      <p:ext uri="{BB962C8B-B14F-4D97-AF65-F5344CB8AC3E}">
        <p14:creationId xmlns:p14="http://schemas.microsoft.com/office/powerpoint/2010/main" val="663193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p:txBody>
      </p:sp>
      <p:sp>
        <p:nvSpPr>
          <p:cNvPr id="231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0037586-6162-44B8-B428-EF8F9B854A48}" type="slidenum">
              <a:rPr lang="en-US" altLang="en-US"/>
              <a:pPr>
                <a:spcBef>
                  <a:spcPct val="0"/>
                </a:spcBef>
              </a:pPr>
              <a:t>16</a:t>
            </a:fld>
            <a:endParaRPr lang="en-US" altLang="en-US"/>
          </a:p>
        </p:txBody>
      </p:sp>
    </p:spTree>
    <p:extLst>
      <p:ext uri="{BB962C8B-B14F-4D97-AF65-F5344CB8AC3E}">
        <p14:creationId xmlns:p14="http://schemas.microsoft.com/office/powerpoint/2010/main" val="319405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520690-BB4A-433B-99F7-6F50B79C840E}" type="slidenum">
              <a:rPr lang="en-US" altLang="en-US" smtClean="0"/>
              <a:pPr>
                <a:spcBef>
                  <a:spcPct val="0"/>
                </a:spcBef>
              </a:pPr>
              <a:t>17</a:t>
            </a:fld>
            <a:endParaRPr lang="en-US" altLang="en-US" smtClean="0"/>
          </a:p>
        </p:txBody>
      </p:sp>
    </p:spTree>
    <p:extLst>
      <p:ext uri="{BB962C8B-B14F-4D97-AF65-F5344CB8AC3E}">
        <p14:creationId xmlns:p14="http://schemas.microsoft.com/office/powerpoint/2010/main" val="3497882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2FFF9CE-6680-4E6A-B424-9F1DB1FEB021}" type="slidenum">
              <a:rPr lang="en-US" altLang="en-US" smtClean="0"/>
              <a:pPr>
                <a:spcBef>
                  <a:spcPct val="0"/>
                </a:spcBef>
              </a:pPr>
              <a:t>18</a:t>
            </a:fld>
            <a:endParaRPr lang="en-US" altLang="en-US" smtClean="0"/>
          </a:p>
        </p:txBody>
      </p:sp>
    </p:spTree>
    <p:extLst>
      <p:ext uri="{BB962C8B-B14F-4D97-AF65-F5344CB8AC3E}">
        <p14:creationId xmlns:p14="http://schemas.microsoft.com/office/powerpoint/2010/main" val="1296133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97FC888-5D08-492D-B41D-792AD7687BE9}"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3087969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178-179.</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FDB9088-8E55-42F0-876A-1566AEAD462D}" type="slidenum">
              <a:rPr lang="en-US" altLang="en-US" smtClean="0"/>
              <a:pPr>
                <a:spcBef>
                  <a:spcPct val="0"/>
                </a:spcBef>
              </a:pPr>
              <a:t>20</a:t>
            </a:fld>
            <a:endParaRPr lang="en-US" altLang="en-US" smtClean="0"/>
          </a:p>
        </p:txBody>
      </p:sp>
    </p:spTree>
    <p:extLst>
      <p:ext uri="{BB962C8B-B14F-4D97-AF65-F5344CB8AC3E}">
        <p14:creationId xmlns:p14="http://schemas.microsoft.com/office/powerpoint/2010/main" val="2842375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181.</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0CC3918-3202-41F2-B10C-1C9B94AA5A49}" type="slidenum">
              <a:rPr lang="en-US" altLang="en-US" smtClean="0"/>
              <a:pPr>
                <a:spcBef>
                  <a:spcPct val="0"/>
                </a:spcBef>
              </a:pPr>
              <a:t>21</a:t>
            </a:fld>
            <a:endParaRPr lang="en-US" altLang="en-US" smtClean="0"/>
          </a:p>
        </p:txBody>
      </p:sp>
    </p:spTree>
    <p:extLst>
      <p:ext uri="{BB962C8B-B14F-4D97-AF65-F5344CB8AC3E}">
        <p14:creationId xmlns:p14="http://schemas.microsoft.com/office/powerpoint/2010/main" val="3815406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180.</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E5824CA-1AA0-4F6A-A553-453299F9EF55}" type="slidenum">
              <a:rPr lang="en-US" altLang="en-US" smtClean="0"/>
              <a:pPr>
                <a:spcBef>
                  <a:spcPct val="0"/>
                </a:spcBef>
              </a:pPr>
              <a:t>22</a:t>
            </a:fld>
            <a:endParaRPr lang="en-US" altLang="en-US" smtClean="0"/>
          </a:p>
        </p:txBody>
      </p:sp>
    </p:spTree>
    <p:extLst>
      <p:ext uri="{BB962C8B-B14F-4D97-AF65-F5344CB8AC3E}">
        <p14:creationId xmlns:p14="http://schemas.microsoft.com/office/powerpoint/2010/main" val="740068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180-181.</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EFF15F1-36F3-4852-BFBD-2DF77177422F}" type="slidenum">
              <a:rPr lang="en-US" altLang="en-US" smtClean="0"/>
              <a:pPr>
                <a:spcBef>
                  <a:spcPct val="0"/>
                </a:spcBef>
              </a:pPr>
              <a:t>23</a:t>
            </a:fld>
            <a:endParaRPr lang="en-US" altLang="en-US" smtClean="0"/>
          </a:p>
        </p:txBody>
      </p:sp>
    </p:spTree>
    <p:extLst>
      <p:ext uri="{BB962C8B-B14F-4D97-AF65-F5344CB8AC3E}">
        <p14:creationId xmlns:p14="http://schemas.microsoft.com/office/powerpoint/2010/main" val="85746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178-179.</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A151058-1884-4F53-A5A1-86FE3581B0D0}" type="slidenum">
              <a:rPr lang="en-US" altLang="en-US" smtClean="0"/>
              <a:pPr>
                <a:spcBef>
                  <a:spcPct val="0"/>
                </a:spcBef>
              </a:pPr>
              <a:t>24</a:t>
            </a:fld>
            <a:endParaRPr lang="en-US" altLang="en-US" smtClean="0"/>
          </a:p>
        </p:txBody>
      </p:sp>
    </p:spTree>
    <p:extLst>
      <p:ext uri="{BB962C8B-B14F-4D97-AF65-F5344CB8AC3E}">
        <p14:creationId xmlns:p14="http://schemas.microsoft.com/office/powerpoint/2010/main" val="378983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9073BF9-78E4-4F3B-94E6-DD176D6054B4}" type="slidenum">
              <a:rPr lang="en-US" altLang="en-US"/>
              <a:pPr>
                <a:spcBef>
                  <a:spcPct val="0"/>
                </a:spcBef>
              </a:pPr>
              <a:t>4</a:t>
            </a:fld>
            <a:endParaRPr lang="en-US" altLang="en-US"/>
          </a:p>
        </p:txBody>
      </p:sp>
    </p:spTree>
    <p:extLst>
      <p:ext uri="{BB962C8B-B14F-4D97-AF65-F5344CB8AC3E}">
        <p14:creationId xmlns:p14="http://schemas.microsoft.com/office/powerpoint/2010/main" val="3912006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181.</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4420928-3804-401E-AEEF-2347562C9664}" type="slidenum">
              <a:rPr lang="en-US" altLang="en-US" smtClean="0"/>
              <a:pPr>
                <a:spcBef>
                  <a:spcPct val="0"/>
                </a:spcBef>
              </a:pPr>
              <a:t>25</a:t>
            </a:fld>
            <a:endParaRPr lang="en-US" altLang="en-US" smtClean="0"/>
          </a:p>
        </p:txBody>
      </p:sp>
    </p:spTree>
    <p:extLst>
      <p:ext uri="{BB962C8B-B14F-4D97-AF65-F5344CB8AC3E}">
        <p14:creationId xmlns:p14="http://schemas.microsoft.com/office/powerpoint/2010/main" val="3019306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182-183.</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6B59CD9-A9F3-483F-A548-E5247376BBC6}" type="slidenum">
              <a:rPr lang="en-US" altLang="en-US" smtClean="0"/>
              <a:pPr>
                <a:spcBef>
                  <a:spcPct val="0"/>
                </a:spcBef>
              </a:pPr>
              <a:t>26</a:t>
            </a:fld>
            <a:endParaRPr lang="en-US" altLang="en-US" smtClean="0"/>
          </a:p>
        </p:txBody>
      </p:sp>
    </p:spTree>
    <p:extLst>
      <p:ext uri="{BB962C8B-B14F-4D97-AF65-F5344CB8AC3E}">
        <p14:creationId xmlns:p14="http://schemas.microsoft.com/office/powerpoint/2010/main" val="2646158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183-184.</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143683C-72E5-4407-B8E7-4411DF59025F}" type="slidenum">
              <a:rPr lang="en-US" altLang="en-US" smtClean="0"/>
              <a:pPr>
                <a:spcBef>
                  <a:spcPct val="0"/>
                </a:spcBef>
              </a:pPr>
              <a:t>27</a:t>
            </a:fld>
            <a:endParaRPr lang="en-US" altLang="en-US" smtClean="0"/>
          </a:p>
        </p:txBody>
      </p:sp>
    </p:spTree>
    <p:extLst>
      <p:ext uri="{BB962C8B-B14F-4D97-AF65-F5344CB8AC3E}">
        <p14:creationId xmlns:p14="http://schemas.microsoft.com/office/powerpoint/2010/main" val="3697605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184.</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50530E5-A140-4AE3-8AD9-DC84C259AB6B}" type="slidenum">
              <a:rPr lang="en-US" altLang="en-US" smtClean="0"/>
              <a:pPr>
                <a:spcBef>
                  <a:spcPct val="0"/>
                </a:spcBef>
              </a:pPr>
              <a:t>28</a:t>
            </a:fld>
            <a:endParaRPr lang="en-US" altLang="en-US" smtClean="0"/>
          </a:p>
        </p:txBody>
      </p:sp>
    </p:spTree>
    <p:extLst>
      <p:ext uri="{BB962C8B-B14F-4D97-AF65-F5344CB8AC3E}">
        <p14:creationId xmlns:p14="http://schemas.microsoft.com/office/powerpoint/2010/main" val="2830125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184.</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8D99BBB-2F32-42D2-8680-A6341002BAF6}" type="slidenum">
              <a:rPr lang="en-US" altLang="en-US" smtClean="0"/>
              <a:pPr>
                <a:spcBef>
                  <a:spcPct val="0"/>
                </a:spcBef>
              </a:pPr>
              <a:t>29</a:t>
            </a:fld>
            <a:endParaRPr lang="en-US" altLang="en-US" smtClean="0"/>
          </a:p>
        </p:txBody>
      </p:sp>
    </p:spTree>
    <p:extLst>
      <p:ext uri="{BB962C8B-B14F-4D97-AF65-F5344CB8AC3E}">
        <p14:creationId xmlns:p14="http://schemas.microsoft.com/office/powerpoint/2010/main" val="808741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184.</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49558F9-A61E-4C8D-B436-311AFB9944C5}" type="slidenum">
              <a:rPr lang="en-US" altLang="en-US" smtClean="0"/>
              <a:pPr>
                <a:spcBef>
                  <a:spcPct val="0"/>
                </a:spcBef>
              </a:pPr>
              <a:t>30</a:t>
            </a:fld>
            <a:endParaRPr lang="en-US" altLang="en-US" smtClean="0"/>
          </a:p>
        </p:txBody>
      </p:sp>
    </p:spTree>
    <p:extLst>
      <p:ext uri="{BB962C8B-B14F-4D97-AF65-F5344CB8AC3E}">
        <p14:creationId xmlns:p14="http://schemas.microsoft.com/office/powerpoint/2010/main" val="1429317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185.</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D119F40-256B-4C8F-8352-A1D6A4FD7D5A}" type="slidenum">
              <a:rPr lang="en-US" altLang="en-US" smtClean="0"/>
              <a:pPr>
                <a:spcBef>
                  <a:spcPct val="0"/>
                </a:spcBef>
              </a:pPr>
              <a:t>31</a:t>
            </a:fld>
            <a:endParaRPr lang="en-US" altLang="en-US" smtClean="0"/>
          </a:p>
        </p:txBody>
      </p:sp>
    </p:spTree>
    <p:extLst>
      <p:ext uri="{BB962C8B-B14F-4D97-AF65-F5344CB8AC3E}">
        <p14:creationId xmlns:p14="http://schemas.microsoft.com/office/powerpoint/2010/main" val="403779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185.</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A3D8DA2-824B-426A-9139-50ECD85A482C}" type="slidenum">
              <a:rPr lang="en-US" altLang="en-US" smtClean="0"/>
              <a:pPr>
                <a:spcBef>
                  <a:spcPct val="0"/>
                </a:spcBef>
              </a:pPr>
              <a:t>32</a:t>
            </a:fld>
            <a:endParaRPr lang="en-US" altLang="en-US" smtClean="0"/>
          </a:p>
        </p:txBody>
      </p:sp>
    </p:spTree>
    <p:extLst>
      <p:ext uri="{BB962C8B-B14F-4D97-AF65-F5344CB8AC3E}">
        <p14:creationId xmlns:p14="http://schemas.microsoft.com/office/powerpoint/2010/main" val="2594231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07ADAE9-BB52-4162-9805-89A08208E613}" type="slidenum">
              <a:rPr lang="en-US" altLang="en-US" smtClean="0"/>
              <a:pPr>
                <a:spcBef>
                  <a:spcPct val="0"/>
                </a:spcBef>
              </a:pPr>
              <a:t>33</a:t>
            </a:fld>
            <a:endParaRPr lang="en-US" altLang="en-US" smtClean="0"/>
          </a:p>
        </p:txBody>
      </p:sp>
    </p:spTree>
    <p:extLst>
      <p:ext uri="{BB962C8B-B14F-4D97-AF65-F5344CB8AC3E}">
        <p14:creationId xmlns:p14="http://schemas.microsoft.com/office/powerpoint/2010/main" val="1272901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E658E96-5312-4FC5-AE27-FB79511126F8}" type="slidenum">
              <a:rPr lang="en-US" altLang="en-US" smtClean="0"/>
              <a:pPr>
                <a:spcBef>
                  <a:spcPct val="0"/>
                </a:spcBef>
              </a:pPr>
              <a:t>34</a:t>
            </a:fld>
            <a:endParaRPr lang="en-US" altLang="en-US" smtClean="0"/>
          </a:p>
        </p:txBody>
      </p:sp>
    </p:spTree>
    <p:extLst>
      <p:ext uri="{BB962C8B-B14F-4D97-AF65-F5344CB8AC3E}">
        <p14:creationId xmlns:p14="http://schemas.microsoft.com/office/powerpoint/2010/main" val="43765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a:p>
            <a:pPr eaLnBrk="1" hangingPunct="1">
              <a:spcBef>
                <a:spcPct val="0"/>
              </a:spcBef>
            </a:pPr>
            <a:endParaRPr lang="en-US" altLang="en-US" smtClean="0"/>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65BE023-07B2-4D9E-B377-8605D7D742F7}" type="slidenum">
              <a:rPr lang="en-US" altLang="en-US"/>
              <a:pPr>
                <a:spcBef>
                  <a:spcPct val="0"/>
                </a:spcBef>
              </a:pPr>
              <a:t>5</a:t>
            </a:fld>
            <a:endParaRPr lang="en-US" altLang="en-US"/>
          </a:p>
        </p:txBody>
      </p:sp>
    </p:spTree>
    <p:extLst>
      <p:ext uri="{BB962C8B-B14F-4D97-AF65-F5344CB8AC3E}">
        <p14:creationId xmlns:p14="http://schemas.microsoft.com/office/powerpoint/2010/main" val="2434149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185-186</a:t>
            </a:r>
          </a:p>
          <a:p>
            <a:pPr eaLnBrk="1" hangingPunct="1">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B8D9383-0FB6-40A4-9768-4A243EF8CB6E}" type="slidenum">
              <a:rPr lang="en-US" altLang="en-US" smtClean="0"/>
              <a:pPr>
                <a:spcBef>
                  <a:spcPct val="0"/>
                </a:spcBef>
              </a:pPr>
              <a:t>35</a:t>
            </a:fld>
            <a:endParaRPr lang="en-US" altLang="en-US" smtClean="0"/>
          </a:p>
        </p:txBody>
      </p:sp>
    </p:spTree>
    <p:extLst>
      <p:ext uri="{BB962C8B-B14F-4D97-AF65-F5344CB8AC3E}">
        <p14:creationId xmlns:p14="http://schemas.microsoft.com/office/powerpoint/2010/main" val="1834222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185-186</a:t>
            </a:r>
          </a:p>
          <a:p>
            <a:pPr eaLnBrk="1" hangingPunct="1">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5C5BFA3-C49B-4278-B9AB-7B221C0D7432}" type="slidenum">
              <a:rPr lang="en-US" altLang="en-US" smtClean="0"/>
              <a:pPr>
                <a:spcBef>
                  <a:spcPct val="0"/>
                </a:spcBef>
              </a:pPr>
              <a:t>36</a:t>
            </a:fld>
            <a:endParaRPr lang="en-US" altLang="en-US" smtClean="0"/>
          </a:p>
        </p:txBody>
      </p:sp>
    </p:spTree>
    <p:extLst>
      <p:ext uri="{BB962C8B-B14F-4D97-AF65-F5344CB8AC3E}">
        <p14:creationId xmlns:p14="http://schemas.microsoft.com/office/powerpoint/2010/main" val="1144820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From the business use point of view, the enforcement of user-defined constraints is more important than which actual method of implementing the user-defined constraint was chosen.  Often, when there is more than one method available, the choice is made based on technical considerations, such as which of the methods provides for the fastest execution.</a:t>
            </a:r>
          </a:p>
          <a:p>
            <a:pPr eaLnBrk="1" hangingPunct="1">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F090E11-0388-478E-A75F-3A9B05874AD3}" type="slidenum">
              <a:rPr lang="en-US" altLang="en-US" smtClean="0"/>
              <a:pPr>
                <a:spcBef>
                  <a:spcPct val="0"/>
                </a:spcBef>
              </a:pPr>
              <a:t>37</a:t>
            </a:fld>
            <a:endParaRPr lang="en-US" altLang="en-US" smtClean="0"/>
          </a:p>
        </p:txBody>
      </p:sp>
    </p:spTree>
    <p:extLst>
      <p:ext uri="{BB962C8B-B14F-4D97-AF65-F5344CB8AC3E}">
        <p14:creationId xmlns:p14="http://schemas.microsoft.com/office/powerpoint/2010/main" val="276542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81D6D58-8F6B-44B6-B0B2-666D8159D7A0}" type="slidenum">
              <a:rPr lang="en-US" altLang="en-US" smtClean="0"/>
              <a:pPr>
                <a:spcBef>
                  <a:spcPct val="0"/>
                </a:spcBef>
              </a:pPr>
              <a:t>38</a:t>
            </a:fld>
            <a:endParaRPr lang="en-US" altLang="en-US" smtClean="0"/>
          </a:p>
        </p:txBody>
      </p:sp>
    </p:spTree>
    <p:extLst>
      <p:ext uri="{BB962C8B-B14F-4D97-AF65-F5344CB8AC3E}">
        <p14:creationId xmlns:p14="http://schemas.microsoft.com/office/powerpoint/2010/main" val="2231632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202.</a:t>
            </a:r>
          </a:p>
          <a:p>
            <a:pPr eaLnBrk="1" hangingPunct="1">
              <a:spcBef>
                <a:spcPct val="0"/>
              </a:spcBef>
            </a:pPr>
            <a:endParaRPr lang="en-US" alt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5F968B-64D2-404B-B100-BB334F1AA64A}" type="slidenum">
              <a:rPr lang="en-US" altLang="en-US" smtClean="0"/>
              <a:pPr>
                <a:spcBef>
                  <a:spcPct val="0"/>
                </a:spcBef>
              </a:pPr>
              <a:t>39</a:t>
            </a:fld>
            <a:endParaRPr lang="en-US" altLang="en-US" smtClean="0"/>
          </a:p>
        </p:txBody>
      </p:sp>
    </p:spTree>
    <p:extLst>
      <p:ext uri="{BB962C8B-B14F-4D97-AF65-F5344CB8AC3E}">
        <p14:creationId xmlns:p14="http://schemas.microsoft.com/office/powerpoint/2010/main" val="1129781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Even though CREATE ASSERTION is part of the SQL standard, most RDBMS packages do not implement assertions using CREATE ASSERTION. Most RDBMS packages are capable of implementing the functionality of the assertion through different, more complex types of mechanisms, such as triggers.</a:t>
            </a: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2B05CBF-F5C8-4CDC-A9FF-7C4059E37C4F}" type="slidenum">
              <a:rPr lang="en-US" altLang="en-US" smtClean="0"/>
              <a:pPr>
                <a:spcBef>
                  <a:spcPct val="0"/>
                </a:spcBef>
              </a:pPr>
              <a:t>40</a:t>
            </a:fld>
            <a:endParaRPr lang="en-US" altLang="en-US" smtClean="0"/>
          </a:p>
        </p:txBody>
      </p:sp>
    </p:spTree>
    <p:extLst>
      <p:ext uri="{BB962C8B-B14F-4D97-AF65-F5344CB8AC3E}">
        <p14:creationId xmlns:p14="http://schemas.microsoft.com/office/powerpoint/2010/main" val="1371120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203.</a:t>
            </a:r>
          </a:p>
          <a:p>
            <a:pPr eaLnBrk="1" hangingPunct="1">
              <a:spcBef>
                <a:spcPct val="0"/>
              </a:spcBef>
            </a:pPr>
            <a:endParaRPr lang="en-US" altLang="en-US" smtClean="0"/>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80B491D-B38A-48BF-AC8F-58411A3EF649}" type="slidenum">
              <a:rPr lang="en-US" altLang="en-US" smtClean="0"/>
              <a:pPr>
                <a:spcBef>
                  <a:spcPct val="0"/>
                </a:spcBef>
              </a:pPr>
              <a:t>41</a:t>
            </a:fld>
            <a:endParaRPr lang="en-US" altLang="en-US" smtClean="0"/>
          </a:p>
        </p:txBody>
      </p:sp>
    </p:spTree>
    <p:extLst>
      <p:ext uri="{BB962C8B-B14F-4D97-AF65-F5344CB8AC3E}">
        <p14:creationId xmlns:p14="http://schemas.microsoft.com/office/powerpoint/2010/main" val="1592652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203.</a:t>
            </a:r>
          </a:p>
          <a:p>
            <a:pPr eaLnBrk="1" hangingPunct="1">
              <a:spcBef>
                <a:spcPct val="0"/>
              </a:spcBef>
            </a:pPr>
            <a:endParaRPr lang="en-US" altLang="en-US" smtClean="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4F46775-5C88-44B0-8DB7-7AD789892A20}" type="slidenum">
              <a:rPr lang="en-US" altLang="en-US" smtClean="0"/>
              <a:pPr>
                <a:spcBef>
                  <a:spcPct val="0"/>
                </a:spcBef>
              </a:pPr>
              <a:t>42</a:t>
            </a:fld>
            <a:endParaRPr lang="en-US" altLang="en-US" smtClean="0"/>
          </a:p>
        </p:txBody>
      </p:sp>
    </p:spTree>
    <p:extLst>
      <p:ext uri="{BB962C8B-B14F-4D97-AF65-F5344CB8AC3E}">
        <p14:creationId xmlns:p14="http://schemas.microsoft.com/office/powerpoint/2010/main" val="567796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In most cases, a portion of intended users (often a majority of the users) of the database lack the time and/or expertise to engage in the direct use of the data in the database.  It is not reasonable to expect every person who needs to use the data from the database to write his or her own queries and other statements.</a:t>
            </a:r>
          </a:p>
          <a:p>
            <a:pPr eaLnBrk="1" hangingPunct="1">
              <a:spcBef>
                <a:spcPct val="0"/>
              </a:spcBef>
            </a:pPr>
            <a:endParaRPr lang="en-US" altLang="en-US" smtClean="0"/>
          </a:p>
          <a:p>
            <a:pPr eaLnBrk="1" hangingPunct="1">
              <a:spcBef>
                <a:spcPct val="0"/>
              </a:spcBef>
            </a:pPr>
            <a:endParaRPr lang="en-US" altLang="en-US" b="1"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77D91F1-9B42-44B0-B02D-C30340CE306D}" type="slidenum">
              <a:rPr lang="en-US" altLang="en-US" smtClean="0"/>
              <a:pPr>
                <a:spcBef>
                  <a:spcPct val="0"/>
                </a:spcBef>
              </a:pPr>
              <a:t>47</a:t>
            </a:fld>
            <a:endParaRPr lang="en-US" altLang="en-US" smtClean="0"/>
          </a:p>
        </p:txBody>
      </p:sp>
    </p:spTree>
    <p:extLst>
      <p:ext uri="{BB962C8B-B14F-4D97-AF65-F5344CB8AC3E}">
        <p14:creationId xmlns:p14="http://schemas.microsoft.com/office/powerpoint/2010/main" val="28165836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CD1B076-D316-44EA-8B23-0EB38E3260EF}" type="slidenum">
              <a:rPr lang="en-US" altLang="en-US" smtClean="0"/>
              <a:pPr>
                <a:spcBef>
                  <a:spcPct val="0"/>
                </a:spcBef>
              </a:pPr>
              <a:t>48</a:t>
            </a:fld>
            <a:endParaRPr lang="en-US" altLang="en-US" smtClean="0"/>
          </a:p>
        </p:txBody>
      </p:sp>
    </p:spTree>
    <p:extLst>
      <p:ext uri="{BB962C8B-B14F-4D97-AF65-F5344CB8AC3E}">
        <p14:creationId xmlns:p14="http://schemas.microsoft.com/office/powerpoint/2010/main" val="286854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a:p>
            <a:pPr eaLnBrk="1" hangingPunct="1">
              <a:spcBef>
                <a:spcPct val="0"/>
              </a:spcBef>
            </a:pPr>
            <a:endParaRPr lang="en-US" altLang="en-US" smtClean="0"/>
          </a:p>
        </p:txBody>
      </p:sp>
      <p:sp>
        <p:nvSpPr>
          <p:cNvPr id="217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B09188-609D-42BE-840E-18F74CA334E3}" type="slidenum">
              <a:rPr lang="en-US" altLang="en-US"/>
              <a:pPr>
                <a:spcBef>
                  <a:spcPct val="0"/>
                </a:spcBef>
              </a:pPr>
              <a:t>6</a:t>
            </a:fld>
            <a:endParaRPr lang="en-US" altLang="en-US"/>
          </a:p>
        </p:txBody>
      </p:sp>
    </p:spTree>
    <p:extLst>
      <p:ext uri="{BB962C8B-B14F-4D97-AF65-F5344CB8AC3E}">
        <p14:creationId xmlns:p14="http://schemas.microsoft.com/office/powerpoint/2010/main" val="3986975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192-193</a:t>
            </a:r>
          </a:p>
          <a:p>
            <a:pPr eaLnBrk="1" hangingPunct="1">
              <a:spcBef>
                <a:spcPct val="0"/>
              </a:spcBef>
            </a:pPr>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FDFB03A-65E4-4245-B82E-82F6E5E11D40}" type="slidenum">
              <a:rPr lang="en-US" altLang="en-US" smtClean="0"/>
              <a:pPr>
                <a:spcBef>
                  <a:spcPct val="0"/>
                </a:spcBef>
              </a:pPr>
              <a:t>49</a:t>
            </a:fld>
            <a:endParaRPr lang="en-US" altLang="en-US" smtClean="0"/>
          </a:p>
        </p:txBody>
      </p:sp>
    </p:spTree>
    <p:extLst>
      <p:ext uri="{BB962C8B-B14F-4D97-AF65-F5344CB8AC3E}">
        <p14:creationId xmlns:p14="http://schemas.microsoft.com/office/powerpoint/2010/main" val="638509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193</a:t>
            </a:r>
          </a:p>
          <a:p>
            <a:pPr eaLnBrk="1" hangingPunct="1">
              <a:spcBef>
                <a:spcPct val="0"/>
              </a:spcBef>
            </a:pPr>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F8C1B6A-4646-4D84-A43B-476E6BC2F4BC}" type="slidenum">
              <a:rPr lang="en-US" altLang="en-US" smtClean="0"/>
              <a:pPr>
                <a:spcBef>
                  <a:spcPct val="0"/>
                </a:spcBef>
              </a:pPr>
              <a:t>50</a:t>
            </a:fld>
            <a:endParaRPr lang="en-US" altLang="en-US" smtClean="0"/>
          </a:p>
        </p:txBody>
      </p:sp>
    </p:spTree>
    <p:extLst>
      <p:ext uri="{BB962C8B-B14F-4D97-AF65-F5344CB8AC3E}">
        <p14:creationId xmlns:p14="http://schemas.microsoft.com/office/powerpoint/2010/main" val="2211077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193-194</a:t>
            </a:r>
          </a:p>
          <a:p>
            <a:pPr eaLnBrk="1" hangingPunct="1">
              <a:spcBef>
                <a:spcPct val="0"/>
              </a:spcBef>
            </a:pPr>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2A58CB7-68BF-4E84-8E1A-4F71A89C9A04}" type="slidenum">
              <a:rPr lang="en-US" altLang="en-US" smtClean="0"/>
              <a:pPr>
                <a:spcBef>
                  <a:spcPct val="0"/>
                </a:spcBef>
              </a:pPr>
              <a:t>51</a:t>
            </a:fld>
            <a:endParaRPr lang="en-US" altLang="en-US" smtClean="0"/>
          </a:p>
        </p:txBody>
      </p:sp>
    </p:spTree>
    <p:extLst>
      <p:ext uri="{BB962C8B-B14F-4D97-AF65-F5344CB8AC3E}">
        <p14:creationId xmlns:p14="http://schemas.microsoft.com/office/powerpoint/2010/main" val="3845702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A3E503F-54D6-4A9A-BD05-46A78D3B6BCA}" type="slidenum">
              <a:rPr lang="en-US" altLang="en-US" smtClean="0"/>
              <a:pPr>
                <a:spcBef>
                  <a:spcPct val="0"/>
                </a:spcBef>
              </a:pPr>
              <a:t>52</a:t>
            </a:fld>
            <a:endParaRPr lang="en-US" altLang="en-US" smtClean="0"/>
          </a:p>
        </p:txBody>
      </p:sp>
    </p:spTree>
    <p:extLst>
      <p:ext uri="{BB962C8B-B14F-4D97-AF65-F5344CB8AC3E}">
        <p14:creationId xmlns:p14="http://schemas.microsoft.com/office/powerpoint/2010/main" val="4181179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194-195</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62215F8-A47C-495B-BBF1-8D3DD2098086}" type="slidenum">
              <a:rPr lang="en-US" altLang="en-US" smtClean="0"/>
              <a:pPr>
                <a:spcBef>
                  <a:spcPct val="0"/>
                </a:spcBef>
              </a:pPr>
              <a:t>53</a:t>
            </a:fld>
            <a:endParaRPr lang="en-US" altLang="en-US" smtClean="0"/>
          </a:p>
        </p:txBody>
      </p:sp>
    </p:spTree>
    <p:extLst>
      <p:ext uri="{BB962C8B-B14F-4D97-AF65-F5344CB8AC3E}">
        <p14:creationId xmlns:p14="http://schemas.microsoft.com/office/powerpoint/2010/main" val="27945644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Front-end applications can be accessible separately on their own or via an interface that allows the user to choose an application that they need.</a:t>
            </a:r>
          </a:p>
          <a:p>
            <a:pPr eaLnBrk="1" hangingPunct="1">
              <a:spcBef>
                <a:spcPct val="0"/>
              </a:spcBef>
            </a:pPr>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9DCE49E-A7C0-4CCF-ACA0-20AB28E8AF8C}" type="slidenum">
              <a:rPr lang="en-US" altLang="en-US" smtClean="0"/>
              <a:pPr>
                <a:spcBef>
                  <a:spcPct val="0"/>
                </a:spcBef>
              </a:pPr>
              <a:t>54</a:t>
            </a:fld>
            <a:endParaRPr lang="en-US" altLang="en-US" smtClean="0"/>
          </a:p>
        </p:txBody>
      </p:sp>
    </p:spTree>
    <p:extLst>
      <p:ext uri="{BB962C8B-B14F-4D97-AF65-F5344CB8AC3E}">
        <p14:creationId xmlns:p14="http://schemas.microsoft.com/office/powerpoint/2010/main" val="323506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195-196</a:t>
            </a:r>
          </a:p>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84BDD24-2276-4057-89FB-57CB67F5282D}" type="slidenum">
              <a:rPr lang="en-US" altLang="en-US" smtClean="0"/>
              <a:pPr>
                <a:spcBef>
                  <a:spcPct val="0"/>
                </a:spcBef>
              </a:pPr>
              <a:t>55</a:t>
            </a:fld>
            <a:endParaRPr lang="en-US" altLang="en-US" smtClean="0"/>
          </a:p>
        </p:txBody>
      </p:sp>
    </p:spTree>
    <p:extLst>
      <p:ext uri="{BB962C8B-B14F-4D97-AF65-F5344CB8AC3E}">
        <p14:creationId xmlns:p14="http://schemas.microsoft.com/office/powerpoint/2010/main" val="4446648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195-196</a:t>
            </a:r>
          </a:p>
          <a:p>
            <a:pPr eaLnBrk="1" hangingPunct="1">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FD84EF4-0844-475E-80FE-D7BD00B2BEEC}" type="slidenum">
              <a:rPr lang="en-US" altLang="en-US" smtClean="0"/>
              <a:pPr>
                <a:spcBef>
                  <a:spcPct val="0"/>
                </a:spcBef>
              </a:pPr>
              <a:t>56</a:t>
            </a:fld>
            <a:endParaRPr lang="en-US" altLang="en-US" smtClean="0"/>
          </a:p>
        </p:txBody>
      </p:sp>
    </p:spTree>
    <p:extLst>
      <p:ext uri="{BB962C8B-B14F-4D97-AF65-F5344CB8AC3E}">
        <p14:creationId xmlns:p14="http://schemas.microsoft.com/office/powerpoint/2010/main" val="42319985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196-197</a:t>
            </a:r>
          </a:p>
          <a:p>
            <a:pPr eaLnBrk="1" hangingPunct="1">
              <a:spcBef>
                <a:spcPct val="0"/>
              </a:spcBef>
            </a:pPr>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D71ABF0-D8AC-440A-8E50-CC3F436C590B}" type="slidenum">
              <a:rPr lang="en-US" altLang="en-US" smtClean="0"/>
              <a:pPr>
                <a:spcBef>
                  <a:spcPct val="0"/>
                </a:spcBef>
              </a:pPr>
              <a:t>57</a:t>
            </a:fld>
            <a:endParaRPr lang="en-US" altLang="en-US" smtClean="0"/>
          </a:p>
        </p:txBody>
      </p:sp>
    </p:spTree>
    <p:extLst>
      <p:ext uri="{BB962C8B-B14F-4D97-AF65-F5344CB8AC3E}">
        <p14:creationId xmlns:p14="http://schemas.microsoft.com/office/powerpoint/2010/main" val="36872729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196-197</a:t>
            </a:r>
          </a:p>
          <a:p>
            <a:pPr eaLnBrk="1" hangingPunct="1">
              <a:spcBef>
                <a:spcPct val="0"/>
              </a:spcBef>
            </a:pPr>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DA9AB28-48C6-45FD-8DE9-E51C46A3083D}" type="slidenum">
              <a:rPr lang="en-US" altLang="en-US" smtClean="0"/>
              <a:pPr>
                <a:spcBef>
                  <a:spcPct val="0"/>
                </a:spcBef>
              </a:pPr>
              <a:t>58</a:t>
            </a:fld>
            <a:endParaRPr lang="en-US" altLang="en-US" smtClean="0"/>
          </a:p>
        </p:txBody>
      </p:sp>
    </p:spTree>
    <p:extLst>
      <p:ext uri="{BB962C8B-B14F-4D97-AF65-F5344CB8AC3E}">
        <p14:creationId xmlns:p14="http://schemas.microsoft.com/office/powerpoint/2010/main" val="336395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a:p>
            <a:pPr eaLnBrk="1" hangingPunct="1">
              <a:spcBef>
                <a:spcPct val="0"/>
              </a:spcBef>
            </a:pPr>
            <a:endParaRPr lang="en-US" altLang="en-US" smtClean="0"/>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3B6C270-C5D1-4096-A605-22D23C0C317C}" type="slidenum">
              <a:rPr lang="en-US" altLang="en-US"/>
              <a:pPr>
                <a:spcBef>
                  <a:spcPct val="0"/>
                </a:spcBef>
              </a:pPr>
              <a:t>7</a:t>
            </a:fld>
            <a:endParaRPr lang="en-US" altLang="en-US"/>
          </a:p>
        </p:txBody>
      </p:sp>
    </p:spTree>
    <p:extLst>
      <p:ext uri="{BB962C8B-B14F-4D97-AF65-F5344CB8AC3E}">
        <p14:creationId xmlns:p14="http://schemas.microsoft.com/office/powerpoint/2010/main" val="3539881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A7F8DD5-36E8-4F83-9B29-619AEC97914A}" type="slidenum">
              <a:rPr lang="en-US" altLang="en-US" smtClean="0"/>
              <a:pPr>
                <a:spcBef>
                  <a:spcPct val="0"/>
                </a:spcBef>
              </a:pPr>
              <a:t>59</a:t>
            </a:fld>
            <a:endParaRPr lang="en-US" altLang="en-US" smtClean="0"/>
          </a:p>
        </p:txBody>
      </p:sp>
    </p:spTree>
    <p:extLst>
      <p:ext uri="{BB962C8B-B14F-4D97-AF65-F5344CB8AC3E}">
        <p14:creationId xmlns:p14="http://schemas.microsoft.com/office/powerpoint/2010/main" val="1474873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Example given on Page 197.</a:t>
            </a: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B4D1CC6-0931-4CE5-BC11-675E1934FD74}" type="slidenum">
              <a:rPr lang="en-US" altLang="en-US" smtClean="0"/>
              <a:pPr>
                <a:spcBef>
                  <a:spcPct val="0"/>
                </a:spcBef>
              </a:pPr>
              <a:t>60</a:t>
            </a:fld>
            <a:endParaRPr lang="en-US" altLang="en-US" smtClean="0"/>
          </a:p>
        </p:txBody>
      </p:sp>
    </p:spTree>
    <p:extLst>
      <p:ext uri="{BB962C8B-B14F-4D97-AF65-F5344CB8AC3E}">
        <p14:creationId xmlns:p14="http://schemas.microsoft.com/office/powerpoint/2010/main" val="29919593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Example given on Page 198.</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27A78B6-98E1-4A95-9082-79A934E6AD1D}" type="slidenum">
              <a:rPr lang="en-US" altLang="en-US" smtClean="0"/>
              <a:pPr>
                <a:spcBef>
                  <a:spcPct val="0"/>
                </a:spcBef>
              </a:pPr>
              <a:t>61</a:t>
            </a:fld>
            <a:endParaRPr lang="en-US" altLang="en-US" smtClean="0"/>
          </a:p>
        </p:txBody>
      </p:sp>
    </p:spTree>
    <p:extLst>
      <p:ext uri="{BB962C8B-B14F-4D97-AF65-F5344CB8AC3E}">
        <p14:creationId xmlns:p14="http://schemas.microsoft.com/office/powerpoint/2010/main" val="960501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Example given on Page 198.</a:t>
            </a: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87EB0AF-8818-4812-9032-3CD1168EAB2F}" type="slidenum">
              <a:rPr lang="en-US" altLang="en-US" smtClean="0"/>
              <a:pPr>
                <a:spcBef>
                  <a:spcPct val="0"/>
                </a:spcBef>
              </a:pPr>
              <a:t>62</a:t>
            </a:fld>
            <a:endParaRPr lang="en-US" altLang="en-US" smtClean="0"/>
          </a:p>
        </p:txBody>
      </p:sp>
    </p:spTree>
    <p:extLst>
      <p:ext uri="{BB962C8B-B14F-4D97-AF65-F5344CB8AC3E}">
        <p14:creationId xmlns:p14="http://schemas.microsoft.com/office/powerpoint/2010/main" val="5540695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Examples given on Page 198.</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AAB7B17-E224-4F30-9BF8-F6164068A160}" type="slidenum">
              <a:rPr lang="en-US" altLang="en-US" smtClean="0"/>
              <a:pPr>
                <a:spcBef>
                  <a:spcPct val="0"/>
                </a:spcBef>
              </a:pPr>
              <a:t>63</a:t>
            </a:fld>
            <a:endParaRPr lang="en-US" altLang="en-US" smtClean="0"/>
          </a:p>
        </p:txBody>
      </p:sp>
    </p:spTree>
    <p:extLst>
      <p:ext uri="{BB962C8B-B14F-4D97-AF65-F5344CB8AC3E}">
        <p14:creationId xmlns:p14="http://schemas.microsoft.com/office/powerpoint/2010/main" val="16284378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Example given on Page 198.</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519DB3D-45BA-4EFC-A8C9-8A4A0B02E436}" type="slidenum">
              <a:rPr lang="en-US" altLang="en-US" smtClean="0"/>
              <a:pPr>
                <a:spcBef>
                  <a:spcPct val="0"/>
                </a:spcBef>
              </a:pPr>
              <a:t>64</a:t>
            </a:fld>
            <a:endParaRPr lang="en-US" altLang="en-US" smtClean="0"/>
          </a:p>
        </p:txBody>
      </p:sp>
    </p:spTree>
    <p:extLst>
      <p:ext uri="{BB962C8B-B14F-4D97-AF65-F5344CB8AC3E}">
        <p14:creationId xmlns:p14="http://schemas.microsoft.com/office/powerpoint/2010/main" val="35874559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Example given on Pages 198-199.</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B7ABC98-6EA7-471C-BFA6-16385ED473EC}" type="slidenum">
              <a:rPr lang="en-US" altLang="en-US" smtClean="0"/>
              <a:pPr>
                <a:spcBef>
                  <a:spcPct val="0"/>
                </a:spcBef>
              </a:pPr>
              <a:t>65</a:t>
            </a:fld>
            <a:endParaRPr lang="en-US" altLang="en-US" smtClean="0"/>
          </a:p>
        </p:txBody>
      </p:sp>
    </p:spTree>
    <p:extLst>
      <p:ext uri="{BB962C8B-B14F-4D97-AF65-F5344CB8AC3E}">
        <p14:creationId xmlns:p14="http://schemas.microsoft.com/office/powerpoint/2010/main" val="5047135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199-202.</a:t>
            </a:r>
          </a:p>
          <a:p>
            <a:pPr eaLnBrk="1" hangingPunct="1">
              <a:spcBef>
                <a:spcPct val="0"/>
              </a:spcBef>
            </a:pPr>
            <a:endParaRPr lang="en-US" altLang="en-US" smtClean="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6D49EC9-A384-4D01-96DB-5EFD64AA3216}" type="slidenum">
              <a:rPr lang="en-US" altLang="en-US" smtClean="0"/>
              <a:pPr>
                <a:spcBef>
                  <a:spcPct val="0"/>
                </a:spcBef>
              </a:pPr>
              <a:t>66</a:t>
            </a:fld>
            <a:endParaRPr lang="en-US" altLang="en-US" smtClean="0"/>
          </a:p>
        </p:txBody>
      </p:sp>
    </p:spTree>
    <p:extLst>
      <p:ext uri="{BB962C8B-B14F-4D97-AF65-F5344CB8AC3E}">
        <p14:creationId xmlns:p14="http://schemas.microsoft.com/office/powerpoint/2010/main" val="14821963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199-202.</a:t>
            </a:r>
          </a:p>
          <a:p>
            <a:pPr eaLnBrk="1" hangingPunct="1">
              <a:spcBef>
                <a:spcPct val="0"/>
              </a:spcBef>
            </a:pPr>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DB2FB37-4202-423B-83F3-2DC0740FA138}" type="slidenum">
              <a:rPr lang="en-US" altLang="en-US" smtClean="0"/>
              <a:pPr>
                <a:spcBef>
                  <a:spcPct val="0"/>
                </a:spcBef>
              </a:pPr>
              <a:t>67</a:t>
            </a:fld>
            <a:endParaRPr lang="en-US" altLang="en-US" smtClean="0"/>
          </a:p>
        </p:txBody>
      </p:sp>
    </p:spTree>
    <p:extLst>
      <p:ext uri="{BB962C8B-B14F-4D97-AF65-F5344CB8AC3E}">
        <p14:creationId xmlns:p14="http://schemas.microsoft.com/office/powerpoint/2010/main" val="38000862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199-202.</a:t>
            </a:r>
          </a:p>
          <a:p>
            <a:pPr eaLnBrk="1" hangingPunct="1">
              <a:spcBef>
                <a:spcPct val="0"/>
              </a:spcBef>
            </a:pPr>
            <a:endParaRPr lang="en-US" alt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4A1B83F-7B79-4EBA-9F4D-0BE594961D1F}" type="slidenum">
              <a:rPr lang="en-US" altLang="en-US" smtClean="0"/>
              <a:pPr>
                <a:spcBef>
                  <a:spcPct val="0"/>
                </a:spcBef>
              </a:pPr>
              <a:t>68</a:t>
            </a:fld>
            <a:endParaRPr lang="en-US" altLang="en-US" smtClean="0"/>
          </a:p>
        </p:txBody>
      </p:sp>
    </p:spTree>
    <p:extLst>
      <p:ext uri="{BB962C8B-B14F-4D97-AF65-F5344CB8AC3E}">
        <p14:creationId xmlns:p14="http://schemas.microsoft.com/office/powerpoint/2010/main" val="4151496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30EA31C-71EA-46C4-9916-0AC637753D42}" type="slidenum">
              <a:rPr lang="en-US" altLang="en-US"/>
              <a:pPr>
                <a:spcBef>
                  <a:spcPct val="0"/>
                </a:spcBef>
              </a:pPr>
              <a:t>8</a:t>
            </a:fld>
            <a:endParaRPr lang="en-US" altLang="en-US"/>
          </a:p>
        </p:txBody>
      </p:sp>
    </p:spTree>
    <p:extLst>
      <p:ext uri="{BB962C8B-B14F-4D97-AF65-F5344CB8AC3E}">
        <p14:creationId xmlns:p14="http://schemas.microsoft.com/office/powerpoint/2010/main" val="31513076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Examples of preventive and corrective data quality actions are given on Pages 200-201.</a:t>
            </a:r>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70356B6-DE8D-4AE3-A74F-B15FA887956E}" type="slidenum">
              <a:rPr lang="en-US" altLang="en-US" smtClean="0"/>
              <a:pPr>
                <a:spcBef>
                  <a:spcPct val="0"/>
                </a:spcBef>
              </a:pPr>
              <a:t>69</a:t>
            </a:fld>
            <a:endParaRPr lang="en-US" altLang="en-US" smtClean="0"/>
          </a:p>
        </p:txBody>
      </p:sp>
    </p:spTree>
    <p:extLst>
      <p:ext uri="{BB962C8B-B14F-4D97-AF65-F5344CB8AC3E}">
        <p14:creationId xmlns:p14="http://schemas.microsoft.com/office/powerpoint/2010/main" val="17682351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199-202.</a:t>
            </a:r>
          </a:p>
          <a:p>
            <a:pPr eaLnBrk="1" hangingPunct="1">
              <a:spcBef>
                <a:spcPct val="0"/>
              </a:spcBef>
            </a:pPr>
            <a:endParaRPr lang="en-US" alt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1D3DA29-2626-42AE-87B8-418551CB19DD}" type="slidenum">
              <a:rPr lang="en-US" altLang="en-US" smtClean="0"/>
              <a:pPr>
                <a:spcBef>
                  <a:spcPct val="0"/>
                </a:spcBef>
              </a:pPr>
              <a:t>70</a:t>
            </a:fld>
            <a:endParaRPr lang="en-US" altLang="en-US" smtClean="0"/>
          </a:p>
        </p:txBody>
      </p:sp>
    </p:spTree>
    <p:extLst>
      <p:ext uri="{BB962C8B-B14F-4D97-AF65-F5344CB8AC3E}">
        <p14:creationId xmlns:p14="http://schemas.microsoft.com/office/powerpoint/2010/main" val="42167868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199-202.</a:t>
            </a:r>
          </a:p>
          <a:p>
            <a:pPr eaLnBrk="1" hangingPunct="1">
              <a:spcBef>
                <a:spcPct val="0"/>
              </a:spcBef>
            </a:pPr>
            <a:endParaRPr lang="en-US" alt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D2CEF05-E68B-4F08-8FB0-62F69A3569C0}" type="slidenum">
              <a:rPr lang="en-US" altLang="en-US" smtClean="0"/>
              <a:pPr>
                <a:spcBef>
                  <a:spcPct val="0"/>
                </a:spcBef>
              </a:pPr>
              <a:t>71</a:t>
            </a:fld>
            <a:endParaRPr lang="en-US" altLang="en-US" smtClean="0"/>
          </a:p>
        </p:txBody>
      </p:sp>
    </p:spTree>
    <p:extLst>
      <p:ext uri="{BB962C8B-B14F-4D97-AF65-F5344CB8AC3E}">
        <p14:creationId xmlns:p14="http://schemas.microsoft.com/office/powerpoint/2010/main" val="1294307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p:txBody>
      </p:sp>
      <p:sp>
        <p:nvSpPr>
          <p:cNvPr id="223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F18D3D5-C50A-472C-922E-4A430A555EE4}" type="slidenum">
              <a:rPr lang="en-US" altLang="en-US"/>
              <a:pPr>
                <a:spcBef>
                  <a:spcPct val="0"/>
                </a:spcBef>
              </a:pPr>
              <a:t>9</a:t>
            </a:fld>
            <a:endParaRPr lang="en-US" altLang="en-US"/>
          </a:p>
        </p:txBody>
      </p:sp>
    </p:spTree>
    <p:extLst>
      <p:ext uri="{BB962C8B-B14F-4D97-AF65-F5344CB8AC3E}">
        <p14:creationId xmlns:p14="http://schemas.microsoft.com/office/powerpoint/2010/main" val="258502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p:txBody>
      </p:sp>
      <p:sp>
        <p:nvSpPr>
          <p:cNvPr id="225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C4662A-6600-43EE-8120-2CCCEC053CED}" type="slidenum">
              <a:rPr lang="en-US" altLang="en-US"/>
              <a:pPr>
                <a:spcBef>
                  <a:spcPct val="0"/>
                </a:spcBef>
              </a:pPr>
              <a:t>10</a:t>
            </a:fld>
            <a:endParaRPr lang="en-US" altLang="en-US"/>
          </a:p>
        </p:txBody>
      </p:sp>
    </p:spTree>
    <p:extLst>
      <p:ext uri="{BB962C8B-B14F-4D97-AF65-F5344CB8AC3E}">
        <p14:creationId xmlns:p14="http://schemas.microsoft.com/office/powerpoint/2010/main" val="2500367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157-163.</a:t>
            </a:r>
          </a:p>
        </p:txBody>
      </p:sp>
      <p:sp>
        <p:nvSpPr>
          <p:cNvPr id="227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8B4B6D-30CB-4963-B1B1-9780AD861628}" type="slidenum">
              <a:rPr lang="en-US" altLang="en-US"/>
              <a:pPr>
                <a:spcBef>
                  <a:spcPct val="0"/>
                </a:spcBef>
              </a:pPr>
              <a:t>11</a:t>
            </a:fld>
            <a:endParaRPr lang="en-US" altLang="en-US"/>
          </a:p>
        </p:txBody>
      </p:sp>
    </p:spTree>
    <p:extLst>
      <p:ext uri="{BB962C8B-B14F-4D97-AF65-F5344CB8AC3E}">
        <p14:creationId xmlns:p14="http://schemas.microsoft.com/office/powerpoint/2010/main" val="401659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1501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pPr>
              <a:defRPr/>
            </a:pPr>
            <a:r>
              <a:rPr lang="en-US" altLang="en-US"/>
              <a:t>Chapter 6 – Slide  </a:t>
            </a:r>
            <a:fld id="{3AABFDA1-0CF5-46A1-88A3-6EBC6CE75664}" type="slidenum">
              <a:rPr lang="en-US" altLang="en-US" b="1"/>
              <a:pPr>
                <a:defRPr/>
              </a:pPr>
              <a:t>‹#›</a:t>
            </a:fld>
            <a:endParaRPr lang="en-US" altLang="en-US" b="1"/>
          </a:p>
        </p:txBody>
      </p:sp>
    </p:spTree>
    <p:extLst>
      <p:ext uri="{BB962C8B-B14F-4D97-AF65-F5344CB8AC3E}">
        <p14:creationId xmlns:p14="http://schemas.microsoft.com/office/powerpoint/2010/main" val="398028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smtClean="0"/>
              <a:t>Click to edit Master title style</a:t>
            </a:r>
            <a:endParaRPr lang="en-US" dirty="0"/>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pPr>
              <a:defRPr/>
            </a:pPr>
            <a:r>
              <a:rPr lang="en-US" altLang="en-US"/>
              <a:t>Chapter 6 – Slide  </a:t>
            </a:r>
            <a:fld id="{A4492AD4-F6C5-4961-8FC3-645B657A7D77}" type="slidenum">
              <a:rPr lang="en-US" altLang="en-US" b="1"/>
              <a:pPr>
                <a:defRPr/>
              </a:pPr>
              <a:t>‹#›</a:t>
            </a:fld>
            <a:endParaRPr lang="en-US" altLang="en-US" b="1"/>
          </a:p>
        </p:txBody>
      </p:sp>
    </p:spTree>
    <p:extLst>
      <p:ext uri="{BB962C8B-B14F-4D97-AF65-F5344CB8AC3E}">
        <p14:creationId xmlns:p14="http://schemas.microsoft.com/office/powerpoint/2010/main" val="73409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pPr>
              <a:defRPr/>
            </a:pPr>
            <a:r>
              <a:rPr lang="en-US" altLang="en-US"/>
              <a:t>Chapter 6 – Slide  </a:t>
            </a:r>
            <a:fld id="{A6AEBAFC-A868-4A19-9944-55157C5CB725}" type="slidenum">
              <a:rPr lang="en-US" altLang="en-US" b="1"/>
              <a:pPr>
                <a:defRPr/>
              </a:pPr>
              <a:t>‹#›</a:t>
            </a:fld>
            <a:endParaRPr lang="en-US" altLang="en-US" b="1"/>
          </a:p>
        </p:txBody>
      </p:sp>
    </p:spTree>
    <p:extLst>
      <p:ext uri="{BB962C8B-B14F-4D97-AF65-F5344CB8AC3E}">
        <p14:creationId xmlns:p14="http://schemas.microsoft.com/office/powerpoint/2010/main" val="1268067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atin typeface="Franklin Gothic Book" pitchFamily="34" charset="0"/>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a:latin typeface="Franklin Gothic Book" panose="020B0503020102020204" pitchFamily="34" charset="0"/>
              </a:defRPr>
            </a:lvl1pPr>
          </a:lstStyle>
          <a:p>
            <a:pPr>
              <a:defRPr/>
            </a:pPr>
            <a:r>
              <a:rPr lang="en-US" altLang="en-US"/>
              <a:t>Chapter 6 – Slide  </a:t>
            </a:r>
            <a:fld id="{035F7494-9CA1-4DD3-9BE5-C24F306AAED6}" type="slidenum">
              <a:rPr lang="en-US" altLang="en-US" b="1"/>
              <a:pPr>
                <a:defRPr/>
              </a:pPr>
              <a:t>‹#›</a:t>
            </a:fld>
            <a:endParaRPr lang="en-US" altLang="en-US" b="1"/>
          </a:p>
        </p:txBody>
      </p:sp>
      <p:sp>
        <p:nvSpPr>
          <p:cNvPr id="15" name="Footer Placeholder 3"/>
          <p:cNvSpPr txBox="1">
            <a:spLocks/>
          </p:cNvSpPr>
          <p:nvPr userDrawn="1"/>
        </p:nvSpPr>
        <p:spPr>
          <a:xfrm>
            <a:off x="3429000" y="6629400"/>
            <a:ext cx="3276600" cy="228600"/>
          </a:xfrm>
          <a:prstGeom prst="rect">
            <a:avLst/>
          </a:prstGeom>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r>
              <a:rPr lang="en-US" sz="900" dirty="0" smtClean="0"/>
              <a:t>Copyright (c) 2016 Nenad Jukic and Prospect Press</a:t>
            </a:r>
            <a:endParaRPr lang="en-US" sz="900" i="1" dirty="0" smtClean="0"/>
          </a:p>
        </p:txBody>
      </p:sp>
    </p:spTree>
  </p:cSld>
  <p:clrMap bg1="lt1" tx1="dk1" bg2="lt2" tx2="dk2" accent1="accent1" accent2="accent2" accent3="accent3" accent4="accent4" accent5="accent5" accent6="accent6" hlink="hlink" folHlink="folHlink"/>
  <p:sldLayoutIdLst>
    <p:sldLayoutId id="2147483686" r:id="rId1"/>
    <p:sldLayoutId id="2147483683" r:id="rId2"/>
    <p:sldLayoutId id="2147483684" r:id="rId3"/>
    <p:sldLayoutId id="2147483685"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853411"/>
            <a:ext cx="8458200" cy="1222375"/>
          </a:xfrm>
        </p:spPr>
        <p:txBody>
          <a:bodyPr/>
          <a:lstStyle/>
          <a:p>
            <a:pPr eaLnBrk="1" fontAlgn="auto" hangingPunct="1">
              <a:spcAft>
                <a:spcPts val="0"/>
              </a:spcAft>
              <a:defRPr/>
            </a:pPr>
            <a:r>
              <a:rPr dirty="0" smtClean="0">
                <a:effectLst>
                  <a:reflection endPos="0" dir="5400000" sy="-90000" algn="bl" rotWithShape="0"/>
                </a:effectLst>
              </a:rPr>
              <a:t>CHAPTER 5/6</a:t>
            </a:r>
            <a:endParaRPr cap="none" dirty="0">
              <a:effectLst>
                <a:reflection endPos="0" dir="5400000" sy="-90000" algn="bl" rotWithShape="0"/>
              </a:effectLst>
            </a:endParaRPr>
          </a:p>
        </p:txBody>
      </p:sp>
      <p:sp>
        <p:nvSpPr>
          <p:cNvPr id="4099" name="Subtitle 2"/>
          <p:cNvSpPr>
            <a:spLocks noGrp="1"/>
          </p:cNvSpPr>
          <p:nvPr>
            <p:ph type="subTitle" idx="1"/>
          </p:nvPr>
        </p:nvSpPr>
        <p:spPr/>
        <p:txBody>
          <a:bodyPr/>
          <a:lstStyle/>
          <a:p>
            <a:pPr eaLnBrk="1" hangingPunct="1"/>
            <a:r>
              <a:rPr altLang="en-US" b="1" dirty="0" smtClean="0">
                <a:solidFill>
                  <a:srgbClr val="443329"/>
                </a:solidFill>
              </a:rPr>
              <a:t>Constraints and Anomalies</a:t>
            </a:r>
          </a:p>
        </p:txBody>
      </p:sp>
    </p:spTree>
    <p:extLst>
      <p:ext uri="{BB962C8B-B14F-4D97-AF65-F5344CB8AC3E}">
        <p14:creationId xmlns:p14="http://schemas.microsoft.com/office/powerpoint/2010/main" val="2759794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2425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4260" name="TextBox 8"/>
          <p:cNvSpPr txBox="1">
            <a:spLocks noChangeArrowheads="1"/>
          </p:cNvSpPr>
          <p:nvPr/>
        </p:nvSpPr>
        <p:spPr bwMode="auto">
          <a:xfrm>
            <a:off x="25400" y="609600"/>
            <a:ext cx="9144000" cy="589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('M12', 'Boris', 'Grant', '20/Jun/1980', 60000, null,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('M23', 'Austin', 'Lee', '30/Oct/1975', 50000, 5000,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('M34', 'George', 'Sherman', '11/Jan/1976', 52000, 2000, null);</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('M12','555-2222');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('M12','555-3232');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('M23','555-9988');</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('M34','555-9999');</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('B1', '5', 'M12');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('B2', '6',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('B3', '4',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('B4', '4', 'M34');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('I11', 'Jane');</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('I22', 'Niko');</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('I33', 'Mick');</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('I11','B1','15/May/2012','14/May/2013');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('I22','B3','11/Jan/2013','11/Jan/2014');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('I33','B3','12/Jan/2013','12/Jan/2014');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('I33','B4','11/Jan/2013','11/Jan/2014');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('C111', 'BlingNotes', 'Music', 'Chicago',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('C222', 'SkyJet', 'Airline', 'Oak Park',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('C777', 'WindyCT', 'Music', 'Chicago',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('C888', 'SouthAlps', 'Sports', 'Rosemont', 'C777');</a:t>
            </a:r>
          </a:p>
        </p:txBody>
      </p:sp>
      <p:sp>
        <p:nvSpPr>
          <p:cNvPr id="22426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6F5CB0-5F2E-4B5F-BCA5-844D7F5CD4FC}" type="slidenum">
              <a:rPr lang="en-US" altLang="en-US" sz="900" b="1">
                <a:solidFill>
                  <a:schemeClr val="tx1"/>
                </a:solidFill>
              </a:rPr>
              <a:pPr>
                <a:spcBef>
                  <a:spcPct val="0"/>
                </a:spcBef>
                <a:buClrTx/>
                <a:buSzTx/>
                <a:buFontTx/>
                <a:buNone/>
              </a:pPr>
              <a:t>10</a:t>
            </a:fld>
            <a:endParaRPr lang="en-US" altLang="en-US" sz="900" b="1">
              <a:solidFill>
                <a:schemeClr val="tx1"/>
              </a:solidFill>
            </a:endParaRPr>
          </a:p>
        </p:txBody>
      </p:sp>
    </p:spTree>
    <p:extLst>
      <p:ext uri="{BB962C8B-B14F-4D97-AF65-F5344CB8AC3E}">
        <p14:creationId xmlns:p14="http://schemas.microsoft.com/office/powerpoint/2010/main" val="2450160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26307"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6308" name="TextBox 8"/>
          <p:cNvSpPr txBox="1">
            <a:spLocks noChangeArrowheads="1"/>
          </p:cNvSpPr>
          <p:nvPr/>
        </p:nvSpPr>
        <p:spPr bwMode="auto">
          <a:xfrm>
            <a:off x="25400" y="609600"/>
            <a:ext cx="9144000" cy="349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'21', 1,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'41', 1,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'11', 2,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'31', 2,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('B3', '11', 2, 'C777');</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('B4', '11', 2, 'C777');</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('5432', 'Brian');</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('9876', 'Boris');</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('7652', 'Caroline');</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'21',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'41',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'11',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'31',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('B3', '11',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('B4', '11', '7652');</a:t>
            </a:r>
          </a:p>
        </p:txBody>
      </p:sp>
      <p:sp>
        <p:nvSpPr>
          <p:cNvPr id="22630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2672FD-FA7C-4BAD-9185-DEFFA038DEF2}" type="slidenum">
              <a:rPr lang="en-US" altLang="en-US" sz="900" b="1">
                <a:solidFill>
                  <a:schemeClr val="tx1"/>
                </a:solidFill>
              </a:rPr>
              <a:pPr>
                <a:spcBef>
                  <a:spcPct val="0"/>
                </a:spcBef>
                <a:buClrTx/>
                <a:buSzTx/>
                <a:buFontTx/>
                <a:buNone/>
              </a:pPr>
              <a:t>11</a:t>
            </a:fld>
            <a:endParaRPr lang="en-US" altLang="en-US" sz="900" b="1">
              <a:solidFill>
                <a:schemeClr val="tx1"/>
              </a:solidFill>
            </a:endParaRPr>
          </a:p>
        </p:txBody>
      </p:sp>
    </p:spTree>
    <p:extLst>
      <p:ext uri="{BB962C8B-B14F-4D97-AF65-F5344CB8AC3E}">
        <p14:creationId xmlns:p14="http://schemas.microsoft.com/office/powerpoint/2010/main" val="121232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z="3200" b="1" dirty="0">
                <a:solidFill>
                  <a:srgbClr val="0070C0"/>
                </a:solidFill>
                <a:latin typeface="Courier New" pitchFamily="49" charset="0"/>
                <a:cs typeface="Courier New" pitchFamily="49" charset="0"/>
              </a:rPr>
              <a:t>Referential </a:t>
            </a:r>
            <a:r>
              <a:rPr lang="en-US" sz="3200" b="1" dirty="0" smtClean="0">
                <a:solidFill>
                  <a:srgbClr val="0070C0"/>
                </a:solidFill>
                <a:latin typeface="Courier New" pitchFamily="49" charset="0"/>
                <a:cs typeface="Courier New" pitchFamily="49" charset="0"/>
              </a:rPr>
              <a:t>Integrity Constraints</a:t>
            </a:r>
            <a:endParaRPr lang="en-US" sz="3200" b="1" dirty="0">
              <a:solidFill>
                <a:srgbClr val="0070C0"/>
              </a:solidFill>
              <a:latin typeface="Courier New" pitchFamily="49" charset="0"/>
              <a:cs typeface="Courier New" pitchFamily="49" charset="0"/>
            </a:endParaRPr>
          </a:p>
        </p:txBody>
      </p:sp>
      <p:sp>
        <p:nvSpPr>
          <p:cNvPr id="4" name="Title 3"/>
          <p:cNvSpPr>
            <a:spLocks noGrp="1"/>
          </p:cNvSpPr>
          <p:nvPr>
            <p:ph type="title"/>
          </p:nvPr>
        </p:nvSpPr>
        <p:spPr/>
        <p:txBody>
          <a:bodyPr/>
          <a:lstStyle/>
          <a:p>
            <a:endParaRPr lang="en-US"/>
          </a:p>
        </p:txBody>
      </p:sp>
      <p:sp>
        <p:nvSpPr>
          <p:cNvPr id="2" name="Footer Placeholder 1"/>
          <p:cNvSpPr>
            <a:spLocks noGrp="1"/>
          </p:cNvSpPr>
          <p:nvPr>
            <p:ph type="ftr" sz="quarter" idx="4294967295"/>
          </p:nvPr>
        </p:nvSpPr>
        <p:spPr>
          <a:xfrm>
            <a:off x="0" y="6629400"/>
            <a:ext cx="3810000" cy="228600"/>
          </a:xfrm>
        </p:spPr>
        <p:txBody>
          <a:bodyPr/>
          <a:lstStyle/>
          <a:p>
            <a:pPr>
              <a:defRPr/>
            </a:pPr>
            <a:r>
              <a:rPr lang="en-US" smtClean="0"/>
              <a:t>Jukić, Vrbsky, Nestorov – Database Systems </a:t>
            </a:r>
            <a:endParaRPr lang="en-US"/>
          </a:p>
        </p:txBody>
      </p:sp>
      <p:sp>
        <p:nvSpPr>
          <p:cNvPr id="3" name="Slide Number Placeholder 2"/>
          <p:cNvSpPr>
            <a:spLocks noGrp="1"/>
          </p:cNvSpPr>
          <p:nvPr>
            <p:ph type="sldNum" sz="quarter" idx="4294967295"/>
          </p:nvPr>
        </p:nvSpPr>
        <p:spPr>
          <a:xfrm>
            <a:off x="7924800" y="6629400"/>
            <a:ext cx="1219200" cy="228600"/>
          </a:xfrm>
        </p:spPr>
        <p:txBody>
          <a:bodyPr/>
          <a:lstStyle/>
          <a:p>
            <a:pPr>
              <a:defRPr/>
            </a:pPr>
            <a:r>
              <a:rPr lang="en-US" altLang="en-US" smtClean="0"/>
              <a:t>Chapter 6 – Slide  </a:t>
            </a:r>
            <a:fld id="{A6AEBAFC-A868-4A19-9944-55157C5CB725}" type="slidenum">
              <a:rPr lang="en-US" altLang="en-US" b="1" smtClean="0"/>
              <a:pPr>
                <a:defRPr/>
              </a:pPr>
              <a:t>12</a:t>
            </a:fld>
            <a:endParaRPr lang="en-US" altLang="en-US" b="1"/>
          </a:p>
        </p:txBody>
      </p:sp>
    </p:spTree>
    <p:extLst>
      <p:ext uri="{BB962C8B-B14F-4D97-AF65-F5344CB8AC3E}">
        <p14:creationId xmlns:p14="http://schemas.microsoft.com/office/powerpoint/2010/main" val="89902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4800" y="328692"/>
            <a:ext cx="8686800" cy="838200"/>
          </a:xfrm>
        </p:spPr>
        <p:txBody>
          <a:bodyPr/>
          <a:lstStyle/>
          <a:p>
            <a:r>
              <a:rPr lang="en-US" altLang="en-US" cap="none" dirty="0">
                <a:ea typeface="MS PGothic" pitchFamily="34" charset="-128"/>
              </a:rPr>
              <a:t>CONSTRAINT MANAGEMENT</a:t>
            </a:r>
            <a:endParaRPr lang="en-US" dirty="0"/>
          </a:p>
        </p:txBody>
      </p:sp>
      <p:sp>
        <p:nvSpPr>
          <p:cNvPr id="9" name="Content Placeholder 8"/>
          <p:cNvSpPr>
            <a:spLocks noGrp="1"/>
          </p:cNvSpPr>
          <p:nvPr>
            <p:ph idx="1"/>
          </p:nvPr>
        </p:nvSpPr>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Jukić, Vrbsky, Nestorov – Database Systems </a:t>
            </a:r>
            <a:endParaRPr lang="en-US"/>
          </a:p>
        </p:txBody>
      </p:sp>
      <p:sp>
        <p:nvSpPr>
          <p:cNvPr id="3" name="Slide Number Placeholder 2"/>
          <p:cNvSpPr>
            <a:spLocks noGrp="1"/>
          </p:cNvSpPr>
          <p:nvPr>
            <p:ph type="sldNum" sz="quarter" idx="11"/>
          </p:nvPr>
        </p:nvSpPr>
        <p:spPr/>
        <p:txBody>
          <a:bodyPr/>
          <a:lstStyle/>
          <a:p>
            <a:r>
              <a:rPr lang="en-US" altLang="en-US" smtClean="0"/>
              <a:t>Chapter 5 – Slide  </a:t>
            </a:r>
            <a:fld id="{57BD9BC3-604C-4DDF-B259-AE6A6D23D4B1}" type="slidenum">
              <a:rPr lang="en-US" altLang="en-US" b="1" smtClean="0"/>
              <a:pPr/>
              <a:t>13</a:t>
            </a:fld>
            <a:endParaRPr lang="en-US" altLang="en-US" b="1"/>
          </a:p>
        </p:txBody>
      </p:sp>
      <p:sp>
        <p:nvSpPr>
          <p:cNvPr id="4" name="TextBox 4"/>
          <p:cNvSpPr txBox="1">
            <a:spLocks noChangeArrowheads="1"/>
          </p:cNvSpPr>
          <p:nvPr/>
        </p:nvSpPr>
        <p:spPr bwMode="auto">
          <a:xfrm>
            <a:off x="562768" y="1207432"/>
            <a:ext cx="7713663" cy="44012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manager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CHAR(4)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mfname</a:t>
            </a:r>
            <a:r>
              <a:rPr lang="en-US" altLang="en-US" sz="1400" dirty="0">
                <a:solidFill>
                  <a:schemeClr val="tx1"/>
                </a:solidFill>
                <a:latin typeface="Courier New" pitchFamily="49" charset="0"/>
                <a:cs typeface="Courier New" pitchFamily="49" charset="0"/>
              </a:rPr>
              <a:t> 		VARCHAR(15)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mlname</a:t>
            </a:r>
            <a:r>
              <a:rPr lang="en-US" altLang="en-US" sz="1400" dirty="0">
                <a:solidFill>
                  <a:schemeClr val="tx1"/>
                </a:solidFill>
                <a:latin typeface="Courier New" pitchFamily="49" charset="0"/>
                <a:cs typeface="Courier New" pitchFamily="49" charset="0"/>
              </a:rPr>
              <a:t> 		VARCHAR(15)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mbdate</a:t>
            </a:r>
            <a:r>
              <a:rPr lang="en-US" altLang="en-US" sz="1400" dirty="0">
                <a:solidFill>
                  <a:schemeClr val="tx1"/>
                </a:solidFill>
                <a:latin typeface="Courier New" pitchFamily="49" charset="0"/>
                <a:cs typeface="Courier New" pitchFamily="49" charset="0"/>
              </a:rPr>
              <a:t> 		DATE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msalary</a:t>
            </a:r>
            <a:r>
              <a:rPr lang="en-US" altLang="en-US" sz="1400" dirty="0">
                <a:solidFill>
                  <a:schemeClr val="tx1"/>
                </a:solidFill>
                <a:latin typeface="Courier New" pitchFamily="49" charset="0"/>
                <a:cs typeface="Courier New" pitchFamily="49" charset="0"/>
              </a:rPr>
              <a:t> 		NUMERIC(9,2)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mbonus</a:t>
            </a:r>
            <a:r>
              <a:rPr lang="en-US" altLang="en-US" sz="1400" dirty="0">
                <a:solidFill>
                  <a:schemeClr val="tx1"/>
                </a:solidFill>
                <a:latin typeface="Courier New" pitchFamily="49" charset="0"/>
                <a:cs typeface="Courier New" pitchFamily="49" charset="0"/>
              </a:rPr>
              <a:t> 		NUMERIC(9,2),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b="1" dirty="0" err="1">
                <a:solidFill>
                  <a:srgbClr val="0070C0"/>
                </a:solidFill>
                <a:latin typeface="Courier New" pitchFamily="49" charset="0"/>
                <a:cs typeface="Courier New" pitchFamily="49" charset="0"/>
              </a:rPr>
              <a:t>mresbuildingid</a:t>
            </a:r>
            <a:r>
              <a:rPr lang="en-US" altLang="en-US" sz="1400" b="1" dirty="0">
                <a:solidFill>
                  <a:srgbClr val="0070C0"/>
                </a:solidFill>
                <a:latin typeface="Courier New" pitchFamily="49" charset="0"/>
                <a:cs typeface="Courier New" pitchFamily="49" charset="0"/>
              </a:rPr>
              <a:t> 	CHAR(3),</a:t>
            </a:r>
          </a:p>
          <a:p>
            <a:pPr eaLnBrk="1" hangingPunct="1">
              <a:spcBef>
                <a:spcPct val="0"/>
              </a:spcBef>
              <a:buClrTx/>
              <a:buSzTx/>
              <a:buFontTx/>
              <a:buNone/>
            </a:pPr>
            <a:r>
              <a:rPr lang="en-US" altLang="en-US" sz="1400" b="1" dirty="0">
                <a:solidFill>
                  <a:schemeClr val="tx1"/>
                </a:solidFill>
                <a:latin typeface="Courier New" pitchFamily="49" charset="0"/>
                <a:cs typeface="Courier New" pitchFamily="49" charset="0"/>
              </a:rPr>
              <a:t>PRIMARY KEY (</a:t>
            </a:r>
            <a:r>
              <a:rPr lang="en-US" altLang="en-US" sz="1400" b="1"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a:t>
            </a:r>
            <a:endParaRPr lang="en-US" altLang="en-US" sz="1400" dirty="0" smtClean="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building</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buildingid</a:t>
            </a:r>
            <a:r>
              <a:rPr lang="en-US" altLang="en-US" sz="1400" dirty="0">
                <a:solidFill>
                  <a:schemeClr val="tx1"/>
                </a:solidFill>
                <a:latin typeface="Courier New" pitchFamily="49" charset="0"/>
                <a:cs typeface="Courier New" pitchFamily="49" charset="0"/>
              </a:rPr>
              <a:t>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bnooffloors</a:t>
            </a:r>
            <a:r>
              <a:rPr lang="en-US" altLang="en-US" sz="1400" dirty="0">
                <a:solidFill>
                  <a:schemeClr val="tx1"/>
                </a:solidFill>
                <a:latin typeface="Courier New" pitchFamily="49" charset="0"/>
                <a:cs typeface="Courier New" pitchFamily="49" charset="0"/>
              </a:rPr>
              <a:t> 	INT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bmanagerid</a:t>
            </a:r>
            <a:r>
              <a:rPr lang="en-US" altLang="en-US" sz="1400" dirty="0">
                <a:solidFill>
                  <a:schemeClr val="tx1"/>
                </a:solidFill>
                <a:latin typeface="Courier New" pitchFamily="49" charset="0"/>
                <a:cs typeface="Courier New" pitchFamily="49" charset="0"/>
              </a:rPr>
              <a:t> 	CHAR(4) 		NOT NULL,</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	</a:t>
            </a:r>
            <a:r>
              <a:rPr lang="en-US" altLang="en-US" sz="1400" b="1" u="sng" dirty="0" smtClean="0">
                <a:solidFill>
                  <a:schemeClr val="tx1"/>
                </a:solidFill>
                <a:latin typeface="Courier New" pitchFamily="49" charset="0"/>
                <a:cs typeface="Courier New" pitchFamily="49" charset="0"/>
              </a:rPr>
              <a:t>PRIMARY </a:t>
            </a:r>
            <a:r>
              <a:rPr lang="en-US" altLang="en-US" sz="1400" b="1" u="sng" dirty="0">
                <a:solidFill>
                  <a:schemeClr val="tx1"/>
                </a:solidFill>
                <a:latin typeface="Courier New" pitchFamily="49" charset="0"/>
                <a:cs typeface="Courier New" pitchFamily="49" charset="0"/>
              </a:rPr>
              <a:t>KEY </a:t>
            </a:r>
            <a:r>
              <a:rPr lang="en-US" altLang="en-US" sz="1400" b="1" dirty="0">
                <a:solidFill>
                  <a:schemeClr val="tx1"/>
                </a:solidFill>
                <a:latin typeface="Courier New" pitchFamily="49" charset="0"/>
                <a:cs typeface="Courier New" pitchFamily="49" charset="0"/>
              </a:rPr>
              <a:t>(</a:t>
            </a:r>
            <a:r>
              <a:rPr lang="en-US" altLang="en-US" sz="1400" b="1" dirty="0" err="1">
                <a:solidFill>
                  <a:schemeClr val="tx1"/>
                </a:solidFill>
                <a:latin typeface="Courier New" pitchFamily="49" charset="0"/>
                <a:cs typeface="Courier New" pitchFamily="49" charset="0"/>
              </a:rPr>
              <a:t>buildingid</a:t>
            </a:r>
            <a:r>
              <a:rPr lang="en-US" altLang="en-US" sz="1400" b="1"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	</a:t>
            </a:r>
            <a:r>
              <a:rPr lang="en-US" altLang="en-US" sz="1400" b="1" u="sng" dirty="0" smtClean="0">
                <a:solidFill>
                  <a:schemeClr val="tx1"/>
                </a:solidFill>
                <a:latin typeface="Courier New" pitchFamily="49" charset="0"/>
                <a:cs typeface="Courier New" pitchFamily="49" charset="0"/>
              </a:rPr>
              <a:t>FOREIGN </a:t>
            </a:r>
            <a:r>
              <a:rPr lang="en-US" altLang="en-US" sz="1400" b="1" u="sng" dirty="0">
                <a:solidFill>
                  <a:schemeClr val="tx1"/>
                </a:solidFill>
                <a:latin typeface="Courier New" pitchFamily="49" charset="0"/>
                <a:cs typeface="Courier New" pitchFamily="49" charset="0"/>
              </a:rPr>
              <a:t>KEY </a:t>
            </a:r>
            <a:r>
              <a:rPr lang="en-US" altLang="en-US" sz="1400" dirty="0">
                <a:solidFill>
                  <a:schemeClr val="tx1"/>
                </a:solidFill>
                <a:latin typeface="Courier New" pitchFamily="49" charset="0"/>
                <a:cs typeface="Courier New" pitchFamily="49" charset="0"/>
              </a:rPr>
              <a:t>(</a:t>
            </a:r>
            <a:r>
              <a:rPr lang="en-US" altLang="en-US" sz="1400" dirty="0" err="1">
                <a:solidFill>
                  <a:schemeClr val="tx1"/>
                </a:solidFill>
                <a:latin typeface="Courier New" pitchFamily="49" charset="0"/>
                <a:cs typeface="Courier New" pitchFamily="49" charset="0"/>
              </a:rPr>
              <a:t>bmanagerid</a:t>
            </a:r>
            <a:r>
              <a:rPr lang="en-US" altLang="en-US" sz="1400" dirty="0">
                <a:solidFill>
                  <a:schemeClr val="tx1"/>
                </a:solidFill>
                <a:latin typeface="Courier New" pitchFamily="49" charset="0"/>
                <a:cs typeface="Courier New" pitchFamily="49" charset="0"/>
              </a:rPr>
              <a:t>) REFERENCES manager(</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a:t>
            </a:r>
            <a:endParaRPr lang="en-US" altLang="en-US" sz="1400" dirty="0" smtClean="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a:t>
            </a:r>
            <a:endParaRPr lang="en-US" altLang="en-US" sz="1400" dirty="0">
              <a:solidFill>
                <a:schemeClr val="tx1"/>
              </a:solidFill>
              <a:latin typeface="Courier New" pitchFamily="49" charset="0"/>
              <a:cs typeface="Courier New" pitchFamily="49" charset="0"/>
            </a:endParaRPr>
          </a:p>
        </p:txBody>
      </p:sp>
      <p:sp>
        <p:nvSpPr>
          <p:cNvPr id="5" name="Right Arrow 4"/>
          <p:cNvSpPr/>
          <p:nvPr/>
        </p:nvSpPr>
        <p:spPr>
          <a:xfrm>
            <a:off x="4507071" y="27432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38800" y="2662535"/>
            <a:ext cx="3276600" cy="923330"/>
          </a:xfrm>
          <a:prstGeom prst="rect">
            <a:avLst/>
          </a:prstGeom>
          <a:noFill/>
        </p:spPr>
        <p:txBody>
          <a:bodyPr wrap="square" rtlCol="0">
            <a:spAutoFit/>
          </a:bodyPr>
          <a:lstStyle/>
          <a:p>
            <a:r>
              <a:rPr lang="en-US" dirty="0">
                <a:solidFill>
                  <a:srgbClr val="0070C0"/>
                </a:solidFill>
                <a:latin typeface="Courier New" pitchFamily="49" charset="0"/>
                <a:cs typeface="Courier New" pitchFamily="49" charset="0"/>
              </a:rPr>
              <a:t>Column</a:t>
            </a:r>
            <a:r>
              <a:rPr lang="en-US" dirty="0" smtClean="0"/>
              <a:t> </a:t>
            </a:r>
            <a:r>
              <a:rPr lang="en-US" altLang="en-US" b="1" u="sng" dirty="0" err="1" smtClean="0">
                <a:solidFill>
                  <a:srgbClr val="0070C0"/>
                </a:solidFill>
                <a:latin typeface="Courier New" pitchFamily="49" charset="0"/>
                <a:cs typeface="Courier New" pitchFamily="49" charset="0"/>
              </a:rPr>
              <a:t>mresbuildingid</a:t>
            </a:r>
            <a:endParaRPr lang="en-US" altLang="en-US" b="1" u="sng" dirty="0" smtClean="0">
              <a:solidFill>
                <a:srgbClr val="0070C0"/>
              </a:solidFill>
              <a:latin typeface="Courier New" pitchFamily="49" charset="0"/>
              <a:cs typeface="Courier New" pitchFamily="49" charset="0"/>
            </a:endParaRPr>
          </a:p>
          <a:p>
            <a:r>
              <a:rPr lang="en-US" altLang="en-US" dirty="0" smtClean="0">
                <a:solidFill>
                  <a:srgbClr val="0070C0"/>
                </a:solidFill>
                <a:latin typeface="Courier New" pitchFamily="49" charset="0"/>
                <a:cs typeface="Courier New" pitchFamily="49" charset="0"/>
              </a:rPr>
              <a:t>Is not declared as a foreign key YET. </a:t>
            </a:r>
            <a:endParaRPr lang="en-US" dirty="0"/>
          </a:p>
        </p:txBody>
      </p:sp>
      <p:sp>
        <p:nvSpPr>
          <p:cNvPr id="7" name="TextBox 6"/>
          <p:cNvSpPr txBox="1"/>
          <p:nvPr/>
        </p:nvSpPr>
        <p:spPr>
          <a:xfrm>
            <a:off x="914400" y="5650526"/>
            <a:ext cx="7467600" cy="646331"/>
          </a:xfrm>
          <a:prstGeom prst="rect">
            <a:avLst/>
          </a:prstGeom>
          <a:noFill/>
        </p:spPr>
        <p:txBody>
          <a:bodyPr wrap="square" rtlCol="0">
            <a:spAutoFit/>
          </a:bodyPr>
          <a:lstStyle/>
          <a:p>
            <a:r>
              <a:rPr lang="en-US" dirty="0" err="1" smtClean="0"/>
              <a:t>MresBuildingID</a:t>
            </a:r>
            <a:r>
              <a:rPr lang="en-US" dirty="0" smtClean="0"/>
              <a:t> in Manager implements relationship </a:t>
            </a:r>
            <a:r>
              <a:rPr lang="en-US" i="1" dirty="0" err="1">
                <a:solidFill>
                  <a:srgbClr val="0070C0"/>
                </a:solidFill>
              </a:rPr>
              <a:t>ResidentsIn</a:t>
            </a:r>
            <a:endParaRPr lang="en-US" i="1" dirty="0">
              <a:solidFill>
                <a:srgbClr val="0070C0"/>
              </a:solidFill>
            </a:endParaRPr>
          </a:p>
          <a:p>
            <a:r>
              <a:rPr lang="en-US" dirty="0" err="1" smtClean="0"/>
              <a:t>BmanagerID</a:t>
            </a:r>
            <a:r>
              <a:rPr lang="en-US" dirty="0" smtClean="0"/>
              <a:t> in Building implements the relationship </a:t>
            </a:r>
            <a:r>
              <a:rPr lang="en-US" i="1" dirty="0" smtClean="0">
                <a:solidFill>
                  <a:srgbClr val="0070C0"/>
                </a:solidFill>
              </a:rPr>
              <a:t>Manages </a:t>
            </a:r>
            <a:endParaRPr lang="en-US" i="1" dirty="0">
              <a:solidFill>
                <a:srgbClr val="0070C0"/>
              </a:solidFill>
            </a:endParaRPr>
          </a:p>
        </p:txBody>
      </p:sp>
      <p:pic>
        <p:nvPicPr>
          <p:cNvPr id="10" name="Picture 9"/>
          <p:cNvPicPr>
            <a:picLocks noChangeAspect="1"/>
          </p:cNvPicPr>
          <p:nvPr/>
        </p:nvPicPr>
        <p:blipFill>
          <a:blip r:embed="rId2"/>
          <a:stretch>
            <a:fillRect/>
          </a:stretch>
        </p:blipFill>
        <p:spPr>
          <a:xfrm>
            <a:off x="6285921" y="26748"/>
            <a:ext cx="2705679" cy="2618866"/>
          </a:xfrm>
          <a:prstGeom prst="rect">
            <a:avLst/>
          </a:prstGeom>
        </p:spPr>
      </p:pic>
    </p:spTree>
    <p:extLst>
      <p:ext uri="{BB962C8B-B14F-4D97-AF65-F5344CB8AC3E}">
        <p14:creationId xmlns:p14="http://schemas.microsoft.com/office/powerpoint/2010/main" val="399069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bwMode="auto"/>
        <p:txBody>
          <a:bodyPr/>
          <a:lstStyle/>
          <a:p>
            <a:pPr eaLnBrk="1" hangingPunct="1"/>
            <a:r>
              <a:rPr altLang="en-US" cap="none" dirty="0">
                <a:ea typeface="MS PGothic" pitchFamily="34" charset="-128"/>
              </a:rPr>
              <a:t>CONSTRAINT MANAGEMENT</a:t>
            </a:r>
          </a:p>
        </p:txBody>
      </p:sp>
      <p:sp>
        <p:nvSpPr>
          <p:cNvPr id="228355" name="Content Placeholder 2"/>
          <p:cNvSpPr>
            <a:spLocks noGrp="1"/>
          </p:cNvSpPr>
          <p:nvPr>
            <p:ph idx="1"/>
          </p:nvPr>
        </p:nvSpPr>
        <p:spPr>
          <a:xfrm>
            <a:off x="38100" y="1143000"/>
            <a:ext cx="9144000" cy="5638800"/>
          </a:xfrm>
        </p:spPr>
        <p:txBody>
          <a:bodyPr>
            <a:normAutofit/>
          </a:bodyPr>
          <a:lstStyle/>
          <a:p>
            <a:pPr marL="0" indent="0" eaLnBrk="1" hangingPunct="1">
              <a:lnSpc>
                <a:spcPct val="90000"/>
              </a:lnSpc>
              <a:buFont typeface="Wingdings" pitchFamily="2" charset="2"/>
              <a:buNone/>
            </a:pPr>
            <a:r>
              <a:rPr altLang="en-US" sz="2000" b="1" i="1" dirty="0" smtClean="0"/>
              <a:t>Alter Statement 5:	</a:t>
            </a:r>
            <a:r>
              <a:rPr altLang="en-US" sz="1800" dirty="0" smtClean="0">
                <a:latin typeface="Courier New" pitchFamily="49" charset="0"/>
                <a:cs typeface="Courier New" pitchFamily="49" charset="0"/>
              </a:rPr>
              <a:t>ALTER TABLE 		manager</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a:t>
            </a:r>
            <a:r>
              <a:rPr altLang="en-US" sz="1800" b="1" dirty="0" smtClean="0">
                <a:latin typeface="Courier New" pitchFamily="49" charset="0"/>
                <a:cs typeface="Courier New" pitchFamily="49" charset="0"/>
              </a:rPr>
              <a:t>ADD CONSTRAINT</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FKResidesIn</a:t>
            </a: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FOREIGN KEY (</a:t>
            </a:r>
            <a:r>
              <a:rPr altLang="en-US" sz="1800" dirty="0" err="1" smtClean="0">
                <a:latin typeface="Courier New" pitchFamily="49" charset="0"/>
                <a:cs typeface="Courier New" pitchFamily="49" charset="0"/>
              </a:rPr>
              <a:t>mresbuildingid</a:t>
            </a:r>
            <a:r>
              <a:rPr altLang="en-US" sz="1800" dirty="0" smtClean="0">
                <a:latin typeface="Courier New" pitchFamily="49" charset="0"/>
                <a:cs typeface="Courier New" pitchFamily="49" charset="0"/>
              </a:rPr>
              <a:t>) </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REFERENCES building (</a:t>
            </a:r>
            <a:r>
              <a:rPr altLang="en-US" sz="1800" dirty="0" err="1" smtClean="0">
                <a:latin typeface="Courier New" pitchFamily="49" charset="0"/>
                <a:cs typeface="Courier New" pitchFamily="49" charset="0"/>
              </a:rPr>
              <a:t>buildingid</a:t>
            </a:r>
            <a:r>
              <a:rPr altLang="en-US" sz="1800" dirty="0" smtClean="0">
                <a:latin typeface="Courier New" pitchFamily="49" charset="0"/>
                <a:cs typeface="Courier New" pitchFamily="49" charset="0"/>
              </a:rPr>
              <a:t>);</a:t>
            </a:r>
          </a:p>
          <a:p>
            <a:pPr marL="0" indent="0" eaLnBrk="1" hangingPunct="1">
              <a:lnSpc>
                <a:spcPct val="90000"/>
              </a:lnSpc>
              <a:buFont typeface="Wingdings" pitchFamily="2" charset="2"/>
              <a:buNone/>
            </a:pPr>
            <a:r>
              <a:rPr lang="en-US" altLang="en-US" sz="2000" b="1" i="1" dirty="0" smtClean="0">
                <a:solidFill>
                  <a:srgbClr val="0070C0"/>
                </a:solidFill>
              </a:rPr>
              <a:t>Then add values</a:t>
            </a:r>
            <a:endParaRPr altLang="en-US" sz="2000" b="1" i="1" dirty="0" smtClean="0">
              <a:solidFill>
                <a:srgbClr val="0070C0"/>
              </a:solidFill>
            </a:endParaRPr>
          </a:p>
          <a:p>
            <a:pPr marL="0" indent="0" eaLnBrk="1" hangingPunct="1">
              <a:lnSpc>
                <a:spcPct val="90000"/>
              </a:lnSpc>
              <a:buFont typeface="Wingdings" pitchFamily="2" charset="2"/>
              <a:buNone/>
            </a:pPr>
            <a:r>
              <a:rPr altLang="en-US" sz="2000" b="1" i="1" dirty="0" smtClean="0"/>
              <a:t>Update Statement 4:	</a:t>
            </a:r>
            <a:r>
              <a:rPr altLang="en-US" sz="1800" dirty="0" smtClean="0">
                <a:latin typeface="Courier New" pitchFamily="49" charset="0"/>
                <a:cs typeface="Courier New" pitchFamily="49" charset="0"/>
              </a:rPr>
              <a:t>UPDATE 	manager</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SET 		</a:t>
            </a:r>
            <a:r>
              <a:rPr altLang="en-US" sz="1800" dirty="0" err="1" smtClean="0">
                <a:latin typeface="Courier New" pitchFamily="49" charset="0"/>
                <a:cs typeface="Courier New" pitchFamily="49" charset="0"/>
              </a:rPr>
              <a:t>mresbuildingid</a:t>
            </a:r>
            <a:r>
              <a:rPr altLang="en-US" sz="1800" dirty="0" smtClean="0">
                <a:latin typeface="Courier New" pitchFamily="49" charset="0"/>
                <a:cs typeface="Courier New" pitchFamily="49" charset="0"/>
              </a:rPr>
              <a:t> = 'B1'</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WHERE 		</a:t>
            </a:r>
            <a:r>
              <a:rPr altLang="en-US" sz="1800" dirty="0" err="1" smtClean="0">
                <a:latin typeface="Courier New" pitchFamily="49" charset="0"/>
                <a:cs typeface="Courier New" pitchFamily="49" charset="0"/>
              </a:rPr>
              <a:t>managerid</a:t>
            </a:r>
            <a:r>
              <a:rPr altLang="en-US" sz="1800" dirty="0" smtClean="0">
                <a:latin typeface="Courier New" pitchFamily="49" charset="0"/>
                <a:cs typeface="Courier New" pitchFamily="49" charset="0"/>
              </a:rPr>
              <a:t> = 'M12';</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2000" b="1" i="1" dirty="0" smtClean="0"/>
              <a:t>Update Statement 5:	</a:t>
            </a:r>
            <a:r>
              <a:rPr altLang="en-US" sz="1800" dirty="0" smtClean="0">
                <a:latin typeface="Courier New" pitchFamily="49" charset="0"/>
                <a:cs typeface="Courier New" pitchFamily="49" charset="0"/>
              </a:rPr>
              <a:t>UPDATE 	manager</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SET 		</a:t>
            </a:r>
            <a:r>
              <a:rPr altLang="en-US" sz="1800" dirty="0" err="1" smtClean="0">
                <a:latin typeface="Courier New" pitchFamily="49" charset="0"/>
                <a:cs typeface="Courier New" pitchFamily="49" charset="0"/>
              </a:rPr>
              <a:t>mresbuildingid</a:t>
            </a:r>
            <a:r>
              <a:rPr altLang="en-US" sz="1800" dirty="0" smtClean="0">
                <a:latin typeface="Courier New" pitchFamily="49" charset="0"/>
                <a:cs typeface="Courier New" pitchFamily="49" charset="0"/>
              </a:rPr>
              <a:t> = 'B2'</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WHERE 		</a:t>
            </a:r>
            <a:r>
              <a:rPr altLang="en-US" sz="1800" dirty="0" err="1" smtClean="0">
                <a:latin typeface="Courier New" pitchFamily="49" charset="0"/>
                <a:cs typeface="Courier New" pitchFamily="49" charset="0"/>
              </a:rPr>
              <a:t>managerid</a:t>
            </a:r>
            <a:r>
              <a:rPr altLang="en-US" sz="1800" dirty="0" smtClean="0">
                <a:latin typeface="Courier New" pitchFamily="49" charset="0"/>
                <a:cs typeface="Courier New" pitchFamily="49" charset="0"/>
              </a:rPr>
              <a:t> = 'M23';</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2000" b="1" i="1" dirty="0" smtClean="0"/>
              <a:t>Update Statement 6:	</a:t>
            </a:r>
            <a:r>
              <a:rPr altLang="en-US" sz="1800" dirty="0" smtClean="0">
                <a:latin typeface="Courier New" pitchFamily="49" charset="0"/>
                <a:cs typeface="Courier New" pitchFamily="49" charset="0"/>
              </a:rPr>
              <a:t>UPDATE 	manager</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SET 		</a:t>
            </a:r>
            <a:r>
              <a:rPr altLang="en-US" sz="1800" dirty="0" err="1" smtClean="0">
                <a:latin typeface="Courier New" pitchFamily="49" charset="0"/>
                <a:cs typeface="Courier New" pitchFamily="49" charset="0"/>
              </a:rPr>
              <a:t>mresbuildingid</a:t>
            </a:r>
            <a:r>
              <a:rPr altLang="en-US" sz="1800" dirty="0" smtClean="0">
                <a:latin typeface="Courier New" pitchFamily="49" charset="0"/>
                <a:cs typeface="Courier New" pitchFamily="49" charset="0"/>
              </a:rPr>
              <a:t> = 'B4'</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WHERE 		</a:t>
            </a:r>
            <a:r>
              <a:rPr altLang="en-US" sz="1800" dirty="0" err="1" smtClean="0">
                <a:latin typeface="Courier New" pitchFamily="49" charset="0"/>
                <a:cs typeface="Courier New" pitchFamily="49" charset="0"/>
              </a:rPr>
              <a:t>managerid</a:t>
            </a:r>
            <a:r>
              <a:rPr altLang="en-US" sz="1800" dirty="0" smtClean="0">
                <a:latin typeface="Courier New" pitchFamily="49" charset="0"/>
                <a:cs typeface="Courier New" pitchFamily="49" charset="0"/>
              </a:rPr>
              <a:t> = 'M34';</a:t>
            </a:r>
            <a:br>
              <a:rPr altLang="en-US" sz="1800" dirty="0" smtClean="0">
                <a:latin typeface="Courier New" pitchFamily="49" charset="0"/>
                <a:cs typeface="Courier New" pitchFamily="49" charset="0"/>
              </a:rPr>
            </a:br>
            <a:endParaRPr altLang="en-US" sz="1800" dirty="0" smtClean="0">
              <a:latin typeface="Courier New" pitchFamily="49" charset="0"/>
              <a:cs typeface="Courier New" pitchFamily="49" charset="0"/>
            </a:endParaRPr>
          </a:p>
          <a:p>
            <a:pPr marL="0" indent="0" eaLnBrk="1" hangingPunct="1">
              <a:lnSpc>
                <a:spcPct val="90000"/>
              </a:lnSpc>
              <a:buNone/>
            </a:pPr>
            <a:r>
              <a:rPr lang="en-US" altLang="en-US" sz="1800" b="1" dirty="0" smtClean="0">
                <a:solidFill>
                  <a:srgbClr val="0070C0"/>
                </a:solidFill>
                <a:latin typeface="Courier New" pitchFamily="49" charset="0"/>
                <a:cs typeface="Courier New" pitchFamily="49" charset="0"/>
              </a:rPr>
              <a:t>And add the </a:t>
            </a:r>
            <a:r>
              <a:rPr lang="en-US" sz="1800" b="1" dirty="0">
                <a:solidFill>
                  <a:srgbClr val="0070C0"/>
                </a:solidFill>
                <a:latin typeface="Courier New" pitchFamily="49" charset="0"/>
                <a:cs typeface="Courier New" pitchFamily="49" charset="0"/>
              </a:rPr>
              <a:t>Referential integrity constraints</a:t>
            </a:r>
          </a:p>
          <a:p>
            <a:pPr marL="0" indent="0" eaLnBrk="1" hangingPunct="1">
              <a:lnSpc>
                <a:spcPct val="90000"/>
              </a:lnSpc>
              <a:buFont typeface="Wingdings" pitchFamily="2" charset="2"/>
              <a:buNone/>
            </a:pPr>
            <a:r>
              <a:rPr altLang="en-US" sz="2000" b="1" i="1" dirty="0" smtClean="0"/>
              <a:t>Alter Statement 6: </a:t>
            </a:r>
            <a:r>
              <a:rPr altLang="en-US" sz="2000" dirty="0" smtClean="0">
                <a:latin typeface="Courier New" pitchFamily="49" charset="0"/>
                <a:cs typeface="Courier New" pitchFamily="49" charset="0"/>
              </a:rPr>
              <a:t>	</a:t>
            </a:r>
            <a:r>
              <a:rPr altLang="en-US" sz="1800" dirty="0" smtClean="0">
                <a:latin typeface="Courier New" pitchFamily="49" charset="0"/>
                <a:cs typeface="Courier New" pitchFamily="49" charset="0"/>
              </a:rPr>
              <a:t>ALTER TABLE 	manager</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MODIFY 	(</a:t>
            </a:r>
            <a:r>
              <a:rPr altLang="en-US" sz="1800" dirty="0" err="1" smtClean="0">
                <a:latin typeface="Courier New" pitchFamily="49" charset="0"/>
                <a:cs typeface="Courier New" pitchFamily="49" charset="0"/>
              </a:rPr>
              <a:t>mresbuildingid</a:t>
            </a:r>
            <a:r>
              <a:rPr altLang="en-US" sz="1800" dirty="0" smtClean="0">
                <a:latin typeface="Courier New" pitchFamily="49" charset="0"/>
                <a:cs typeface="Courier New" pitchFamily="49" charset="0"/>
              </a:rPr>
              <a:t> NOT NULL);</a:t>
            </a:r>
            <a:endParaRPr altLang="en-US" sz="1700" b="1" i="1" dirty="0" smtClean="0">
              <a:latin typeface="Courier New" pitchFamily="49" charset="0"/>
              <a:cs typeface="Courier New" pitchFamily="49" charset="0"/>
            </a:endParaRPr>
          </a:p>
        </p:txBody>
      </p:sp>
      <p:sp>
        <p:nvSpPr>
          <p:cNvPr id="2283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28357"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78CA983-2FAA-4A75-B694-288199238DA5}" type="slidenum">
              <a:rPr lang="en-US" altLang="en-US" sz="900" b="1">
                <a:solidFill>
                  <a:schemeClr val="tx1"/>
                </a:solidFill>
              </a:rPr>
              <a:pPr>
                <a:spcBef>
                  <a:spcPct val="0"/>
                </a:spcBef>
                <a:buClrTx/>
                <a:buSzTx/>
                <a:buFontTx/>
                <a:buNone/>
              </a:pPr>
              <a:t>14</a:t>
            </a:fld>
            <a:endParaRPr lang="en-US" altLang="en-US" sz="900" b="1">
              <a:solidFill>
                <a:schemeClr val="tx1"/>
              </a:solidFill>
            </a:endParaRPr>
          </a:p>
        </p:txBody>
      </p:sp>
      <p:sp>
        <p:nvSpPr>
          <p:cNvPr id="2" name="TextBox 1"/>
          <p:cNvSpPr txBox="1"/>
          <p:nvPr/>
        </p:nvSpPr>
        <p:spPr>
          <a:xfrm>
            <a:off x="6774180" y="457200"/>
            <a:ext cx="2514600" cy="523220"/>
          </a:xfrm>
          <a:prstGeom prst="rect">
            <a:avLst/>
          </a:prstGeom>
          <a:noFill/>
        </p:spPr>
        <p:txBody>
          <a:bodyPr wrap="square" rtlCol="0">
            <a:spAutoFit/>
          </a:bodyPr>
          <a:lstStyle/>
          <a:p>
            <a:r>
              <a:rPr lang="en-US" sz="1400" dirty="0" smtClean="0"/>
              <a:t>Referential integrity constraints</a:t>
            </a:r>
            <a:endParaRPr lang="en-US" sz="1400" dirty="0"/>
          </a:p>
        </p:txBody>
      </p:sp>
      <p:cxnSp>
        <p:nvCxnSpPr>
          <p:cNvPr id="4" name="Elbow Connector 3"/>
          <p:cNvCxnSpPr/>
          <p:nvPr/>
        </p:nvCxnSpPr>
        <p:spPr>
          <a:xfrm rot="5400000" flipH="1" flipV="1">
            <a:off x="7086600" y="1143000"/>
            <a:ext cx="533400" cy="381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06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cap="none" dirty="0">
                <a:ea typeface="MS PGothic" pitchFamily="34" charset="-128"/>
              </a:rPr>
              <a:t>CONSTRAINT MANAGEMENT</a:t>
            </a:r>
            <a:endParaRPr lang="en-US" dirty="0"/>
          </a:p>
        </p:txBody>
      </p:sp>
      <p:sp>
        <p:nvSpPr>
          <p:cNvPr id="3" name="Content Placeholder 2"/>
          <p:cNvSpPr>
            <a:spLocks noGrp="1"/>
          </p:cNvSpPr>
          <p:nvPr>
            <p:ph idx="1"/>
          </p:nvPr>
        </p:nvSpPr>
        <p:spPr/>
        <p:txBody>
          <a:bodyPr/>
          <a:lstStyle/>
          <a:p>
            <a:r>
              <a:rPr lang="en-US" dirty="0" smtClean="0"/>
              <a:t>Referential Integrity Constraint prevents </a:t>
            </a:r>
            <a:r>
              <a:rPr lang="en-US" b="1" dirty="0" smtClean="0"/>
              <a:t>deletion of a primary key</a:t>
            </a:r>
            <a:r>
              <a:rPr lang="en-US" dirty="0" smtClean="0"/>
              <a:t> that has </a:t>
            </a:r>
            <a:r>
              <a:rPr lang="en-US" b="1" dirty="0" smtClean="0"/>
              <a:t>existing foreign key </a:t>
            </a:r>
            <a:r>
              <a:rPr lang="en-US" dirty="0" smtClean="0"/>
              <a:t>referring to it</a:t>
            </a:r>
          </a:p>
          <a:p>
            <a:endParaRPr lang="en-US" dirty="0"/>
          </a:p>
          <a:p>
            <a:pPr lvl="1"/>
            <a:r>
              <a:rPr lang="en-US" dirty="0" smtClean="0"/>
              <a:t>So </a:t>
            </a:r>
            <a:r>
              <a:rPr lang="en-US" dirty="0" smtClean="0">
                <a:solidFill>
                  <a:srgbClr val="0070C0"/>
                </a:solidFill>
              </a:rPr>
              <a:t>drop the tables that has foreign keys </a:t>
            </a:r>
            <a:r>
              <a:rPr lang="en-US" u="sng" dirty="0" smtClean="0"/>
              <a:t>before</a:t>
            </a:r>
            <a:r>
              <a:rPr lang="en-US" dirty="0" smtClean="0"/>
              <a:t> we could drop the tables at which the foreign key refers.</a:t>
            </a:r>
            <a:endParaRPr lang="en-US" dirty="0"/>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15</a:t>
            </a:fld>
            <a:endParaRPr lang="en-US" altLang="en-US" b="1"/>
          </a:p>
        </p:txBody>
      </p:sp>
    </p:spTree>
    <p:extLst>
      <p:ext uri="{BB962C8B-B14F-4D97-AF65-F5344CB8AC3E}">
        <p14:creationId xmlns:p14="http://schemas.microsoft.com/office/powerpoint/2010/main" val="946313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30403" name="Content Placeholder 2"/>
          <p:cNvSpPr>
            <a:spLocks noGrp="1"/>
          </p:cNvSpPr>
          <p:nvPr>
            <p:ph idx="1"/>
          </p:nvPr>
        </p:nvSpPr>
        <p:spPr>
          <a:xfrm>
            <a:off x="38100" y="1143000"/>
            <a:ext cx="9144000" cy="5638800"/>
          </a:xfrm>
        </p:spPr>
        <p:txBody>
          <a:bodyPr/>
          <a:lstStyle/>
          <a:p>
            <a:pPr marL="0" indent="0" eaLnBrk="1" hangingPunct="1">
              <a:buFont typeface="Wingdings" pitchFamily="2" charset="2"/>
              <a:buNone/>
            </a:pPr>
            <a:r>
              <a:rPr altLang="en-US" sz="2000" b="1" i="1" smtClean="0"/>
              <a:t>DROP TABLE sequence HAFH database—First seven tables:	</a:t>
            </a:r>
            <a:r>
              <a:rPr altLang="en-US" sz="1800" smtClean="0">
                <a:latin typeface="Courier New" pitchFamily="49" charset="0"/>
                <a:cs typeface="Courier New" pitchFamily="49" charset="0"/>
              </a:rPr>
              <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TABLE cleaning;</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TABLE staffmember;</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TABLE apartment;</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TABLE corpclient;</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TABLE inspecting;</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TABLE inspector;</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TABLE managerphone;</a:t>
            </a:r>
          </a:p>
          <a:p>
            <a:pPr marL="0" indent="0" eaLnBrk="1" hangingPunct="1">
              <a:buFont typeface="Wingdings" pitchFamily="2" charset="2"/>
              <a:buNone/>
            </a:pPr>
            <a:endParaRPr altLang="en-US" sz="2000" smtClean="0">
              <a:latin typeface="Courier New" pitchFamily="49" charset="0"/>
              <a:cs typeface="Courier New" pitchFamily="49" charset="0"/>
            </a:endParaRPr>
          </a:p>
          <a:p>
            <a:pPr marL="0" indent="0" eaLnBrk="1" hangingPunct="1">
              <a:buFont typeface="Wingdings" pitchFamily="2" charset="2"/>
              <a:buNone/>
            </a:pPr>
            <a:r>
              <a:rPr altLang="en-US" sz="2000" b="1" i="1" smtClean="0"/>
              <a:t>Alter Statement 7: </a:t>
            </a:r>
            <a:r>
              <a:rPr altLang="en-US" sz="1900" smtClean="0">
                <a:latin typeface="Courier New" pitchFamily="49" charset="0"/>
                <a:cs typeface="Courier New" pitchFamily="49" charset="0"/>
              </a:rPr>
              <a:t>	</a:t>
            </a:r>
            <a:r>
              <a:rPr altLang="en-US" sz="1800" smtClean="0">
                <a:latin typeface="Courier New" pitchFamily="49" charset="0"/>
                <a:cs typeface="Courier New" pitchFamily="49" charset="0"/>
              </a:rPr>
              <a:t>ALTER TABLE manager</a:t>
            </a:r>
            <a:br>
              <a:rPr altLang="en-US" sz="1800" smtClean="0">
                <a:latin typeface="Courier New" pitchFamily="49" charset="0"/>
                <a:cs typeface="Courier New" pitchFamily="49" charset="0"/>
              </a:rPr>
            </a:br>
            <a:r>
              <a:rPr altLang="en-US" sz="1800" smtClean="0">
                <a:latin typeface="Courier New" pitchFamily="49" charset="0"/>
                <a:cs typeface="Courier New" pitchFamily="49" charset="0"/>
              </a:rPr>
              <a:t>			DROP CONSTRAINT fkresidesin;</a:t>
            </a:r>
          </a:p>
          <a:p>
            <a:pPr marL="0" indent="0" eaLnBrk="1" hangingPunct="1">
              <a:buFont typeface="Wingdings" pitchFamily="2" charset="2"/>
              <a:buNone/>
            </a:pPr>
            <a:endParaRPr altLang="en-US" sz="1800" b="1" i="1" smtClean="0">
              <a:latin typeface="Courier New" pitchFamily="49" charset="0"/>
              <a:cs typeface="Courier New" pitchFamily="49" charset="0"/>
            </a:endParaRPr>
          </a:p>
          <a:p>
            <a:pPr marL="0" indent="0" eaLnBrk="1" hangingPunct="1">
              <a:buFont typeface="Wingdings" pitchFamily="2" charset="2"/>
              <a:buNone/>
            </a:pPr>
            <a:r>
              <a:rPr altLang="en-US" sz="1800" b="1" i="1" smtClean="0"/>
              <a:t>DROP TABLE sequence HAFH database—Last two tables:	</a:t>
            </a:r>
            <a:r>
              <a:rPr altLang="en-US" sz="1600" smtClean="0">
                <a:latin typeface="Courier New" pitchFamily="49" charset="0"/>
                <a:cs typeface="Courier New" pitchFamily="49" charset="0"/>
              </a:rPr>
              <a:t/>
            </a:r>
            <a:br>
              <a:rPr altLang="en-US" sz="1600" smtClean="0">
                <a:latin typeface="Courier New" pitchFamily="49" charset="0"/>
                <a:cs typeface="Courier New" pitchFamily="49" charset="0"/>
              </a:rPr>
            </a:br>
            <a:r>
              <a:rPr altLang="en-US" sz="1600" smtClean="0">
                <a:latin typeface="Courier New" pitchFamily="49" charset="0"/>
                <a:cs typeface="Courier New" pitchFamily="49" charset="0"/>
              </a:rPr>
              <a:t>			DROP TABLE building;</a:t>
            </a:r>
            <a:br>
              <a:rPr altLang="en-US" sz="1600" smtClean="0">
                <a:latin typeface="Courier New" pitchFamily="49" charset="0"/>
                <a:cs typeface="Courier New" pitchFamily="49" charset="0"/>
              </a:rPr>
            </a:br>
            <a:r>
              <a:rPr altLang="en-US" sz="1600" smtClean="0">
                <a:latin typeface="Courier New" pitchFamily="49" charset="0"/>
                <a:cs typeface="Courier New" pitchFamily="49" charset="0"/>
              </a:rPr>
              <a:t>			DROP TABLE manager;</a:t>
            </a:r>
            <a:endParaRPr altLang="en-US" sz="1800" b="1" i="1" smtClean="0">
              <a:latin typeface="Courier New" pitchFamily="49" charset="0"/>
              <a:cs typeface="Courier New" pitchFamily="49" charset="0"/>
            </a:endParaRPr>
          </a:p>
        </p:txBody>
      </p:sp>
      <p:sp>
        <p:nvSpPr>
          <p:cNvPr id="2304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3040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216D138-8CDC-4D0E-880D-DBD155738D12}" type="slidenum">
              <a:rPr lang="en-US" altLang="en-US" sz="900" b="1">
                <a:solidFill>
                  <a:schemeClr val="tx1"/>
                </a:solidFill>
              </a:rPr>
              <a:pPr>
                <a:spcBef>
                  <a:spcPct val="0"/>
                </a:spcBef>
                <a:buClrTx/>
                <a:buSzTx/>
                <a:buFontTx/>
                <a:buNone/>
              </a:pPr>
              <a:t>16</a:t>
            </a:fld>
            <a:endParaRPr lang="en-US" altLang="en-US" sz="900" b="1">
              <a:solidFill>
                <a:schemeClr val="tx1"/>
              </a:solidFill>
            </a:endParaRPr>
          </a:p>
        </p:txBody>
      </p:sp>
    </p:spTree>
    <p:extLst>
      <p:ext uri="{BB962C8B-B14F-4D97-AF65-F5344CB8AC3E}">
        <p14:creationId xmlns:p14="http://schemas.microsoft.com/office/powerpoint/2010/main" val="331651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p:txBody>
          <a:bodyPr/>
          <a:lstStyle/>
          <a:p>
            <a:pPr eaLnBrk="1" hangingPunct="1"/>
            <a:r>
              <a:rPr altLang="en-US" cap="none">
                <a:ea typeface="MS PGothic" panose="020B0600070205080204" pitchFamily="34" charset="-128"/>
              </a:rPr>
              <a:t>REFERENTIAL INTEGRITY CONSTRAINT</a:t>
            </a:r>
          </a:p>
        </p:txBody>
      </p:sp>
      <p:sp>
        <p:nvSpPr>
          <p:cNvPr id="5123" name="Content Placeholder 2"/>
          <p:cNvSpPr>
            <a:spLocks noGrp="1"/>
          </p:cNvSpPr>
          <p:nvPr>
            <p:ph idx="1"/>
          </p:nvPr>
        </p:nvSpPr>
        <p:spPr/>
        <p:txBody>
          <a:bodyPr/>
          <a:lstStyle/>
          <a:p>
            <a:pPr eaLnBrk="1" hangingPunct="1"/>
            <a:r>
              <a:rPr altLang="en-US" b="1" dirty="0" smtClean="0"/>
              <a:t>Referential integrity constraint - </a:t>
            </a:r>
            <a:r>
              <a:rPr altLang="en-US" i="1" dirty="0" smtClean="0"/>
              <a:t>In each row of a relation  containing a foreign key, the value of the </a:t>
            </a:r>
            <a:r>
              <a:rPr altLang="en-US" b="1" i="1" dirty="0" smtClean="0"/>
              <a:t>foreign key EITHER matches</a:t>
            </a:r>
            <a:r>
              <a:rPr altLang="en-US" i="1" dirty="0" smtClean="0"/>
              <a:t> one of the values in the </a:t>
            </a:r>
            <a:r>
              <a:rPr altLang="en-US" b="1" i="1" dirty="0" smtClean="0"/>
              <a:t>primary key </a:t>
            </a:r>
            <a:r>
              <a:rPr altLang="en-US" i="1" dirty="0" smtClean="0"/>
              <a:t>column of the referred relation </a:t>
            </a:r>
            <a:r>
              <a:rPr altLang="en-US" b="1" i="1" dirty="0" smtClean="0"/>
              <a:t>OR</a:t>
            </a:r>
            <a:r>
              <a:rPr altLang="en-US" i="1" dirty="0" smtClean="0"/>
              <a:t> the value of </a:t>
            </a:r>
            <a:r>
              <a:rPr altLang="en-US" b="1" i="1" dirty="0" smtClean="0"/>
              <a:t>the foreign key is null</a:t>
            </a:r>
            <a:r>
              <a:rPr altLang="en-US" i="1" dirty="0" smtClean="0"/>
              <a:t> (empty).</a:t>
            </a:r>
          </a:p>
          <a:p>
            <a:pPr lvl="1" eaLnBrk="1" hangingPunct="1"/>
            <a:r>
              <a:rPr altLang="en-US" dirty="0" smtClean="0"/>
              <a:t>Regulates the relationship between a table with a foreign key and a table with a primary key to which the foreign key refers</a:t>
            </a:r>
          </a:p>
        </p:txBody>
      </p:sp>
      <p:sp>
        <p:nvSpPr>
          <p:cNvPr id="5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51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C977BAD4-6AB6-4A13-B122-36F02F7657C7}" type="slidenum">
              <a:rPr lang="en-US" altLang="en-US" sz="900" b="1" smtClean="0">
                <a:solidFill>
                  <a:schemeClr val="tx1"/>
                </a:solidFill>
              </a:rPr>
              <a:pPr>
                <a:spcBef>
                  <a:spcPct val="0"/>
                </a:spcBef>
                <a:buClrTx/>
                <a:buSzTx/>
                <a:buFontTx/>
                <a:buNone/>
              </a:pPr>
              <a:t>17</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63" y="4486275"/>
            <a:ext cx="49911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bwMode="auto"/>
        <p:txBody>
          <a:bodyPr/>
          <a:lstStyle/>
          <a:p>
            <a:pPr eaLnBrk="1" hangingPunct="1"/>
            <a:r>
              <a:rPr altLang="en-US" cap="none">
                <a:ea typeface="MS PGothic" panose="020B0600070205080204" pitchFamily="34" charset="-128"/>
              </a:rPr>
              <a:t>REFERENTIAL INTEGRITY CONSTRAINT</a:t>
            </a:r>
          </a:p>
        </p:txBody>
      </p:sp>
      <p:sp>
        <p:nvSpPr>
          <p:cNvPr id="7172" name="Content Placeholder 2"/>
          <p:cNvSpPr>
            <a:spLocks noGrp="1"/>
          </p:cNvSpPr>
          <p:nvPr>
            <p:ph idx="1"/>
          </p:nvPr>
        </p:nvSpPr>
        <p:spPr>
          <a:xfrm>
            <a:off x="304800" y="1447800"/>
            <a:ext cx="8686800" cy="533400"/>
          </a:xfrm>
        </p:spPr>
        <p:txBody>
          <a:bodyPr/>
          <a:lstStyle/>
          <a:p>
            <a:pPr marL="0" indent="0" eaLnBrk="1" hangingPunct="1">
              <a:buFont typeface="Wingdings" pitchFamily="2" charset="2"/>
              <a:buNone/>
            </a:pPr>
            <a:r>
              <a:rPr altLang="en-US" b="1" smtClean="0"/>
              <a:t>Referential integrity constraint compliance example</a:t>
            </a:r>
            <a:endParaRPr altLang="en-US" smtClean="0"/>
          </a:p>
        </p:txBody>
      </p:sp>
      <p:sp>
        <p:nvSpPr>
          <p:cNvPr id="717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7174"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DFCA8D96-64C4-4B91-B019-A7B1299DBC02}" type="slidenum">
              <a:rPr lang="en-US" altLang="en-US" sz="900" b="1" smtClean="0">
                <a:solidFill>
                  <a:schemeClr val="tx1"/>
                </a:solidFill>
              </a:rPr>
              <a:pPr>
                <a:spcBef>
                  <a:spcPct val="0"/>
                </a:spcBef>
                <a:buClrTx/>
                <a:buSzTx/>
                <a:buFontTx/>
                <a:buNone/>
              </a:pPr>
              <a:t>18</a:t>
            </a:fld>
            <a:endParaRPr lang="en-US" altLang="en-US" sz="900" b="1" smtClean="0">
              <a:solidFill>
                <a:schemeClr val="tx1"/>
              </a:solidFill>
            </a:endParaRPr>
          </a:p>
        </p:txBody>
      </p:sp>
      <p:pic>
        <p:nvPicPr>
          <p:cNvPr id="717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438400"/>
            <a:ext cx="41814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Content Placeholder 2"/>
          <p:cNvSpPr txBox="1">
            <a:spLocks/>
          </p:cNvSpPr>
          <p:nvPr/>
        </p:nvSpPr>
        <p:spPr bwMode="auto">
          <a:xfrm>
            <a:off x="269875" y="2590800"/>
            <a:ext cx="23622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ClrTx/>
              <a:buSzPct val="90000"/>
              <a:buFont typeface="Wingdings" panose="05000000000000000000" pitchFamily="2" charset="2"/>
              <a:buNone/>
            </a:pPr>
            <a:r>
              <a:rPr lang="en-US" altLang="en-US" sz="1800"/>
              <a:t>Two relations and a referential integrity constraint</a:t>
            </a:r>
          </a:p>
        </p:txBody>
      </p:sp>
      <p:sp>
        <p:nvSpPr>
          <p:cNvPr id="7177" name="Content Placeholder 2"/>
          <p:cNvSpPr txBox="1">
            <a:spLocks/>
          </p:cNvSpPr>
          <p:nvPr/>
        </p:nvSpPr>
        <p:spPr bwMode="auto">
          <a:xfrm>
            <a:off x="280988" y="4662488"/>
            <a:ext cx="23622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ClrTx/>
              <a:buSzPct val="90000"/>
              <a:buFont typeface="Wingdings" panose="05000000000000000000" pitchFamily="2" charset="2"/>
              <a:buNone/>
            </a:pPr>
            <a:r>
              <a:rPr lang="en-US" altLang="en-US" sz="1800"/>
              <a:t>Data records in compliance with the referential integrity constraint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p:txBody>
          <a:bodyPr>
            <a:normAutofit fontScale="90000"/>
          </a:bodyPr>
          <a:lstStyle/>
          <a:p>
            <a:pPr eaLnBrk="1" hangingPunct="1">
              <a:defRPr/>
            </a:pPr>
            <a:r>
              <a:rPr cap="none" dirty="0">
                <a:ea typeface="MS PGothic" pitchFamily="34" charset="-128"/>
              </a:rPr>
              <a:t>REFERENTIAL INTEGRITY CONSTRAINT: </a:t>
            </a:r>
            <a:r>
              <a:rPr cap="none" dirty="0" smtClean="0">
                <a:ea typeface="MS PGothic" pitchFamily="34" charset="-128"/>
              </a:rPr>
              <a:t/>
            </a:r>
            <a:br>
              <a:rPr cap="none" dirty="0" smtClean="0">
                <a:ea typeface="MS PGothic" pitchFamily="34" charset="-128"/>
              </a:rPr>
            </a:br>
            <a:r>
              <a:rPr sz="3100" cap="none" dirty="0" smtClean="0">
                <a:solidFill>
                  <a:srgbClr val="0070C0"/>
                </a:solidFill>
                <a:ea typeface="MS PGothic" pitchFamily="34" charset="-128"/>
              </a:rPr>
              <a:t>DELETE </a:t>
            </a:r>
            <a:r>
              <a:rPr sz="3100" cap="none" dirty="0">
                <a:solidFill>
                  <a:srgbClr val="0070C0"/>
                </a:solidFill>
                <a:ea typeface="MS PGothic" pitchFamily="34" charset="-128"/>
              </a:rPr>
              <a:t>AND UPDATE IMPLEMENTATION OPTIONS</a:t>
            </a:r>
            <a:r>
              <a:rPr cap="none" dirty="0">
                <a:ea typeface="MS PGothic" pitchFamily="34" charset="-128"/>
              </a:rPr>
              <a:t/>
            </a:r>
            <a:br>
              <a:rPr cap="none" dirty="0">
                <a:ea typeface="MS PGothic" pitchFamily="34" charset="-128"/>
              </a:rPr>
            </a:br>
            <a:endParaRPr cap="none" dirty="0">
              <a:ea typeface="MS PGothic" pitchFamily="34" charset="-128"/>
            </a:endParaRPr>
          </a:p>
        </p:txBody>
      </p:sp>
      <p:sp>
        <p:nvSpPr>
          <p:cNvPr id="9219" name="Content Placeholder 2"/>
          <p:cNvSpPr>
            <a:spLocks noGrp="1"/>
          </p:cNvSpPr>
          <p:nvPr>
            <p:ph idx="1"/>
          </p:nvPr>
        </p:nvSpPr>
        <p:spPr/>
        <p:txBody>
          <a:bodyPr/>
          <a:lstStyle/>
          <a:p>
            <a:pPr eaLnBrk="1" hangingPunct="1"/>
            <a:r>
              <a:rPr altLang="en-US" b="1" dirty="0" smtClean="0"/>
              <a:t>Referential integrity constraint - delete and update implementation options</a:t>
            </a:r>
          </a:p>
          <a:p>
            <a:pPr lvl="1" eaLnBrk="1" hangingPunct="1"/>
            <a:r>
              <a:rPr altLang="en-US" dirty="0" smtClean="0"/>
              <a:t>Delete options</a:t>
            </a:r>
          </a:p>
          <a:p>
            <a:pPr lvl="2" eaLnBrk="1" hangingPunct="1"/>
            <a:r>
              <a:rPr altLang="en-US" dirty="0" smtClean="0"/>
              <a:t>DELETE RESTRICT</a:t>
            </a:r>
          </a:p>
          <a:p>
            <a:pPr lvl="2" eaLnBrk="1" hangingPunct="1"/>
            <a:r>
              <a:rPr altLang="en-US" dirty="0" smtClean="0"/>
              <a:t>DELETE CASCADE</a:t>
            </a:r>
          </a:p>
          <a:p>
            <a:pPr lvl="2" eaLnBrk="1" hangingPunct="1"/>
            <a:r>
              <a:rPr altLang="en-US" dirty="0" smtClean="0"/>
              <a:t>DELETE SET-TO-NULL</a:t>
            </a:r>
          </a:p>
          <a:p>
            <a:pPr lvl="2" eaLnBrk="1" hangingPunct="1"/>
            <a:r>
              <a:rPr altLang="en-US" dirty="0" smtClean="0"/>
              <a:t>DELETE SET-TO-DEFAULT</a:t>
            </a:r>
          </a:p>
          <a:p>
            <a:pPr lvl="1" eaLnBrk="1" hangingPunct="1"/>
            <a:r>
              <a:rPr altLang="en-US" dirty="0" smtClean="0"/>
              <a:t>Update options</a:t>
            </a:r>
          </a:p>
          <a:p>
            <a:pPr lvl="2" eaLnBrk="1" hangingPunct="1"/>
            <a:r>
              <a:rPr altLang="en-US" dirty="0" smtClean="0"/>
              <a:t>UPDATE RESTRICT</a:t>
            </a:r>
          </a:p>
          <a:p>
            <a:pPr lvl="2" eaLnBrk="1" hangingPunct="1"/>
            <a:r>
              <a:rPr altLang="en-US" dirty="0" smtClean="0"/>
              <a:t>UPDATE CASCADE</a:t>
            </a:r>
          </a:p>
          <a:p>
            <a:pPr lvl="2" eaLnBrk="1" hangingPunct="1"/>
            <a:r>
              <a:rPr altLang="en-US" dirty="0" smtClean="0"/>
              <a:t>UPDATE SET-TO-NULL</a:t>
            </a:r>
          </a:p>
          <a:p>
            <a:pPr lvl="2" eaLnBrk="1" hangingPunct="1"/>
            <a:r>
              <a:rPr altLang="en-US" dirty="0" smtClean="0"/>
              <a:t>UPDATE SET-TO-DEFAULT</a:t>
            </a:r>
          </a:p>
          <a:p>
            <a:pPr lvl="2" eaLnBrk="1" hangingPunct="1"/>
            <a:endParaRPr altLang="en-US" dirty="0" smtClean="0"/>
          </a:p>
          <a:p>
            <a:pPr lvl="2" eaLnBrk="1" hangingPunct="1"/>
            <a:endParaRPr altLang="en-US" dirty="0" smtClean="0"/>
          </a:p>
        </p:txBody>
      </p:sp>
      <p:sp>
        <p:nvSpPr>
          <p:cNvPr id="9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92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AEFD793A-02DC-41F4-92F2-92CFD3A3B504}" type="slidenum">
              <a:rPr lang="en-US" altLang="en-US" sz="900" b="1" smtClean="0">
                <a:solidFill>
                  <a:schemeClr val="tx1"/>
                </a:solidFill>
              </a:rPr>
              <a:pPr>
                <a:spcBef>
                  <a:spcPct val="0"/>
                </a:spcBef>
                <a:buClrTx/>
                <a:buSzTx/>
                <a:buFontTx/>
                <a:buNone/>
              </a:pPr>
              <a:t>19</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defRPr/>
            </a:pPr>
            <a:r>
              <a:rPr lang="en-US" dirty="0">
                <a:cs typeface="+mj-cs"/>
              </a:rPr>
              <a:t>Constraints</a:t>
            </a:r>
          </a:p>
        </p:txBody>
      </p:sp>
      <p:sp>
        <p:nvSpPr>
          <p:cNvPr id="12291" name="Content Placeholder 2"/>
          <p:cNvSpPr>
            <a:spLocks noGrp="1"/>
          </p:cNvSpPr>
          <p:nvPr>
            <p:ph idx="1"/>
          </p:nvPr>
        </p:nvSpPr>
        <p:spPr/>
        <p:txBody>
          <a:bodyPr/>
          <a:lstStyle/>
          <a:p>
            <a:pPr eaLnBrk="1" hangingPunct="1">
              <a:lnSpc>
                <a:spcPct val="150000"/>
              </a:lnSpc>
              <a:defRPr/>
            </a:pPr>
            <a:r>
              <a:rPr lang="en-US" altLang="en-US" b="1" dirty="0" smtClean="0">
                <a:ea typeface="ＭＳ Ｐゴシック" pitchFamily="34" charset="-128"/>
              </a:rPr>
              <a:t>Column constraints </a:t>
            </a:r>
            <a:r>
              <a:rPr lang="en-US" altLang="en-US" dirty="0" smtClean="0">
                <a:ea typeface="ＭＳ Ｐゴシック" pitchFamily="34" charset="-128"/>
              </a:rPr>
              <a:t>– in-line constraints:</a:t>
            </a:r>
          </a:p>
          <a:p>
            <a:pPr lvl="1" eaLnBrk="1" hangingPunct="1">
              <a:lnSpc>
                <a:spcPct val="150000"/>
              </a:lnSpc>
              <a:defRPr/>
            </a:pPr>
            <a:r>
              <a:rPr lang="en-US" altLang="en-US" dirty="0" smtClean="0">
                <a:latin typeface="Courier New" pitchFamily="49" charset="0"/>
                <a:ea typeface="ＭＳ Ｐゴシック" pitchFamily="34" charset="-128"/>
                <a:cs typeface="Courier New" pitchFamily="49" charset="0"/>
              </a:rPr>
              <a:t>NOT NULL</a:t>
            </a:r>
            <a:r>
              <a:rPr lang="en-US" altLang="en-US" dirty="0" smtClean="0">
                <a:ea typeface="ＭＳ Ｐゴシック" pitchFamily="34" charset="-128"/>
                <a:cs typeface="Courier New" pitchFamily="49" charset="0"/>
              </a:rPr>
              <a:t>,</a:t>
            </a:r>
            <a:r>
              <a:rPr lang="en-US" altLang="en-US" dirty="0" smtClean="0">
                <a:latin typeface="Courier New" pitchFamily="49" charset="0"/>
                <a:ea typeface="ＭＳ Ｐゴシック" pitchFamily="34" charset="-128"/>
                <a:cs typeface="Courier New" pitchFamily="49" charset="0"/>
              </a:rPr>
              <a:t> </a:t>
            </a:r>
          </a:p>
          <a:p>
            <a:pPr lvl="1" eaLnBrk="1" hangingPunct="1">
              <a:lnSpc>
                <a:spcPct val="150000"/>
              </a:lnSpc>
              <a:defRPr/>
            </a:pPr>
            <a:r>
              <a:rPr lang="en-US" altLang="en-US" dirty="0" smtClean="0">
                <a:latin typeface="Courier New" pitchFamily="49" charset="0"/>
                <a:ea typeface="ＭＳ Ｐゴシック" pitchFamily="34" charset="-128"/>
                <a:cs typeface="Courier New" pitchFamily="49" charset="0"/>
              </a:rPr>
              <a:t>UNIQUE</a:t>
            </a:r>
            <a:r>
              <a:rPr lang="en-US" altLang="en-US" dirty="0" smtClean="0">
                <a:ea typeface="ＭＳ Ｐゴシック" pitchFamily="34" charset="-128"/>
                <a:cs typeface="Courier New" pitchFamily="49" charset="0"/>
              </a:rPr>
              <a:t>,</a:t>
            </a:r>
            <a:r>
              <a:rPr lang="en-US" altLang="en-US" dirty="0" smtClean="0">
                <a:latin typeface="Courier New" pitchFamily="49" charset="0"/>
                <a:ea typeface="ＭＳ Ｐゴシック" pitchFamily="34" charset="-128"/>
                <a:cs typeface="Courier New" pitchFamily="49" charset="0"/>
              </a:rPr>
              <a:t> </a:t>
            </a:r>
          </a:p>
          <a:p>
            <a:pPr lvl="1" eaLnBrk="1" hangingPunct="1">
              <a:lnSpc>
                <a:spcPct val="150000"/>
              </a:lnSpc>
              <a:defRPr/>
            </a:pPr>
            <a:r>
              <a:rPr lang="en-US" altLang="en-US" dirty="0" smtClean="0">
                <a:latin typeface="Courier New" pitchFamily="49" charset="0"/>
                <a:ea typeface="ＭＳ Ｐゴシック" pitchFamily="34" charset="-128"/>
                <a:cs typeface="Courier New" pitchFamily="49" charset="0"/>
              </a:rPr>
              <a:t>PRIMARY KEY</a:t>
            </a:r>
            <a:r>
              <a:rPr lang="en-US" altLang="en-US" dirty="0" smtClean="0">
                <a:ea typeface="ＭＳ Ｐゴシック" pitchFamily="34" charset="-128"/>
                <a:cs typeface="Courier New" pitchFamily="49" charset="0"/>
              </a:rPr>
              <a:t>,</a:t>
            </a:r>
            <a:r>
              <a:rPr lang="en-US" altLang="en-US" dirty="0" smtClean="0">
                <a:latin typeface="Courier New" pitchFamily="49" charset="0"/>
                <a:ea typeface="ＭＳ Ｐゴシック" pitchFamily="34" charset="-128"/>
                <a:cs typeface="Courier New" pitchFamily="49" charset="0"/>
              </a:rPr>
              <a:t>  </a:t>
            </a:r>
          </a:p>
          <a:p>
            <a:pPr lvl="1" eaLnBrk="1" hangingPunct="1">
              <a:lnSpc>
                <a:spcPct val="150000"/>
              </a:lnSpc>
              <a:defRPr/>
            </a:pPr>
            <a:r>
              <a:rPr lang="en-US" altLang="en-US" dirty="0" smtClean="0">
                <a:latin typeface="Courier New" pitchFamily="49" charset="0"/>
                <a:ea typeface="ＭＳ Ｐゴシック" pitchFamily="34" charset="-128"/>
                <a:cs typeface="Courier New" pitchFamily="49" charset="0"/>
              </a:rPr>
              <a:t>FOREIGN KEY</a:t>
            </a:r>
            <a:r>
              <a:rPr lang="en-US" altLang="en-US" dirty="0" smtClean="0">
                <a:ea typeface="ＭＳ Ｐゴシック" pitchFamily="34" charset="-128"/>
                <a:cs typeface="Courier New" pitchFamily="49" charset="0"/>
              </a:rPr>
              <a:t>,</a:t>
            </a:r>
            <a:r>
              <a:rPr lang="en-US" altLang="en-US" dirty="0" smtClean="0">
                <a:latin typeface="Courier New" pitchFamily="49" charset="0"/>
                <a:ea typeface="ＭＳ Ｐゴシック" pitchFamily="34" charset="-128"/>
                <a:cs typeface="Courier New" pitchFamily="49" charset="0"/>
              </a:rPr>
              <a:t> </a:t>
            </a:r>
          </a:p>
          <a:p>
            <a:pPr lvl="1" eaLnBrk="1" hangingPunct="1">
              <a:lnSpc>
                <a:spcPct val="150000"/>
              </a:lnSpc>
              <a:defRPr/>
            </a:pPr>
            <a:r>
              <a:rPr lang="en-US" altLang="en-US" dirty="0" smtClean="0">
                <a:latin typeface="Courier New" pitchFamily="49" charset="0"/>
                <a:ea typeface="ＭＳ Ｐゴシック" pitchFamily="34" charset="-128"/>
                <a:cs typeface="Courier New" pitchFamily="49" charset="0"/>
              </a:rPr>
              <a:t>REF</a:t>
            </a:r>
            <a:r>
              <a:rPr lang="en-US" altLang="en-US" dirty="0" smtClean="0">
                <a:ea typeface="ＭＳ Ｐゴシック" pitchFamily="34" charset="-128"/>
                <a:cs typeface="Courier New" pitchFamily="49" charset="0"/>
              </a:rPr>
              <a:t>,</a:t>
            </a:r>
            <a:r>
              <a:rPr lang="en-US" altLang="en-US" dirty="0" smtClean="0">
                <a:latin typeface="Courier New" pitchFamily="49" charset="0"/>
                <a:ea typeface="ＭＳ Ｐゴシック" pitchFamily="34" charset="-128"/>
                <a:cs typeface="Courier New" pitchFamily="49" charset="0"/>
              </a:rPr>
              <a:t> </a:t>
            </a:r>
          </a:p>
          <a:p>
            <a:pPr lvl="1" eaLnBrk="1" hangingPunct="1">
              <a:lnSpc>
                <a:spcPct val="150000"/>
              </a:lnSpc>
              <a:defRPr/>
            </a:pPr>
            <a:r>
              <a:rPr lang="en-US" altLang="en-US" dirty="0" smtClean="0">
                <a:latin typeface="Courier New" pitchFamily="49" charset="0"/>
                <a:ea typeface="ＭＳ Ｐゴシック" pitchFamily="34" charset="-128"/>
                <a:cs typeface="Courier New" pitchFamily="49" charset="0"/>
              </a:rPr>
              <a:t>CHECK</a:t>
            </a:r>
            <a:r>
              <a:rPr lang="en-US" altLang="en-US" dirty="0" smtClean="0">
                <a:ea typeface="ＭＳ Ｐゴシック" pitchFamily="34" charset="-128"/>
                <a:cs typeface="Courier New" pitchFamily="49" charset="0"/>
              </a:rPr>
              <a:t>,  and </a:t>
            </a:r>
          </a:p>
          <a:p>
            <a:pPr lvl="1" eaLnBrk="1" hangingPunct="1">
              <a:lnSpc>
                <a:spcPct val="150000"/>
              </a:lnSpc>
              <a:defRPr/>
            </a:pPr>
            <a:r>
              <a:rPr lang="en-US" altLang="en-US" dirty="0" smtClean="0">
                <a:latin typeface="Courier New" pitchFamily="49" charset="0"/>
                <a:ea typeface="ＭＳ Ｐゴシック" pitchFamily="34" charset="-128"/>
                <a:cs typeface="Courier New" pitchFamily="49" charset="0"/>
              </a:rPr>
              <a:t>DEFAULT</a:t>
            </a:r>
          </a:p>
          <a:p>
            <a:pPr eaLnBrk="1" hangingPunct="1">
              <a:lnSpc>
                <a:spcPct val="150000"/>
              </a:lnSpc>
              <a:defRPr/>
            </a:pPr>
            <a:endParaRPr lang="en-US" altLang="en-US" b="1" dirty="0" smtClean="0">
              <a:ea typeface="ＭＳ Ｐゴシック" pitchFamily="34" charset="-128"/>
            </a:endParaRPr>
          </a:p>
          <a:p>
            <a:pPr>
              <a:defRPr/>
            </a:pPr>
            <a:endParaRPr lang="en-US" altLang="en-US" dirty="0" smtClean="0">
              <a:ea typeface="ＭＳ Ｐゴシック" pitchFamily="34" charset="-128"/>
            </a:endParaRPr>
          </a:p>
        </p:txBody>
      </p:sp>
    </p:spTree>
    <p:extLst>
      <p:ext uri="{BB962C8B-B14F-4D97-AF65-F5344CB8AC3E}">
        <p14:creationId xmlns:p14="http://schemas.microsoft.com/office/powerpoint/2010/main" val="1145825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normAutofit fontScale="90000"/>
          </a:bodyPr>
          <a:lstStyle/>
          <a:p>
            <a:pPr eaLnBrk="1" hangingPunct="1">
              <a:defRPr/>
            </a:pPr>
            <a:r>
              <a:rPr cap="none" dirty="0">
                <a:ea typeface="MS PGothic" pitchFamily="34" charset="-128"/>
              </a:rPr>
              <a:t>REFERENTIAL INTEGRITY CONSTRAINT: </a:t>
            </a:r>
            <a:r>
              <a:rPr cap="none" dirty="0" smtClean="0">
                <a:ea typeface="MS PGothic" pitchFamily="34" charset="-128"/>
              </a:rPr>
              <a:t/>
            </a:r>
            <a:br>
              <a:rPr cap="none" dirty="0" smtClean="0">
                <a:ea typeface="MS PGothic" pitchFamily="34" charset="-128"/>
              </a:rPr>
            </a:br>
            <a:r>
              <a:rPr lang="en-US" cap="none" dirty="0">
                <a:solidFill>
                  <a:srgbClr val="0070C0"/>
                </a:solidFill>
                <a:ea typeface="MS PGothic" pitchFamily="34" charset="-128"/>
              </a:rPr>
              <a:t>DELETE AND UPDATE IMPLEMENTATION OPTIONS</a:t>
            </a:r>
            <a:r>
              <a:rPr cap="none" dirty="0">
                <a:ea typeface="MS PGothic" pitchFamily="34" charset="-128"/>
              </a:rPr>
              <a:t/>
            </a:r>
            <a:br>
              <a:rPr cap="none" dirty="0">
                <a:ea typeface="MS PGothic" pitchFamily="34" charset="-128"/>
              </a:rPr>
            </a:br>
            <a:endParaRPr cap="none" dirty="0">
              <a:ea typeface="MS PGothic" pitchFamily="34" charset="-128"/>
            </a:endParaRPr>
          </a:p>
        </p:txBody>
      </p:sp>
      <p:sp>
        <p:nvSpPr>
          <p:cNvPr id="11267" name="Content Placeholder 2"/>
          <p:cNvSpPr>
            <a:spLocks noGrp="1"/>
          </p:cNvSpPr>
          <p:nvPr>
            <p:ph idx="1"/>
          </p:nvPr>
        </p:nvSpPr>
        <p:spPr>
          <a:xfrm>
            <a:off x="304800" y="1447800"/>
            <a:ext cx="8686800" cy="4648200"/>
          </a:xfrm>
        </p:spPr>
        <p:txBody>
          <a:bodyPr/>
          <a:lstStyle/>
          <a:p>
            <a:pPr marL="0" indent="0" eaLnBrk="1" hangingPunct="1">
              <a:buFont typeface="Wingdings" pitchFamily="2" charset="2"/>
              <a:buNone/>
            </a:pPr>
            <a:r>
              <a:rPr altLang="en-US" b="1" dirty="0" smtClean="0"/>
              <a:t>DELETE RESTRICT example</a:t>
            </a:r>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endParaRPr lang="en-US" altLang="en-US" b="1" dirty="0"/>
          </a:p>
          <a:p>
            <a:pPr marL="0" indent="0" eaLnBrk="1" hangingPunct="1">
              <a:buFont typeface="Wingdings" pitchFamily="2" charset="2"/>
              <a:buNone/>
            </a:pPr>
            <a:r>
              <a:rPr lang="en-US" altLang="en-US" b="1" dirty="0" smtClean="0"/>
              <a:t>Delete restrict option does not allow a record to be deleted if its PK value is referred to by a FK value.</a:t>
            </a:r>
            <a:endParaRPr altLang="en-US" dirty="0" smtClean="0"/>
          </a:p>
        </p:txBody>
      </p:sp>
      <p:sp>
        <p:nvSpPr>
          <p:cNvPr id="11268"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9594A369-D972-4FF8-A5C6-579A7281AE10}" type="slidenum">
              <a:rPr lang="en-US" altLang="en-US" sz="900" b="1" smtClean="0">
                <a:solidFill>
                  <a:schemeClr val="tx1"/>
                </a:solidFill>
              </a:rPr>
              <a:pPr>
                <a:spcBef>
                  <a:spcPct val="0"/>
                </a:spcBef>
                <a:buClrTx/>
                <a:buSzTx/>
                <a:buFontTx/>
                <a:buNone/>
              </a:pPr>
              <a:t>20</a:t>
            </a:fld>
            <a:endParaRPr lang="en-US" altLang="en-US" sz="900" b="1" smtClean="0">
              <a:solidFill>
                <a:schemeClr val="tx1"/>
              </a:solidFill>
            </a:endParaRPr>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65817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272970" y="116109"/>
            <a:ext cx="8686800" cy="990600"/>
          </a:xfrm>
        </p:spPr>
        <p:txBody>
          <a:bodyPr>
            <a:normAutofit fontScale="90000"/>
          </a:bodyPr>
          <a:lstStyle/>
          <a:p>
            <a:pPr eaLnBrk="1" hangingPunct="1">
              <a:defRPr/>
            </a:pPr>
            <a:r>
              <a:rPr cap="none" dirty="0">
                <a:ea typeface="MS PGothic" pitchFamily="34" charset="-128"/>
              </a:rPr>
              <a:t>REFERENTIAL INTEGRITY CONSTRAINT: </a:t>
            </a:r>
            <a:r>
              <a:rPr cap="none" dirty="0" smtClean="0">
                <a:ea typeface="MS PGothic" pitchFamily="34" charset="-128"/>
              </a:rPr>
              <a:t/>
            </a:r>
            <a:br>
              <a:rPr cap="none" dirty="0" smtClean="0">
                <a:ea typeface="MS PGothic" pitchFamily="34" charset="-128"/>
              </a:rPr>
            </a:br>
            <a:r>
              <a:rPr lang="en-US" cap="none" dirty="0">
                <a:solidFill>
                  <a:srgbClr val="0070C0"/>
                </a:solidFill>
                <a:ea typeface="MS PGothic" pitchFamily="34" charset="-128"/>
              </a:rPr>
              <a:t>DELETE AND UPDATE IMPLEMENTATION </a:t>
            </a:r>
            <a:r>
              <a:rPr lang="en-US" cap="none" dirty="0" smtClean="0">
                <a:solidFill>
                  <a:srgbClr val="0070C0"/>
                </a:solidFill>
                <a:ea typeface="MS PGothic" pitchFamily="34" charset="-128"/>
              </a:rPr>
              <a:t>OPTIONS</a:t>
            </a:r>
            <a:endParaRPr cap="none" dirty="0">
              <a:ea typeface="MS PGothic" pitchFamily="34" charset="-128"/>
            </a:endParaRPr>
          </a:p>
        </p:txBody>
      </p:sp>
      <p:sp>
        <p:nvSpPr>
          <p:cNvPr id="13315" name="Content Placeholder 2"/>
          <p:cNvSpPr>
            <a:spLocks noGrp="1"/>
          </p:cNvSpPr>
          <p:nvPr>
            <p:ph idx="1"/>
          </p:nvPr>
        </p:nvSpPr>
        <p:spPr>
          <a:xfrm>
            <a:off x="304800" y="1447800"/>
            <a:ext cx="8686800" cy="5181600"/>
          </a:xfrm>
        </p:spPr>
        <p:txBody>
          <a:bodyPr>
            <a:normAutofit lnSpcReduction="10000"/>
          </a:bodyPr>
          <a:lstStyle/>
          <a:p>
            <a:pPr marL="0" indent="0" eaLnBrk="1" hangingPunct="1">
              <a:buFont typeface="Wingdings" pitchFamily="2" charset="2"/>
              <a:buNone/>
            </a:pPr>
            <a:r>
              <a:rPr altLang="en-US" b="1" dirty="0" smtClean="0"/>
              <a:t>DELETE CASCADE example</a:t>
            </a:r>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endParaRPr lang="en-US" altLang="en-US" b="1" dirty="0"/>
          </a:p>
          <a:p>
            <a:pPr marL="0" indent="0" eaLnBrk="1" hangingPunct="1">
              <a:buFont typeface="Wingdings" pitchFamily="2" charset="2"/>
              <a:buNone/>
            </a:pPr>
            <a:endParaRPr lang="en-US" altLang="en-US" b="1" dirty="0" smtClean="0"/>
          </a:p>
          <a:p>
            <a:pPr marL="0" indent="0" eaLnBrk="1" hangingPunct="1">
              <a:buFont typeface="Wingdings" pitchFamily="2" charset="2"/>
              <a:buNone/>
            </a:pPr>
            <a:r>
              <a:rPr lang="en-US" altLang="en-US" b="1" dirty="0" smtClean="0"/>
              <a:t>The delete cascade option allows a record to be deleted if its PK value is referred to by a FK value </a:t>
            </a:r>
            <a:endParaRPr altLang="en-US" dirty="0" smtClean="0"/>
          </a:p>
        </p:txBody>
      </p:sp>
      <p:sp>
        <p:nvSpPr>
          <p:cNvPr id="13316"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C385A4A7-8EC4-44B6-96C1-FCDA483D5F27}" type="slidenum">
              <a:rPr lang="en-US" altLang="en-US" sz="900" b="1" smtClean="0">
                <a:solidFill>
                  <a:schemeClr val="tx1"/>
                </a:solidFill>
              </a:rPr>
              <a:pPr>
                <a:spcBef>
                  <a:spcPct val="0"/>
                </a:spcBef>
                <a:buClrTx/>
                <a:buSzTx/>
                <a:buFontTx/>
                <a:buNone/>
              </a:pPr>
              <a:t>21</a:t>
            </a:fld>
            <a:endParaRPr lang="en-US" altLang="en-US" sz="900" b="1" smtClean="0">
              <a:solidFill>
                <a:schemeClr val="tx1"/>
              </a:solidFill>
            </a:endParaRPr>
          </a:p>
        </p:txBody>
      </p:sp>
      <p:pic>
        <p:nvPicPr>
          <p:cNvPr id="133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2" y="1905000"/>
            <a:ext cx="57435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304800" y="1447800"/>
            <a:ext cx="8686800" cy="533400"/>
          </a:xfrm>
        </p:spPr>
        <p:txBody>
          <a:bodyPr/>
          <a:lstStyle/>
          <a:p>
            <a:pPr marL="0" indent="0" eaLnBrk="1" hangingPunct="1">
              <a:buFont typeface="Wingdings" pitchFamily="2" charset="2"/>
              <a:buNone/>
            </a:pPr>
            <a:r>
              <a:rPr altLang="en-US" b="1" smtClean="0"/>
              <a:t>DELETE SET-TO-NULL example</a:t>
            </a:r>
            <a:endParaRPr altLang="en-US" smtClean="0"/>
          </a:p>
        </p:txBody>
      </p:sp>
      <p:sp>
        <p:nvSpPr>
          <p:cNvPr id="15364"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2F1C49B6-FA52-43F0-8335-5800752A1D40}" type="slidenum">
              <a:rPr lang="en-US" altLang="en-US" sz="900" b="1" smtClean="0">
                <a:solidFill>
                  <a:schemeClr val="tx1"/>
                </a:solidFill>
              </a:rPr>
              <a:pPr>
                <a:spcBef>
                  <a:spcPct val="0"/>
                </a:spcBef>
                <a:buClrTx/>
                <a:buSzTx/>
                <a:buFontTx/>
                <a:buNone/>
              </a:pPr>
              <a:t>22</a:t>
            </a:fld>
            <a:endParaRPr lang="en-US" altLang="en-US" sz="900" b="1" smtClean="0">
              <a:solidFill>
                <a:schemeClr val="tx1"/>
              </a:solidFill>
            </a:endParaRPr>
          </a:p>
        </p:txBody>
      </p:sp>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6959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bwMode="auto">
          <a:xfrm>
            <a:off x="272970" y="116109"/>
            <a:ext cx="8686800" cy="990600"/>
          </a:xfrm>
        </p:spPr>
        <p:txBody>
          <a:bodyPr>
            <a:normAutofit fontScale="90000"/>
          </a:bodyPr>
          <a:lstStyle/>
          <a:p>
            <a:pPr eaLnBrk="1" hangingPunct="1">
              <a:defRPr/>
            </a:pPr>
            <a:r>
              <a:rPr cap="none" dirty="0">
                <a:ea typeface="MS PGothic" pitchFamily="34" charset="-128"/>
              </a:rPr>
              <a:t>REFERENTIAL INTEGRITY CONSTRAINT: </a:t>
            </a:r>
            <a:r>
              <a:rPr cap="none" dirty="0" smtClean="0">
                <a:ea typeface="MS PGothic" pitchFamily="34" charset="-128"/>
              </a:rPr>
              <a:t/>
            </a:r>
            <a:br>
              <a:rPr cap="none" dirty="0" smtClean="0">
                <a:ea typeface="MS PGothic" pitchFamily="34" charset="-128"/>
              </a:rPr>
            </a:br>
            <a:r>
              <a:rPr lang="en-US" cap="none" dirty="0">
                <a:solidFill>
                  <a:srgbClr val="0070C0"/>
                </a:solidFill>
                <a:ea typeface="MS PGothic" pitchFamily="34" charset="-128"/>
              </a:rPr>
              <a:t>DELETE AND UPDATE IMPLEMENTATION </a:t>
            </a:r>
            <a:r>
              <a:rPr lang="en-US" cap="none" dirty="0" smtClean="0">
                <a:solidFill>
                  <a:srgbClr val="0070C0"/>
                </a:solidFill>
                <a:ea typeface="MS PGothic" pitchFamily="34" charset="-128"/>
              </a:rPr>
              <a:t>OPTIONS</a:t>
            </a:r>
            <a:endParaRPr cap="none" dirty="0">
              <a:ea typeface="MS PGothic"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04800" y="1447800"/>
            <a:ext cx="8686800" cy="533400"/>
          </a:xfrm>
        </p:spPr>
        <p:txBody>
          <a:bodyPr/>
          <a:lstStyle/>
          <a:p>
            <a:pPr marL="0" indent="0" eaLnBrk="1" hangingPunct="1">
              <a:buFont typeface="Wingdings" pitchFamily="2" charset="2"/>
              <a:buNone/>
            </a:pPr>
            <a:r>
              <a:rPr altLang="en-US" b="1" smtClean="0"/>
              <a:t>DELETE SET-TO-DEFAULT example</a:t>
            </a:r>
            <a:endParaRPr altLang="en-US" smtClean="0"/>
          </a:p>
        </p:txBody>
      </p:sp>
      <p:sp>
        <p:nvSpPr>
          <p:cNvPr id="17412"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9AF7DEEB-58F5-4D10-B9CD-AF62F0626EFA}" type="slidenum">
              <a:rPr lang="en-US" altLang="en-US" sz="900" b="1" smtClean="0">
                <a:solidFill>
                  <a:schemeClr val="tx1"/>
                </a:solidFill>
              </a:rPr>
              <a:pPr>
                <a:spcBef>
                  <a:spcPct val="0"/>
                </a:spcBef>
                <a:buClrTx/>
                <a:buSzTx/>
                <a:buFontTx/>
                <a:buNone/>
              </a:pPr>
              <a:t>23</a:t>
            </a:fld>
            <a:endParaRPr lang="en-US" altLang="en-US" sz="900" b="1" smtClean="0">
              <a:solidFill>
                <a:schemeClr val="tx1"/>
              </a:solidFill>
            </a:endParaRPr>
          </a:p>
        </p:txBody>
      </p:sp>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72452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bwMode="auto">
          <a:xfrm>
            <a:off x="272970" y="116109"/>
            <a:ext cx="8686800" cy="990600"/>
          </a:xfrm>
        </p:spPr>
        <p:txBody>
          <a:bodyPr>
            <a:normAutofit fontScale="90000"/>
          </a:bodyPr>
          <a:lstStyle/>
          <a:p>
            <a:pPr eaLnBrk="1" hangingPunct="1">
              <a:defRPr/>
            </a:pPr>
            <a:r>
              <a:rPr cap="none" dirty="0">
                <a:ea typeface="MS PGothic" pitchFamily="34" charset="-128"/>
              </a:rPr>
              <a:t>REFERENTIAL INTEGRITY CONSTRAINT: </a:t>
            </a:r>
            <a:r>
              <a:rPr cap="none" dirty="0" smtClean="0">
                <a:ea typeface="MS PGothic" pitchFamily="34" charset="-128"/>
              </a:rPr>
              <a:t/>
            </a:r>
            <a:br>
              <a:rPr cap="none" dirty="0" smtClean="0">
                <a:ea typeface="MS PGothic" pitchFamily="34" charset="-128"/>
              </a:rPr>
            </a:br>
            <a:r>
              <a:rPr lang="en-US" cap="none" dirty="0">
                <a:solidFill>
                  <a:srgbClr val="0070C0"/>
                </a:solidFill>
                <a:ea typeface="MS PGothic" pitchFamily="34" charset="-128"/>
              </a:rPr>
              <a:t>DELETE AND UPDATE IMPLEMENTATION </a:t>
            </a:r>
            <a:r>
              <a:rPr lang="en-US" cap="none" dirty="0" smtClean="0">
                <a:solidFill>
                  <a:srgbClr val="0070C0"/>
                </a:solidFill>
                <a:ea typeface="MS PGothic" pitchFamily="34" charset="-128"/>
              </a:rPr>
              <a:t>OPTIONS</a:t>
            </a:r>
            <a:endParaRPr cap="none" dirty="0">
              <a:ea typeface="MS PGothic" pitchFamily="34"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304800" y="1447800"/>
            <a:ext cx="8686800" cy="533400"/>
          </a:xfrm>
        </p:spPr>
        <p:txBody>
          <a:bodyPr/>
          <a:lstStyle/>
          <a:p>
            <a:pPr marL="0" indent="0" eaLnBrk="1" hangingPunct="1">
              <a:buFont typeface="Wingdings" pitchFamily="2" charset="2"/>
              <a:buNone/>
            </a:pPr>
            <a:r>
              <a:rPr altLang="en-US" b="1" smtClean="0"/>
              <a:t>UPDATE RESTRICT example</a:t>
            </a:r>
            <a:endParaRPr altLang="en-US" smtClean="0"/>
          </a:p>
        </p:txBody>
      </p:sp>
      <p:sp>
        <p:nvSpPr>
          <p:cNvPr id="19460"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9D3A8320-8380-48AD-AEB2-E1D746BA4F20}" type="slidenum">
              <a:rPr lang="en-US" altLang="en-US" sz="900" b="1" smtClean="0">
                <a:solidFill>
                  <a:schemeClr val="tx1"/>
                </a:solidFill>
              </a:rPr>
              <a:pPr>
                <a:spcBef>
                  <a:spcPct val="0"/>
                </a:spcBef>
                <a:buClrTx/>
                <a:buSzTx/>
                <a:buFontTx/>
                <a:buNone/>
              </a:pPr>
              <a:t>24</a:t>
            </a:fld>
            <a:endParaRPr lang="en-US" altLang="en-US" sz="900" b="1" smtClean="0">
              <a:solidFill>
                <a:schemeClr val="tx1"/>
              </a:solidFill>
            </a:endParaRP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65246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bwMode="auto">
          <a:xfrm>
            <a:off x="272970" y="116109"/>
            <a:ext cx="8686800" cy="990600"/>
          </a:xfrm>
        </p:spPr>
        <p:txBody>
          <a:bodyPr>
            <a:normAutofit fontScale="90000"/>
          </a:bodyPr>
          <a:lstStyle/>
          <a:p>
            <a:pPr eaLnBrk="1" hangingPunct="1">
              <a:defRPr/>
            </a:pPr>
            <a:r>
              <a:rPr cap="none" dirty="0">
                <a:ea typeface="MS PGothic" pitchFamily="34" charset="-128"/>
              </a:rPr>
              <a:t>REFERENTIAL INTEGRITY CONSTRAINT: </a:t>
            </a:r>
            <a:r>
              <a:rPr cap="none" dirty="0" smtClean="0">
                <a:ea typeface="MS PGothic" pitchFamily="34" charset="-128"/>
              </a:rPr>
              <a:t/>
            </a:r>
            <a:br>
              <a:rPr cap="none" dirty="0" smtClean="0">
                <a:ea typeface="MS PGothic" pitchFamily="34" charset="-128"/>
              </a:rPr>
            </a:br>
            <a:r>
              <a:rPr lang="en-US" cap="none" dirty="0">
                <a:solidFill>
                  <a:srgbClr val="0070C0"/>
                </a:solidFill>
                <a:ea typeface="MS PGothic" pitchFamily="34" charset="-128"/>
              </a:rPr>
              <a:t>DELETE AND UPDATE IMPLEMENTATION </a:t>
            </a:r>
            <a:r>
              <a:rPr lang="en-US" cap="none" dirty="0" smtClean="0">
                <a:solidFill>
                  <a:srgbClr val="0070C0"/>
                </a:solidFill>
                <a:ea typeface="MS PGothic" pitchFamily="34" charset="-128"/>
              </a:rPr>
              <a:t>OPTIONS</a:t>
            </a:r>
            <a:endParaRPr cap="none" dirty="0">
              <a:ea typeface="MS PGothic" pitchFamily="3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304800" y="1447800"/>
            <a:ext cx="8686800" cy="533400"/>
          </a:xfrm>
        </p:spPr>
        <p:txBody>
          <a:bodyPr/>
          <a:lstStyle/>
          <a:p>
            <a:pPr marL="0" indent="0" eaLnBrk="1" hangingPunct="1">
              <a:buFont typeface="Wingdings" pitchFamily="2" charset="2"/>
              <a:buNone/>
            </a:pPr>
            <a:r>
              <a:rPr altLang="en-US" b="1" dirty="0" smtClean="0"/>
              <a:t>UPDATE CASCADE example</a:t>
            </a:r>
            <a:endParaRPr altLang="en-US" dirty="0" smtClean="0"/>
          </a:p>
        </p:txBody>
      </p:sp>
      <p:sp>
        <p:nvSpPr>
          <p:cNvPr id="21508"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D63B824A-857F-4F06-AACC-80CAFEB17343}" type="slidenum">
              <a:rPr lang="en-US" altLang="en-US" sz="900" b="1" smtClean="0">
                <a:solidFill>
                  <a:schemeClr val="tx1"/>
                </a:solidFill>
              </a:rPr>
              <a:pPr>
                <a:spcBef>
                  <a:spcPct val="0"/>
                </a:spcBef>
                <a:buClrTx/>
                <a:buSzTx/>
                <a:buFontTx/>
                <a:buNone/>
              </a:pPr>
              <a:t>25</a:t>
            </a:fld>
            <a:endParaRPr lang="en-US" altLang="en-US" sz="900" b="1" smtClean="0">
              <a:solidFill>
                <a:schemeClr val="tx1"/>
              </a:solidFill>
            </a:endParaRPr>
          </a:p>
        </p:txBody>
      </p:sp>
      <p:pic>
        <p:nvPicPr>
          <p:cNvPr id="215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7150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bwMode="auto">
          <a:xfrm>
            <a:off x="272970" y="116109"/>
            <a:ext cx="8686800" cy="990600"/>
          </a:xfrm>
        </p:spPr>
        <p:txBody>
          <a:bodyPr>
            <a:normAutofit fontScale="90000"/>
          </a:bodyPr>
          <a:lstStyle/>
          <a:p>
            <a:pPr eaLnBrk="1" hangingPunct="1">
              <a:defRPr/>
            </a:pPr>
            <a:r>
              <a:rPr cap="none" dirty="0">
                <a:ea typeface="MS PGothic" pitchFamily="34" charset="-128"/>
              </a:rPr>
              <a:t>REFERENTIAL INTEGRITY CONSTRAINT: </a:t>
            </a:r>
            <a:r>
              <a:rPr cap="none" dirty="0" smtClean="0">
                <a:ea typeface="MS PGothic" pitchFamily="34" charset="-128"/>
              </a:rPr>
              <a:t/>
            </a:r>
            <a:br>
              <a:rPr cap="none" dirty="0" smtClean="0">
                <a:ea typeface="MS PGothic" pitchFamily="34" charset="-128"/>
              </a:rPr>
            </a:br>
            <a:r>
              <a:rPr lang="en-US" cap="none" dirty="0">
                <a:solidFill>
                  <a:srgbClr val="0070C0"/>
                </a:solidFill>
                <a:ea typeface="MS PGothic" pitchFamily="34" charset="-128"/>
              </a:rPr>
              <a:t>DELETE AND UPDATE IMPLEMENTATION </a:t>
            </a:r>
            <a:r>
              <a:rPr lang="en-US" cap="none" dirty="0" smtClean="0">
                <a:solidFill>
                  <a:srgbClr val="0070C0"/>
                </a:solidFill>
                <a:ea typeface="MS PGothic" pitchFamily="34" charset="-128"/>
              </a:rPr>
              <a:t>OPTIONS</a:t>
            </a:r>
            <a:endParaRPr cap="none" dirty="0">
              <a:ea typeface="MS PGothic"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p:txBody>
          <a:bodyPr>
            <a:normAutofit fontScale="90000"/>
          </a:bodyPr>
          <a:lstStyle/>
          <a:p>
            <a:pPr eaLnBrk="1" hangingPunct="1">
              <a:defRPr/>
            </a:pPr>
            <a:r>
              <a:rPr cap="none">
                <a:ea typeface="MS PGothic" pitchFamily="34" charset="-128"/>
              </a:rPr>
              <a:t>REFERENTIAL INTEGRITY CONSTRAINT: DELETE AND UPDATE IMPLEMENTATION OPTIONS</a:t>
            </a:r>
            <a:br>
              <a:rPr cap="none">
                <a:ea typeface="MS PGothic" pitchFamily="34" charset="-128"/>
              </a:rPr>
            </a:br>
            <a:endParaRPr cap="none">
              <a:ea typeface="MS PGothic" pitchFamily="34" charset="-128"/>
            </a:endParaRPr>
          </a:p>
        </p:txBody>
      </p:sp>
      <p:sp>
        <p:nvSpPr>
          <p:cNvPr id="23555" name="Content Placeholder 2"/>
          <p:cNvSpPr>
            <a:spLocks noGrp="1"/>
          </p:cNvSpPr>
          <p:nvPr>
            <p:ph idx="1"/>
          </p:nvPr>
        </p:nvSpPr>
        <p:spPr>
          <a:xfrm>
            <a:off x="304800" y="1447800"/>
            <a:ext cx="8686800" cy="533400"/>
          </a:xfrm>
        </p:spPr>
        <p:txBody>
          <a:bodyPr/>
          <a:lstStyle/>
          <a:p>
            <a:pPr marL="0" indent="0" eaLnBrk="1" hangingPunct="1">
              <a:buFont typeface="Wingdings" pitchFamily="2" charset="2"/>
              <a:buNone/>
            </a:pPr>
            <a:r>
              <a:rPr altLang="en-US" b="1" smtClean="0"/>
              <a:t>UPDATE SET-TO-NULL example</a:t>
            </a:r>
            <a:endParaRPr altLang="en-US" smtClean="0"/>
          </a:p>
        </p:txBody>
      </p:sp>
      <p:sp>
        <p:nvSpPr>
          <p:cNvPr id="23556"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1CD505FA-229E-4485-A557-22F14EC85187}" type="slidenum">
              <a:rPr lang="en-US" altLang="en-US" sz="900" b="1" smtClean="0">
                <a:solidFill>
                  <a:schemeClr val="tx1"/>
                </a:solidFill>
              </a:rPr>
              <a:pPr>
                <a:spcBef>
                  <a:spcPct val="0"/>
                </a:spcBef>
                <a:buClrTx/>
                <a:buSzTx/>
                <a:buFontTx/>
                <a:buNone/>
              </a:pPr>
              <a:t>26</a:t>
            </a:fld>
            <a:endParaRPr lang="en-US" altLang="en-US" sz="900" b="1" smtClean="0">
              <a:solidFill>
                <a:schemeClr val="tx1"/>
              </a:solidFill>
            </a:endParaRPr>
          </a:p>
        </p:txBody>
      </p:sp>
      <p:pic>
        <p:nvPicPr>
          <p:cNvPr id="235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6864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p:txBody>
          <a:bodyPr>
            <a:normAutofit fontScale="90000"/>
          </a:bodyPr>
          <a:lstStyle/>
          <a:p>
            <a:pPr eaLnBrk="1" hangingPunct="1">
              <a:defRPr/>
            </a:pPr>
            <a:r>
              <a:rPr cap="none">
                <a:ea typeface="MS PGothic" pitchFamily="34" charset="-128"/>
              </a:rPr>
              <a:t>REFERENTIAL INTEGRITY CONSTRAINT: DELETE AND UPDATE IMPLEMENTATION OPTIONS</a:t>
            </a:r>
            <a:br>
              <a:rPr cap="none">
                <a:ea typeface="MS PGothic" pitchFamily="34" charset="-128"/>
              </a:rPr>
            </a:br>
            <a:endParaRPr cap="none">
              <a:ea typeface="MS PGothic" pitchFamily="34" charset="-128"/>
            </a:endParaRPr>
          </a:p>
        </p:txBody>
      </p:sp>
      <p:sp>
        <p:nvSpPr>
          <p:cNvPr id="25603" name="Content Placeholder 2"/>
          <p:cNvSpPr>
            <a:spLocks noGrp="1"/>
          </p:cNvSpPr>
          <p:nvPr>
            <p:ph idx="1"/>
          </p:nvPr>
        </p:nvSpPr>
        <p:spPr>
          <a:xfrm>
            <a:off x="304800" y="1447800"/>
            <a:ext cx="8686800" cy="533400"/>
          </a:xfrm>
        </p:spPr>
        <p:txBody>
          <a:bodyPr/>
          <a:lstStyle/>
          <a:p>
            <a:pPr marL="0" indent="0" eaLnBrk="1" hangingPunct="1">
              <a:buFont typeface="Wingdings" pitchFamily="2" charset="2"/>
              <a:buNone/>
            </a:pPr>
            <a:r>
              <a:rPr altLang="en-US" b="1" smtClean="0"/>
              <a:t>UPDATE SET-TO-DEFAULT  example</a:t>
            </a:r>
            <a:endParaRPr altLang="en-US" smtClean="0"/>
          </a:p>
        </p:txBody>
      </p:sp>
      <p:sp>
        <p:nvSpPr>
          <p:cNvPr id="25604"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57AFA862-C92C-4DD3-B426-56F007C328F7}" type="slidenum">
              <a:rPr lang="en-US" altLang="en-US" sz="900" b="1" smtClean="0">
                <a:solidFill>
                  <a:schemeClr val="tx1"/>
                </a:solidFill>
              </a:rPr>
              <a:pPr>
                <a:spcBef>
                  <a:spcPct val="0"/>
                </a:spcBef>
                <a:buClrTx/>
                <a:buSzTx/>
                <a:buFontTx/>
                <a:buNone/>
              </a:pPr>
              <a:t>27</a:t>
            </a:fld>
            <a:endParaRPr lang="en-US" altLang="en-US" sz="900" b="1" smtClean="0">
              <a:solidFill>
                <a:schemeClr val="tx1"/>
              </a:solidFill>
            </a:endParaRP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69595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p:txBody>
          <a:bodyPr>
            <a:normAutofit fontScale="90000"/>
          </a:bodyPr>
          <a:lstStyle/>
          <a:p>
            <a:pPr eaLnBrk="1" hangingPunct="1">
              <a:defRPr/>
            </a:pPr>
            <a:r>
              <a:rPr cap="none">
                <a:ea typeface="MS PGothic" pitchFamily="34" charset="-128"/>
              </a:rPr>
              <a:t>REFERENTIAL INTEGRITY CONSTRAINT: DELETE AND UPDATE IMPLEMENTATION OPTIONS</a:t>
            </a:r>
            <a:br>
              <a:rPr cap="none">
                <a:ea typeface="MS PGothic" pitchFamily="34" charset="-128"/>
              </a:rPr>
            </a:br>
            <a:endParaRPr cap="none">
              <a:ea typeface="MS PGothic" pitchFamily="34" charset="-128"/>
            </a:endParaRPr>
          </a:p>
        </p:txBody>
      </p:sp>
      <p:sp>
        <p:nvSpPr>
          <p:cNvPr id="27651" name="Content Placeholder 2"/>
          <p:cNvSpPr>
            <a:spLocks noGrp="1"/>
          </p:cNvSpPr>
          <p:nvPr>
            <p:ph idx="1"/>
          </p:nvPr>
        </p:nvSpPr>
        <p:spPr/>
        <p:txBody>
          <a:bodyPr/>
          <a:lstStyle/>
          <a:p>
            <a:pPr marL="342900" lvl="2" indent="-342900" eaLnBrk="1" hangingPunct="1">
              <a:buSzPct val="90000"/>
              <a:buFont typeface="Wingdings" panose="05000000000000000000" pitchFamily="2" charset="2"/>
              <a:buChar char="§"/>
            </a:pPr>
            <a:r>
              <a:rPr altLang="en-US" sz="2400" b="1" dirty="0" smtClean="0"/>
              <a:t>Implementing delete and update options</a:t>
            </a:r>
          </a:p>
          <a:p>
            <a:pPr marL="800100" lvl="3" indent="-342900" eaLnBrk="1" hangingPunct="1">
              <a:buSzPct val="90000"/>
              <a:buFont typeface="Wingdings" panose="05000000000000000000" pitchFamily="2" charset="2"/>
              <a:buChar char="§"/>
            </a:pPr>
            <a:r>
              <a:rPr altLang="en-US" sz="2000" dirty="0" smtClean="0"/>
              <a:t>Example - DELETE RESTRICT and UPDATE RESTRICT</a:t>
            </a:r>
            <a:br>
              <a:rPr altLang="en-US" sz="2000" dirty="0" smtClean="0"/>
            </a:br>
            <a:r>
              <a:rPr altLang="en-US" sz="2000" dirty="0" smtClean="0"/>
              <a:t/>
            </a:r>
            <a:br>
              <a:rPr altLang="en-US" sz="2000" dirty="0" smtClean="0"/>
            </a:br>
            <a:r>
              <a:rPr altLang="en-US" sz="2000" dirty="0" smtClean="0">
                <a:latin typeface="Courier New" panose="02070309020205020404" pitchFamily="49" charset="0"/>
                <a:cs typeface="Courier New" panose="02070309020205020404" pitchFamily="49" charset="0"/>
              </a:rPr>
              <a:t>CREATE TABLE employee</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a:t>
            </a:r>
            <a:r>
              <a:rPr altLang="en-US" sz="2000" dirty="0" err="1" smtClean="0">
                <a:latin typeface="Courier New" panose="02070309020205020404" pitchFamily="49" charset="0"/>
                <a:cs typeface="Courier New" panose="02070309020205020404" pitchFamily="49" charset="0"/>
              </a:rPr>
              <a:t>empid</a:t>
            </a:r>
            <a:r>
              <a:rPr altLang="en-US" sz="2000" dirty="0" smtClean="0">
                <a:latin typeface="Courier New" panose="02070309020205020404" pitchFamily="49" charset="0"/>
                <a:cs typeface="Courier New" panose="02070309020205020404" pitchFamily="49" charset="0"/>
              </a:rPr>
              <a:t> CHAR(4),</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a:t>
            </a:r>
            <a:r>
              <a:rPr altLang="en-US" sz="2000" dirty="0" err="1" smtClean="0">
                <a:latin typeface="Courier New" panose="02070309020205020404" pitchFamily="49" charset="0"/>
                <a:cs typeface="Courier New" panose="02070309020205020404" pitchFamily="49" charset="0"/>
              </a:rPr>
              <a:t>empname</a:t>
            </a:r>
            <a:r>
              <a:rPr altLang="en-US" sz="2000" dirty="0" smtClean="0">
                <a:latin typeface="Courier New" panose="02070309020205020404" pitchFamily="49" charset="0"/>
                <a:cs typeface="Courier New" panose="02070309020205020404" pitchFamily="49" charset="0"/>
              </a:rPr>
              <a:t> CHAR(20),</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a:t>
            </a:r>
            <a:r>
              <a:rPr altLang="en-US" sz="2000" dirty="0" err="1" smtClean="0">
                <a:latin typeface="Courier New" panose="02070309020205020404" pitchFamily="49" charset="0"/>
                <a:cs typeface="Courier New" panose="02070309020205020404" pitchFamily="49" charset="0"/>
              </a:rPr>
              <a:t>deptid</a:t>
            </a:r>
            <a:r>
              <a:rPr altLang="en-US" sz="2000" dirty="0" smtClean="0">
                <a:latin typeface="Courier New" panose="02070309020205020404" pitchFamily="49" charset="0"/>
                <a:cs typeface="Courier New" panose="02070309020205020404" pitchFamily="49" charset="0"/>
              </a:rPr>
              <a:t> CHAR(2),</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PRIMARY KEY (</a:t>
            </a:r>
            <a:r>
              <a:rPr altLang="en-US" sz="2000" dirty="0" err="1" smtClean="0">
                <a:latin typeface="Courier New" panose="02070309020205020404" pitchFamily="49" charset="0"/>
                <a:cs typeface="Courier New" panose="02070309020205020404" pitchFamily="49" charset="0"/>
              </a:rPr>
              <a:t>empid</a:t>
            </a:r>
            <a:r>
              <a:rPr altLang="en-US" sz="2000" dirty="0" smtClean="0">
                <a:latin typeface="Courier New" panose="02070309020205020404" pitchFamily="49" charset="0"/>
                <a:cs typeface="Courier New" panose="02070309020205020404" pitchFamily="49" charset="0"/>
              </a:rPr>
              <a:t>),</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FOREIGN KEY (</a:t>
            </a:r>
            <a:r>
              <a:rPr altLang="en-US" sz="2000" dirty="0" err="1" smtClean="0">
                <a:latin typeface="Courier New" panose="02070309020205020404" pitchFamily="49" charset="0"/>
                <a:cs typeface="Courier New" panose="02070309020205020404" pitchFamily="49" charset="0"/>
              </a:rPr>
              <a:t>deptid</a:t>
            </a:r>
            <a:r>
              <a:rPr altLang="en-US" sz="2000" dirty="0" smtClean="0">
                <a:latin typeface="Courier New" panose="02070309020205020404" pitchFamily="49" charset="0"/>
                <a:cs typeface="Courier New" panose="02070309020205020404" pitchFamily="49" charset="0"/>
              </a:rPr>
              <a:t>) REFERENCES department</a:t>
            </a:r>
          </a:p>
          <a:p>
            <a:pPr marL="457200" lvl="3" indent="0" eaLnBrk="1" hangingPunct="1">
              <a:buSzPct val="90000"/>
              <a:buNone/>
            </a:pPr>
            <a:r>
              <a:rPr lang="en-US" altLang="en-US" sz="2000" dirty="0">
                <a:latin typeface="Courier New" panose="02070309020205020404" pitchFamily="49" charset="0"/>
                <a:cs typeface="Courier New" panose="02070309020205020404" pitchFamily="49" charset="0"/>
              </a:rPr>
              <a:t>	</a:t>
            </a:r>
            <a:r>
              <a:rPr altLang="en-US" sz="2000" dirty="0" smtClean="0">
                <a:latin typeface="Courier New" panose="02070309020205020404" pitchFamily="49" charset="0"/>
                <a:cs typeface="Courier New" panose="02070309020205020404" pitchFamily="49" charset="0"/>
              </a:rPr>
              <a:t>);</a:t>
            </a:r>
          </a:p>
          <a:p>
            <a:pPr marL="342900" lvl="2" indent="-342900" eaLnBrk="1" hangingPunct="1"/>
            <a:endParaRPr altLang="en-US" dirty="0" smtClean="0"/>
          </a:p>
          <a:p>
            <a:pPr marL="342900" lvl="2" indent="-342900" eaLnBrk="1" hangingPunct="1"/>
            <a:endParaRPr altLang="en-US" dirty="0" smtClean="0"/>
          </a:p>
        </p:txBody>
      </p:sp>
      <p:sp>
        <p:nvSpPr>
          <p:cNvPr id="276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76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79D6EF7C-53FE-4123-83FC-D3264BB1D6FF}" type="slidenum">
              <a:rPr lang="en-US" altLang="en-US" sz="900" b="1" smtClean="0">
                <a:solidFill>
                  <a:schemeClr val="tx1"/>
                </a:solidFill>
              </a:rPr>
              <a:pPr>
                <a:spcBef>
                  <a:spcPct val="0"/>
                </a:spcBef>
                <a:buClrTx/>
                <a:buSzTx/>
                <a:buFontTx/>
                <a:buNone/>
              </a:pPr>
              <a:t>28</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p:txBody>
          <a:bodyPr>
            <a:normAutofit fontScale="90000"/>
          </a:bodyPr>
          <a:lstStyle/>
          <a:p>
            <a:pPr eaLnBrk="1" hangingPunct="1">
              <a:defRPr/>
            </a:pPr>
            <a:r>
              <a:rPr cap="none">
                <a:ea typeface="MS PGothic" pitchFamily="34" charset="-128"/>
              </a:rPr>
              <a:t>REFERENTIAL INTEGRITY CONSTRAINT: DELETE AND UPDATE IMPLEMENTATION OPTIONS</a:t>
            </a:r>
            <a:br>
              <a:rPr cap="none">
                <a:ea typeface="MS PGothic" pitchFamily="34" charset="-128"/>
              </a:rPr>
            </a:br>
            <a:endParaRPr cap="none">
              <a:ea typeface="MS PGothic" pitchFamily="34" charset="-128"/>
            </a:endParaRPr>
          </a:p>
        </p:txBody>
      </p:sp>
      <p:sp>
        <p:nvSpPr>
          <p:cNvPr id="29699" name="Content Placeholder 2"/>
          <p:cNvSpPr>
            <a:spLocks noGrp="1"/>
          </p:cNvSpPr>
          <p:nvPr>
            <p:ph idx="1"/>
          </p:nvPr>
        </p:nvSpPr>
        <p:spPr/>
        <p:txBody>
          <a:bodyPr/>
          <a:lstStyle/>
          <a:p>
            <a:pPr marL="342900" lvl="2" indent="-342900" eaLnBrk="1" hangingPunct="1">
              <a:buSzPct val="90000"/>
              <a:buFont typeface="Wingdings" panose="05000000000000000000" pitchFamily="2" charset="2"/>
              <a:buChar char="§"/>
            </a:pPr>
            <a:r>
              <a:rPr altLang="en-US" sz="2400" b="1" dirty="0" smtClean="0"/>
              <a:t>Implementing delete and update options</a:t>
            </a:r>
          </a:p>
          <a:p>
            <a:pPr marL="800100" lvl="3" indent="-342900" eaLnBrk="1" hangingPunct="1">
              <a:buSzPct val="90000"/>
              <a:buFont typeface="Wingdings" panose="05000000000000000000" pitchFamily="2" charset="2"/>
              <a:buChar char="§"/>
            </a:pPr>
            <a:r>
              <a:rPr altLang="en-US" sz="2000" dirty="0" smtClean="0"/>
              <a:t>Example - DELETE CASCADE</a:t>
            </a:r>
            <a:br>
              <a:rPr altLang="en-US" sz="2000" dirty="0" smtClean="0"/>
            </a:br>
            <a:r>
              <a:rPr altLang="en-US" sz="2000" dirty="0" smtClean="0"/>
              <a:t/>
            </a:r>
            <a:br>
              <a:rPr altLang="en-US" sz="2000" dirty="0" smtClean="0"/>
            </a:br>
            <a:r>
              <a:rPr altLang="en-US" sz="2000" dirty="0" smtClean="0">
                <a:latin typeface="Courier New" panose="02070309020205020404" pitchFamily="49" charset="0"/>
                <a:cs typeface="Courier New" panose="02070309020205020404" pitchFamily="49" charset="0"/>
              </a:rPr>
              <a:t>CREATE TABLE employee</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a:t>
            </a:r>
            <a:r>
              <a:rPr altLang="en-US" sz="2000" dirty="0" err="1" smtClean="0">
                <a:latin typeface="Courier New" panose="02070309020205020404" pitchFamily="49" charset="0"/>
                <a:cs typeface="Courier New" panose="02070309020205020404" pitchFamily="49" charset="0"/>
              </a:rPr>
              <a:t>empid</a:t>
            </a:r>
            <a:r>
              <a:rPr altLang="en-US" sz="2000" dirty="0" smtClean="0">
                <a:latin typeface="Courier New" panose="02070309020205020404" pitchFamily="49" charset="0"/>
                <a:cs typeface="Courier New" panose="02070309020205020404" pitchFamily="49" charset="0"/>
              </a:rPr>
              <a:t> CHAR(4),</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a:t>
            </a:r>
            <a:r>
              <a:rPr altLang="en-US" sz="2000" dirty="0" err="1" smtClean="0">
                <a:latin typeface="Courier New" panose="02070309020205020404" pitchFamily="49" charset="0"/>
                <a:cs typeface="Courier New" panose="02070309020205020404" pitchFamily="49" charset="0"/>
              </a:rPr>
              <a:t>empname</a:t>
            </a:r>
            <a:r>
              <a:rPr altLang="en-US" sz="2000" dirty="0" smtClean="0">
                <a:latin typeface="Courier New" panose="02070309020205020404" pitchFamily="49" charset="0"/>
                <a:cs typeface="Courier New" panose="02070309020205020404" pitchFamily="49" charset="0"/>
              </a:rPr>
              <a:t> CHAR(20),</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a:t>
            </a:r>
            <a:r>
              <a:rPr altLang="en-US" sz="2000" dirty="0" err="1" smtClean="0">
                <a:latin typeface="Courier New" panose="02070309020205020404" pitchFamily="49" charset="0"/>
                <a:cs typeface="Courier New" panose="02070309020205020404" pitchFamily="49" charset="0"/>
              </a:rPr>
              <a:t>deptid</a:t>
            </a:r>
            <a:r>
              <a:rPr altLang="en-US" sz="2000" dirty="0" smtClean="0">
                <a:latin typeface="Courier New" panose="02070309020205020404" pitchFamily="49" charset="0"/>
                <a:cs typeface="Courier New" panose="02070309020205020404" pitchFamily="49" charset="0"/>
              </a:rPr>
              <a:t> CHAR(2),</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PRIMARY KEY (</a:t>
            </a:r>
            <a:r>
              <a:rPr altLang="en-US" sz="2000" dirty="0" err="1" smtClean="0">
                <a:latin typeface="Courier New" panose="02070309020205020404" pitchFamily="49" charset="0"/>
                <a:cs typeface="Courier New" panose="02070309020205020404" pitchFamily="49" charset="0"/>
              </a:rPr>
              <a:t>empid</a:t>
            </a:r>
            <a:r>
              <a:rPr altLang="en-US" sz="2000" dirty="0" smtClean="0">
                <a:latin typeface="Courier New" panose="02070309020205020404" pitchFamily="49" charset="0"/>
                <a:cs typeface="Courier New" panose="02070309020205020404" pitchFamily="49" charset="0"/>
              </a:rPr>
              <a:t>),</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FOREIGN KEY (</a:t>
            </a:r>
            <a:r>
              <a:rPr altLang="en-US" sz="2000" dirty="0" err="1" smtClean="0">
                <a:latin typeface="Courier New" panose="02070309020205020404" pitchFamily="49" charset="0"/>
                <a:cs typeface="Courier New" panose="02070309020205020404" pitchFamily="49" charset="0"/>
              </a:rPr>
              <a:t>deptid</a:t>
            </a:r>
            <a:r>
              <a:rPr altLang="en-US" sz="2000" dirty="0" smtClean="0">
                <a:latin typeface="Courier New" panose="02070309020205020404" pitchFamily="49" charset="0"/>
                <a:cs typeface="Courier New" panose="02070309020205020404" pitchFamily="49" charset="0"/>
              </a:rPr>
              <a:t>) REFERENCES department</a:t>
            </a:r>
            <a:br>
              <a:rPr altLang="en-US" sz="2000" dirty="0" smtClean="0">
                <a:latin typeface="Courier New" panose="02070309020205020404" pitchFamily="49" charset="0"/>
                <a:cs typeface="Courier New" panose="02070309020205020404" pitchFamily="49" charset="0"/>
              </a:rPr>
            </a:br>
            <a:r>
              <a:rPr altLang="en-US" sz="2000" dirty="0" smtClean="0">
                <a:latin typeface="Courier New" panose="02070309020205020404" pitchFamily="49" charset="0"/>
                <a:cs typeface="Courier New" panose="02070309020205020404" pitchFamily="49" charset="0"/>
              </a:rPr>
              <a:t>					</a:t>
            </a:r>
            <a:r>
              <a:rPr altLang="en-US" sz="2000" b="1" dirty="0" smtClean="0">
                <a:solidFill>
                  <a:srgbClr val="0070C0"/>
                </a:solidFill>
                <a:latin typeface="Courier New" panose="02070309020205020404" pitchFamily="49" charset="0"/>
                <a:cs typeface="Courier New" panose="02070309020205020404" pitchFamily="49" charset="0"/>
              </a:rPr>
              <a:t>ON DELETE CASCADE</a:t>
            </a:r>
          </a:p>
          <a:p>
            <a:pPr marL="457200" lvl="3" indent="0" eaLnBrk="1" hangingPunct="1">
              <a:buSzPct val="90000"/>
              <a:buNone/>
            </a:pPr>
            <a:r>
              <a:rPr lang="en-US" altLang="en-US" sz="2000" dirty="0">
                <a:latin typeface="Courier New" panose="02070309020205020404" pitchFamily="49" charset="0"/>
                <a:cs typeface="Courier New" panose="02070309020205020404" pitchFamily="49" charset="0"/>
              </a:rPr>
              <a:t>	</a:t>
            </a:r>
            <a:r>
              <a:rPr altLang="en-US" sz="2000" dirty="0" smtClean="0">
                <a:latin typeface="Courier New" panose="02070309020205020404" pitchFamily="49" charset="0"/>
                <a:cs typeface="Courier New" panose="02070309020205020404" pitchFamily="49" charset="0"/>
              </a:rPr>
              <a:t>);</a:t>
            </a:r>
            <a:endParaRPr altLang="en-US" sz="1800" dirty="0" smtClean="0"/>
          </a:p>
          <a:p>
            <a:pPr marL="342900" lvl="2" indent="-342900" eaLnBrk="1" hangingPunct="1"/>
            <a:endParaRPr altLang="en-US" dirty="0" smtClean="0"/>
          </a:p>
        </p:txBody>
      </p:sp>
      <p:sp>
        <p:nvSpPr>
          <p:cNvPr id="297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97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4DC8B186-7682-4ED9-8B05-1C4F97406DCF}" type="slidenum">
              <a:rPr lang="en-US" altLang="en-US" sz="900" b="1" smtClean="0">
                <a:solidFill>
                  <a:schemeClr val="tx1"/>
                </a:solidFill>
              </a:rPr>
              <a:pPr>
                <a:spcBef>
                  <a:spcPct val="0"/>
                </a:spcBef>
                <a:buClrTx/>
                <a:buSzTx/>
                <a:buFontTx/>
                <a:buNone/>
              </a:pPr>
              <a:t>29</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0992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ER diagram:  </a:t>
            </a:r>
            <a:r>
              <a:rPr lang="en-US" altLang="en-US" sz="1900"/>
              <a:t>HAFH Realty Company Property Management Database</a:t>
            </a:r>
          </a:p>
        </p:txBody>
      </p:sp>
      <p:sp>
        <p:nvSpPr>
          <p:cNvPr id="209924"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FED67D8-F861-4EFD-BF68-DF97FA76B630}" type="slidenum">
              <a:rPr lang="en-US" altLang="en-US" sz="900" b="1">
                <a:solidFill>
                  <a:schemeClr val="tx1"/>
                </a:solidFill>
              </a:rPr>
              <a:pPr>
                <a:spcBef>
                  <a:spcPct val="0"/>
                </a:spcBef>
                <a:buClrTx/>
                <a:buSzTx/>
                <a:buFontTx/>
                <a:buNone/>
              </a:pPr>
              <a:t>3</a:t>
            </a:fld>
            <a:endParaRPr lang="en-US" altLang="en-US" sz="900" b="1">
              <a:solidFill>
                <a:schemeClr val="tx1"/>
              </a:solidFill>
            </a:endParaRPr>
          </a:p>
        </p:txBody>
      </p:sp>
      <p:pic>
        <p:nvPicPr>
          <p:cNvPr id="2099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793" y="548958"/>
            <a:ext cx="8181975" cy="5829300"/>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pic>
      <p:sp>
        <p:nvSpPr>
          <p:cNvPr id="2" name="TextBox 1"/>
          <p:cNvSpPr txBox="1"/>
          <p:nvPr/>
        </p:nvSpPr>
        <p:spPr>
          <a:xfrm>
            <a:off x="762000" y="2118518"/>
            <a:ext cx="3200400" cy="3825081"/>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2495315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a:normAutofit fontScale="90000"/>
          </a:bodyPr>
          <a:lstStyle/>
          <a:p>
            <a:pPr eaLnBrk="1" hangingPunct="1">
              <a:defRPr/>
            </a:pPr>
            <a:r>
              <a:rPr cap="none">
                <a:ea typeface="MS PGothic" pitchFamily="34" charset="-128"/>
              </a:rPr>
              <a:t>REFERENTIAL INTEGRITY CONSTRAINT: DELETE AND UPDATE IMPLEMENTATION OPTIONS</a:t>
            </a:r>
            <a:br>
              <a:rPr cap="none">
                <a:ea typeface="MS PGothic" pitchFamily="34" charset="-128"/>
              </a:rPr>
            </a:br>
            <a:endParaRPr cap="none">
              <a:ea typeface="MS PGothic" pitchFamily="34" charset="-128"/>
            </a:endParaRPr>
          </a:p>
        </p:txBody>
      </p:sp>
      <p:sp>
        <p:nvSpPr>
          <p:cNvPr id="31747" name="Content Placeholder 2"/>
          <p:cNvSpPr>
            <a:spLocks noGrp="1"/>
          </p:cNvSpPr>
          <p:nvPr>
            <p:ph idx="1"/>
          </p:nvPr>
        </p:nvSpPr>
        <p:spPr/>
        <p:txBody>
          <a:bodyPr/>
          <a:lstStyle/>
          <a:p>
            <a:pPr marL="342900" lvl="2" indent="-342900" eaLnBrk="1" hangingPunct="1">
              <a:buSzPct val="90000"/>
              <a:buFont typeface="Wingdings" panose="05000000000000000000" pitchFamily="2" charset="2"/>
              <a:buChar char="§"/>
            </a:pPr>
            <a:r>
              <a:rPr altLang="en-US" sz="2400" b="1" dirty="0" smtClean="0"/>
              <a:t>Implementing delete and update options</a:t>
            </a:r>
          </a:p>
          <a:p>
            <a:pPr marL="800100" lvl="3" indent="-342900" eaLnBrk="1" hangingPunct="1">
              <a:buSzPct val="90000"/>
              <a:buFont typeface="Wingdings" panose="05000000000000000000" pitchFamily="2" charset="2"/>
              <a:buChar char="§"/>
            </a:pPr>
            <a:r>
              <a:rPr altLang="en-US" sz="2000" dirty="0" smtClean="0"/>
              <a:t>Example – UPDATE SET-TO-NULL</a:t>
            </a:r>
            <a:br>
              <a:rPr altLang="en-US" sz="2000" dirty="0" smtClean="0"/>
            </a:br>
            <a:r>
              <a:rPr altLang="en-US" sz="2000" dirty="0" smtClean="0"/>
              <a:t/>
            </a:r>
            <a:br>
              <a:rPr altLang="en-US" sz="2000" dirty="0" smtClean="0"/>
            </a:br>
            <a:r>
              <a:rPr lang="en-US" altLang="en-US" sz="2000" dirty="0">
                <a:latin typeface="Courier New" panose="02070309020205020404" pitchFamily="49" charset="0"/>
                <a:cs typeface="Courier New" panose="02070309020205020404" pitchFamily="49" charset="0"/>
              </a:rPr>
              <a:t>CREATE TABLE employee</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empid</a:t>
            </a:r>
            <a:r>
              <a:rPr lang="en-US" altLang="en-US" sz="2000" dirty="0">
                <a:latin typeface="Courier New" panose="02070309020205020404" pitchFamily="49" charset="0"/>
                <a:cs typeface="Courier New" panose="02070309020205020404" pitchFamily="49" charset="0"/>
              </a:rPr>
              <a:t> CHAR(4),</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empname</a:t>
            </a:r>
            <a:r>
              <a:rPr lang="en-US" altLang="en-US" sz="2000" dirty="0">
                <a:latin typeface="Courier New" panose="02070309020205020404" pitchFamily="49" charset="0"/>
                <a:cs typeface="Courier New" panose="02070309020205020404" pitchFamily="49" charset="0"/>
              </a:rPr>
              <a:t> CHAR(20),</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deptid</a:t>
            </a:r>
            <a:r>
              <a:rPr lang="en-US" altLang="en-US" sz="2000" dirty="0">
                <a:latin typeface="Courier New" panose="02070309020205020404" pitchFamily="49" charset="0"/>
                <a:cs typeface="Courier New" panose="02070309020205020404" pitchFamily="49" charset="0"/>
              </a:rPr>
              <a:t> CHAR(2),</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PRIMARY KEY (</a:t>
            </a:r>
            <a:r>
              <a:rPr lang="en-US" altLang="en-US" sz="2000" dirty="0" err="1">
                <a:latin typeface="Courier New" panose="02070309020205020404" pitchFamily="49" charset="0"/>
                <a:cs typeface="Courier New" panose="02070309020205020404" pitchFamily="49" charset="0"/>
              </a:rPr>
              <a:t>empid</a:t>
            </a:r>
            <a:r>
              <a:rPr lang="en-US" altLang="en-US" sz="2000" dirty="0">
                <a:latin typeface="Courier New" panose="02070309020205020404" pitchFamily="49" charset="0"/>
                <a:cs typeface="Courier New" panose="02070309020205020404" pitchFamily="49" charset="0"/>
              </a:rPr>
              <a:t>),</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FOREIGN KEY (</a:t>
            </a:r>
            <a:r>
              <a:rPr lang="en-US" altLang="en-US" sz="2000" dirty="0" err="1">
                <a:latin typeface="Courier New" panose="02070309020205020404" pitchFamily="49" charset="0"/>
                <a:cs typeface="Courier New" panose="02070309020205020404" pitchFamily="49" charset="0"/>
              </a:rPr>
              <a:t>deptid</a:t>
            </a:r>
            <a:r>
              <a:rPr lang="en-US" altLang="en-US" sz="2000" dirty="0">
                <a:latin typeface="Courier New" panose="02070309020205020404" pitchFamily="49" charset="0"/>
                <a:cs typeface="Courier New" panose="02070309020205020404" pitchFamily="49" charset="0"/>
              </a:rPr>
              <a:t>) REFERENCES department</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ON UPDATE SET NULL </a:t>
            </a:r>
            <a:r>
              <a:rPr lang="en-US" altLang="en-US" sz="2000" dirty="0">
                <a:latin typeface="Courier New" panose="02070309020205020404" pitchFamily="49" charset="0"/>
                <a:cs typeface="Courier New" panose="02070309020205020404" pitchFamily="49" charset="0"/>
              </a:rPr>
              <a:t>	</a:t>
            </a:r>
            <a:endParaRPr lang="en-US" altLang="en-US" sz="2000" dirty="0" smtClean="0">
              <a:latin typeface="Courier New" panose="02070309020205020404" pitchFamily="49" charset="0"/>
              <a:cs typeface="Courier New" panose="02070309020205020404" pitchFamily="49" charset="0"/>
            </a:endParaRPr>
          </a:p>
          <a:p>
            <a:pPr marL="457200" lvl="3" indent="0" eaLnBrk="1" hangingPunct="1">
              <a:buSzPct val="90000"/>
              <a:buNone/>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a:t>
            </a:r>
            <a:endParaRPr lang="en-US" altLang="en-US" sz="2000" dirty="0"/>
          </a:p>
          <a:p>
            <a:pPr marL="800100" lvl="3" indent="-342900" eaLnBrk="1" hangingPunct="1">
              <a:buSzPct val="90000"/>
              <a:buFont typeface="Wingdings" panose="05000000000000000000" pitchFamily="2" charset="2"/>
              <a:buChar char="§"/>
            </a:pPr>
            <a:endParaRPr altLang="en-US" dirty="0" smtClean="0"/>
          </a:p>
        </p:txBody>
      </p:sp>
      <p:sp>
        <p:nvSpPr>
          <p:cNvPr id="317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17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AB1A98DB-CADA-483A-870D-D258804D4FFC}" type="slidenum">
              <a:rPr lang="en-US" altLang="en-US" sz="900" b="1" smtClean="0">
                <a:solidFill>
                  <a:schemeClr val="tx1"/>
                </a:solidFill>
              </a:rPr>
              <a:pPr>
                <a:spcBef>
                  <a:spcPct val="0"/>
                </a:spcBef>
                <a:buClrTx/>
                <a:buSzTx/>
                <a:buFontTx/>
                <a:buNone/>
              </a:pPr>
              <a:t>30</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p:txBody>
          <a:bodyPr>
            <a:normAutofit fontScale="90000"/>
          </a:bodyPr>
          <a:lstStyle/>
          <a:p>
            <a:pPr eaLnBrk="1" hangingPunct="1">
              <a:defRPr/>
            </a:pPr>
            <a:r>
              <a:rPr cap="none">
                <a:ea typeface="MS PGothic" pitchFamily="34" charset="-128"/>
              </a:rPr>
              <a:t>REFERENTIAL INTEGRITY CONSTRAINT: DELETE AND UPDATE IMPLEMENTATION OPTIONS</a:t>
            </a:r>
            <a:br>
              <a:rPr cap="none">
                <a:ea typeface="MS PGothic" pitchFamily="34" charset="-128"/>
              </a:rPr>
            </a:br>
            <a:endParaRPr cap="none">
              <a:ea typeface="MS PGothic" pitchFamily="34" charset="-128"/>
            </a:endParaRPr>
          </a:p>
        </p:txBody>
      </p:sp>
      <p:sp>
        <p:nvSpPr>
          <p:cNvPr id="33795" name="Content Placeholder 2"/>
          <p:cNvSpPr>
            <a:spLocks noGrp="1"/>
          </p:cNvSpPr>
          <p:nvPr>
            <p:ph idx="1"/>
          </p:nvPr>
        </p:nvSpPr>
        <p:spPr/>
        <p:txBody>
          <a:bodyPr/>
          <a:lstStyle/>
          <a:p>
            <a:pPr marL="342900" lvl="2" indent="-342900" eaLnBrk="1" hangingPunct="1">
              <a:buSzPct val="90000"/>
              <a:buFont typeface="Wingdings" panose="05000000000000000000" pitchFamily="2" charset="2"/>
              <a:buChar char="§"/>
            </a:pPr>
            <a:r>
              <a:rPr altLang="en-US" sz="2400" b="1" dirty="0" smtClean="0"/>
              <a:t>Implementing delete and update options</a:t>
            </a:r>
          </a:p>
          <a:p>
            <a:pPr marL="800100" lvl="3" indent="-342900" eaLnBrk="1" hangingPunct="1">
              <a:buSzPct val="90000"/>
              <a:buFont typeface="Wingdings" panose="05000000000000000000" pitchFamily="2" charset="2"/>
              <a:buChar char="§"/>
            </a:pPr>
            <a:r>
              <a:rPr altLang="en-US" sz="2000" dirty="0" smtClean="0"/>
              <a:t>Example - DELETE CASCADE and UPDATE SET-TO-NULL</a:t>
            </a:r>
            <a:br>
              <a:rPr altLang="en-US" sz="2000" dirty="0" smtClean="0"/>
            </a:br>
            <a:r>
              <a:rPr altLang="en-US" sz="2000" dirty="0" smtClean="0"/>
              <a:t/>
            </a:r>
            <a:br>
              <a:rPr altLang="en-US" sz="2000" dirty="0" smtClean="0"/>
            </a:br>
            <a:r>
              <a:rPr altLang="en-US" sz="1800" dirty="0" smtClean="0">
                <a:latin typeface="Courier New" panose="02070309020205020404" pitchFamily="49" charset="0"/>
                <a:cs typeface="Courier New" panose="02070309020205020404" pitchFamily="49" charset="0"/>
              </a:rPr>
              <a:t>CREATE TABLE employee</a:t>
            </a:r>
            <a:br>
              <a:rPr altLang="en-US" sz="1800" dirty="0" smtClean="0">
                <a:latin typeface="Courier New" panose="02070309020205020404" pitchFamily="49" charset="0"/>
                <a:cs typeface="Courier New" panose="02070309020205020404" pitchFamily="49" charset="0"/>
              </a:rPr>
            </a:br>
            <a:r>
              <a:rPr altLang="en-US" sz="1800" dirty="0" smtClean="0">
                <a:latin typeface="Courier New" panose="02070309020205020404" pitchFamily="49" charset="0"/>
                <a:cs typeface="Courier New" panose="02070309020205020404" pitchFamily="49" charset="0"/>
              </a:rPr>
              <a:t>( </a:t>
            </a:r>
            <a:r>
              <a:rPr altLang="en-US" sz="1800" dirty="0" err="1" smtClean="0">
                <a:latin typeface="Courier New" panose="02070309020205020404" pitchFamily="49" charset="0"/>
                <a:cs typeface="Courier New" panose="02070309020205020404" pitchFamily="49" charset="0"/>
              </a:rPr>
              <a:t>empid</a:t>
            </a:r>
            <a:r>
              <a:rPr altLang="en-US" sz="1800" dirty="0" smtClean="0">
                <a:latin typeface="Courier New" panose="02070309020205020404" pitchFamily="49" charset="0"/>
                <a:cs typeface="Courier New" panose="02070309020205020404" pitchFamily="49" charset="0"/>
              </a:rPr>
              <a:t> CHAR(4),</a:t>
            </a:r>
            <a:br>
              <a:rPr altLang="en-US" sz="1800" dirty="0" smtClean="0">
                <a:latin typeface="Courier New" panose="02070309020205020404" pitchFamily="49" charset="0"/>
                <a:cs typeface="Courier New" panose="02070309020205020404" pitchFamily="49" charset="0"/>
              </a:rPr>
            </a:br>
            <a:r>
              <a:rPr altLang="en-US" sz="1800" dirty="0" err="1" smtClean="0">
                <a:latin typeface="Courier New" panose="02070309020205020404" pitchFamily="49" charset="0"/>
                <a:cs typeface="Courier New" panose="02070309020205020404" pitchFamily="49" charset="0"/>
              </a:rPr>
              <a:t>empname</a:t>
            </a:r>
            <a:r>
              <a:rPr altLang="en-US" sz="1800" dirty="0" smtClean="0">
                <a:latin typeface="Courier New" panose="02070309020205020404" pitchFamily="49" charset="0"/>
                <a:cs typeface="Courier New" panose="02070309020205020404" pitchFamily="49" charset="0"/>
              </a:rPr>
              <a:t> CHAR(20),</a:t>
            </a:r>
            <a:br>
              <a:rPr altLang="en-US" sz="1800" dirty="0" smtClean="0">
                <a:latin typeface="Courier New" panose="02070309020205020404" pitchFamily="49" charset="0"/>
                <a:cs typeface="Courier New" panose="02070309020205020404" pitchFamily="49" charset="0"/>
              </a:rPr>
            </a:br>
            <a:r>
              <a:rPr altLang="en-US" sz="1800" dirty="0" err="1" smtClean="0">
                <a:latin typeface="Courier New" panose="02070309020205020404" pitchFamily="49" charset="0"/>
                <a:cs typeface="Courier New" panose="02070309020205020404" pitchFamily="49" charset="0"/>
              </a:rPr>
              <a:t>deptid</a:t>
            </a:r>
            <a:r>
              <a:rPr altLang="en-US" sz="1800" dirty="0" smtClean="0">
                <a:latin typeface="Courier New" panose="02070309020205020404" pitchFamily="49" charset="0"/>
                <a:cs typeface="Courier New" panose="02070309020205020404" pitchFamily="49" charset="0"/>
              </a:rPr>
              <a:t> CHAR(2),</a:t>
            </a:r>
            <a:br>
              <a:rPr altLang="en-US" sz="1800" dirty="0" smtClean="0">
                <a:latin typeface="Courier New" panose="02070309020205020404" pitchFamily="49" charset="0"/>
                <a:cs typeface="Courier New" panose="02070309020205020404" pitchFamily="49" charset="0"/>
              </a:rPr>
            </a:br>
            <a:r>
              <a:rPr altLang="en-US" sz="1800" dirty="0" smtClean="0">
                <a:latin typeface="Courier New" panose="02070309020205020404" pitchFamily="49" charset="0"/>
                <a:cs typeface="Courier New" panose="02070309020205020404" pitchFamily="49" charset="0"/>
              </a:rPr>
              <a:t>PRIMARY KEY (</a:t>
            </a:r>
            <a:r>
              <a:rPr altLang="en-US" sz="1800" dirty="0" err="1" smtClean="0">
                <a:latin typeface="Courier New" panose="02070309020205020404" pitchFamily="49" charset="0"/>
                <a:cs typeface="Courier New" panose="02070309020205020404" pitchFamily="49" charset="0"/>
              </a:rPr>
              <a:t>empid</a:t>
            </a:r>
            <a:r>
              <a:rPr altLang="en-US" sz="1800" dirty="0" smtClean="0">
                <a:latin typeface="Courier New" panose="02070309020205020404" pitchFamily="49" charset="0"/>
                <a:cs typeface="Courier New" panose="02070309020205020404" pitchFamily="49" charset="0"/>
              </a:rPr>
              <a:t>),</a:t>
            </a:r>
            <a:br>
              <a:rPr altLang="en-US" sz="1800" dirty="0" smtClean="0">
                <a:latin typeface="Courier New" panose="02070309020205020404" pitchFamily="49" charset="0"/>
                <a:cs typeface="Courier New" panose="02070309020205020404" pitchFamily="49" charset="0"/>
              </a:rPr>
            </a:br>
            <a:r>
              <a:rPr altLang="en-US" sz="1800" dirty="0" smtClean="0">
                <a:latin typeface="Courier New" panose="02070309020205020404" pitchFamily="49" charset="0"/>
                <a:cs typeface="Courier New" panose="02070309020205020404" pitchFamily="49" charset="0"/>
              </a:rPr>
              <a:t>FOREIGN KEY (</a:t>
            </a:r>
            <a:r>
              <a:rPr altLang="en-US" sz="1800" dirty="0" err="1" smtClean="0">
                <a:latin typeface="Courier New" panose="02070309020205020404" pitchFamily="49" charset="0"/>
                <a:cs typeface="Courier New" panose="02070309020205020404" pitchFamily="49" charset="0"/>
              </a:rPr>
              <a:t>deptid</a:t>
            </a:r>
            <a:r>
              <a:rPr altLang="en-US" sz="1800" dirty="0" smtClean="0">
                <a:latin typeface="Courier New" panose="02070309020205020404" pitchFamily="49" charset="0"/>
                <a:cs typeface="Courier New" panose="02070309020205020404" pitchFamily="49" charset="0"/>
              </a:rPr>
              <a:t>) REFERENCES department</a:t>
            </a:r>
            <a:br>
              <a:rPr altLang="en-US" sz="1800" dirty="0" smtClean="0">
                <a:latin typeface="Courier New" panose="02070309020205020404" pitchFamily="49" charset="0"/>
                <a:cs typeface="Courier New" panose="02070309020205020404" pitchFamily="49" charset="0"/>
              </a:rPr>
            </a:br>
            <a:r>
              <a:rPr altLang="en-US" sz="1800" dirty="0" smtClean="0">
                <a:latin typeface="Courier New" panose="02070309020205020404" pitchFamily="49" charset="0"/>
                <a:cs typeface="Courier New" panose="02070309020205020404" pitchFamily="49" charset="0"/>
              </a:rPr>
              <a:t>				</a:t>
            </a:r>
            <a:r>
              <a:rPr altLang="en-US" sz="1800" b="1" dirty="0" smtClean="0">
                <a:solidFill>
                  <a:srgbClr val="0070C0"/>
                </a:solidFill>
                <a:latin typeface="Courier New" panose="02070309020205020404" pitchFamily="49" charset="0"/>
                <a:cs typeface="Courier New" panose="02070309020205020404" pitchFamily="49" charset="0"/>
              </a:rPr>
              <a:t>ON DELETE CASCADE</a:t>
            </a:r>
            <a:br>
              <a:rPr altLang="en-US" sz="1800" b="1" dirty="0" smtClean="0">
                <a:solidFill>
                  <a:srgbClr val="0070C0"/>
                </a:solidFill>
                <a:latin typeface="Courier New" panose="02070309020205020404" pitchFamily="49" charset="0"/>
                <a:cs typeface="Courier New" panose="02070309020205020404" pitchFamily="49" charset="0"/>
              </a:rPr>
            </a:br>
            <a:r>
              <a:rPr altLang="en-US" sz="1800" b="1" dirty="0" smtClean="0">
                <a:solidFill>
                  <a:srgbClr val="0070C0"/>
                </a:solidFill>
                <a:latin typeface="Courier New" panose="02070309020205020404" pitchFamily="49" charset="0"/>
                <a:cs typeface="Courier New" panose="02070309020205020404" pitchFamily="49" charset="0"/>
              </a:rPr>
              <a:t>				ON UPDATE SET NULL</a:t>
            </a:r>
            <a:r>
              <a:rPr altLang="en-US" sz="1800" dirty="0" smtClean="0">
                <a:latin typeface="Courier New" panose="02070309020205020404" pitchFamily="49" charset="0"/>
                <a:cs typeface="Courier New" panose="02070309020205020404" pitchFamily="49" charset="0"/>
              </a:rPr>
              <a:t>);</a:t>
            </a:r>
          </a:p>
          <a:p>
            <a:pPr marL="342900" lvl="2" indent="-342900" eaLnBrk="1" hangingPunct="1"/>
            <a:endParaRPr altLang="en-US" dirty="0" smtClean="0"/>
          </a:p>
          <a:p>
            <a:pPr marL="342900" lvl="2" indent="-342900" eaLnBrk="1" hangingPunct="1"/>
            <a:endParaRPr altLang="en-US" dirty="0" smtClean="0"/>
          </a:p>
        </p:txBody>
      </p:sp>
      <p:sp>
        <p:nvSpPr>
          <p:cNvPr id="337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37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34593795-3DE5-464A-A3A3-ED43C700B4E4}" type="slidenum">
              <a:rPr lang="en-US" altLang="en-US" sz="900" b="1" smtClean="0">
                <a:solidFill>
                  <a:schemeClr val="tx1"/>
                </a:solidFill>
              </a:rPr>
              <a:pPr>
                <a:spcBef>
                  <a:spcPct val="0"/>
                </a:spcBef>
                <a:buClrTx/>
                <a:buSzTx/>
                <a:buFontTx/>
                <a:buNone/>
              </a:pPr>
              <a:t>31</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a:normAutofit fontScale="90000"/>
          </a:bodyPr>
          <a:lstStyle/>
          <a:p>
            <a:pPr eaLnBrk="1" hangingPunct="1">
              <a:defRPr/>
            </a:pPr>
            <a:r>
              <a:rPr cap="none">
                <a:ea typeface="MS PGothic" pitchFamily="34" charset="-128"/>
              </a:rPr>
              <a:t>REFERENTIAL INTEGRITY CONSTRAINT: DELETE AND UPDATE IMPLEMENTATION OPTIONS</a:t>
            </a:r>
            <a:br>
              <a:rPr cap="none">
                <a:ea typeface="MS PGothic" pitchFamily="34" charset="-128"/>
              </a:rPr>
            </a:br>
            <a:endParaRPr cap="none">
              <a:ea typeface="MS PGothic" pitchFamily="34" charset="-128"/>
            </a:endParaRPr>
          </a:p>
        </p:txBody>
      </p:sp>
      <p:sp>
        <p:nvSpPr>
          <p:cNvPr id="35843" name="Content Placeholder 2"/>
          <p:cNvSpPr>
            <a:spLocks noGrp="1"/>
          </p:cNvSpPr>
          <p:nvPr>
            <p:ph idx="1"/>
          </p:nvPr>
        </p:nvSpPr>
        <p:spPr/>
        <p:txBody>
          <a:bodyPr/>
          <a:lstStyle/>
          <a:p>
            <a:pPr marL="342900" lvl="2" indent="-342900" eaLnBrk="1" hangingPunct="1">
              <a:buSzPct val="90000"/>
              <a:buFont typeface="Wingdings" panose="05000000000000000000" pitchFamily="2" charset="2"/>
              <a:buChar char="§"/>
            </a:pPr>
            <a:r>
              <a:rPr altLang="en-US" sz="2400" b="1" smtClean="0"/>
              <a:t>Implementing delete and update options</a:t>
            </a:r>
          </a:p>
          <a:p>
            <a:pPr marL="800100" lvl="3" indent="-342900" eaLnBrk="1" hangingPunct="1">
              <a:buSzPct val="90000"/>
              <a:buFont typeface="Wingdings" panose="05000000000000000000" pitchFamily="2" charset="2"/>
              <a:buChar char="§"/>
            </a:pPr>
            <a:r>
              <a:rPr altLang="en-US" sz="2000" smtClean="0"/>
              <a:t>Example - DELETE RESTRICT and UPDATE RESTRICT (MS Access)</a:t>
            </a:r>
            <a:br>
              <a:rPr altLang="en-US" sz="2000" smtClean="0"/>
            </a:br>
            <a:r>
              <a:rPr altLang="en-US" sz="2000" smtClean="0"/>
              <a:t/>
            </a:r>
            <a:br>
              <a:rPr altLang="en-US" sz="2000" smtClean="0"/>
            </a:br>
            <a:endParaRPr altLang="en-US" smtClean="0"/>
          </a:p>
          <a:p>
            <a:pPr marL="342900" lvl="2" indent="-342900" eaLnBrk="1" hangingPunct="1"/>
            <a:endParaRPr altLang="en-US" smtClean="0"/>
          </a:p>
        </p:txBody>
      </p:sp>
      <p:sp>
        <p:nvSpPr>
          <p:cNvPr id="358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58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A7FC14FA-BBA8-4335-958E-10544DD9560A}" type="slidenum">
              <a:rPr lang="en-US" altLang="en-US" sz="900" b="1" smtClean="0">
                <a:solidFill>
                  <a:schemeClr val="tx1"/>
                </a:solidFill>
              </a:rPr>
              <a:pPr>
                <a:spcBef>
                  <a:spcPct val="0"/>
                </a:spcBef>
                <a:buClrTx/>
                <a:buSzTx/>
                <a:buFontTx/>
                <a:buNone/>
              </a:pPr>
              <a:t>32</a:t>
            </a:fld>
            <a:endParaRPr lang="en-US" altLang="en-US" sz="900" b="1" smtClean="0">
              <a:solidFill>
                <a:schemeClr val="tx1"/>
              </a:solidFill>
            </a:endParaRPr>
          </a:p>
        </p:txBody>
      </p:sp>
      <p:pic>
        <p:nvPicPr>
          <p:cNvPr id="35846" name="Picture 2" descr="C:\Users\user\Documents\My Box Files\NenadInUse\BOOK\Chapters\Chapter06DBImplUSe\Figures\Figure6.1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62200"/>
            <a:ext cx="5146675" cy="4297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p:txBody>
          <a:bodyPr/>
          <a:lstStyle/>
          <a:p>
            <a:pPr eaLnBrk="1" hangingPunct="1"/>
            <a:r>
              <a:rPr altLang="en-US" cap="none">
                <a:ea typeface="MS PGothic" panose="020B0600070205080204" pitchFamily="34" charset="-128"/>
              </a:rPr>
              <a:t>IMPLEMENTING USER-DEFINED CONSTRAINTS</a:t>
            </a:r>
          </a:p>
        </p:txBody>
      </p:sp>
      <p:sp>
        <p:nvSpPr>
          <p:cNvPr id="37891" name="Content Placeholder 2"/>
          <p:cNvSpPr>
            <a:spLocks noGrp="1"/>
          </p:cNvSpPr>
          <p:nvPr>
            <p:ph idx="1"/>
          </p:nvPr>
        </p:nvSpPr>
        <p:spPr/>
        <p:txBody>
          <a:bodyPr/>
          <a:lstStyle/>
          <a:p>
            <a:pPr eaLnBrk="1" hangingPunct="1"/>
            <a:r>
              <a:rPr altLang="en-US" b="1" dirty="0" smtClean="0"/>
              <a:t>Implementing user-defined constraints</a:t>
            </a:r>
          </a:p>
          <a:p>
            <a:pPr lvl="1" eaLnBrk="1" hangingPunct="1"/>
            <a:r>
              <a:rPr altLang="en-US" dirty="0" smtClean="0"/>
              <a:t>Methods for implementing user-defined constraints include:</a:t>
            </a:r>
          </a:p>
          <a:p>
            <a:pPr lvl="2" eaLnBrk="1" hangingPunct="1"/>
            <a:r>
              <a:rPr altLang="en-US" dirty="0" smtClean="0"/>
              <a:t>CHECK clause </a:t>
            </a:r>
          </a:p>
          <a:p>
            <a:pPr lvl="2" eaLnBrk="1" hangingPunct="1"/>
            <a:r>
              <a:rPr altLang="en-US" dirty="0" smtClean="0"/>
              <a:t>Assertions and triggers </a:t>
            </a:r>
          </a:p>
          <a:p>
            <a:pPr lvl="2" eaLnBrk="1" hangingPunct="1"/>
            <a:r>
              <a:rPr altLang="en-US" dirty="0" smtClean="0"/>
              <a:t>Coding in specialized database programming languages that combine SQL with additional non-SQL statements for processing data from databases (such as PL/SQL)</a:t>
            </a:r>
          </a:p>
          <a:p>
            <a:pPr lvl="2" eaLnBrk="1" hangingPunct="1"/>
            <a:r>
              <a:rPr altLang="en-US" dirty="0" smtClean="0"/>
              <a:t>Embedding SQL with code written in regular programming languages (such as C++ or Java)</a:t>
            </a:r>
          </a:p>
          <a:p>
            <a:pPr lvl="1" eaLnBrk="1" hangingPunct="1"/>
            <a:endParaRPr altLang="en-US" dirty="0" smtClean="0"/>
          </a:p>
          <a:p>
            <a:pPr lvl="1" eaLnBrk="1" hangingPunct="1"/>
            <a:r>
              <a:rPr altLang="en-US" dirty="0" smtClean="0"/>
              <a:t>In many cases the logic of user-defined constraints is not implemented as a part of the database, but as a part of the front-end database application</a:t>
            </a:r>
          </a:p>
        </p:txBody>
      </p:sp>
      <p:sp>
        <p:nvSpPr>
          <p:cNvPr id="378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78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E9D65191-3519-4E43-B484-83174D72C4B7}" type="slidenum">
              <a:rPr lang="en-US" altLang="en-US" sz="900" b="1" smtClean="0">
                <a:solidFill>
                  <a:schemeClr val="tx1"/>
                </a:solidFill>
              </a:rPr>
              <a:pPr>
                <a:spcBef>
                  <a:spcPct val="0"/>
                </a:spcBef>
                <a:buClrTx/>
                <a:buSzTx/>
                <a:buFontTx/>
                <a:buNone/>
              </a:pPr>
              <a:t>33</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p:txBody>
          <a:bodyPr/>
          <a:lstStyle/>
          <a:p>
            <a:pPr eaLnBrk="1" hangingPunct="1"/>
            <a:r>
              <a:rPr altLang="en-US" cap="none">
                <a:ea typeface="MS PGothic" panose="020B0600070205080204" pitchFamily="34" charset="-128"/>
              </a:rPr>
              <a:t>IMPLEMENTING USER-DEFINED CONSTRAINTS</a:t>
            </a:r>
          </a:p>
        </p:txBody>
      </p:sp>
      <p:sp>
        <p:nvSpPr>
          <p:cNvPr id="39939" name="Content Placeholder 2"/>
          <p:cNvSpPr>
            <a:spLocks noGrp="1"/>
          </p:cNvSpPr>
          <p:nvPr>
            <p:ph idx="1"/>
          </p:nvPr>
        </p:nvSpPr>
        <p:spPr/>
        <p:txBody>
          <a:bodyPr/>
          <a:lstStyle/>
          <a:p>
            <a:pPr eaLnBrk="1" hangingPunct="1"/>
            <a:r>
              <a:rPr altLang="en-US" b="1" smtClean="0"/>
              <a:t>CHECK</a:t>
            </a:r>
          </a:p>
          <a:p>
            <a:pPr lvl="1" eaLnBrk="1" hangingPunct="1"/>
            <a:r>
              <a:rPr altLang="en-US" smtClean="0"/>
              <a:t>Used to specify a constraint on a particular column of a relation</a:t>
            </a:r>
          </a:p>
        </p:txBody>
      </p:sp>
      <p:sp>
        <p:nvSpPr>
          <p:cNvPr id="399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399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413BDB03-322A-4461-B92C-6139C858AC3C}" type="slidenum">
              <a:rPr lang="en-US" altLang="en-US" sz="900" b="1" smtClean="0">
                <a:solidFill>
                  <a:schemeClr val="tx1"/>
                </a:solidFill>
              </a:rPr>
              <a:pPr>
                <a:spcBef>
                  <a:spcPct val="0"/>
                </a:spcBef>
                <a:buClrTx/>
                <a:buSzTx/>
                <a:buFontTx/>
                <a:buNone/>
              </a:pPr>
              <a:t>34</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4198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CHECK – Example 1</a:t>
            </a:r>
            <a:endParaRPr lang="en-US" altLang="en-US" sz="1900"/>
          </a:p>
        </p:txBody>
      </p:sp>
      <p:sp>
        <p:nvSpPr>
          <p:cNvPr id="41988" name="TextBox 4"/>
          <p:cNvSpPr txBox="1">
            <a:spLocks noChangeArrowheads="1"/>
          </p:cNvSpPr>
          <p:nvPr/>
        </p:nvSpPr>
        <p:spPr bwMode="auto">
          <a:xfrm>
            <a:off x="2098675" y="2767013"/>
            <a:ext cx="7045325" cy="2462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CREATE TABLE employee</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a:t>
            </a:r>
            <a:r>
              <a:rPr lang="en-US" altLang="en-US" sz="1400" dirty="0" err="1">
                <a:solidFill>
                  <a:schemeClr val="tx1"/>
                </a:solidFill>
                <a:latin typeface="Courier New" panose="02070309020205020404" pitchFamily="49" charset="0"/>
                <a:cs typeface="Courier New" panose="02070309020205020404" pitchFamily="49" charset="0"/>
              </a:rPr>
              <a:t>empid</a:t>
            </a:r>
            <a:r>
              <a:rPr lang="en-US" altLang="en-US" sz="1400" dirty="0">
                <a:solidFill>
                  <a:schemeClr val="tx1"/>
                </a:solidFill>
                <a:latin typeface="Courier New" panose="02070309020205020404" pitchFamily="49" charset="0"/>
                <a:cs typeface="Courier New" panose="02070309020205020404" pitchFamily="49" charset="0"/>
              </a:rPr>
              <a:t> 	CHAR(4),</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salary 	NUMBER(6) </a:t>
            </a:r>
            <a:r>
              <a:rPr lang="en-US" altLang="en-US" sz="1400" b="1" dirty="0">
                <a:solidFill>
                  <a:srgbClr val="0070C0"/>
                </a:solidFill>
                <a:latin typeface="Courier New" panose="02070309020205020404" pitchFamily="49" charset="0"/>
                <a:cs typeface="Courier New" panose="02070309020205020404" pitchFamily="49" charset="0"/>
              </a:rPr>
              <a:t>CHECK (salary &gt;= 50000 AND salary &lt;= 200000),</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PRIMARY KEY (</a:t>
            </a:r>
            <a:r>
              <a:rPr lang="en-US" altLang="en-US" sz="1400" dirty="0" err="1">
                <a:solidFill>
                  <a:schemeClr val="tx1"/>
                </a:solidFill>
                <a:latin typeface="Courier New" panose="02070309020205020404" pitchFamily="49" charset="0"/>
                <a:cs typeface="Courier New" panose="02070309020205020404" pitchFamily="49" charset="0"/>
              </a:rPr>
              <a:t>empid</a:t>
            </a:r>
            <a:r>
              <a:rPr lang="en-US" altLang="en-US" sz="1400" dirty="0">
                <a:solidFill>
                  <a:schemeClr val="tx1"/>
                </a:solidFill>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200" dirty="0">
              <a:solidFill>
                <a:schemeClr val="tx1"/>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INSERT INTO employee VALUES ('1234', 75000);</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INSERT INTO employee VALUES ('2345', 50000);</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INSERT INTO employee VALUES ('3456', 55000);</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INSERT INTO employee VALUES ('1324', 70000);</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INSERT INTO employee VALUES ('9876', 270000);</a:t>
            </a:r>
          </a:p>
          <a:p>
            <a:pPr eaLnBrk="1" hangingPunct="1">
              <a:spcBef>
                <a:spcPct val="0"/>
              </a:spcBef>
              <a:buClrTx/>
              <a:buSzTx/>
              <a:buFontTx/>
              <a:buNone/>
            </a:pPr>
            <a:r>
              <a:rPr lang="en-US" altLang="en-US" sz="1400" dirty="0">
                <a:solidFill>
                  <a:schemeClr val="tx1"/>
                </a:solidFill>
                <a:latin typeface="Courier New" panose="02070309020205020404" pitchFamily="49" charset="0"/>
                <a:cs typeface="Courier New" panose="02070309020205020404" pitchFamily="49" charset="0"/>
              </a:rPr>
              <a:t>INSERT INTO employee VALUES ('1010', 30000);</a:t>
            </a:r>
          </a:p>
        </p:txBody>
      </p:sp>
      <p:pic>
        <p:nvPicPr>
          <p:cNvPr id="419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6350"/>
            <a:ext cx="475456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Box 5"/>
          <p:cNvSpPr txBox="1">
            <a:spLocks noChangeArrowheads="1"/>
          </p:cNvSpPr>
          <p:nvPr/>
        </p:nvSpPr>
        <p:spPr bwMode="auto">
          <a:xfrm>
            <a:off x="2497138" y="1143000"/>
            <a:ext cx="1835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A relation with a user-defined </a:t>
            </a:r>
            <a:br>
              <a:rPr lang="en-US" altLang="en-US" sz="1800">
                <a:solidFill>
                  <a:schemeClr val="tx1"/>
                </a:solidFill>
              </a:rPr>
            </a:br>
            <a:r>
              <a:rPr lang="en-US" altLang="en-US" sz="1800">
                <a:solidFill>
                  <a:schemeClr val="tx1"/>
                </a:solidFill>
              </a:rPr>
              <a:t>constraint</a:t>
            </a:r>
          </a:p>
        </p:txBody>
      </p:sp>
      <p:pic>
        <p:nvPicPr>
          <p:cNvPr id="419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5187950"/>
            <a:ext cx="14049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11"/>
          <p:cNvSpPr txBox="1">
            <a:spLocks noChangeArrowheads="1"/>
          </p:cNvSpPr>
          <p:nvPr/>
        </p:nvSpPr>
        <p:spPr bwMode="auto">
          <a:xfrm>
            <a:off x="3810000" y="5548313"/>
            <a:ext cx="1835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Four inserts accepted, two inserts rejected</a:t>
            </a:r>
          </a:p>
        </p:txBody>
      </p:sp>
      <p:sp>
        <p:nvSpPr>
          <p:cNvPr id="41993" name="TextBox 9"/>
          <p:cNvSpPr txBox="1">
            <a:spLocks noChangeArrowheads="1"/>
          </p:cNvSpPr>
          <p:nvPr/>
        </p:nvSpPr>
        <p:spPr bwMode="auto">
          <a:xfrm>
            <a:off x="457200" y="2979738"/>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SQL code</a:t>
            </a:r>
          </a:p>
        </p:txBody>
      </p:sp>
      <p:sp>
        <p:nvSpPr>
          <p:cNvPr id="41994"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0FB36271-6516-41EB-B6F1-72D573BAFE70}" type="slidenum">
              <a:rPr lang="en-US" altLang="en-US" sz="900" b="1" smtClean="0">
                <a:solidFill>
                  <a:schemeClr val="tx1"/>
                </a:solidFill>
              </a:rPr>
              <a:pPr>
                <a:spcBef>
                  <a:spcPct val="0"/>
                </a:spcBef>
                <a:buClrTx/>
                <a:buSzTx/>
                <a:buFontTx/>
                <a:buNone/>
              </a:pPr>
              <a:t>35</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4403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CHECK – Example 2</a:t>
            </a:r>
            <a:endParaRPr lang="en-US" altLang="en-US" sz="1900"/>
          </a:p>
        </p:txBody>
      </p:sp>
      <p:sp>
        <p:nvSpPr>
          <p:cNvPr id="44036" name="TextBox 4"/>
          <p:cNvSpPr txBox="1">
            <a:spLocks noChangeArrowheads="1"/>
          </p:cNvSpPr>
          <p:nvPr/>
        </p:nvSpPr>
        <p:spPr bwMode="auto">
          <a:xfrm>
            <a:off x="2098675" y="2767013"/>
            <a:ext cx="7045325" cy="2462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CREATE TABLE student</a:t>
            </a: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(studentid 	CHAR(4),</a:t>
            </a: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yearenrolled 	INT,</a:t>
            </a: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yearofgraduation 	INT,</a:t>
            </a: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PRIMARY KEY (studentid),</a:t>
            </a:r>
            <a:br>
              <a:rPr lang="en-US" altLang="en-US" sz="1400">
                <a:solidFill>
                  <a:schemeClr val="tx1"/>
                </a:solidFill>
                <a:latin typeface="Courier New" panose="02070309020205020404" pitchFamily="49" charset="0"/>
                <a:cs typeface="Courier New" panose="02070309020205020404" pitchFamily="49" charset="0"/>
              </a:rPr>
            </a:br>
            <a:r>
              <a:rPr lang="en-US" altLang="en-US" sz="1400">
                <a:solidFill>
                  <a:schemeClr val="tx1"/>
                </a:solidFill>
                <a:latin typeface="Courier New" panose="02070309020205020404" pitchFamily="49" charset="0"/>
                <a:cs typeface="Courier New" panose="02070309020205020404" pitchFamily="49" charset="0"/>
              </a:rPr>
              <a:t>CHECK (yearenrolled &lt;= yearofgraduation));</a:t>
            </a:r>
          </a:p>
          <a:p>
            <a:pPr eaLnBrk="1" hangingPunct="1">
              <a:spcBef>
                <a:spcPct val="0"/>
              </a:spcBef>
              <a:buClrTx/>
              <a:buSzTx/>
              <a:buFontTx/>
              <a:buNone/>
            </a:pPr>
            <a:endParaRPr lang="en-US" altLang="en-US" sz="1200">
              <a:solidFill>
                <a:schemeClr val="tx1"/>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INSERT INTO student VALUES ('1111', 2012, 2016);</a:t>
            </a: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INSERT INTO student VALUES ('2222', 2013, 2017);</a:t>
            </a: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INSERT INTO student VALUES ('3333', 2013, 2017);</a:t>
            </a:r>
          </a:p>
          <a:p>
            <a:pPr eaLnBrk="1" hangingPunct="1">
              <a:spcBef>
                <a:spcPct val="0"/>
              </a:spcBef>
              <a:buClrTx/>
              <a:buSzTx/>
              <a:buFontTx/>
              <a:buNone/>
            </a:pPr>
            <a:r>
              <a:rPr lang="en-US" altLang="en-US" sz="1400">
                <a:solidFill>
                  <a:schemeClr val="tx1"/>
                </a:solidFill>
                <a:latin typeface="Courier New" panose="02070309020205020404" pitchFamily="49" charset="0"/>
                <a:cs typeface="Courier New" panose="02070309020205020404" pitchFamily="49" charset="0"/>
              </a:rPr>
              <a:t>INSERT INTO student VALUES ('4444', 2013, 2012);</a:t>
            </a:r>
          </a:p>
        </p:txBody>
      </p:sp>
      <p:sp>
        <p:nvSpPr>
          <p:cNvPr id="44037" name="TextBox 5"/>
          <p:cNvSpPr txBox="1">
            <a:spLocks noChangeArrowheads="1"/>
          </p:cNvSpPr>
          <p:nvPr/>
        </p:nvSpPr>
        <p:spPr bwMode="auto">
          <a:xfrm>
            <a:off x="2497138" y="1143000"/>
            <a:ext cx="1835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A relation with a user-defined </a:t>
            </a:r>
            <a:br>
              <a:rPr lang="en-US" altLang="en-US" sz="1800">
                <a:solidFill>
                  <a:schemeClr val="tx1"/>
                </a:solidFill>
              </a:rPr>
            </a:br>
            <a:r>
              <a:rPr lang="en-US" altLang="en-US" sz="1800">
                <a:solidFill>
                  <a:schemeClr val="tx1"/>
                </a:solidFill>
              </a:rPr>
              <a:t>constraint</a:t>
            </a:r>
          </a:p>
        </p:txBody>
      </p:sp>
      <p:pic>
        <p:nvPicPr>
          <p:cNvPr id="440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0"/>
            <a:ext cx="39052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Box 10"/>
          <p:cNvSpPr txBox="1">
            <a:spLocks noChangeArrowheads="1"/>
          </p:cNvSpPr>
          <p:nvPr/>
        </p:nvSpPr>
        <p:spPr bwMode="auto">
          <a:xfrm>
            <a:off x="3810000" y="5548313"/>
            <a:ext cx="1835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Three inserts accepted, one insert rejected</a:t>
            </a:r>
          </a:p>
        </p:txBody>
      </p:sp>
      <p:pic>
        <p:nvPicPr>
          <p:cNvPr id="440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25" y="5229225"/>
            <a:ext cx="2874963"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TextBox 9"/>
          <p:cNvSpPr txBox="1">
            <a:spLocks noChangeArrowheads="1"/>
          </p:cNvSpPr>
          <p:nvPr/>
        </p:nvSpPr>
        <p:spPr bwMode="auto">
          <a:xfrm>
            <a:off x="457200" y="2979738"/>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SQL code</a:t>
            </a:r>
          </a:p>
        </p:txBody>
      </p:sp>
      <p:sp>
        <p:nvSpPr>
          <p:cNvPr id="44042"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3C17C10E-A930-45C8-99B4-0CB7D1E53FB6}" type="slidenum">
              <a:rPr lang="en-US" altLang="en-US" sz="900" b="1" smtClean="0">
                <a:solidFill>
                  <a:schemeClr val="tx1"/>
                </a:solidFill>
              </a:rPr>
              <a:pPr>
                <a:spcBef>
                  <a:spcPct val="0"/>
                </a:spcBef>
                <a:buClrTx/>
                <a:buSzTx/>
                <a:buFontTx/>
                <a:buNone/>
              </a:pPr>
              <a:t>36</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p:txBody>
          <a:bodyPr/>
          <a:lstStyle/>
          <a:p>
            <a:pPr eaLnBrk="1" hangingPunct="1"/>
            <a:r>
              <a:rPr altLang="en-US" cap="none">
                <a:ea typeface="MS PGothic" panose="020B0600070205080204" pitchFamily="34" charset="-128"/>
              </a:rPr>
              <a:t>IMPLEMENTING USER-DEFINED CONSTRAINTS</a:t>
            </a:r>
          </a:p>
        </p:txBody>
      </p:sp>
      <p:sp>
        <p:nvSpPr>
          <p:cNvPr id="46083" name="Content Placeholder 2"/>
          <p:cNvSpPr>
            <a:spLocks noGrp="1"/>
          </p:cNvSpPr>
          <p:nvPr>
            <p:ph idx="1"/>
          </p:nvPr>
        </p:nvSpPr>
        <p:spPr/>
        <p:txBody>
          <a:bodyPr/>
          <a:lstStyle/>
          <a:p>
            <a:pPr eaLnBrk="1" hangingPunct="1"/>
            <a:r>
              <a:rPr altLang="en-US" b="1" dirty="0" smtClean="0"/>
              <a:t>Implementing user-defined constraints</a:t>
            </a:r>
          </a:p>
          <a:p>
            <a:pPr lvl="1" eaLnBrk="1" hangingPunct="1"/>
            <a:r>
              <a:rPr altLang="en-US" dirty="0" smtClean="0"/>
              <a:t>In many cases the logic of user-defined constraints is </a:t>
            </a:r>
            <a:r>
              <a:rPr altLang="en-US" b="1" dirty="0" smtClean="0">
                <a:solidFill>
                  <a:srgbClr val="0070C0"/>
                </a:solidFill>
              </a:rPr>
              <a:t>not implemented as a part of the database, but as a part of the front-end database application</a:t>
            </a:r>
          </a:p>
          <a:p>
            <a:pPr lvl="1" eaLnBrk="1" hangingPunct="1"/>
            <a:r>
              <a:rPr altLang="en-US" dirty="0" smtClean="0"/>
              <a:t>For the proper use of the database, it is important that user-defined constraints are implemented fully</a:t>
            </a:r>
          </a:p>
          <a:p>
            <a:pPr lvl="1" eaLnBrk="1" hangingPunct="1"/>
            <a:endParaRPr altLang="en-US" dirty="0" smtClean="0"/>
          </a:p>
        </p:txBody>
      </p:sp>
      <p:sp>
        <p:nvSpPr>
          <p:cNvPr id="460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460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992A5F49-9E6D-4C50-A25F-C62C3C886E3C}" type="slidenum">
              <a:rPr lang="en-US" altLang="en-US" sz="900" b="1" smtClean="0">
                <a:solidFill>
                  <a:schemeClr val="tx1"/>
                </a:solidFill>
              </a:rPr>
              <a:pPr>
                <a:spcBef>
                  <a:spcPct val="0"/>
                </a:spcBef>
                <a:buClrTx/>
                <a:buSzTx/>
                <a:buFontTx/>
                <a:buNone/>
              </a:pPr>
              <a:t>37</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p:txBody>
          <a:bodyPr/>
          <a:lstStyle/>
          <a:p>
            <a:pPr eaLnBrk="1" hangingPunct="1"/>
            <a:r>
              <a:rPr altLang="en-US" cap="none">
                <a:ea typeface="MS PGothic" panose="020B0600070205080204" pitchFamily="34" charset="-128"/>
              </a:rPr>
              <a:t>ASSERTIONS</a:t>
            </a:r>
          </a:p>
        </p:txBody>
      </p:sp>
      <p:sp>
        <p:nvSpPr>
          <p:cNvPr id="119811" name="Content Placeholder 2"/>
          <p:cNvSpPr>
            <a:spLocks noGrp="1"/>
          </p:cNvSpPr>
          <p:nvPr>
            <p:ph idx="1"/>
          </p:nvPr>
        </p:nvSpPr>
        <p:spPr>
          <a:xfrm>
            <a:off x="304800" y="1143000"/>
            <a:ext cx="8686800" cy="5867400"/>
          </a:xfrm>
        </p:spPr>
        <p:txBody>
          <a:bodyPr/>
          <a:lstStyle/>
          <a:p>
            <a:pPr eaLnBrk="1" hangingPunct="1"/>
            <a:r>
              <a:rPr altLang="en-US" b="1" smtClean="0"/>
              <a:t>Assertion</a:t>
            </a:r>
          </a:p>
          <a:p>
            <a:pPr lvl="1" eaLnBrk="1" hangingPunct="1"/>
            <a:r>
              <a:rPr altLang="en-US" smtClean="0"/>
              <a:t>A mechanism for specifying user-defined constraints</a:t>
            </a:r>
          </a:p>
        </p:txBody>
      </p:sp>
      <p:sp>
        <p:nvSpPr>
          <p:cNvPr id="1198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198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5E3BBAD1-133B-4354-BF59-2C0B2996EAF0}" type="slidenum">
              <a:rPr lang="en-US" altLang="en-US" sz="900" b="1" smtClean="0">
                <a:solidFill>
                  <a:schemeClr val="tx1"/>
                </a:solidFill>
              </a:rPr>
              <a:pPr>
                <a:spcBef>
                  <a:spcPct val="0"/>
                </a:spcBef>
                <a:buClrTx/>
                <a:buSzTx/>
                <a:buFontTx/>
                <a:buNone/>
              </a:pPr>
              <a:t>38</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bwMode="auto"/>
        <p:txBody>
          <a:bodyPr/>
          <a:lstStyle/>
          <a:p>
            <a:pPr eaLnBrk="1" hangingPunct="1"/>
            <a:r>
              <a:rPr altLang="en-US" cap="none">
                <a:ea typeface="MS PGothic" panose="020B0600070205080204" pitchFamily="34" charset="-128"/>
              </a:rPr>
              <a:t>ASSERTIONS</a:t>
            </a:r>
          </a:p>
        </p:txBody>
      </p:sp>
      <p:sp>
        <p:nvSpPr>
          <p:cNvPr id="121859" name="Content Placeholder 2"/>
          <p:cNvSpPr>
            <a:spLocks noGrp="1"/>
          </p:cNvSpPr>
          <p:nvPr>
            <p:ph idx="1"/>
          </p:nvPr>
        </p:nvSpPr>
        <p:spPr>
          <a:xfrm>
            <a:off x="304800" y="1143000"/>
            <a:ext cx="8686800" cy="5867400"/>
          </a:xfrm>
        </p:spPr>
        <p:txBody>
          <a:bodyPr/>
          <a:lstStyle/>
          <a:p>
            <a:pPr eaLnBrk="1" hangingPunct="1"/>
            <a:r>
              <a:rPr altLang="en-US" b="1" smtClean="0"/>
              <a:t>Assertion</a:t>
            </a:r>
          </a:p>
          <a:p>
            <a:pPr lvl="1" eaLnBrk="1" hangingPunct="1"/>
            <a:r>
              <a:rPr altLang="en-US" smtClean="0"/>
              <a:t>Example:</a:t>
            </a:r>
          </a:p>
          <a:p>
            <a:pPr lvl="1" eaLnBrk="1" hangingPunct="1"/>
            <a:endParaRPr altLang="en-US" smtClean="0"/>
          </a:p>
          <a:p>
            <a:pPr lvl="1" eaLnBrk="1" hangingPunct="1"/>
            <a:endParaRPr altLang="en-US" smtClean="0"/>
          </a:p>
          <a:p>
            <a:pPr lvl="1" eaLnBrk="1" hangingPunct="1"/>
            <a:endParaRPr altLang="en-US" smtClean="0"/>
          </a:p>
          <a:p>
            <a:pPr lvl="1" eaLnBrk="1" hangingPunct="1"/>
            <a:endParaRPr altLang="en-US" smtClean="0"/>
          </a:p>
          <a:p>
            <a:pPr lvl="1" eaLnBrk="1" hangingPunct="1"/>
            <a:endParaRPr altLang="en-US" smtClean="0"/>
          </a:p>
          <a:p>
            <a:pPr lvl="1" eaLnBrk="1" hangingPunct="1"/>
            <a:endParaRPr altLang="en-US" smtClean="0"/>
          </a:p>
          <a:p>
            <a:pPr lvl="1" eaLnBrk="1" hangingPunct="1"/>
            <a:endParaRPr altLang="en-US" smtClean="0"/>
          </a:p>
          <a:p>
            <a:pPr lvl="1" eaLnBrk="1" hangingPunct="1">
              <a:buFont typeface="Arial" pitchFamily="34" charset="0"/>
              <a:buNone/>
            </a:pPr>
            <a:r>
              <a:rPr altLang="en-US" sz="1800" smtClean="0">
                <a:latin typeface="Courier New" panose="02070309020205020404" pitchFamily="49" charset="0"/>
                <a:cs typeface="Courier New" panose="02070309020205020404" pitchFamily="49" charset="0"/>
              </a:rPr>
              <a:t>	</a:t>
            </a:r>
          </a:p>
          <a:p>
            <a:pPr lvl="1" eaLnBrk="1" hangingPunct="1">
              <a:buFont typeface="Arial" pitchFamily="34" charset="0"/>
              <a:buNone/>
            </a:pPr>
            <a:r>
              <a:rPr altLang="en-US" sz="1600" smtClean="0">
                <a:latin typeface="Courier New" panose="02070309020205020404" pitchFamily="49" charset="0"/>
                <a:cs typeface="Courier New" panose="02070309020205020404" pitchFamily="49" charset="0"/>
              </a:rPr>
              <a:t>CREATE ASSERTION profsadvisingupto10students</a:t>
            </a:r>
            <a:br>
              <a:rPr altLang="en-US" sz="1600" smtClean="0">
                <a:latin typeface="Courier New" panose="02070309020205020404" pitchFamily="49" charset="0"/>
                <a:cs typeface="Courier New" panose="02070309020205020404" pitchFamily="49" charset="0"/>
              </a:rPr>
            </a:br>
            <a:r>
              <a:rPr altLang="en-US" sz="1600" smtClean="0">
                <a:latin typeface="Courier New" panose="02070309020205020404" pitchFamily="49" charset="0"/>
                <a:cs typeface="Courier New" panose="02070309020205020404" pitchFamily="49" charset="0"/>
              </a:rPr>
              <a:t>	CHECK (</a:t>
            </a:r>
            <a:br>
              <a:rPr altLang="en-US" sz="1600" smtClean="0">
                <a:latin typeface="Courier New" panose="02070309020205020404" pitchFamily="49" charset="0"/>
                <a:cs typeface="Courier New" panose="02070309020205020404" pitchFamily="49" charset="0"/>
              </a:rPr>
            </a:br>
            <a:r>
              <a:rPr altLang="en-US" sz="1600" smtClean="0">
                <a:latin typeface="Courier New" panose="02070309020205020404" pitchFamily="49" charset="0"/>
                <a:cs typeface="Courier New" panose="02070309020205020404" pitchFamily="49" charset="0"/>
              </a:rPr>
              <a:t>	(SELECT MAX(totaladvised)</a:t>
            </a:r>
            <a:br>
              <a:rPr altLang="en-US" sz="1600" smtClean="0">
                <a:latin typeface="Courier New" panose="02070309020205020404" pitchFamily="49" charset="0"/>
                <a:cs typeface="Courier New" panose="02070309020205020404" pitchFamily="49" charset="0"/>
              </a:rPr>
            </a:br>
            <a:r>
              <a:rPr altLang="en-US" sz="1600" smtClean="0">
                <a:latin typeface="Courier New" panose="02070309020205020404" pitchFamily="49" charset="0"/>
                <a:cs typeface="Courier New" panose="02070309020205020404" pitchFamily="49" charset="0"/>
              </a:rPr>
              <a:t>	FROM (	SELECT count(*) AS totaladvised</a:t>
            </a:r>
            <a:br>
              <a:rPr altLang="en-US" sz="1600" smtClean="0">
                <a:latin typeface="Courier New" panose="02070309020205020404" pitchFamily="49" charset="0"/>
                <a:cs typeface="Courier New" panose="02070309020205020404" pitchFamily="49" charset="0"/>
              </a:rPr>
            </a:br>
            <a:r>
              <a:rPr altLang="en-US" sz="1600" smtClean="0">
                <a:latin typeface="Courier New" panose="02070309020205020404" pitchFamily="49" charset="0"/>
                <a:cs typeface="Courier New" panose="02070309020205020404" pitchFamily="49" charset="0"/>
              </a:rPr>
              <a:t>		FROM student</a:t>
            </a:r>
            <a:br>
              <a:rPr altLang="en-US" sz="1600" smtClean="0">
                <a:latin typeface="Courier New" panose="02070309020205020404" pitchFamily="49" charset="0"/>
                <a:cs typeface="Courier New" panose="02070309020205020404" pitchFamily="49" charset="0"/>
              </a:rPr>
            </a:br>
            <a:r>
              <a:rPr altLang="en-US" sz="1600" smtClean="0">
                <a:latin typeface="Courier New" panose="02070309020205020404" pitchFamily="49" charset="0"/>
                <a:cs typeface="Courier New" panose="02070309020205020404" pitchFamily="49" charset="0"/>
              </a:rPr>
              <a:t>		GROUP BY advisorid)) &lt; 11);</a:t>
            </a:r>
          </a:p>
        </p:txBody>
      </p:sp>
      <p:sp>
        <p:nvSpPr>
          <p:cNvPr id="1218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218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6994E79B-4112-4F99-85FD-00398F1E710F}" type="slidenum">
              <a:rPr lang="en-US" altLang="en-US" sz="900" b="1" smtClean="0">
                <a:solidFill>
                  <a:schemeClr val="tx1"/>
                </a:solidFill>
              </a:rPr>
              <a:pPr>
                <a:spcBef>
                  <a:spcPct val="0"/>
                </a:spcBef>
                <a:buClrTx/>
                <a:buSzTx/>
                <a:buFontTx/>
                <a:buNone/>
              </a:pPr>
              <a:t>39</a:t>
            </a:fld>
            <a:endParaRPr lang="en-US" altLang="en-US" sz="900" b="1" smtClean="0">
              <a:solidFill>
                <a:schemeClr val="tx1"/>
              </a:solidFill>
            </a:endParaRPr>
          </a:p>
        </p:txBody>
      </p:sp>
      <p:pic>
        <p:nvPicPr>
          <p:cNvPr id="121862" name="Picture 9" descr="C:\Users\user\Desktop\Figure6.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24000"/>
            <a:ext cx="627538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1197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HAFH Realty Company Property Management Database</a:t>
            </a:r>
          </a:p>
        </p:txBody>
      </p:sp>
      <p:pic>
        <p:nvPicPr>
          <p:cNvPr id="211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295400"/>
            <a:ext cx="8686800" cy="3716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1973"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6A9539-22C4-48D8-9028-CB8715E7681C}" type="slidenum">
              <a:rPr lang="en-US" altLang="en-US" sz="900" b="1">
                <a:solidFill>
                  <a:schemeClr val="tx1"/>
                </a:solidFill>
              </a:rPr>
              <a:pPr>
                <a:spcBef>
                  <a:spcPct val="0"/>
                </a:spcBef>
                <a:buClrTx/>
                <a:buSzTx/>
                <a:buFontTx/>
                <a:buNone/>
              </a:pPr>
              <a:t>4</a:t>
            </a:fld>
            <a:endParaRPr lang="en-US" altLang="en-US" sz="900" b="1">
              <a:solidFill>
                <a:schemeClr val="tx1"/>
              </a:solidFill>
            </a:endParaRPr>
          </a:p>
        </p:txBody>
      </p:sp>
    </p:spTree>
    <p:extLst>
      <p:ext uri="{BB962C8B-B14F-4D97-AF65-F5344CB8AC3E}">
        <p14:creationId xmlns:p14="http://schemas.microsoft.com/office/powerpoint/2010/main" val="2086477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lstStyle/>
          <a:p>
            <a:pPr eaLnBrk="1" hangingPunct="1"/>
            <a:r>
              <a:rPr altLang="en-US" cap="none" dirty="0">
                <a:ea typeface="MS PGothic" panose="020B0600070205080204" pitchFamily="34" charset="-128"/>
              </a:rPr>
              <a:t>TRIGGERS</a:t>
            </a:r>
          </a:p>
        </p:txBody>
      </p:sp>
      <p:sp>
        <p:nvSpPr>
          <p:cNvPr id="123907" name="Content Placeholder 2"/>
          <p:cNvSpPr>
            <a:spLocks noGrp="1"/>
          </p:cNvSpPr>
          <p:nvPr>
            <p:ph idx="1"/>
          </p:nvPr>
        </p:nvSpPr>
        <p:spPr>
          <a:xfrm>
            <a:off x="304800" y="1143000"/>
            <a:ext cx="8686800" cy="5867400"/>
          </a:xfrm>
        </p:spPr>
        <p:txBody>
          <a:bodyPr>
            <a:normAutofit/>
          </a:bodyPr>
          <a:lstStyle/>
          <a:p>
            <a:pPr eaLnBrk="1" hangingPunct="1"/>
            <a:r>
              <a:rPr altLang="en-US" sz="2000" dirty="0" smtClean="0"/>
              <a:t>A rule (written using SQL) that is activated by a deletion of a record, insertion of a record, or modification (update) of a record in a relation</a:t>
            </a:r>
          </a:p>
          <a:p>
            <a:pPr eaLnBrk="1" hangingPunct="1"/>
            <a:r>
              <a:rPr lang="en-US" sz="2000" dirty="0"/>
              <a:t>More flexible than </a:t>
            </a:r>
            <a:r>
              <a:rPr lang="en-US" sz="2000" dirty="0" smtClean="0"/>
              <a:t>constraints</a:t>
            </a:r>
          </a:p>
          <a:p>
            <a:pPr eaLnBrk="1" hangingPunct="1"/>
            <a:r>
              <a:rPr lang="en-US" sz="2000" dirty="0"/>
              <a:t>Can be fired before or after insert, update, delete</a:t>
            </a:r>
          </a:p>
          <a:p>
            <a:pPr eaLnBrk="1" hangingPunct="1">
              <a:lnSpc>
                <a:spcPct val="80000"/>
              </a:lnSpc>
              <a:defRPr/>
            </a:pPr>
            <a:r>
              <a:rPr lang="en-US" sz="2000" dirty="0" smtClean="0"/>
              <a:t>Trigger </a:t>
            </a:r>
            <a:r>
              <a:rPr lang="en-US" sz="2000" dirty="0"/>
              <a:t>can access values it needs as </a:t>
            </a:r>
            <a:r>
              <a:rPr lang="en-US" b="1" dirty="0">
                <a:solidFill>
                  <a:srgbClr val="0070C0"/>
                </a:solidFill>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OLD</a:t>
            </a:r>
            <a:r>
              <a:rPr lang="en-US" sz="2000" dirty="0">
                <a:latin typeface="Courier New" panose="02070309020205020404" pitchFamily="49" charset="0"/>
                <a:cs typeface="Courier New" panose="02070309020205020404" pitchFamily="49" charset="0"/>
              </a:rPr>
              <a:t>. </a:t>
            </a:r>
            <a:r>
              <a:rPr lang="en-US" sz="2000" dirty="0"/>
              <a:t>and </a:t>
            </a:r>
            <a:r>
              <a:rPr lang="en-US" b="1" dirty="0">
                <a:solidFill>
                  <a:srgbClr val="0070C0"/>
                </a:solidFill>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a:t>
            </a:r>
          </a:p>
          <a:p>
            <a:pPr lvl="1" eaLnBrk="1" hangingPunct="1">
              <a:lnSpc>
                <a:spcPct val="80000"/>
              </a:lnSpc>
              <a:defRPr/>
            </a:pPr>
            <a:r>
              <a:rPr lang="en-US" sz="1800" dirty="0"/>
              <a:t>prefix </a:t>
            </a:r>
            <a:r>
              <a:rPr lang="en-US" sz="2400" b="1" dirty="0">
                <a:solidFill>
                  <a:srgbClr val="0070C0"/>
                </a:solidFill>
                <a:latin typeface="Courier New" panose="02070309020205020404" pitchFamily="49" charset="0"/>
                <a:cs typeface="Courier New" panose="02070309020205020404" pitchFamily="49" charset="0"/>
              </a:rPr>
              <a:t>:OLD </a:t>
            </a:r>
            <a:r>
              <a:rPr lang="en-US" sz="1800" dirty="0"/>
              <a:t>refers to values in a tuple deleted or to the values replaced in an update</a:t>
            </a:r>
          </a:p>
          <a:p>
            <a:pPr lvl="1" eaLnBrk="1" hangingPunct="1">
              <a:lnSpc>
                <a:spcPct val="80000"/>
              </a:lnSpc>
              <a:defRPr/>
            </a:pPr>
            <a:r>
              <a:rPr lang="en-US" sz="1800" dirty="0"/>
              <a:t>prefix </a:t>
            </a:r>
            <a:r>
              <a:rPr lang="en-US" sz="2400" b="1" dirty="0">
                <a:solidFill>
                  <a:srgbClr val="0070C0"/>
                </a:solidFill>
                <a:latin typeface="Courier New" panose="02070309020205020404" pitchFamily="49" charset="0"/>
                <a:cs typeface="Courier New" panose="02070309020205020404" pitchFamily="49" charset="0"/>
              </a:rPr>
              <a:t>:NEW </a:t>
            </a:r>
            <a:r>
              <a:rPr lang="en-US" sz="1800" dirty="0"/>
              <a:t>refers to the values in a tuple just inserted or to the new values in an update.  </a:t>
            </a:r>
          </a:p>
          <a:p>
            <a:pPr eaLnBrk="1" hangingPunct="1">
              <a:lnSpc>
                <a:spcPct val="80000"/>
              </a:lnSpc>
              <a:defRPr/>
            </a:pPr>
            <a:r>
              <a:rPr lang="en-US" sz="2000" dirty="0"/>
              <a:t>Can specify whether trigger fires just once for each triggering statement, or for each row that is changed by the statement </a:t>
            </a:r>
            <a:endParaRPr lang="en-US" sz="2000" dirty="0" smtClean="0"/>
          </a:p>
          <a:p>
            <a:pPr eaLnBrk="1" hangingPunct="1">
              <a:lnSpc>
                <a:spcPct val="80000"/>
              </a:lnSpc>
              <a:defRPr/>
            </a:pPr>
            <a:endParaRPr lang="en-US" sz="2000" dirty="0"/>
          </a:p>
          <a:p>
            <a:pPr eaLnBrk="1" hangingPunct="1">
              <a:lnSpc>
                <a:spcPct val="80000"/>
              </a:lnSpc>
              <a:defRPr/>
            </a:pPr>
            <a:r>
              <a:rPr lang="en-US" sz="2000" dirty="0"/>
              <a:t>Use </a:t>
            </a:r>
            <a:r>
              <a:rPr lang="en-US" sz="2000" b="1" dirty="0">
                <a:solidFill>
                  <a:srgbClr val="0070C0"/>
                </a:solidFill>
              </a:rPr>
              <a:t>ECA</a:t>
            </a:r>
            <a:r>
              <a:rPr lang="en-US" sz="2000" dirty="0"/>
              <a:t> </a:t>
            </a:r>
            <a:r>
              <a:rPr lang="en-US" sz="2000" dirty="0" smtClean="0"/>
              <a:t>model</a:t>
            </a:r>
            <a:r>
              <a:rPr lang="en-US" sz="2000" dirty="0"/>
              <a:t>:</a:t>
            </a:r>
          </a:p>
          <a:p>
            <a:pPr lvl="1" eaLnBrk="1" hangingPunct="1">
              <a:lnSpc>
                <a:spcPct val="80000"/>
              </a:lnSpc>
              <a:defRPr/>
            </a:pPr>
            <a:r>
              <a:rPr lang="en-US" sz="1800" b="1" dirty="0" smtClean="0">
                <a:solidFill>
                  <a:srgbClr val="0070C0"/>
                </a:solidFill>
              </a:rPr>
              <a:t>E</a:t>
            </a:r>
            <a:r>
              <a:rPr lang="en-US" sz="1800" b="1" dirty="0" smtClean="0"/>
              <a:t>vent</a:t>
            </a:r>
            <a:r>
              <a:rPr lang="en-US" sz="1800" dirty="0"/>
              <a:t>, some change made to the database</a:t>
            </a:r>
          </a:p>
          <a:p>
            <a:pPr lvl="1" eaLnBrk="1" hangingPunct="1">
              <a:lnSpc>
                <a:spcPct val="80000"/>
              </a:lnSpc>
              <a:defRPr/>
            </a:pPr>
            <a:r>
              <a:rPr lang="en-US" sz="1800" b="1" dirty="0" smtClean="0">
                <a:solidFill>
                  <a:srgbClr val="0070C0"/>
                </a:solidFill>
              </a:rPr>
              <a:t>C</a:t>
            </a:r>
            <a:r>
              <a:rPr lang="en-US" sz="1800" b="1" dirty="0" smtClean="0"/>
              <a:t>ondition</a:t>
            </a:r>
            <a:r>
              <a:rPr lang="en-US" sz="1800" dirty="0"/>
              <a:t>, a logical predicate </a:t>
            </a:r>
          </a:p>
          <a:p>
            <a:pPr lvl="1" eaLnBrk="1" hangingPunct="1">
              <a:lnSpc>
                <a:spcPct val="80000"/>
              </a:lnSpc>
              <a:defRPr/>
            </a:pPr>
            <a:r>
              <a:rPr lang="en-US" sz="1800" b="1" dirty="0" smtClean="0">
                <a:solidFill>
                  <a:srgbClr val="0070C0"/>
                </a:solidFill>
              </a:rPr>
              <a:t>A</a:t>
            </a:r>
            <a:r>
              <a:rPr lang="en-US" sz="1800" b="1" dirty="0" smtClean="0"/>
              <a:t>ction</a:t>
            </a:r>
            <a:r>
              <a:rPr lang="en-US" sz="1800" dirty="0"/>
              <a:t>, procedure done when the event occurs and the condition is true, also called </a:t>
            </a:r>
            <a:r>
              <a:rPr lang="en-US" sz="1800" b="1" dirty="0"/>
              <a:t>firing the trigger</a:t>
            </a:r>
          </a:p>
          <a:p>
            <a:pPr eaLnBrk="1" hangingPunct="1">
              <a:lnSpc>
                <a:spcPct val="80000"/>
              </a:lnSpc>
              <a:defRPr/>
            </a:pPr>
            <a:endParaRPr lang="en-US" sz="2000" dirty="0"/>
          </a:p>
          <a:p>
            <a:pPr lvl="1" eaLnBrk="1" hangingPunct="1"/>
            <a:endParaRPr altLang="en-US" sz="1800" dirty="0" smtClean="0"/>
          </a:p>
        </p:txBody>
      </p:sp>
      <p:sp>
        <p:nvSpPr>
          <p:cNvPr id="1239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239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7CFFFEB1-CCA4-43AE-8D97-EEB748FF5126}" type="slidenum">
              <a:rPr lang="en-US" altLang="en-US" sz="900" b="1" smtClean="0">
                <a:solidFill>
                  <a:schemeClr val="tx1"/>
                </a:solidFill>
              </a:rPr>
              <a:pPr>
                <a:spcBef>
                  <a:spcPct val="0"/>
                </a:spcBef>
                <a:buClrTx/>
                <a:buSzTx/>
                <a:buFontTx/>
                <a:buNone/>
              </a:pPr>
              <a:t>40</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2595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Trigger –  Example</a:t>
            </a:r>
            <a:endParaRPr lang="en-US" altLang="en-US" sz="1900"/>
          </a:p>
        </p:txBody>
      </p:sp>
      <p:sp>
        <p:nvSpPr>
          <p:cNvPr id="125956" name="Content Placeholder 2"/>
          <p:cNvSpPr txBox="1">
            <a:spLocks/>
          </p:cNvSpPr>
          <p:nvPr/>
        </p:nvSpPr>
        <p:spPr bwMode="auto">
          <a:xfrm>
            <a:off x="365125" y="365125"/>
            <a:ext cx="8686800" cy="6237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600">
                <a:latin typeface="Courier New" panose="02070309020205020404" pitchFamily="49" charset="0"/>
                <a:cs typeface="Courier New" panose="02070309020205020404" pitchFamily="49" charset="0"/>
              </a:rPr>
              <a:t>CREATE TRIGGER </a:t>
            </a:r>
            <a:r>
              <a:rPr lang="en-US" altLang="en-US" sz="1600" b="1">
                <a:latin typeface="Courier New" panose="02070309020205020404" pitchFamily="49" charset="0"/>
                <a:cs typeface="Courier New" panose="02070309020205020404" pitchFamily="49" charset="0"/>
              </a:rPr>
              <a:t>studentinserttrigger</a:t>
            </a:r>
            <a:r>
              <a:rPr lang="en-US" altLang="en-US" sz="1600">
                <a:latin typeface="Courier New" panose="02070309020205020404" pitchFamily="49" charset="0"/>
                <a:cs typeface="Courier New" panose="02070309020205020404" pitchFamily="49" charset="0"/>
              </a:rPr>
              <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BEFORE INSERT ON student</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FOR EACH ROW</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BEGIN</a:t>
            </a:r>
          </a:p>
          <a:p>
            <a:pPr eaLnBrk="1" hangingPunct="1">
              <a:buFont typeface="Wingdings 2" panose="05020102010507070707" pitchFamily="18" charset="2"/>
              <a:buNone/>
            </a:pPr>
            <a:r>
              <a:rPr lang="en-US" altLang="en-US" sz="1600">
                <a:latin typeface="Courier New" panose="02070309020205020404" pitchFamily="49" charset="0"/>
                <a:cs typeface="Courier New" panose="02070309020205020404" pitchFamily="49" charset="0"/>
              </a:rPr>
              <a:t>		DECLARE totaladvised INT DEFAULT 0;</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SELECT COUNT(*) INTO totaladvised</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FROM student</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WHERE advisorid = NEW.advisorid;</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IF (totaladvised &gt;= 10) THEN</a:t>
            </a:r>
          </a:p>
          <a:p>
            <a:pPr eaLnBrk="1" hangingPunct="1">
              <a:buFont typeface="Wingdings 2" panose="05020102010507070707" pitchFamily="18" charset="2"/>
              <a:buNone/>
            </a:pPr>
            <a:r>
              <a:rPr lang="en-US" altLang="en-US" sz="1600">
                <a:latin typeface="Courier New" panose="02070309020205020404" pitchFamily="49" charset="0"/>
                <a:cs typeface="Courier New" panose="02070309020205020404" pitchFamily="49" charset="0"/>
              </a:rPr>
              <a:t>			SET NEW.advisorid = NULL;</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END IF;</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END;</a:t>
            </a:r>
          </a:p>
          <a:p>
            <a:pPr eaLnBrk="1" hangingPunct="1">
              <a:buFont typeface="Wingdings 2" panose="05020102010507070707" pitchFamily="18" charset="2"/>
              <a:buNone/>
            </a:pPr>
            <a:endParaRPr lang="en-US" altLang="en-US" sz="11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r>
              <a:rPr lang="en-US" altLang="en-US" sz="1600">
                <a:latin typeface="Courier New" panose="02070309020205020404" pitchFamily="49" charset="0"/>
                <a:cs typeface="Courier New" panose="02070309020205020404" pitchFamily="49" charset="0"/>
              </a:rPr>
              <a:t>CREATE TRIGGER </a:t>
            </a:r>
            <a:r>
              <a:rPr lang="en-US" altLang="en-US" sz="1600" b="1">
                <a:latin typeface="Courier New" panose="02070309020205020404" pitchFamily="49" charset="0"/>
                <a:cs typeface="Courier New" panose="02070309020205020404" pitchFamily="49" charset="0"/>
              </a:rPr>
              <a:t>studentupdatetrigger</a:t>
            </a:r>
            <a:r>
              <a:rPr lang="en-US" altLang="en-US" sz="1600">
                <a:latin typeface="Courier New" panose="02070309020205020404" pitchFamily="49" charset="0"/>
                <a:cs typeface="Courier New" panose="02070309020205020404" pitchFamily="49" charset="0"/>
              </a:rPr>
              <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BEFORE UPDATE ON student</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FOR EACH ROW</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BEGIN</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DECLARE totaladvised INT DEFAULT 0;</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SELECT COUNT(*) INTO totaladvised</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FROM student</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WHERE advisorid = NEW.advisorid;</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IF (totaladvised &gt;= 10) THEN</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SET NEW.Advisorid = NULL;</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		END IF;</a:t>
            </a:r>
            <a:br>
              <a:rPr lang="en-US" altLang="en-US" sz="1600">
                <a:latin typeface="Courier New" panose="02070309020205020404" pitchFamily="49" charset="0"/>
                <a:cs typeface="Courier New" panose="02070309020205020404" pitchFamily="49" charset="0"/>
              </a:rPr>
            </a:br>
            <a:r>
              <a:rPr lang="en-US" altLang="en-US" sz="1600">
                <a:latin typeface="Courier New" panose="02070309020205020404" pitchFamily="49" charset="0"/>
                <a:cs typeface="Courier New" panose="02070309020205020404" pitchFamily="49" charset="0"/>
              </a:rPr>
              <a:t>END;</a:t>
            </a:r>
          </a:p>
        </p:txBody>
      </p:sp>
      <p:sp>
        <p:nvSpPr>
          <p:cNvPr id="1259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F4B92BB3-9CC5-4D69-9668-D2B0BECA6D37}" type="slidenum">
              <a:rPr lang="en-US" altLang="en-US" sz="900" b="1" smtClean="0">
                <a:solidFill>
                  <a:schemeClr val="tx1"/>
                </a:solidFill>
              </a:rPr>
              <a:pPr>
                <a:spcBef>
                  <a:spcPct val="0"/>
                </a:spcBef>
                <a:buClrTx/>
                <a:buSzTx/>
                <a:buFontTx/>
                <a:buNone/>
              </a:pPr>
              <a:t>41</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2800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Trigger –  Example</a:t>
            </a:r>
            <a:endParaRPr lang="en-US" altLang="en-US" sz="1900"/>
          </a:p>
        </p:txBody>
      </p:sp>
      <p:sp>
        <p:nvSpPr>
          <p:cNvPr id="128004" name="Content Placeholder 2"/>
          <p:cNvSpPr txBox="1">
            <a:spLocks/>
          </p:cNvSpPr>
          <p:nvPr/>
        </p:nvSpPr>
        <p:spPr bwMode="auto">
          <a:xfrm>
            <a:off x="420688" y="579438"/>
            <a:ext cx="8686800" cy="3078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600">
                <a:latin typeface="Courier New" panose="02070309020205020404" pitchFamily="49" charset="0"/>
                <a:cs typeface="Courier New" panose="02070309020205020404" pitchFamily="49" charset="0"/>
              </a:rPr>
              <a:t>INSERT INTO student VALUES ('1111', 'Mark', 'P11');</a:t>
            </a: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r>
              <a:rPr lang="en-US" altLang="en-US" sz="1800"/>
              <a:t>EXECUTED AS:</a:t>
            </a: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r>
              <a:rPr lang="en-US" altLang="en-US" sz="1600">
                <a:latin typeface="Courier New" panose="02070309020205020404" pitchFamily="49" charset="0"/>
                <a:cs typeface="Courier New" panose="02070309020205020404" pitchFamily="49" charset="0"/>
              </a:rPr>
              <a:t>INSERT INTO student VALUES ('1111', 'Mark', 'P11');</a:t>
            </a: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r>
              <a:rPr lang="en-US" altLang="en-US" sz="1800"/>
              <a:t>OR</a:t>
            </a: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r>
              <a:rPr lang="en-US" altLang="en-US" sz="1600">
                <a:latin typeface="Courier New" panose="02070309020205020404" pitchFamily="49" charset="0"/>
                <a:cs typeface="Courier New" panose="02070309020205020404" pitchFamily="49" charset="0"/>
              </a:rPr>
              <a:t>INSERT INTO student VALUES ('1111', 'Mark', null);</a:t>
            </a: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2" panose="05020102010507070707" pitchFamily="18" charset="2"/>
              <a:buNone/>
            </a:pPr>
            <a:endParaRPr lang="en-US" altLang="en-US" sz="1600">
              <a:latin typeface="Courier New" panose="02070309020205020404" pitchFamily="49" charset="0"/>
              <a:cs typeface="Courier New" panose="02070309020205020404" pitchFamily="49" charset="0"/>
            </a:endParaRPr>
          </a:p>
        </p:txBody>
      </p:sp>
      <p:sp>
        <p:nvSpPr>
          <p:cNvPr id="1280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92E81BEC-0320-4F6C-8E1C-A928401C7B45}" type="slidenum">
              <a:rPr lang="en-US" altLang="en-US" sz="900" b="1" smtClean="0">
                <a:solidFill>
                  <a:schemeClr val="tx1"/>
                </a:solidFill>
              </a:rPr>
              <a:pPr>
                <a:spcBef>
                  <a:spcPct val="0"/>
                </a:spcBef>
                <a:buClrTx/>
                <a:buSzTx/>
                <a:buFontTx/>
                <a:buNone/>
              </a:pPr>
              <a:t>42</a:t>
            </a:fld>
            <a:endParaRPr lang="en-US" altLang="en-US" sz="900" b="1" smtClean="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715962"/>
          </a:xfrm>
        </p:spPr>
        <p:txBody>
          <a:bodyPr/>
          <a:lstStyle/>
          <a:p>
            <a:pPr eaLnBrk="1" hangingPunct="1">
              <a:defRPr/>
            </a:pPr>
            <a:r>
              <a:rPr lang="en-US" dirty="0">
                <a:cs typeface="+mj-cs"/>
              </a:rPr>
              <a:t>Trigger Syntax</a:t>
            </a:r>
          </a:p>
        </p:txBody>
      </p:sp>
      <p:sp>
        <p:nvSpPr>
          <p:cNvPr id="31747" name="Rectangle 3"/>
          <p:cNvSpPr>
            <a:spLocks noGrp="1" noChangeArrowheads="1"/>
          </p:cNvSpPr>
          <p:nvPr>
            <p:ph type="body" idx="1"/>
          </p:nvPr>
        </p:nvSpPr>
        <p:spPr>
          <a:xfrm>
            <a:off x="457200" y="1143000"/>
            <a:ext cx="8229600" cy="3429000"/>
          </a:xfrm>
        </p:spPr>
        <p:txBody>
          <a:bodyPr/>
          <a:lstStyle/>
          <a:p>
            <a:pPr eaLnBrk="1" hangingPunct="1">
              <a:lnSpc>
                <a:spcPct val="90000"/>
              </a:lnSpc>
              <a:buFontTx/>
              <a:buNone/>
              <a:defRPr/>
            </a:pPr>
            <a:r>
              <a:rPr lang="en-US" sz="2000" b="1" dirty="0">
                <a:latin typeface="Courier New" charset="0"/>
                <a:cs typeface="Courier New" charset="0"/>
              </a:rPr>
              <a:t>CREATE OR REPLACE TRIGGER </a:t>
            </a:r>
            <a:r>
              <a:rPr lang="en-US" sz="2000" i="1" dirty="0" err="1">
                <a:latin typeface="Courier New" charset="0"/>
                <a:cs typeface="Courier New" charset="0"/>
              </a:rPr>
              <a:t>trigger_name</a:t>
            </a:r>
            <a:endParaRPr lang="en-US" sz="2000" dirty="0">
              <a:latin typeface="Courier New" charset="0"/>
              <a:cs typeface="Courier New" charset="0"/>
            </a:endParaRPr>
          </a:p>
          <a:p>
            <a:pPr eaLnBrk="1" hangingPunct="1">
              <a:lnSpc>
                <a:spcPct val="90000"/>
              </a:lnSpc>
              <a:buFontTx/>
              <a:buNone/>
              <a:defRPr/>
            </a:pPr>
            <a:r>
              <a:rPr lang="en-US" sz="2000" dirty="0">
                <a:latin typeface="Courier New" charset="0"/>
                <a:cs typeface="Courier New" charset="0"/>
              </a:rPr>
              <a:t>[</a:t>
            </a:r>
            <a:r>
              <a:rPr lang="en-US" sz="2000" b="1" dirty="0">
                <a:latin typeface="Courier New" charset="0"/>
                <a:cs typeface="Courier New" charset="0"/>
              </a:rPr>
              <a:t>BEFORE</a:t>
            </a:r>
            <a:r>
              <a:rPr lang="en-US" sz="2000" dirty="0">
                <a:latin typeface="Courier New" charset="0"/>
                <a:cs typeface="Courier New" charset="0"/>
              </a:rPr>
              <a:t>/</a:t>
            </a:r>
            <a:r>
              <a:rPr lang="en-US" sz="2000" b="1" dirty="0">
                <a:latin typeface="Courier New" charset="0"/>
                <a:cs typeface="Courier New" charset="0"/>
              </a:rPr>
              <a:t>AFTER</a:t>
            </a:r>
            <a:r>
              <a:rPr lang="en-US" sz="2000" dirty="0">
                <a:latin typeface="Courier New" charset="0"/>
                <a:cs typeface="Courier New" charset="0"/>
              </a:rPr>
              <a:t>] [</a:t>
            </a:r>
            <a:r>
              <a:rPr lang="en-US" sz="2000" b="1" dirty="0">
                <a:latin typeface="Courier New" charset="0"/>
                <a:cs typeface="Courier New" charset="0"/>
              </a:rPr>
              <a:t>INSERT</a:t>
            </a:r>
            <a:r>
              <a:rPr lang="en-US" sz="2000" dirty="0">
                <a:latin typeface="Courier New" charset="0"/>
                <a:cs typeface="Courier New" charset="0"/>
              </a:rPr>
              <a:t>/</a:t>
            </a:r>
            <a:r>
              <a:rPr lang="en-US" sz="2000" b="1" dirty="0">
                <a:latin typeface="Courier New" charset="0"/>
                <a:cs typeface="Courier New" charset="0"/>
              </a:rPr>
              <a:t>UPDATE</a:t>
            </a:r>
            <a:r>
              <a:rPr lang="en-US" sz="2000" dirty="0">
                <a:latin typeface="Courier New" charset="0"/>
                <a:cs typeface="Courier New" charset="0"/>
              </a:rPr>
              <a:t>/</a:t>
            </a:r>
            <a:r>
              <a:rPr lang="en-US" sz="2000" b="1" dirty="0">
                <a:latin typeface="Courier New" charset="0"/>
                <a:cs typeface="Courier New" charset="0"/>
              </a:rPr>
              <a:t>DELETE</a:t>
            </a:r>
            <a:r>
              <a:rPr lang="en-US" sz="2000" dirty="0">
                <a:latin typeface="Courier New" charset="0"/>
                <a:cs typeface="Courier New" charset="0"/>
              </a:rPr>
              <a:t>] </a:t>
            </a:r>
            <a:r>
              <a:rPr lang="en-US" sz="2000" b="1" dirty="0">
                <a:latin typeface="Courier New" charset="0"/>
                <a:cs typeface="Courier New" charset="0"/>
              </a:rPr>
              <a:t>ON</a:t>
            </a:r>
            <a:r>
              <a:rPr lang="en-US" sz="2000" dirty="0">
                <a:latin typeface="Courier New" charset="0"/>
                <a:cs typeface="Courier New" charset="0"/>
              </a:rPr>
              <a:t> </a:t>
            </a:r>
            <a:r>
              <a:rPr lang="en-US" sz="2000" i="1" dirty="0" err="1">
                <a:latin typeface="Courier New" charset="0"/>
                <a:cs typeface="Courier New" charset="0"/>
              </a:rPr>
              <a:t>table_name</a:t>
            </a:r>
            <a:endParaRPr lang="en-US" sz="2000" dirty="0">
              <a:latin typeface="Courier New" charset="0"/>
              <a:cs typeface="Courier New" charset="0"/>
            </a:endParaRPr>
          </a:p>
          <a:p>
            <a:pPr eaLnBrk="1" hangingPunct="1">
              <a:lnSpc>
                <a:spcPct val="90000"/>
              </a:lnSpc>
              <a:buFontTx/>
              <a:buNone/>
              <a:defRPr/>
            </a:pPr>
            <a:r>
              <a:rPr lang="en-US" sz="2000" dirty="0">
                <a:latin typeface="Courier New" charset="0"/>
                <a:cs typeface="Courier New" charset="0"/>
              </a:rPr>
              <a:t>[</a:t>
            </a:r>
            <a:r>
              <a:rPr lang="en-US" sz="2000" b="1" dirty="0">
                <a:latin typeface="Courier New" charset="0"/>
                <a:cs typeface="Courier New" charset="0"/>
              </a:rPr>
              <a:t>FOR EACH ROW</a:t>
            </a:r>
            <a:r>
              <a:rPr lang="en-US" sz="2000" dirty="0">
                <a:latin typeface="Courier New" charset="0"/>
                <a:cs typeface="Courier New" charset="0"/>
              </a:rPr>
              <a:t>] [</a:t>
            </a:r>
            <a:r>
              <a:rPr lang="en-US" sz="2000" b="1" dirty="0">
                <a:latin typeface="Courier New" charset="0"/>
                <a:cs typeface="Courier New" charset="0"/>
              </a:rPr>
              <a:t>WHEN</a:t>
            </a:r>
            <a:r>
              <a:rPr lang="en-US" sz="2000" dirty="0">
                <a:latin typeface="Courier New" charset="0"/>
                <a:cs typeface="Courier New" charset="0"/>
              </a:rPr>
              <a:t> </a:t>
            </a:r>
            <a:r>
              <a:rPr lang="en-US" sz="2000" i="1" dirty="0">
                <a:latin typeface="Courier New" charset="0"/>
                <a:cs typeface="Courier New" charset="0"/>
              </a:rPr>
              <a:t>condition</a:t>
            </a:r>
            <a:r>
              <a:rPr lang="en-US" sz="2000" dirty="0">
                <a:latin typeface="Courier New" charset="0"/>
                <a:cs typeface="Courier New" charset="0"/>
              </a:rPr>
              <a:t>]</a:t>
            </a:r>
          </a:p>
          <a:p>
            <a:pPr eaLnBrk="1" hangingPunct="1">
              <a:lnSpc>
                <a:spcPct val="90000"/>
              </a:lnSpc>
              <a:buFontTx/>
              <a:buNone/>
              <a:defRPr/>
            </a:pPr>
            <a:r>
              <a:rPr lang="en-US" sz="2000" b="1" dirty="0">
                <a:latin typeface="Courier New" charset="0"/>
                <a:cs typeface="Courier New" charset="0"/>
              </a:rPr>
              <a:t>BEGIN</a:t>
            </a:r>
          </a:p>
          <a:p>
            <a:pPr eaLnBrk="1" hangingPunct="1">
              <a:lnSpc>
                <a:spcPct val="90000"/>
              </a:lnSpc>
              <a:buFontTx/>
              <a:buNone/>
              <a:defRPr/>
            </a:pPr>
            <a:r>
              <a:rPr lang="en-US" sz="2000" dirty="0">
                <a:latin typeface="Courier New" charset="0"/>
                <a:cs typeface="Courier New" charset="0"/>
              </a:rPr>
              <a:t>	</a:t>
            </a:r>
            <a:r>
              <a:rPr lang="en-US" sz="2000" i="1" dirty="0">
                <a:latin typeface="Courier New" charset="0"/>
                <a:cs typeface="Courier New" charset="0"/>
              </a:rPr>
              <a:t>trigger body</a:t>
            </a:r>
            <a:endParaRPr lang="en-US" sz="2000" dirty="0">
              <a:latin typeface="Courier New" charset="0"/>
              <a:cs typeface="Courier New" charset="0"/>
            </a:endParaRPr>
          </a:p>
          <a:p>
            <a:pPr eaLnBrk="1" hangingPunct="1">
              <a:lnSpc>
                <a:spcPct val="90000"/>
              </a:lnSpc>
              <a:buFontTx/>
              <a:buNone/>
              <a:defRPr/>
            </a:pPr>
            <a:r>
              <a:rPr lang="en-US" sz="2000" b="1" dirty="0">
                <a:latin typeface="Courier New" charset="0"/>
                <a:cs typeface="Courier New" charset="0"/>
              </a:rPr>
              <a:t>END</a:t>
            </a:r>
            <a:r>
              <a:rPr lang="en-US" sz="2000" dirty="0">
                <a:latin typeface="Courier New" charset="0"/>
                <a:cs typeface="Courier New" charset="0"/>
              </a:rPr>
              <a:t>;</a:t>
            </a:r>
          </a:p>
          <a:p>
            <a:pPr eaLnBrk="1" hangingPunct="1">
              <a:lnSpc>
                <a:spcPct val="90000"/>
              </a:lnSpc>
              <a:defRPr/>
            </a:pPr>
            <a:r>
              <a:rPr lang="en-US" sz="2000" dirty="0">
                <a:cs typeface="+mn-cs"/>
              </a:rPr>
              <a:t>Can disable triggers using </a:t>
            </a:r>
            <a:r>
              <a:rPr lang="en-US" sz="2000" b="1" dirty="0">
                <a:latin typeface="Courier New" panose="02070309020205020404" pitchFamily="49" charset="0"/>
                <a:cs typeface="Courier New" panose="02070309020205020404" pitchFamily="49" charset="0"/>
              </a:rPr>
              <a:t>ALTER TRIGGER</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DISABLE</a:t>
            </a:r>
            <a:r>
              <a:rPr lang="en-US" sz="2000" dirty="0">
                <a:cs typeface="+mn-cs"/>
              </a:rPr>
              <a:t>;</a:t>
            </a:r>
          </a:p>
          <a:p>
            <a:pPr eaLnBrk="1" hangingPunct="1">
              <a:lnSpc>
                <a:spcPct val="90000"/>
              </a:lnSpc>
              <a:defRPr/>
            </a:pPr>
            <a:r>
              <a:rPr lang="en-US" sz="2000" dirty="0">
                <a:cs typeface="+mn-cs"/>
              </a:rPr>
              <a:t>Later write </a:t>
            </a:r>
            <a:r>
              <a:rPr lang="en-US" sz="2000" b="1" dirty="0">
                <a:latin typeface="Courier New" panose="02070309020205020404" pitchFamily="49" charset="0"/>
                <a:cs typeface="Courier New" panose="02070309020205020404" pitchFamily="49" charset="0"/>
              </a:rPr>
              <a:t>ALTER TRIGGER </a:t>
            </a:r>
            <a:r>
              <a:rPr lang="en-US" sz="2000" i="1" dirty="0">
                <a:latin typeface="Courier New" panose="02070309020205020404" pitchFamily="49" charset="0"/>
                <a:cs typeface="Courier New" panose="02070309020205020404" pitchFamily="49" charset="0"/>
              </a:rPr>
              <a:t>name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ENABLE</a:t>
            </a:r>
            <a:r>
              <a:rPr lang="en-US" sz="2000" dirty="0">
                <a:cs typeface="+mn-cs"/>
              </a:rPr>
              <a:t>;</a:t>
            </a:r>
          </a:p>
          <a:p>
            <a:pPr eaLnBrk="1" hangingPunct="1">
              <a:lnSpc>
                <a:spcPct val="90000"/>
              </a:lnSpc>
              <a:defRPr/>
            </a:pPr>
            <a:r>
              <a:rPr lang="en-US" sz="2000" dirty="0">
                <a:cs typeface="+mn-cs"/>
              </a:rPr>
              <a:t>Can drop triggers using </a:t>
            </a:r>
            <a:r>
              <a:rPr lang="en-US" sz="2000" b="1" dirty="0">
                <a:latin typeface="Courier New" panose="02070309020205020404" pitchFamily="49" charset="0"/>
                <a:cs typeface="Courier New" panose="02070309020205020404" pitchFamily="49" charset="0"/>
              </a:rPr>
              <a:t>DROP TRIGGER </a:t>
            </a:r>
            <a:r>
              <a:rPr lang="en-US" sz="2000" i="1" dirty="0">
                <a:latin typeface="Courier New" panose="02070309020205020404" pitchFamily="49" charset="0"/>
                <a:cs typeface="Courier New" panose="02070309020205020404" pitchFamily="49" charset="0"/>
              </a:rPr>
              <a:t>name</a:t>
            </a:r>
            <a:r>
              <a:rPr lang="en-US" sz="2000" dirty="0">
                <a:latin typeface="Courier New" panose="02070309020205020404" pitchFamily="49" charset="0"/>
                <a:cs typeface="Courier New" panose="02070309020205020404" pitchFamily="49" charset="0"/>
              </a:rPr>
              <a:t>;</a:t>
            </a:r>
          </a:p>
          <a:p>
            <a:pPr eaLnBrk="1" hangingPunct="1">
              <a:lnSpc>
                <a:spcPct val="90000"/>
              </a:lnSpc>
              <a:defRPr/>
            </a:pPr>
            <a:r>
              <a:rPr lang="en-US" sz="2000" dirty="0">
                <a:cs typeface="+mn-cs"/>
              </a:rPr>
              <a:t>See examples </a:t>
            </a:r>
            <a:endParaRPr lang="en-US" sz="2000" dirty="0" smtClean="0">
              <a:cs typeface="+mn-cs"/>
            </a:endParaRPr>
          </a:p>
        </p:txBody>
      </p:sp>
      <p:sp>
        <p:nvSpPr>
          <p:cNvPr id="33796" name="Rectangle 3"/>
          <p:cNvSpPr>
            <a:spLocks noChangeArrowheads="1"/>
          </p:cNvSpPr>
          <p:nvPr/>
        </p:nvSpPr>
        <p:spPr bwMode="auto">
          <a:xfrm>
            <a:off x="836613" y="5181600"/>
            <a:ext cx="2362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t>Figure 5.5 Enabling and Disabling Constraints</a:t>
            </a:r>
            <a:endParaRPr lang="en-US" altLang="en-US" sz="1800"/>
          </a:p>
        </p:txBody>
      </p:sp>
      <p:pic>
        <p:nvPicPr>
          <p:cNvPr id="33797" name="Picture 4" descr="9781284079050_CH05_FIGF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572000"/>
            <a:ext cx="531495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971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descr="9781284079050_CH05_FIGF06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52419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6" descr="9781284079050_CH05_FIGF06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4538" y="3022600"/>
            <a:ext cx="4383087"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7"/>
          <p:cNvSpPr>
            <a:spLocks noChangeArrowheads="1"/>
          </p:cNvSpPr>
          <p:nvPr/>
        </p:nvSpPr>
        <p:spPr bwMode="auto">
          <a:xfrm>
            <a:off x="609600" y="4953000"/>
            <a:ext cx="355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t>Figure 5.6A Tables for Triggers</a:t>
            </a:r>
            <a:endParaRPr lang="en-US" altLang="en-US" sz="1800"/>
          </a:p>
        </p:txBody>
      </p:sp>
      <p:sp>
        <p:nvSpPr>
          <p:cNvPr id="34821" name="Rectangle 8"/>
          <p:cNvSpPr>
            <a:spLocks noChangeArrowheads="1"/>
          </p:cNvSpPr>
          <p:nvPr/>
        </p:nvSpPr>
        <p:spPr bwMode="auto">
          <a:xfrm>
            <a:off x="5410200" y="5257800"/>
            <a:ext cx="3011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t>Figure 5.6B Trigger for Student Enrolling in a Class</a:t>
            </a:r>
            <a:endParaRPr lang="en-US" altLang="en-US" sz="1800"/>
          </a:p>
        </p:txBody>
      </p:sp>
    </p:spTree>
    <p:extLst>
      <p:ext uri="{BB962C8B-B14F-4D97-AF65-F5344CB8AC3E}">
        <p14:creationId xmlns:p14="http://schemas.microsoft.com/office/powerpoint/2010/main" val="3669830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533400" y="2982913"/>
            <a:ext cx="266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t>Figure 5.6C Trigger for Student Dropping Classes</a:t>
            </a:r>
            <a:endParaRPr lang="en-US" altLang="en-US" sz="1800"/>
          </a:p>
        </p:txBody>
      </p:sp>
      <p:pic>
        <p:nvPicPr>
          <p:cNvPr id="35843" name="Picture 4" descr="9781284079050_CH05_FIGF06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48006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5" descr="9781284079050_CH05_FIGF06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2525713"/>
            <a:ext cx="480218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6"/>
          <p:cNvSpPr>
            <a:spLocks noChangeArrowheads="1"/>
          </p:cNvSpPr>
          <p:nvPr/>
        </p:nvSpPr>
        <p:spPr bwMode="auto">
          <a:xfrm>
            <a:off x="4384675" y="5410200"/>
            <a:ext cx="3862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t>Figure 5.6D Trigger for Student Changing Classes</a:t>
            </a:r>
            <a:endParaRPr lang="en-US" altLang="en-US" sz="1800"/>
          </a:p>
        </p:txBody>
      </p:sp>
    </p:spTree>
    <p:extLst>
      <p:ext uri="{BB962C8B-B14F-4D97-AF65-F5344CB8AC3E}">
        <p14:creationId xmlns:p14="http://schemas.microsoft.com/office/powerpoint/2010/main" val="23065508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Backup </a:t>
            </a:r>
            <a:r>
              <a:rPr lang="en-US" smtClean="0"/>
              <a:t>additional stuff</a:t>
            </a:r>
            <a:endParaRPr lang="en-US"/>
          </a:p>
        </p:txBody>
      </p:sp>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0" y="6629400"/>
            <a:ext cx="3810000" cy="228600"/>
          </a:xfrm>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4294967295"/>
          </p:nvPr>
        </p:nvSpPr>
        <p:spPr>
          <a:xfrm>
            <a:off x="7924800" y="6629400"/>
            <a:ext cx="1219200" cy="228600"/>
          </a:xfrm>
        </p:spPr>
        <p:txBody>
          <a:bodyPr/>
          <a:lstStyle/>
          <a:p>
            <a:pPr>
              <a:defRPr/>
            </a:pPr>
            <a:r>
              <a:rPr lang="en-US" altLang="en-US" smtClean="0"/>
              <a:t>Chapter 6 – Slide  </a:t>
            </a:r>
            <a:fld id="{3AABFDA1-0CF5-46A1-88A3-6EBC6CE75664}" type="slidenum">
              <a:rPr lang="en-US" altLang="en-US" b="1" smtClean="0"/>
              <a:pPr>
                <a:defRPr/>
              </a:pPr>
              <a:t>46</a:t>
            </a:fld>
            <a:endParaRPr lang="en-US" altLang="en-US" b="1"/>
          </a:p>
        </p:txBody>
      </p:sp>
    </p:spTree>
    <p:extLst>
      <p:ext uri="{BB962C8B-B14F-4D97-AF65-F5344CB8AC3E}">
        <p14:creationId xmlns:p14="http://schemas.microsoft.com/office/powerpoint/2010/main" val="375063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Content Placeholder 2"/>
          <p:cNvSpPr>
            <a:spLocks noGrp="1"/>
          </p:cNvSpPr>
          <p:nvPr>
            <p:ph type="subTitle" idx="1"/>
          </p:nvPr>
        </p:nvSpPr>
        <p:spPr/>
        <p:txBody>
          <a:bodyPr/>
          <a:lstStyle/>
          <a:p>
            <a:pPr eaLnBrk="1" hangingPunct="1"/>
            <a:r>
              <a:rPr altLang="en-US" b="1" smtClean="0"/>
              <a:t>Database front-end</a:t>
            </a:r>
          </a:p>
          <a:p>
            <a:pPr lvl="1" eaLnBrk="1" hangingPunct="1"/>
            <a:r>
              <a:rPr altLang="en-US" smtClean="0"/>
              <a:t>Provides access to the database for indirect use</a:t>
            </a:r>
          </a:p>
        </p:txBody>
      </p:sp>
      <p:sp>
        <p:nvSpPr>
          <p:cNvPr id="68610" name="Title 1"/>
          <p:cNvSpPr>
            <a:spLocks noGrp="1"/>
          </p:cNvSpPr>
          <p:nvPr>
            <p:ph type="title"/>
          </p:nvPr>
        </p:nvSpPr>
        <p:spPr bwMode="auto">
          <a:xfrm>
            <a:off x="470704" y="1905000"/>
            <a:ext cx="8686800" cy="838200"/>
          </a:xfrm>
        </p:spPr>
        <p:txBody>
          <a:bodyPr/>
          <a:lstStyle/>
          <a:p>
            <a:pPr eaLnBrk="1" hangingPunct="1"/>
            <a:r>
              <a:rPr altLang="en-US" cap="none" dirty="0" smtClean="0">
                <a:ea typeface="MS PGothic" panose="020B0600070205080204" pitchFamily="34" charset="-128"/>
              </a:rPr>
              <a:t>Add</a:t>
            </a:r>
            <a:r>
              <a:rPr lang="en-US" altLang="en-US" cap="none" dirty="0" smtClean="0">
                <a:ea typeface="MS PGothic" panose="020B0600070205080204" pitchFamily="34" charset="-128"/>
              </a:rPr>
              <a:t>i</a:t>
            </a:r>
            <a:r>
              <a:rPr altLang="en-US" cap="none" dirty="0" smtClean="0">
                <a:ea typeface="MS PGothic" panose="020B0600070205080204" pitchFamily="34" charset="-128"/>
              </a:rPr>
              <a:t>tional DB </a:t>
            </a:r>
            <a:r>
              <a:rPr lang="en-US" altLang="en-US" cap="none" dirty="0" smtClean="0">
                <a:ea typeface="MS PGothic" panose="020B0600070205080204" pitchFamily="34" charset="-128"/>
              </a:rPr>
              <a:t>–</a:t>
            </a:r>
            <a:r>
              <a:rPr altLang="en-US" cap="none" dirty="0" smtClean="0">
                <a:ea typeface="MS PGothic" panose="020B0600070205080204" pitchFamily="34" charset="-128"/>
              </a:rPr>
              <a:t> Not included in final Exam</a:t>
            </a:r>
            <a:endParaRPr altLang="en-US" cap="none" dirty="0">
              <a:ea typeface="MS PGothic" panose="020B0600070205080204" pitchFamily="34" charset="-128"/>
            </a:endParaRPr>
          </a:p>
        </p:txBody>
      </p:sp>
      <p:sp>
        <p:nvSpPr>
          <p:cNvPr id="68612"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68613"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FF2ECF91-0B09-466A-814A-486B63AE755F}" type="slidenum">
              <a:rPr lang="en-US" altLang="en-US" sz="900" b="1" smtClean="0">
                <a:solidFill>
                  <a:schemeClr val="tx1"/>
                </a:solidFill>
              </a:rPr>
              <a:pPr>
                <a:spcBef>
                  <a:spcPct val="0"/>
                </a:spcBef>
                <a:buClrTx/>
                <a:buSzTx/>
                <a:buFontTx/>
                <a:buNone/>
              </a:pPr>
              <a:t>47</a:t>
            </a:fld>
            <a:endParaRPr lang="en-US" altLang="en-US" sz="900" b="1" smtClean="0">
              <a:solidFill>
                <a:schemeClr val="tx1"/>
              </a:solidFill>
            </a:endParaRPr>
          </a:p>
        </p:txBody>
      </p:sp>
    </p:spTree>
    <p:extLst>
      <p:ext uri="{BB962C8B-B14F-4D97-AF65-F5344CB8AC3E}">
        <p14:creationId xmlns:p14="http://schemas.microsoft.com/office/powerpoint/2010/main" val="19881629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p:txBody>
          <a:bodyPr/>
          <a:lstStyle/>
          <a:p>
            <a:pPr eaLnBrk="1" hangingPunct="1"/>
            <a:r>
              <a:rPr altLang="en-US" cap="none">
                <a:ea typeface="MS PGothic" panose="020B0600070205080204" pitchFamily="34" charset="-128"/>
              </a:rPr>
              <a:t>DATABASE FRONT-END</a:t>
            </a:r>
          </a:p>
        </p:txBody>
      </p:sp>
      <p:sp>
        <p:nvSpPr>
          <p:cNvPr id="70659" name="Content Placeholder 2"/>
          <p:cNvSpPr>
            <a:spLocks noGrp="1"/>
          </p:cNvSpPr>
          <p:nvPr>
            <p:ph idx="1"/>
          </p:nvPr>
        </p:nvSpPr>
        <p:spPr>
          <a:xfrm>
            <a:off x="304800" y="1219200"/>
            <a:ext cx="8686800" cy="5181600"/>
          </a:xfrm>
        </p:spPr>
        <p:txBody>
          <a:bodyPr/>
          <a:lstStyle/>
          <a:p>
            <a:pPr eaLnBrk="1" hangingPunct="1"/>
            <a:r>
              <a:rPr altLang="en-US" b="1" smtClean="0"/>
              <a:t>Form</a:t>
            </a:r>
          </a:p>
          <a:p>
            <a:pPr lvl="1" eaLnBrk="1" hangingPunct="1"/>
            <a:r>
              <a:rPr altLang="en-US" smtClean="0"/>
              <a:t>Enables data input and retrieval for end users</a:t>
            </a:r>
          </a:p>
          <a:p>
            <a:pPr lvl="1" eaLnBrk="1" hangingPunct="1"/>
            <a:r>
              <a:rPr altLang="en-US" smtClean="0"/>
              <a:t>Provides an interface into a database relation or query</a:t>
            </a:r>
          </a:p>
          <a:p>
            <a:pPr lvl="1" eaLnBrk="1" hangingPunct="1"/>
            <a:endParaRPr altLang="en-US" smtClean="0"/>
          </a:p>
        </p:txBody>
      </p:sp>
      <p:sp>
        <p:nvSpPr>
          <p:cNvPr id="706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706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9174274C-AC87-4F11-AC85-54971FA27D41}" type="slidenum">
              <a:rPr lang="en-US" altLang="en-US" sz="900" b="1" smtClean="0">
                <a:solidFill>
                  <a:schemeClr val="tx1"/>
                </a:solidFill>
              </a:rPr>
              <a:pPr>
                <a:spcBef>
                  <a:spcPct val="0"/>
                </a:spcBef>
                <a:buClrTx/>
                <a:buSzTx/>
                <a:buFontTx/>
                <a:buNone/>
              </a:pPr>
              <a:t>48</a:t>
            </a:fld>
            <a:endParaRPr lang="en-US" altLang="en-US" sz="900" b="1" smtClean="0">
              <a:solidFill>
                <a:schemeClr val="tx1"/>
              </a:solidFill>
            </a:endParaRPr>
          </a:p>
        </p:txBody>
      </p:sp>
    </p:spTree>
    <p:extLst>
      <p:ext uri="{BB962C8B-B14F-4D97-AF65-F5344CB8AC3E}">
        <p14:creationId xmlns:p14="http://schemas.microsoft.com/office/powerpoint/2010/main" val="962494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72707"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Form – Example 1</a:t>
            </a:r>
          </a:p>
        </p:txBody>
      </p:sp>
      <p:pic>
        <p:nvPicPr>
          <p:cNvPr id="727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111250"/>
            <a:ext cx="45339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Box 6"/>
          <p:cNvSpPr txBox="1">
            <a:spLocks noChangeArrowheads="1"/>
          </p:cNvSpPr>
          <p:nvPr/>
        </p:nvSpPr>
        <p:spPr bwMode="auto">
          <a:xfrm>
            <a:off x="2057400" y="4311650"/>
            <a:ext cx="556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SQL code generated:</a:t>
            </a:r>
          </a:p>
          <a:p>
            <a:pPr eaLnBrk="1" hangingPunct="1">
              <a:spcBef>
                <a:spcPct val="0"/>
              </a:spcBef>
              <a:buClrTx/>
              <a:buSzTx/>
              <a:buFontTx/>
              <a:buNone/>
            </a:pPr>
            <a:endParaRPr lang="en-US" altLang="en-US" sz="1800">
              <a:solidFill>
                <a:schemeClr val="tx1"/>
              </a:solidFill>
            </a:endParaRPr>
          </a:p>
          <a:p>
            <a:pPr eaLnBrk="1" hangingPunct="1">
              <a:spcBef>
                <a:spcPct val="0"/>
              </a:spcBef>
              <a:buClrTx/>
              <a:buSzTx/>
              <a:buFontTx/>
              <a:buNone/>
            </a:pPr>
            <a:r>
              <a:rPr lang="en-US" altLang="en-US" sz="1800">
                <a:solidFill>
                  <a:schemeClr val="tx1"/>
                </a:solidFill>
                <a:latin typeface="Courier New" panose="02070309020205020404" pitchFamily="49" charset="0"/>
                <a:cs typeface="Courier New" panose="02070309020205020404" pitchFamily="49" charset="0"/>
              </a:rPr>
              <a:t>INSERT INTO customer VALUES (…)</a:t>
            </a:r>
            <a:br>
              <a:rPr lang="en-US" altLang="en-US" sz="1800">
                <a:solidFill>
                  <a:schemeClr val="tx1"/>
                </a:solidFill>
                <a:latin typeface="Courier New" panose="02070309020205020404" pitchFamily="49" charset="0"/>
                <a:cs typeface="Courier New" panose="02070309020205020404" pitchFamily="49" charset="0"/>
              </a:rPr>
            </a:br>
            <a:endParaRPr lang="en-US" altLang="en-US" sz="1800">
              <a:solidFill>
                <a:schemeClr val="tx1"/>
              </a:solidFill>
              <a:latin typeface="Courier New" panose="02070309020205020404" pitchFamily="49" charset="0"/>
              <a:cs typeface="Courier New" panose="02070309020205020404" pitchFamily="49" charset="0"/>
            </a:endParaRPr>
          </a:p>
        </p:txBody>
      </p:sp>
      <p:sp>
        <p:nvSpPr>
          <p:cNvPr id="72710"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AF37C791-540E-4A6B-9731-5A7830FB7271}" type="slidenum">
              <a:rPr lang="en-US" altLang="en-US" sz="900" b="1" smtClean="0">
                <a:solidFill>
                  <a:schemeClr val="tx1"/>
                </a:solidFill>
              </a:rPr>
              <a:pPr>
                <a:spcBef>
                  <a:spcPct val="0"/>
                </a:spcBef>
                <a:buClrTx/>
                <a:buSzTx/>
                <a:buFontTx/>
                <a:buNone/>
              </a:pPr>
              <a:t>49</a:t>
            </a:fld>
            <a:endParaRPr lang="en-US" altLang="en-US" sz="900" b="1" smtClean="0">
              <a:solidFill>
                <a:schemeClr val="tx1"/>
              </a:solidFill>
            </a:endParaRPr>
          </a:p>
        </p:txBody>
      </p:sp>
    </p:spTree>
    <p:extLst>
      <p:ext uri="{BB962C8B-B14F-4D97-AF65-F5344CB8AC3E}">
        <p14:creationId xmlns:p14="http://schemas.microsoft.com/office/powerpoint/2010/main" val="2498742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14019"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4020" name="TextBox 4"/>
          <p:cNvSpPr txBox="1">
            <a:spLocks noChangeArrowheads="1"/>
          </p:cNvSpPr>
          <p:nvPr/>
        </p:nvSpPr>
        <p:spPr bwMode="auto">
          <a:xfrm>
            <a:off x="609600" y="579438"/>
            <a:ext cx="7713663" cy="526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manager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CHAR(4)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mfname</a:t>
            </a:r>
            <a:r>
              <a:rPr lang="en-US" altLang="en-US" sz="1400" dirty="0">
                <a:solidFill>
                  <a:schemeClr val="tx1"/>
                </a:solidFill>
                <a:latin typeface="Courier New" pitchFamily="49" charset="0"/>
                <a:cs typeface="Courier New" pitchFamily="49" charset="0"/>
              </a:rPr>
              <a:t> 		VARCHAR(15)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mlname</a:t>
            </a:r>
            <a:r>
              <a:rPr lang="en-US" altLang="en-US" sz="1400" dirty="0">
                <a:solidFill>
                  <a:schemeClr val="tx1"/>
                </a:solidFill>
                <a:latin typeface="Courier New" pitchFamily="49" charset="0"/>
                <a:cs typeface="Courier New" pitchFamily="49" charset="0"/>
              </a:rPr>
              <a:t> 		VARCHAR(15)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mbdate</a:t>
            </a:r>
            <a:r>
              <a:rPr lang="en-US" altLang="en-US" sz="1400" dirty="0">
                <a:solidFill>
                  <a:schemeClr val="tx1"/>
                </a:solidFill>
                <a:latin typeface="Courier New" pitchFamily="49" charset="0"/>
                <a:cs typeface="Courier New" pitchFamily="49" charset="0"/>
              </a:rPr>
              <a:t> 		DATE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msalary</a:t>
            </a:r>
            <a:r>
              <a:rPr lang="en-US" altLang="en-US" sz="1400" dirty="0">
                <a:solidFill>
                  <a:schemeClr val="tx1"/>
                </a:solidFill>
                <a:latin typeface="Courier New" pitchFamily="49" charset="0"/>
                <a:cs typeface="Courier New" pitchFamily="49" charset="0"/>
              </a:rPr>
              <a:t> 		NUMERIC(9,2)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mbonus</a:t>
            </a:r>
            <a:r>
              <a:rPr lang="en-US" altLang="en-US" sz="1400" dirty="0">
                <a:solidFill>
                  <a:schemeClr val="tx1"/>
                </a:solidFill>
                <a:latin typeface="Courier New" pitchFamily="49" charset="0"/>
                <a:cs typeface="Courier New" pitchFamily="49" charset="0"/>
              </a:rPr>
              <a:t> 		NUMERIC(9,2),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b="1" dirty="0" err="1">
                <a:solidFill>
                  <a:srgbClr val="0070C0"/>
                </a:solidFill>
                <a:latin typeface="Courier New" pitchFamily="49" charset="0"/>
                <a:cs typeface="Courier New" pitchFamily="49" charset="0"/>
              </a:rPr>
              <a:t>mresbuildingid</a:t>
            </a:r>
            <a:r>
              <a:rPr lang="en-US" altLang="en-US" sz="1400" b="1" dirty="0">
                <a:solidFill>
                  <a:srgbClr val="0070C0"/>
                </a:solidFill>
                <a:latin typeface="Courier New" pitchFamily="49" charset="0"/>
                <a:cs typeface="Courier New" pitchFamily="49" charset="0"/>
              </a:rPr>
              <a:t> 	CHAR(3),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PRIMARY KEY (</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a:t>
            </a:r>
            <a:r>
              <a:rPr lang="en-US" altLang="en-US" sz="1400" dirty="0" err="1">
                <a:solidFill>
                  <a:schemeClr val="tx1"/>
                </a:solidFill>
                <a:latin typeface="Courier New" pitchFamily="49" charset="0"/>
                <a:cs typeface="Courier New" pitchFamily="49" charset="0"/>
              </a:rPr>
              <a:t>managerphone</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CHAR(4)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mphone</a:t>
            </a:r>
            <a:r>
              <a:rPr lang="en-US" altLang="en-US" sz="1400" dirty="0">
                <a:solidFill>
                  <a:schemeClr val="tx1"/>
                </a:solidFill>
                <a:latin typeface="Courier New" pitchFamily="49" charset="0"/>
                <a:cs typeface="Courier New" pitchFamily="49" charset="0"/>
              </a:rPr>
              <a:t> 		CHAR(11)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PRIMARY KEY (</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mphone</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FOREIGN KEY (</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REFERENCES manager(</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building</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buildingid</a:t>
            </a:r>
            <a:r>
              <a:rPr lang="en-US" altLang="en-US" sz="1400" dirty="0">
                <a:solidFill>
                  <a:schemeClr val="tx1"/>
                </a:solidFill>
                <a:latin typeface="Courier New" pitchFamily="49" charset="0"/>
                <a:cs typeface="Courier New" pitchFamily="49" charset="0"/>
              </a:rPr>
              <a:t>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bnooffloors</a:t>
            </a:r>
            <a:r>
              <a:rPr lang="en-US" altLang="en-US" sz="1400" dirty="0">
                <a:solidFill>
                  <a:schemeClr val="tx1"/>
                </a:solidFill>
                <a:latin typeface="Courier New" pitchFamily="49" charset="0"/>
                <a:cs typeface="Courier New" pitchFamily="49" charset="0"/>
              </a:rPr>
              <a:t> 	INT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bmanagerid</a:t>
            </a:r>
            <a:r>
              <a:rPr lang="en-US" altLang="en-US" sz="1400" dirty="0">
                <a:solidFill>
                  <a:schemeClr val="tx1"/>
                </a:solidFill>
                <a:latin typeface="Courier New" pitchFamily="49" charset="0"/>
                <a:cs typeface="Courier New" pitchFamily="49" charset="0"/>
              </a:rPr>
              <a:t> 	CHAR(4)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PRIMARY KEY (</a:t>
            </a:r>
            <a:r>
              <a:rPr lang="en-US" altLang="en-US" sz="1400" dirty="0" err="1">
                <a:solidFill>
                  <a:schemeClr val="tx1"/>
                </a:solidFill>
                <a:latin typeface="Courier New" pitchFamily="49" charset="0"/>
                <a:cs typeface="Courier New" pitchFamily="49" charset="0"/>
              </a:rPr>
              <a:t>buildingid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FOREIGN KEY (</a:t>
            </a:r>
            <a:r>
              <a:rPr lang="en-US" altLang="en-US" sz="1400" dirty="0" err="1">
                <a:solidFill>
                  <a:schemeClr val="tx1"/>
                </a:solidFill>
                <a:latin typeface="Courier New" pitchFamily="49" charset="0"/>
                <a:cs typeface="Courier New" pitchFamily="49" charset="0"/>
              </a:rPr>
              <a:t>bmanagerid</a:t>
            </a:r>
            <a:r>
              <a:rPr lang="en-US" altLang="en-US" sz="1400" dirty="0">
                <a:solidFill>
                  <a:schemeClr val="tx1"/>
                </a:solidFill>
                <a:latin typeface="Courier New" pitchFamily="49" charset="0"/>
                <a:cs typeface="Courier New" pitchFamily="49" charset="0"/>
              </a:rPr>
              <a:t>) REFERENCES manager(</a:t>
            </a:r>
            <a:r>
              <a:rPr lang="en-US" altLang="en-US" sz="1400" dirty="0" err="1">
                <a:solidFill>
                  <a:schemeClr val="tx1"/>
                </a:solidFill>
                <a:latin typeface="Courier New" pitchFamily="49" charset="0"/>
                <a:cs typeface="Courier New" pitchFamily="49" charset="0"/>
              </a:rPr>
              <a:t>managerid</a:t>
            </a:r>
            <a:r>
              <a:rPr lang="en-US" altLang="en-US" sz="1400" dirty="0">
                <a:solidFill>
                  <a:schemeClr val="tx1"/>
                </a:solidFill>
                <a:latin typeface="Courier New" pitchFamily="49" charset="0"/>
                <a:cs typeface="Courier New" pitchFamily="49" charset="0"/>
              </a:rPr>
              <a:t>) );</a:t>
            </a:r>
          </a:p>
        </p:txBody>
      </p:sp>
      <p:sp>
        <p:nvSpPr>
          <p:cNvPr id="214021"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A17F850-5DFA-4841-9813-A2A818719643}" type="slidenum">
              <a:rPr lang="en-US" altLang="en-US" sz="900" b="1">
                <a:solidFill>
                  <a:schemeClr val="tx1"/>
                </a:solidFill>
              </a:rPr>
              <a:pPr>
                <a:spcBef>
                  <a:spcPct val="0"/>
                </a:spcBef>
                <a:buClrTx/>
                <a:buSzTx/>
                <a:buFontTx/>
                <a:buNone/>
              </a:pPr>
              <a:t>5</a:t>
            </a:fld>
            <a:endParaRPr lang="en-US" altLang="en-US" sz="900" b="1">
              <a:solidFill>
                <a:schemeClr val="tx1"/>
              </a:solidFill>
            </a:endParaRPr>
          </a:p>
        </p:txBody>
      </p:sp>
    </p:spTree>
    <p:extLst>
      <p:ext uri="{BB962C8B-B14F-4D97-AF65-F5344CB8AC3E}">
        <p14:creationId xmlns:p14="http://schemas.microsoft.com/office/powerpoint/2010/main" val="698607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74755"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Form – Example  2</a:t>
            </a:r>
          </a:p>
        </p:txBody>
      </p:sp>
      <p:sp>
        <p:nvSpPr>
          <p:cNvPr id="74756" name="TextBox 6"/>
          <p:cNvSpPr txBox="1">
            <a:spLocks noChangeArrowheads="1"/>
          </p:cNvSpPr>
          <p:nvPr/>
        </p:nvSpPr>
        <p:spPr bwMode="auto">
          <a:xfrm>
            <a:off x="2057400" y="4311650"/>
            <a:ext cx="5562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Sample SQL code generated:</a:t>
            </a:r>
          </a:p>
          <a:p>
            <a:pPr eaLnBrk="1" hangingPunct="1">
              <a:spcBef>
                <a:spcPct val="0"/>
              </a:spcBef>
              <a:buClrTx/>
              <a:buSzTx/>
              <a:buFontTx/>
              <a:buNone/>
            </a:pPr>
            <a:endParaRPr lang="en-US" altLang="en-US" sz="1800">
              <a:solidFill>
                <a:schemeClr val="tx1"/>
              </a:solidFill>
            </a:endParaRPr>
          </a:p>
          <a:p>
            <a:pPr eaLnBrk="1" hangingPunct="1">
              <a:spcBef>
                <a:spcPct val="0"/>
              </a:spcBef>
              <a:buClrTx/>
              <a:buSzTx/>
              <a:buFontTx/>
              <a:buNone/>
            </a:pPr>
            <a:r>
              <a:rPr lang="en-US" altLang="en-US" sz="1800">
                <a:solidFill>
                  <a:schemeClr val="tx1"/>
                </a:solidFill>
                <a:latin typeface="Courier New" panose="02070309020205020404" pitchFamily="49" charset="0"/>
                <a:cs typeface="Courier New" panose="02070309020205020404" pitchFamily="49" charset="0"/>
              </a:rPr>
              <a:t>DELETE FROM customer</a:t>
            </a:r>
            <a:br>
              <a:rPr lang="en-US" altLang="en-US" sz="1800">
                <a:solidFill>
                  <a:schemeClr val="tx1"/>
                </a:solidFill>
                <a:latin typeface="Courier New" panose="02070309020205020404" pitchFamily="49" charset="0"/>
                <a:cs typeface="Courier New" panose="02070309020205020404" pitchFamily="49" charset="0"/>
              </a:rPr>
            </a:br>
            <a:r>
              <a:rPr lang="en-US" altLang="en-US" sz="1800">
                <a:solidFill>
                  <a:schemeClr val="tx1"/>
                </a:solidFill>
                <a:latin typeface="Courier New" panose="02070309020205020404" pitchFamily="49" charset="0"/>
                <a:cs typeface="Courier New" panose="02070309020205020404" pitchFamily="49" charset="0"/>
              </a:rPr>
              <a:t>WHERE custid = '1012';</a:t>
            </a:r>
          </a:p>
          <a:p>
            <a:pPr eaLnBrk="1" hangingPunct="1">
              <a:spcBef>
                <a:spcPct val="0"/>
              </a:spcBef>
              <a:buClrTx/>
              <a:buSzTx/>
              <a:buFontTx/>
              <a:buNone/>
            </a:pPr>
            <a:endParaRPr lang="en-US" altLang="en-US" sz="1800">
              <a:solidFill>
                <a:schemeClr val="tx1"/>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800">
                <a:solidFill>
                  <a:schemeClr val="tx1"/>
                </a:solidFill>
                <a:latin typeface="Courier New" panose="02070309020205020404" pitchFamily="49" charset="0"/>
                <a:cs typeface="Courier New" panose="02070309020205020404" pitchFamily="49" charset="0"/>
              </a:rPr>
              <a:t>UPDATE customer</a:t>
            </a:r>
          </a:p>
          <a:p>
            <a:pPr eaLnBrk="1" hangingPunct="1">
              <a:spcBef>
                <a:spcPct val="0"/>
              </a:spcBef>
              <a:buClrTx/>
              <a:buSzTx/>
              <a:buFontTx/>
              <a:buNone/>
            </a:pPr>
            <a:r>
              <a:rPr lang="en-US" altLang="en-US" sz="1800">
                <a:solidFill>
                  <a:schemeClr val="tx1"/>
                </a:solidFill>
                <a:latin typeface="Courier New" panose="02070309020205020404" pitchFamily="49" charset="0"/>
                <a:cs typeface="Courier New" panose="02070309020205020404" pitchFamily="49" charset="0"/>
              </a:rPr>
              <a:t>SET custname = 'Zachary'</a:t>
            </a:r>
          </a:p>
          <a:p>
            <a:pPr eaLnBrk="1" hangingPunct="1">
              <a:spcBef>
                <a:spcPct val="0"/>
              </a:spcBef>
              <a:buClrTx/>
              <a:buSzTx/>
              <a:buFontTx/>
              <a:buNone/>
            </a:pPr>
            <a:r>
              <a:rPr lang="en-US" altLang="en-US" sz="1800">
                <a:solidFill>
                  <a:schemeClr val="tx1"/>
                </a:solidFill>
                <a:latin typeface="Courier New" panose="02070309020205020404" pitchFamily="49" charset="0"/>
                <a:cs typeface="Courier New" panose="02070309020205020404" pitchFamily="49" charset="0"/>
              </a:rPr>
              <a:t>WHERE custid = '1000';</a:t>
            </a:r>
          </a:p>
          <a:p>
            <a:pPr eaLnBrk="1" hangingPunct="1">
              <a:spcBef>
                <a:spcPct val="0"/>
              </a:spcBef>
              <a:buClrTx/>
              <a:buSzTx/>
              <a:buFontTx/>
              <a:buNone/>
            </a:pPr>
            <a:endParaRPr lang="en-US" altLang="en-US" sz="1800">
              <a:solidFill>
                <a:schemeClr val="tx1"/>
              </a:solidFill>
              <a:latin typeface="Courier New" panose="02070309020205020404" pitchFamily="49" charset="0"/>
              <a:cs typeface="Courier New" panose="02070309020205020404" pitchFamily="49" charset="0"/>
            </a:endParaRPr>
          </a:p>
        </p:txBody>
      </p:sp>
      <p:pic>
        <p:nvPicPr>
          <p:cNvPr id="747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575"/>
            <a:ext cx="58197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ACF5D1DD-6F47-4BCE-890F-826682E1A96C}" type="slidenum">
              <a:rPr lang="en-US" altLang="en-US" sz="900" b="1" smtClean="0">
                <a:solidFill>
                  <a:schemeClr val="tx1"/>
                </a:solidFill>
              </a:rPr>
              <a:pPr>
                <a:spcBef>
                  <a:spcPct val="0"/>
                </a:spcBef>
                <a:buClrTx/>
                <a:buSzTx/>
                <a:buFontTx/>
                <a:buNone/>
              </a:pPr>
              <a:t>50</a:t>
            </a:fld>
            <a:endParaRPr lang="en-US" altLang="en-US" sz="900" b="1" smtClean="0">
              <a:solidFill>
                <a:schemeClr val="tx1"/>
              </a:solidFill>
            </a:endParaRPr>
          </a:p>
        </p:txBody>
      </p:sp>
    </p:spTree>
    <p:extLst>
      <p:ext uri="{BB962C8B-B14F-4D97-AF65-F5344CB8AC3E}">
        <p14:creationId xmlns:p14="http://schemas.microsoft.com/office/powerpoint/2010/main" val="753547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76803"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Form – Example 3</a:t>
            </a:r>
          </a:p>
        </p:txBody>
      </p:sp>
      <p:sp>
        <p:nvSpPr>
          <p:cNvPr id="76804" name="TextBox 6"/>
          <p:cNvSpPr txBox="1">
            <a:spLocks noChangeArrowheads="1"/>
          </p:cNvSpPr>
          <p:nvPr/>
        </p:nvSpPr>
        <p:spPr bwMode="auto">
          <a:xfrm>
            <a:off x="2209800" y="3276600"/>
            <a:ext cx="55626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chemeClr val="tx1"/>
                </a:solidFill>
              </a:rPr>
              <a:t>Sample SQL code generated:</a:t>
            </a:r>
          </a:p>
          <a:p>
            <a:pPr eaLnBrk="1" hangingPunct="1">
              <a:spcBef>
                <a:spcPct val="0"/>
              </a:spcBef>
              <a:buClrTx/>
              <a:buSzTx/>
              <a:buFontTx/>
              <a:buNone/>
            </a:pPr>
            <a:endParaRPr lang="en-US" altLang="en-US" sz="1000">
              <a:solidFill>
                <a:schemeClr val="tx1"/>
              </a:solidFill>
            </a:endParaRPr>
          </a:p>
          <a:p>
            <a:pPr eaLnBrk="1" hangingPunct="1">
              <a:spcBef>
                <a:spcPct val="0"/>
              </a:spcBef>
              <a:buClrTx/>
              <a:buSzTx/>
              <a:buFontTx/>
              <a:buNone/>
            </a:pPr>
            <a:r>
              <a:rPr lang="en-US" altLang="en-US" sz="1800">
                <a:solidFill>
                  <a:schemeClr val="tx1"/>
                </a:solidFill>
                <a:latin typeface="Courier New" panose="02070309020205020404" pitchFamily="49" charset="0"/>
                <a:cs typeface="Courier New" panose="02070309020205020404" pitchFamily="49" charset="0"/>
              </a:rPr>
              <a:t>SELECT *</a:t>
            </a:r>
            <a:br>
              <a:rPr lang="en-US" altLang="en-US" sz="1800">
                <a:solidFill>
                  <a:schemeClr val="tx1"/>
                </a:solidFill>
                <a:latin typeface="Courier New" panose="02070309020205020404" pitchFamily="49" charset="0"/>
                <a:cs typeface="Courier New" panose="02070309020205020404" pitchFamily="49" charset="0"/>
              </a:rPr>
            </a:br>
            <a:r>
              <a:rPr lang="en-US" altLang="en-US" sz="1800">
                <a:solidFill>
                  <a:schemeClr val="tx1"/>
                </a:solidFill>
                <a:latin typeface="Courier New" panose="02070309020205020404" pitchFamily="49" charset="0"/>
                <a:cs typeface="Courier New" panose="02070309020205020404" pitchFamily="49" charset="0"/>
              </a:rPr>
              <a:t>FROM customer</a:t>
            </a:r>
            <a:br>
              <a:rPr lang="en-US" altLang="en-US" sz="1800">
                <a:solidFill>
                  <a:schemeClr val="tx1"/>
                </a:solidFill>
                <a:latin typeface="Courier New" panose="02070309020205020404" pitchFamily="49" charset="0"/>
                <a:cs typeface="Courier New" panose="02070309020205020404" pitchFamily="49" charset="0"/>
              </a:rPr>
            </a:br>
            <a:r>
              <a:rPr lang="en-US" altLang="en-US" sz="1800">
                <a:solidFill>
                  <a:schemeClr val="tx1"/>
                </a:solidFill>
                <a:latin typeface="Courier New" panose="02070309020205020404" pitchFamily="49" charset="0"/>
                <a:cs typeface="Courier New" panose="02070309020205020404" pitchFamily="49" charset="0"/>
              </a:rPr>
              <a:t>WHERE zip = '60555';</a:t>
            </a:r>
          </a:p>
        </p:txBody>
      </p:sp>
      <p:pic>
        <p:nvPicPr>
          <p:cNvPr id="768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0"/>
            <a:ext cx="5562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754563"/>
            <a:ext cx="35242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B0892945-0BB0-40BB-8A4F-F7C23224EA38}" type="slidenum">
              <a:rPr lang="en-US" altLang="en-US" sz="900" b="1" smtClean="0">
                <a:solidFill>
                  <a:schemeClr val="tx1"/>
                </a:solidFill>
              </a:rPr>
              <a:pPr>
                <a:spcBef>
                  <a:spcPct val="0"/>
                </a:spcBef>
                <a:buClrTx/>
                <a:buSzTx/>
                <a:buFontTx/>
                <a:buNone/>
              </a:pPr>
              <a:t>51</a:t>
            </a:fld>
            <a:endParaRPr lang="en-US" altLang="en-US" sz="900" b="1" smtClean="0">
              <a:solidFill>
                <a:schemeClr val="tx1"/>
              </a:solidFill>
            </a:endParaRPr>
          </a:p>
        </p:txBody>
      </p:sp>
    </p:spTree>
    <p:extLst>
      <p:ext uri="{BB962C8B-B14F-4D97-AF65-F5344CB8AC3E}">
        <p14:creationId xmlns:p14="http://schemas.microsoft.com/office/powerpoint/2010/main" val="28812383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bwMode="auto"/>
        <p:txBody>
          <a:bodyPr/>
          <a:lstStyle/>
          <a:p>
            <a:pPr eaLnBrk="1" hangingPunct="1"/>
            <a:r>
              <a:rPr altLang="en-US" cap="none">
                <a:ea typeface="MS PGothic" panose="020B0600070205080204" pitchFamily="34" charset="-128"/>
              </a:rPr>
              <a:t>DATABASE FRONT-END</a:t>
            </a:r>
          </a:p>
        </p:txBody>
      </p:sp>
      <p:sp>
        <p:nvSpPr>
          <p:cNvPr id="78851" name="Content Placeholder 2"/>
          <p:cNvSpPr>
            <a:spLocks noGrp="1"/>
          </p:cNvSpPr>
          <p:nvPr>
            <p:ph idx="1"/>
          </p:nvPr>
        </p:nvSpPr>
        <p:spPr>
          <a:xfrm>
            <a:off x="304800" y="1219200"/>
            <a:ext cx="8686800" cy="5181600"/>
          </a:xfrm>
        </p:spPr>
        <p:txBody>
          <a:bodyPr/>
          <a:lstStyle/>
          <a:p>
            <a:pPr eaLnBrk="1" hangingPunct="1"/>
            <a:r>
              <a:rPr altLang="en-US" b="1" smtClean="0"/>
              <a:t>Report</a:t>
            </a:r>
          </a:p>
          <a:p>
            <a:pPr lvl="1" eaLnBrk="1" hangingPunct="1"/>
            <a:r>
              <a:rPr altLang="en-US" smtClean="0"/>
              <a:t>Presents the data and calculations on the data from one or more tables from the database in a formatted way</a:t>
            </a:r>
          </a:p>
          <a:p>
            <a:pPr lvl="1" eaLnBrk="1" hangingPunct="1"/>
            <a:r>
              <a:rPr altLang="en-US" smtClean="0"/>
              <a:t>The data that is retrieved via reports is formatted and arranged to be displayed on the screen or printed as a hard copy</a:t>
            </a:r>
          </a:p>
        </p:txBody>
      </p:sp>
      <p:sp>
        <p:nvSpPr>
          <p:cNvPr id="788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788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623B2C31-DBCF-40EF-9674-F7ED6FF8005A}" type="slidenum">
              <a:rPr lang="en-US" altLang="en-US" sz="900" b="1" smtClean="0">
                <a:solidFill>
                  <a:schemeClr val="tx1"/>
                </a:solidFill>
              </a:rPr>
              <a:pPr>
                <a:spcBef>
                  <a:spcPct val="0"/>
                </a:spcBef>
                <a:buClrTx/>
                <a:buSzTx/>
                <a:buFontTx/>
                <a:buNone/>
              </a:pPr>
              <a:t>52</a:t>
            </a:fld>
            <a:endParaRPr lang="en-US" altLang="en-US" sz="900" b="1" smtClean="0">
              <a:solidFill>
                <a:schemeClr val="tx1"/>
              </a:solidFill>
            </a:endParaRPr>
          </a:p>
        </p:txBody>
      </p:sp>
    </p:spTree>
    <p:extLst>
      <p:ext uri="{BB962C8B-B14F-4D97-AF65-F5344CB8AC3E}">
        <p14:creationId xmlns:p14="http://schemas.microsoft.com/office/powerpoint/2010/main" val="24883705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80899" name="Content Placeholder 2"/>
          <p:cNvSpPr txBox="1">
            <a:spLocks/>
          </p:cNvSpPr>
          <p:nvPr/>
        </p:nvSpPr>
        <p:spPr bwMode="auto">
          <a:xfrm>
            <a:off x="-11113" y="0"/>
            <a:ext cx="868680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Report – Example </a:t>
            </a:r>
          </a:p>
        </p:txBody>
      </p:sp>
      <p:pic>
        <p:nvPicPr>
          <p:cNvPr id="809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8575"/>
            <a:ext cx="5153025"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6D1E22D0-D74F-489A-B8D2-40B5CB67AFA8}" type="slidenum">
              <a:rPr lang="en-US" altLang="en-US" sz="900" b="1" smtClean="0">
                <a:solidFill>
                  <a:schemeClr val="tx1"/>
                </a:solidFill>
              </a:rPr>
              <a:pPr>
                <a:spcBef>
                  <a:spcPct val="0"/>
                </a:spcBef>
                <a:buClrTx/>
                <a:buSzTx/>
                <a:buFontTx/>
                <a:buNone/>
              </a:pPr>
              <a:t>53</a:t>
            </a:fld>
            <a:endParaRPr lang="en-US" altLang="en-US" sz="900" b="1" smtClean="0">
              <a:solidFill>
                <a:schemeClr val="tx1"/>
              </a:solidFill>
            </a:endParaRPr>
          </a:p>
        </p:txBody>
      </p:sp>
    </p:spTree>
    <p:extLst>
      <p:ext uri="{BB962C8B-B14F-4D97-AF65-F5344CB8AC3E}">
        <p14:creationId xmlns:p14="http://schemas.microsoft.com/office/powerpoint/2010/main" val="4020247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bwMode="auto"/>
        <p:txBody>
          <a:bodyPr/>
          <a:lstStyle/>
          <a:p>
            <a:pPr eaLnBrk="1" hangingPunct="1"/>
            <a:r>
              <a:rPr altLang="en-US" cap="none">
                <a:ea typeface="MS PGothic" panose="020B0600070205080204" pitchFamily="34" charset="-128"/>
              </a:rPr>
              <a:t>DATABASE FRONT-END</a:t>
            </a:r>
          </a:p>
        </p:txBody>
      </p:sp>
      <p:sp>
        <p:nvSpPr>
          <p:cNvPr id="82947" name="Content Placeholder 2"/>
          <p:cNvSpPr>
            <a:spLocks noGrp="1"/>
          </p:cNvSpPr>
          <p:nvPr>
            <p:ph idx="1"/>
          </p:nvPr>
        </p:nvSpPr>
        <p:spPr>
          <a:xfrm>
            <a:off x="304800" y="1219200"/>
            <a:ext cx="8686800" cy="5181600"/>
          </a:xfrm>
        </p:spPr>
        <p:txBody>
          <a:bodyPr/>
          <a:lstStyle/>
          <a:p>
            <a:pPr eaLnBrk="1" hangingPunct="1"/>
            <a:r>
              <a:rPr altLang="en-US" smtClean="0"/>
              <a:t>In addition to the forms and reports, database front-end applications can include many other components and functionalities, such as:</a:t>
            </a:r>
          </a:p>
          <a:p>
            <a:pPr lvl="1" eaLnBrk="1" hangingPunct="1"/>
            <a:r>
              <a:rPr altLang="en-US" smtClean="0"/>
              <a:t>menus</a:t>
            </a:r>
          </a:p>
          <a:p>
            <a:pPr lvl="1" eaLnBrk="1" hangingPunct="1"/>
            <a:r>
              <a:rPr altLang="en-US" smtClean="0"/>
              <a:t>charts</a:t>
            </a:r>
          </a:p>
          <a:p>
            <a:pPr lvl="1" eaLnBrk="1" hangingPunct="1"/>
            <a:r>
              <a:rPr altLang="en-US" smtClean="0"/>
              <a:t>graphs</a:t>
            </a:r>
          </a:p>
          <a:p>
            <a:pPr lvl="1" eaLnBrk="1" hangingPunct="1"/>
            <a:r>
              <a:rPr altLang="en-US" smtClean="0"/>
              <a:t>maps</a:t>
            </a:r>
          </a:p>
          <a:p>
            <a:pPr lvl="1" eaLnBrk="1" hangingPunct="1"/>
            <a:r>
              <a:rPr altLang="en-US" smtClean="0"/>
              <a:t>etc.  </a:t>
            </a:r>
          </a:p>
          <a:p>
            <a:pPr eaLnBrk="1" hangingPunct="1"/>
            <a:r>
              <a:rPr altLang="en-US" smtClean="0"/>
              <a:t>The choice of how many different components to use and to what extent is driven by the needs of the end-users</a:t>
            </a:r>
          </a:p>
          <a:p>
            <a:pPr eaLnBrk="1" hangingPunct="1"/>
            <a:r>
              <a:rPr altLang="en-US" smtClean="0"/>
              <a:t>A database can have multiple sets of front-end applications for different purposes or groups of end-users</a:t>
            </a:r>
          </a:p>
        </p:txBody>
      </p:sp>
      <p:sp>
        <p:nvSpPr>
          <p:cNvPr id="829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829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D3C6E48C-4957-44D1-935E-6BE4290EAE39}" type="slidenum">
              <a:rPr lang="en-US" altLang="en-US" sz="900" b="1" smtClean="0">
                <a:solidFill>
                  <a:schemeClr val="tx1"/>
                </a:solidFill>
              </a:rPr>
              <a:pPr>
                <a:spcBef>
                  <a:spcPct val="0"/>
                </a:spcBef>
                <a:buClrTx/>
                <a:buSzTx/>
                <a:buFontTx/>
                <a:buNone/>
              </a:pPr>
              <a:t>54</a:t>
            </a:fld>
            <a:endParaRPr lang="en-US" altLang="en-US" sz="900" b="1" smtClean="0">
              <a:solidFill>
                <a:schemeClr val="tx1"/>
              </a:solidFill>
            </a:endParaRPr>
          </a:p>
        </p:txBody>
      </p:sp>
    </p:spTree>
    <p:extLst>
      <p:ext uri="{BB962C8B-B14F-4D97-AF65-F5344CB8AC3E}">
        <p14:creationId xmlns:p14="http://schemas.microsoft.com/office/powerpoint/2010/main" val="1443867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84995" name="Content Placeholder 2"/>
          <p:cNvSpPr txBox="1">
            <a:spLocks/>
          </p:cNvSpPr>
          <p:nvPr/>
        </p:nvSpPr>
        <p:spPr bwMode="auto">
          <a:xfrm>
            <a:off x="-11113" y="0"/>
            <a:ext cx="8686801"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Front-end interface – Example</a:t>
            </a:r>
            <a:br>
              <a:rPr lang="en-US" altLang="en-US" sz="1900" b="1"/>
            </a:br>
            <a:r>
              <a:rPr lang="en-US" altLang="en-US" sz="1900"/>
              <a:t>An example of an interface to a collection of database front-end applications</a:t>
            </a:r>
          </a:p>
          <a:p>
            <a:pPr eaLnBrk="1" hangingPunct="1">
              <a:buFont typeface="Wingdings 2" panose="05020102010507070707" pitchFamily="18" charset="2"/>
              <a:buNone/>
            </a:pPr>
            <a:endParaRPr lang="en-US" altLang="en-US" sz="1900"/>
          </a:p>
          <a:p>
            <a:pPr eaLnBrk="1" hangingPunct="1">
              <a:buFont typeface="Wingdings 2" panose="05020102010507070707" pitchFamily="18" charset="2"/>
              <a:buNone/>
            </a:pPr>
            <a:r>
              <a:rPr lang="en-US" altLang="en-US" sz="1900" b="1"/>
              <a:t> </a:t>
            </a:r>
            <a:endParaRPr lang="en-US" altLang="en-US" sz="1900"/>
          </a:p>
        </p:txBody>
      </p:sp>
      <p:pic>
        <p:nvPicPr>
          <p:cNvPr id="849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6400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B193899C-19E6-4307-9CEC-285AD9EB38E2}" type="slidenum">
              <a:rPr lang="en-US" altLang="en-US" sz="900" b="1" smtClean="0">
                <a:solidFill>
                  <a:schemeClr val="tx1"/>
                </a:solidFill>
              </a:rPr>
              <a:pPr>
                <a:spcBef>
                  <a:spcPct val="0"/>
                </a:spcBef>
                <a:buClrTx/>
                <a:buSzTx/>
                <a:buFontTx/>
                <a:buNone/>
              </a:pPr>
              <a:t>55</a:t>
            </a:fld>
            <a:endParaRPr lang="en-US" altLang="en-US" sz="900" b="1" smtClean="0">
              <a:solidFill>
                <a:schemeClr val="tx1"/>
              </a:solidFill>
            </a:endParaRPr>
          </a:p>
        </p:txBody>
      </p:sp>
    </p:spTree>
    <p:extLst>
      <p:ext uri="{BB962C8B-B14F-4D97-AF65-F5344CB8AC3E}">
        <p14:creationId xmlns:p14="http://schemas.microsoft.com/office/powerpoint/2010/main" val="31232379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87043" name="Content Placeholder 2"/>
          <p:cNvSpPr txBox="1">
            <a:spLocks/>
          </p:cNvSpPr>
          <p:nvPr/>
        </p:nvSpPr>
        <p:spPr bwMode="auto">
          <a:xfrm>
            <a:off x="-11113" y="0"/>
            <a:ext cx="8686801"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Front-end interface – Example</a:t>
            </a:r>
            <a:br>
              <a:rPr lang="en-US" altLang="en-US" sz="1900" b="1"/>
            </a:br>
            <a:r>
              <a:rPr lang="en-US" altLang="en-US" sz="1900"/>
              <a:t>An example of an interface to a database front-end application</a:t>
            </a:r>
          </a:p>
          <a:p>
            <a:pPr eaLnBrk="1" hangingPunct="1">
              <a:buFont typeface="Wingdings 2" panose="05020102010507070707" pitchFamily="18" charset="2"/>
              <a:buNone/>
            </a:pPr>
            <a:endParaRPr lang="en-US" altLang="en-US" sz="1900"/>
          </a:p>
          <a:p>
            <a:pPr eaLnBrk="1" hangingPunct="1">
              <a:buFont typeface="Wingdings 2" panose="05020102010507070707" pitchFamily="18" charset="2"/>
              <a:buNone/>
            </a:pPr>
            <a:r>
              <a:rPr lang="en-US" altLang="en-US" sz="1900" b="1"/>
              <a:t> </a:t>
            </a:r>
            <a:endParaRPr lang="en-US" altLang="en-US" sz="1900"/>
          </a:p>
        </p:txBody>
      </p:sp>
      <p:pic>
        <p:nvPicPr>
          <p:cNvPr id="870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41216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FA102522-C2A4-4F4B-B50C-32EDB67452D1}" type="slidenum">
              <a:rPr lang="en-US" altLang="en-US" sz="900" b="1" smtClean="0">
                <a:solidFill>
                  <a:schemeClr val="tx1"/>
                </a:solidFill>
              </a:rPr>
              <a:pPr>
                <a:spcBef>
                  <a:spcPct val="0"/>
                </a:spcBef>
                <a:buClrTx/>
                <a:buSzTx/>
                <a:buFontTx/>
                <a:buNone/>
              </a:pPr>
              <a:t>56</a:t>
            </a:fld>
            <a:endParaRPr lang="en-US" altLang="en-US" sz="900" b="1" smtClean="0">
              <a:solidFill>
                <a:schemeClr val="tx1"/>
              </a:solidFill>
            </a:endParaRPr>
          </a:p>
        </p:txBody>
      </p:sp>
    </p:spTree>
    <p:extLst>
      <p:ext uri="{BB962C8B-B14F-4D97-AF65-F5344CB8AC3E}">
        <p14:creationId xmlns:p14="http://schemas.microsoft.com/office/powerpoint/2010/main" val="31229174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89091"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Web page - Example </a:t>
            </a:r>
            <a:endParaRPr lang="en-US" altLang="en-US" sz="1900"/>
          </a:p>
        </p:txBody>
      </p:sp>
      <p:pic>
        <p:nvPicPr>
          <p:cNvPr id="89092" name="Picture 2" descr="C:\Users\user\Documents\My Box Files\NenadInUse\BOOK\Chapters\Chapter06DBImplUSe\Figures\LaStellablu.jpg"/>
          <p:cNvPicPr>
            <a:picLocks noChangeAspect="1" noChangeArrowheads="1"/>
          </p:cNvPicPr>
          <p:nvPr/>
        </p:nvPicPr>
        <p:blipFill>
          <a:blip r:embed="rId3">
            <a:extLst>
              <a:ext uri="{28A0092B-C50C-407E-A947-70E740481C1C}">
                <a14:useLocalDpi xmlns:a14="http://schemas.microsoft.com/office/drawing/2010/main" val="0"/>
              </a:ext>
            </a:extLst>
          </a:blip>
          <a:srcRect t="893" r="37112"/>
          <a:stretch>
            <a:fillRect/>
          </a:stretch>
        </p:blipFill>
        <p:spPr bwMode="auto">
          <a:xfrm>
            <a:off x="2362200" y="76200"/>
            <a:ext cx="6496050"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76B9B165-1A4F-490F-89C9-DB7A7295F1DD}" type="slidenum">
              <a:rPr lang="en-US" altLang="en-US" sz="900" b="1" smtClean="0">
                <a:solidFill>
                  <a:schemeClr val="tx1"/>
                </a:solidFill>
              </a:rPr>
              <a:pPr>
                <a:spcBef>
                  <a:spcPct val="0"/>
                </a:spcBef>
                <a:buClrTx/>
                <a:buSzTx/>
                <a:buFontTx/>
                <a:buNone/>
              </a:pPr>
              <a:t>57</a:t>
            </a:fld>
            <a:endParaRPr lang="en-US" altLang="en-US" sz="900" b="1" smtClean="0">
              <a:solidFill>
                <a:schemeClr val="tx1"/>
              </a:solidFill>
            </a:endParaRPr>
          </a:p>
        </p:txBody>
      </p:sp>
    </p:spTree>
    <p:extLst>
      <p:ext uri="{BB962C8B-B14F-4D97-AF65-F5344CB8AC3E}">
        <p14:creationId xmlns:p14="http://schemas.microsoft.com/office/powerpoint/2010/main" val="2270805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91139"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lnSpc>
                <a:spcPct val="80000"/>
              </a:lnSpc>
              <a:buFont typeface="Wingdings 2" panose="05020102010507070707" pitchFamily="18" charset="2"/>
              <a:buNone/>
            </a:pPr>
            <a:r>
              <a:rPr lang="en-US" altLang="en-US" sz="1800" b="1"/>
              <a:t>Web page - Example </a:t>
            </a:r>
            <a:br>
              <a:rPr lang="en-US" altLang="en-US" sz="1800" b="1"/>
            </a:br>
            <a:r>
              <a:rPr lang="en-US" altLang="en-US" sz="1800"/>
              <a:t>A database relation storing the content of the Web site</a:t>
            </a:r>
          </a:p>
          <a:p>
            <a:pPr eaLnBrk="1" hangingPunct="1">
              <a:lnSpc>
                <a:spcPct val="80000"/>
              </a:lnSpc>
              <a:buFont typeface="Wingdings 2" panose="05020102010507070707" pitchFamily="18" charset="2"/>
              <a:buNone/>
            </a:pPr>
            <a:endParaRPr lang="en-US" altLang="en-US" sz="1800"/>
          </a:p>
        </p:txBody>
      </p:sp>
      <p:pic>
        <p:nvPicPr>
          <p:cNvPr id="911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5919788"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B5B90269-3953-44A2-9690-7EBD781C3587}" type="slidenum">
              <a:rPr lang="en-US" altLang="en-US" sz="900" b="1" smtClean="0">
                <a:solidFill>
                  <a:schemeClr val="tx1"/>
                </a:solidFill>
              </a:rPr>
              <a:pPr>
                <a:spcBef>
                  <a:spcPct val="0"/>
                </a:spcBef>
                <a:buClrTx/>
                <a:buSzTx/>
                <a:buFontTx/>
                <a:buNone/>
              </a:pPr>
              <a:t>58</a:t>
            </a:fld>
            <a:endParaRPr lang="en-US" altLang="en-US" sz="900" b="1" smtClean="0">
              <a:solidFill>
                <a:schemeClr val="tx1"/>
              </a:solidFill>
            </a:endParaRPr>
          </a:p>
        </p:txBody>
      </p:sp>
    </p:spTree>
    <p:extLst>
      <p:ext uri="{BB962C8B-B14F-4D97-AF65-F5344CB8AC3E}">
        <p14:creationId xmlns:p14="http://schemas.microsoft.com/office/powerpoint/2010/main" val="84083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93187" name="Content Placeholder 2"/>
          <p:cNvSpPr>
            <a:spLocks noGrp="1"/>
          </p:cNvSpPr>
          <p:nvPr>
            <p:ph idx="1"/>
          </p:nvPr>
        </p:nvSpPr>
        <p:spPr>
          <a:xfrm>
            <a:off x="304800" y="1219200"/>
            <a:ext cx="8686800" cy="5181600"/>
          </a:xfrm>
        </p:spPr>
        <p:txBody>
          <a:bodyPr/>
          <a:lstStyle/>
          <a:p>
            <a:pPr eaLnBrk="1" hangingPunct="1"/>
            <a:r>
              <a:rPr altLang="en-US" b="1" smtClean="0"/>
              <a:t>Data quality</a:t>
            </a:r>
          </a:p>
          <a:p>
            <a:pPr lvl="1" eaLnBrk="1" hangingPunct="1"/>
            <a:r>
              <a:rPr altLang="en-US" smtClean="0"/>
              <a:t>The data in a database is considered of high quality if it correctly and non-ambiguously reflects the real-world it is designed to represent </a:t>
            </a:r>
          </a:p>
          <a:p>
            <a:pPr lvl="1" eaLnBrk="1" hangingPunct="1"/>
            <a:r>
              <a:rPr altLang="en-US" smtClean="0"/>
              <a:t>Data quality characteristics</a:t>
            </a:r>
          </a:p>
          <a:p>
            <a:pPr lvl="2" eaLnBrk="1" hangingPunct="1"/>
            <a:r>
              <a:rPr altLang="en-US" smtClean="0"/>
              <a:t>Accuracy</a:t>
            </a:r>
          </a:p>
          <a:p>
            <a:pPr lvl="2" eaLnBrk="1" hangingPunct="1"/>
            <a:r>
              <a:rPr altLang="en-US" smtClean="0"/>
              <a:t>Uniqueness </a:t>
            </a:r>
          </a:p>
          <a:p>
            <a:pPr lvl="2" eaLnBrk="1" hangingPunct="1"/>
            <a:r>
              <a:rPr altLang="en-US" smtClean="0"/>
              <a:t>Completeness </a:t>
            </a:r>
          </a:p>
          <a:p>
            <a:pPr lvl="2" eaLnBrk="1" hangingPunct="1"/>
            <a:r>
              <a:rPr altLang="en-US" smtClean="0"/>
              <a:t>Consistency </a:t>
            </a:r>
          </a:p>
          <a:p>
            <a:pPr lvl="2" eaLnBrk="1" hangingPunct="1"/>
            <a:r>
              <a:rPr altLang="en-US" smtClean="0"/>
              <a:t>Timeliness </a:t>
            </a:r>
          </a:p>
          <a:p>
            <a:pPr lvl="2" eaLnBrk="1" hangingPunct="1"/>
            <a:r>
              <a:rPr altLang="en-US" smtClean="0"/>
              <a:t>Conformity</a:t>
            </a:r>
          </a:p>
        </p:txBody>
      </p:sp>
      <p:sp>
        <p:nvSpPr>
          <p:cNvPr id="931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931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38F9968E-F3E7-4305-A0CA-58A1B047E95E}" type="slidenum">
              <a:rPr lang="en-US" altLang="en-US" sz="900" b="1" smtClean="0">
                <a:solidFill>
                  <a:schemeClr val="tx1"/>
                </a:solidFill>
              </a:rPr>
              <a:pPr>
                <a:spcBef>
                  <a:spcPct val="0"/>
                </a:spcBef>
                <a:buClrTx/>
                <a:buSzTx/>
                <a:buFontTx/>
                <a:buNone/>
              </a:pPr>
              <a:t>59</a:t>
            </a:fld>
            <a:endParaRPr lang="en-US" altLang="en-US" sz="900" b="1" smtClean="0">
              <a:solidFill>
                <a:schemeClr val="tx1"/>
              </a:solidFill>
            </a:endParaRPr>
          </a:p>
        </p:txBody>
      </p:sp>
    </p:spTree>
    <p:extLst>
      <p:ext uri="{BB962C8B-B14F-4D97-AF65-F5344CB8AC3E}">
        <p14:creationId xmlns:p14="http://schemas.microsoft.com/office/powerpoint/2010/main" val="1395498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1606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6068"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datelast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datenext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(insid) REFERENCES inspector(insid),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corpclient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ccname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ccindustry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cclocation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ccidreferredby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(ccid),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UNIQUE (ccname),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(ccidreferredby) REFERENCES corpclient(ccid) );</a:t>
            </a:r>
          </a:p>
        </p:txBody>
      </p:sp>
      <p:sp>
        <p:nvSpPr>
          <p:cNvPr id="21606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77716DD-793A-4F29-92A6-4A1CFEFA3EAD}" type="slidenum">
              <a:rPr lang="en-US" altLang="en-US" sz="900" b="1">
                <a:solidFill>
                  <a:schemeClr val="tx1"/>
                </a:solidFill>
              </a:rPr>
              <a:pPr>
                <a:spcBef>
                  <a:spcPct val="0"/>
                </a:spcBef>
                <a:buClrTx/>
                <a:buSzTx/>
                <a:buFontTx/>
                <a:buNone/>
              </a:pPr>
              <a:t>6</a:t>
            </a:fld>
            <a:endParaRPr lang="en-US" altLang="en-US" sz="900" b="1">
              <a:solidFill>
                <a:schemeClr val="tx1"/>
              </a:solidFill>
            </a:endParaRPr>
          </a:p>
        </p:txBody>
      </p:sp>
    </p:spTree>
    <p:extLst>
      <p:ext uri="{BB962C8B-B14F-4D97-AF65-F5344CB8AC3E}">
        <p14:creationId xmlns:p14="http://schemas.microsoft.com/office/powerpoint/2010/main" val="2525485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95235" name="Content Placeholder 2"/>
          <p:cNvSpPr>
            <a:spLocks noGrp="1"/>
          </p:cNvSpPr>
          <p:nvPr>
            <p:ph idx="1"/>
          </p:nvPr>
        </p:nvSpPr>
        <p:spPr>
          <a:xfrm>
            <a:off x="304800" y="1219200"/>
            <a:ext cx="8686800" cy="5181600"/>
          </a:xfrm>
        </p:spPr>
        <p:txBody>
          <a:bodyPr/>
          <a:lstStyle/>
          <a:p>
            <a:pPr eaLnBrk="1" hangingPunct="1"/>
            <a:r>
              <a:rPr altLang="en-US" b="1" smtClean="0"/>
              <a:t>Accuracy  - </a:t>
            </a:r>
            <a:r>
              <a:rPr altLang="en-US" smtClean="0"/>
              <a:t> the extent to which data correctly reflects the real-world instances it is supposed to depict</a:t>
            </a:r>
          </a:p>
        </p:txBody>
      </p:sp>
      <p:sp>
        <p:nvSpPr>
          <p:cNvPr id="952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952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2AE98116-6F2C-47B5-A8AE-2EFC7D906194}" type="slidenum">
              <a:rPr lang="en-US" altLang="en-US" sz="900" b="1" smtClean="0">
                <a:solidFill>
                  <a:schemeClr val="tx1"/>
                </a:solidFill>
              </a:rPr>
              <a:pPr>
                <a:spcBef>
                  <a:spcPct val="0"/>
                </a:spcBef>
                <a:buClrTx/>
                <a:buSzTx/>
                <a:buFontTx/>
                <a:buNone/>
              </a:pPr>
              <a:t>60</a:t>
            </a:fld>
            <a:endParaRPr lang="en-US" altLang="en-US" sz="900" b="1" smtClean="0">
              <a:solidFill>
                <a:schemeClr val="tx1"/>
              </a:solidFill>
            </a:endParaRPr>
          </a:p>
        </p:txBody>
      </p:sp>
    </p:spTree>
    <p:extLst>
      <p:ext uri="{BB962C8B-B14F-4D97-AF65-F5344CB8AC3E}">
        <p14:creationId xmlns:p14="http://schemas.microsoft.com/office/powerpoint/2010/main" val="27890343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97283" name="Content Placeholder 2"/>
          <p:cNvSpPr>
            <a:spLocks noGrp="1"/>
          </p:cNvSpPr>
          <p:nvPr>
            <p:ph idx="1"/>
          </p:nvPr>
        </p:nvSpPr>
        <p:spPr>
          <a:xfrm>
            <a:off x="304800" y="1219200"/>
            <a:ext cx="8686800" cy="5181600"/>
          </a:xfrm>
        </p:spPr>
        <p:txBody>
          <a:bodyPr/>
          <a:lstStyle/>
          <a:p>
            <a:pPr eaLnBrk="1" hangingPunct="1"/>
            <a:r>
              <a:rPr altLang="en-US" b="1" smtClean="0"/>
              <a:t>Uniqueness  -  </a:t>
            </a:r>
            <a:r>
              <a:rPr altLang="en-US" smtClean="0"/>
              <a:t>requires each real-world instance to be represented only once in the data collection</a:t>
            </a:r>
          </a:p>
          <a:p>
            <a:pPr lvl="1" eaLnBrk="1" hangingPunct="1"/>
            <a:r>
              <a:rPr altLang="en-US" smtClean="0"/>
              <a:t>The uniqueness data quality problem is sometimes also referred to as data duplication</a:t>
            </a:r>
          </a:p>
        </p:txBody>
      </p:sp>
      <p:sp>
        <p:nvSpPr>
          <p:cNvPr id="972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972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05224FA8-6BB5-49A1-8D78-F55DBBF45B73}" type="slidenum">
              <a:rPr lang="en-US" altLang="en-US" sz="900" b="1" smtClean="0">
                <a:solidFill>
                  <a:schemeClr val="tx1"/>
                </a:solidFill>
              </a:rPr>
              <a:pPr>
                <a:spcBef>
                  <a:spcPct val="0"/>
                </a:spcBef>
                <a:buClrTx/>
                <a:buSzTx/>
                <a:buFontTx/>
                <a:buNone/>
              </a:pPr>
              <a:t>61</a:t>
            </a:fld>
            <a:endParaRPr lang="en-US" altLang="en-US" sz="900" b="1" smtClean="0">
              <a:solidFill>
                <a:schemeClr val="tx1"/>
              </a:solidFill>
            </a:endParaRPr>
          </a:p>
        </p:txBody>
      </p:sp>
    </p:spTree>
    <p:extLst>
      <p:ext uri="{BB962C8B-B14F-4D97-AF65-F5344CB8AC3E}">
        <p14:creationId xmlns:p14="http://schemas.microsoft.com/office/powerpoint/2010/main" val="41419251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99331" name="Content Placeholder 2"/>
          <p:cNvSpPr>
            <a:spLocks noGrp="1"/>
          </p:cNvSpPr>
          <p:nvPr>
            <p:ph idx="1"/>
          </p:nvPr>
        </p:nvSpPr>
        <p:spPr>
          <a:xfrm>
            <a:off x="304800" y="1219200"/>
            <a:ext cx="8686800" cy="5181600"/>
          </a:xfrm>
        </p:spPr>
        <p:txBody>
          <a:bodyPr/>
          <a:lstStyle/>
          <a:p>
            <a:pPr eaLnBrk="1" hangingPunct="1"/>
            <a:r>
              <a:rPr altLang="en-US" b="1" smtClean="0"/>
              <a:t>Completeness  -  </a:t>
            </a:r>
            <a:r>
              <a:rPr altLang="en-US" smtClean="0"/>
              <a:t>the degree to which all the required data is present in the data collection</a:t>
            </a:r>
          </a:p>
        </p:txBody>
      </p:sp>
      <p:sp>
        <p:nvSpPr>
          <p:cNvPr id="993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993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2C1C219C-3BB1-4B1A-AAEB-399B6E866DC4}" type="slidenum">
              <a:rPr lang="en-US" altLang="en-US" sz="900" b="1" smtClean="0">
                <a:solidFill>
                  <a:schemeClr val="tx1"/>
                </a:solidFill>
              </a:rPr>
              <a:pPr>
                <a:spcBef>
                  <a:spcPct val="0"/>
                </a:spcBef>
                <a:buClrTx/>
                <a:buSzTx/>
                <a:buFontTx/>
                <a:buNone/>
              </a:pPr>
              <a:t>62</a:t>
            </a:fld>
            <a:endParaRPr lang="en-US" altLang="en-US" sz="900" b="1" smtClean="0">
              <a:solidFill>
                <a:schemeClr val="tx1"/>
              </a:solidFill>
            </a:endParaRPr>
          </a:p>
        </p:txBody>
      </p:sp>
    </p:spTree>
    <p:extLst>
      <p:ext uri="{BB962C8B-B14F-4D97-AF65-F5344CB8AC3E}">
        <p14:creationId xmlns:p14="http://schemas.microsoft.com/office/powerpoint/2010/main" val="29393474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101379" name="Content Placeholder 2"/>
          <p:cNvSpPr>
            <a:spLocks noGrp="1"/>
          </p:cNvSpPr>
          <p:nvPr>
            <p:ph idx="1"/>
          </p:nvPr>
        </p:nvSpPr>
        <p:spPr>
          <a:xfrm>
            <a:off x="304800" y="1219200"/>
            <a:ext cx="8686800" cy="5181600"/>
          </a:xfrm>
        </p:spPr>
        <p:txBody>
          <a:bodyPr/>
          <a:lstStyle/>
          <a:p>
            <a:pPr eaLnBrk="1" hangingPunct="1"/>
            <a:r>
              <a:rPr altLang="en-US" b="1" smtClean="0"/>
              <a:t>Consistency  -  </a:t>
            </a:r>
            <a:r>
              <a:rPr altLang="en-US" smtClean="0"/>
              <a:t>the extent to which the data properly conforms to and matches up with the other data</a:t>
            </a:r>
          </a:p>
        </p:txBody>
      </p:sp>
      <p:sp>
        <p:nvSpPr>
          <p:cNvPr id="1013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013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4F50F032-E153-42C4-98E7-3001DFC49FDD}" type="slidenum">
              <a:rPr lang="en-US" altLang="en-US" sz="900" b="1" smtClean="0">
                <a:solidFill>
                  <a:schemeClr val="tx1"/>
                </a:solidFill>
              </a:rPr>
              <a:pPr>
                <a:spcBef>
                  <a:spcPct val="0"/>
                </a:spcBef>
                <a:buClrTx/>
                <a:buSzTx/>
                <a:buFontTx/>
                <a:buNone/>
              </a:pPr>
              <a:t>63</a:t>
            </a:fld>
            <a:endParaRPr lang="en-US" altLang="en-US" sz="900" b="1" smtClean="0">
              <a:solidFill>
                <a:schemeClr val="tx1"/>
              </a:solidFill>
            </a:endParaRPr>
          </a:p>
        </p:txBody>
      </p:sp>
    </p:spTree>
    <p:extLst>
      <p:ext uri="{BB962C8B-B14F-4D97-AF65-F5344CB8AC3E}">
        <p14:creationId xmlns:p14="http://schemas.microsoft.com/office/powerpoint/2010/main" val="37293233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103427" name="Content Placeholder 2"/>
          <p:cNvSpPr>
            <a:spLocks noGrp="1"/>
          </p:cNvSpPr>
          <p:nvPr>
            <p:ph idx="1"/>
          </p:nvPr>
        </p:nvSpPr>
        <p:spPr>
          <a:xfrm>
            <a:off x="304800" y="1219200"/>
            <a:ext cx="8686800" cy="5181600"/>
          </a:xfrm>
        </p:spPr>
        <p:txBody>
          <a:bodyPr/>
          <a:lstStyle/>
          <a:p>
            <a:pPr eaLnBrk="1" hangingPunct="1"/>
            <a:r>
              <a:rPr altLang="en-US" b="1" smtClean="0"/>
              <a:t>Timeliness  -  </a:t>
            </a:r>
            <a:r>
              <a:rPr altLang="en-US" smtClean="0"/>
              <a:t>the degree to which the data is aligned with the proper time window in its representation of the real world</a:t>
            </a:r>
          </a:p>
          <a:p>
            <a:pPr lvl="1" eaLnBrk="1" hangingPunct="1"/>
            <a:r>
              <a:rPr altLang="en-US" smtClean="0"/>
              <a:t>Typically, timeliness refers to the “freshness” of the data</a:t>
            </a:r>
          </a:p>
        </p:txBody>
      </p:sp>
      <p:sp>
        <p:nvSpPr>
          <p:cNvPr id="1034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034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A97074C6-8498-464D-9BBA-7DF62BBAB57A}" type="slidenum">
              <a:rPr lang="en-US" altLang="en-US" sz="900" b="1" smtClean="0">
                <a:solidFill>
                  <a:schemeClr val="tx1"/>
                </a:solidFill>
              </a:rPr>
              <a:pPr>
                <a:spcBef>
                  <a:spcPct val="0"/>
                </a:spcBef>
                <a:buClrTx/>
                <a:buSzTx/>
                <a:buFontTx/>
                <a:buNone/>
              </a:pPr>
              <a:t>64</a:t>
            </a:fld>
            <a:endParaRPr lang="en-US" altLang="en-US" sz="900" b="1" smtClean="0">
              <a:solidFill>
                <a:schemeClr val="tx1"/>
              </a:solidFill>
            </a:endParaRPr>
          </a:p>
        </p:txBody>
      </p:sp>
    </p:spTree>
    <p:extLst>
      <p:ext uri="{BB962C8B-B14F-4D97-AF65-F5344CB8AC3E}">
        <p14:creationId xmlns:p14="http://schemas.microsoft.com/office/powerpoint/2010/main" val="37534350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105475" name="Content Placeholder 2"/>
          <p:cNvSpPr>
            <a:spLocks noGrp="1"/>
          </p:cNvSpPr>
          <p:nvPr>
            <p:ph idx="1"/>
          </p:nvPr>
        </p:nvSpPr>
        <p:spPr>
          <a:xfrm>
            <a:off x="304800" y="1219200"/>
            <a:ext cx="8686800" cy="5181600"/>
          </a:xfrm>
        </p:spPr>
        <p:txBody>
          <a:bodyPr/>
          <a:lstStyle/>
          <a:p>
            <a:pPr eaLnBrk="1" hangingPunct="1"/>
            <a:r>
              <a:rPr altLang="en-US" b="1" smtClean="0"/>
              <a:t>Conformity  -  </a:t>
            </a:r>
            <a:r>
              <a:rPr altLang="en-US" smtClean="0"/>
              <a:t>the extent to which the data conforms to its specified format</a:t>
            </a:r>
          </a:p>
        </p:txBody>
      </p:sp>
      <p:sp>
        <p:nvSpPr>
          <p:cNvPr id="1054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054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F6582F83-D252-48BB-A087-DB5177F38130}" type="slidenum">
              <a:rPr lang="en-US" altLang="en-US" sz="900" b="1" smtClean="0">
                <a:solidFill>
                  <a:schemeClr val="tx1"/>
                </a:solidFill>
              </a:rPr>
              <a:pPr>
                <a:spcBef>
                  <a:spcPct val="0"/>
                </a:spcBef>
                <a:buClrTx/>
                <a:buSzTx/>
                <a:buFontTx/>
                <a:buNone/>
              </a:pPr>
              <a:t>65</a:t>
            </a:fld>
            <a:endParaRPr lang="en-US" altLang="en-US" sz="900" b="1" smtClean="0">
              <a:solidFill>
                <a:schemeClr val="tx1"/>
              </a:solidFill>
            </a:endParaRPr>
          </a:p>
        </p:txBody>
      </p:sp>
    </p:spTree>
    <p:extLst>
      <p:ext uri="{BB962C8B-B14F-4D97-AF65-F5344CB8AC3E}">
        <p14:creationId xmlns:p14="http://schemas.microsoft.com/office/powerpoint/2010/main" val="27602417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0752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lnSpc>
                <a:spcPct val="80000"/>
              </a:lnSpc>
              <a:buFont typeface="Wingdings 2" panose="05020102010507070707" pitchFamily="18" charset="2"/>
              <a:buNone/>
            </a:pPr>
            <a:r>
              <a:rPr lang="en-US" altLang="en-US" sz="1800" b="1"/>
              <a:t>Data quality – Example</a:t>
            </a:r>
            <a:r>
              <a:rPr lang="en-US" altLang="en-US" sz="1800"/>
              <a:t/>
            </a:r>
            <a:br>
              <a:rPr lang="en-US" altLang="en-US" sz="1800"/>
            </a:br>
            <a:r>
              <a:rPr lang="en-US" altLang="en-US" sz="1800"/>
              <a:t>A message reporting the head count of the managers in the Albritco company</a:t>
            </a:r>
          </a:p>
          <a:p>
            <a:pPr eaLnBrk="1" hangingPunct="1">
              <a:lnSpc>
                <a:spcPct val="80000"/>
              </a:lnSpc>
              <a:buFont typeface="Wingdings 2" panose="05020102010507070707" pitchFamily="18" charset="2"/>
              <a:buNone/>
            </a:pPr>
            <a:endParaRPr lang="en-US" altLang="en-US" sz="1800"/>
          </a:p>
        </p:txBody>
      </p:sp>
      <p:pic>
        <p:nvPicPr>
          <p:cNvPr id="1075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41500"/>
            <a:ext cx="73152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92E76A34-D5C1-43BD-943B-9F131FCBC8CB}" type="slidenum">
              <a:rPr lang="en-US" altLang="en-US" sz="900" b="1" smtClean="0">
                <a:solidFill>
                  <a:schemeClr val="tx1"/>
                </a:solidFill>
              </a:rPr>
              <a:pPr>
                <a:spcBef>
                  <a:spcPct val="0"/>
                </a:spcBef>
                <a:buClrTx/>
                <a:buSzTx/>
                <a:buFontTx/>
                <a:buNone/>
              </a:pPr>
              <a:t>66</a:t>
            </a:fld>
            <a:endParaRPr lang="en-US" altLang="en-US" sz="900" b="1" smtClean="0">
              <a:solidFill>
                <a:schemeClr val="tx1"/>
              </a:solidFill>
            </a:endParaRPr>
          </a:p>
        </p:txBody>
      </p:sp>
    </p:spTree>
    <p:extLst>
      <p:ext uri="{BB962C8B-B14F-4D97-AF65-F5344CB8AC3E}">
        <p14:creationId xmlns:p14="http://schemas.microsoft.com/office/powerpoint/2010/main" val="27097130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09571" name="Content Placeholder 2"/>
          <p:cNvSpPr txBox="1">
            <a:spLocks/>
          </p:cNvSpPr>
          <p:nvPr/>
        </p:nvSpPr>
        <p:spPr bwMode="auto">
          <a:xfrm>
            <a:off x="-11113" y="0"/>
            <a:ext cx="868680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Data quality – Example</a:t>
            </a:r>
            <a:r>
              <a:rPr lang="en-US" altLang="en-US" sz="1900"/>
              <a:t/>
            </a:r>
            <a:br>
              <a:rPr lang="en-US" altLang="en-US" sz="1900"/>
            </a:br>
            <a:r>
              <a:rPr lang="en-US" altLang="en-US" sz="1900"/>
              <a:t>Albritco database relation with data quality issues</a:t>
            </a:r>
          </a:p>
        </p:txBody>
      </p:sp>
      <p:pic>
        <p:nvPicPr>
          <p:cNvPr id="1095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16050"/>
            <a:ext cx="8961438"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45C24FFE-360F-4509-B7F0-9D5B8FA37D74}" type="slidenum">
              <a:rPr lang="en-US" altLang="en-US" sz="900" b="1" smtClean="0">
                <a:solidFill>
                  <a:schemeClr val="tx1"/>
                </a:solidFill>
              </a:rPr>
              <a:pPr>
                <a:spcBef>
                  <a:spcPct val="0"/>
                </a:spcBef>
                <a:buClrTx/>
                <a:buSzTx/>
                <a:buFontTx/>
                <a:buNone/>
              </a:pPr>
              <a:t>67</a:t>
            </a:fld>
            <a:endParaRPr lang="en-US" altLang="en-US" sz="900" b="1" smtClean="0">
              <a:solidFill>
                <a:schemeClr val="tx1"/>
              </a:solidFill>
            </a:endParaRPr>
          </a:p>
        </p:txBody>
      </p:sp>
    </p:spTree>
    <p:extLst>
      <p:ext uri="{BB962C8B-B14F-4D97-AF65-F5344CB8AC3E}">
        <p14:creationId xmlns:p14="http://schemas.microsoft.com/office/powerpoint/2010/main" val="41279069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pic>
        <p:nvPicPr>
          <p:cNvPr id="1116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6357938"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Content Placeholder 2"/>
          <p:cNvSpPr txBox="1">
            <a:spLocks/>
          </p:cNvSpPr>
          <p:nvPr/>
        </p:nvSpPr>
        <p:spPr bwMode="auto">
          <a:xfrm>
            <a:off x="-11113" y="0"/>
            <a:ext cx="868680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Data quality – Example</a:t>
            </a:r>
            <a:r>
              <a:rPr lang="en-US" altLang="en-US" sz="1900"/>
              <a:t/>
            </a:r>
            <a:br>
              <a:rPr lang="en-US" altLang="en-US" sz="1900"/>
            </a:br>
            <a:r>
              <a:rPr lang="en-US" altLang="en-US" sz="1900"/>
              <a:t>A report based on the Albritco relation with data quality issues</a:t>
            </a:r>
          </a:p>
        </p:txBody>
      </p:sp>
      <p:sp>
        <p:nvSpPr>
          <p:cNvPr id="1116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72A35839-0F75-4B62-A99B-72A3ADE8C5B1}" type="slidenum">
              <a:rPr lang="en-US" altLang="en-US" sz="900" b="1" smtClean="0">
                <a:solidFill>
                  <a:schemeClr val="tx1"/>
                </a:solidFill>
              </a:rPr>
              <a:pPr>
                <a:spcBef>
                  <a:spcPct val="0"/>
                </a:spcBef>
                <a:buClrTx/>
                <a:buSzTx/>
                <a:buFontTx/>
                <a:buNone/>
              </a:pPr>
              <a:t>68</a:t>
            </a:fld>
            <a:endParaRPr lang="en-US" altLang="en-US" sz="900" b="1" smtClean="0">
              <a:solidFill>
                <a:schemeClr val="tx1"/>
              </a:solidFill>
            </a:endParaRPr>
          </a:p>
        </p:txBody>
      </p:sp>
    </p:spTree>
    <p:extLst>
      <p:ext uri="{BB962C8B-B14F-4D97-AF65-F5344CB8AC3E}">
        <p14:creationId xmlns:p14="http://schemas.microsoft.com/office/powerpoint/2010/main" val="24846636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bwMode="auto"/>
        <p:txBody>
          <a:bodyPr/>
          <a:lstStyle/>
          <a:p>
            <a:pPr eaLnBrk="1" hangingPunct="1"/>
            <a:r>
              <a:rPr altLang="en-US" cap="none">
                <a:ea typeface="MS PGothic" panose="020B0600070205080204" pitchFamily="34" charset="-128"/>
              </a:rPr>
              <a:t>DATA QUALITY</a:t>
            </a:r>
          </a:p>
        </p:txBody>
      </p:sp>
      <p:sp>
        <p:nvSpPr>
          <p:cNvPr id="113667" name="Content Placeholder 2"/>
          <p:cNvSpPr>
            <a:spLocks noGrp="1"/>
          </p:cNvSpPr>
          <p:nvPr>
            <p:ph idx="1"/>
          </p:nvPr>
        </p:nvSpPr>
        <p:spPr>
          <a:xfrm>
            <a:off x="304800" y="1219200"/>
            <a:ext cx="8686800" cy="5181600"/>
          </a:xfrm>
        </p:spPr>
        <p:txBody>
          <a:bodyPr/>
          <a:lstStyle/>
          <a:p>
            <a:pPr eaLnBrk="1" hangingPunct="1"/>
            <a:r>
              <a:rPr altLang="en-US" b="1" smtClean="0"/>
              <a:t>Preventive data quality actions</a:t>
            </a:r>
          </a:p>
          <a:p>
            <a:pPr lvl="1" eaLnBrk="1" hangingPunct="1"/>
            <a:r>
              <a:rPr altLang="en-US" smtClean="0"/>
              <a:t>Actions taken to preclude data quality problems</a:t>
            </a:r>
          </a:p>
          <a:p>
            <a:pPr eaLnBrk="1" hangingPunct="1"/>
            <a:r>
              <a:rPr altLang="en-US" b="1" smtClean="0"/>
              <a:t>Corrective data quality actions</a:t>
            </a:r>
          </a:p>
          <a:p>
            <a:pPr lvl="1" eaLnBrk="1" hangingPunct="1"/>
            <a:r>
              <a:rPr altLang="en-US" smtClean="0"/>
              <a:t>Actions taken to correct the data quality problems</a:t>
            </a:r>
          </a:p>
        </p:txBody>
      </p:sp>
      <p:sp>
        <p:nvSpPr>
          <p:cNvPr id="1136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136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886E90BC-0830-43D8-97EC-7F7E2C213632}" type="slidenum">
              <a:rPr lang="en-US" altLang="en-US" sz="900" b="1" smtClean="0">
                <a:solidFill>
                  <a:schemeClr val="tx1"/>
                </a:solidFill>
              </a:rPr>
              <a:pPr>
                <a:spcBef>
                  <a:spcPct val="0"/>
                </a:spcBef>
                <a:buClrTx/>
                <a:buSzTx/>
                <a:buFontTx/>
                <a:buNone/>
              </a:pPr>
              <a:t>69</a:t>
            </a:fld>
            <a:endParaRPr lang="en-US" altLang="en-US" sz="900" b="1" smtClean="0">
              <a:solidFill>
                <a:schemeClr val="tx1"/>
              </a:solidFill>
            </a:endParaRPr>
          </a:p>
        </p:txBody>
      </p:sp>
    </p:spTree>
    <p:extLst>
      <p:ext uri="{BB962C8B-B14F-4D97-AF65-F5344CB8AC3E}">
        <p14:creationId xmlns:p14="http://schemas.microsoft.com/office/powerpoint/2010/main" val="1123100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1811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8116" name="TextBox 4"/>
          <p:cNvSpPr txBox="1">
            <a:spLocks noChangeArrowheads="1"/>
          </p:cNvSpPr>
          <p:nvPr/>
        </p:nvSpPr>
        <p:spPr bwMode="auto">
          <a:xfrm>
            <a:off x="609600" y="579438"/>
            <a:ext cx="7713663" cy="5694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apartment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anoofbedrooms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 REFERENCES corpclient(ccid)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staffmember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(smemberid)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cleaning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cleaningpk PRIMARY KEY (buildingid, aptno,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cleaningfk1 FOREIGN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apartment(buildingid,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cleaningfk2 FOREIGN KEY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staffmember(smemberid) );</a:t>
            </a:r>
          </a:p>
        </p:txBody>
      </p:sp>
      <p:sp>
        <p:nvSpPr>
          <p:cNvPr id="21811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88ACF57-3C31-421E-A526-B6452BA64838}" type="slidenum">
              <a:rPr lang="en-US" altLang="en-US" sz="900" b="1">
                <a:solidFill>
                  <a:schemeClr val="tx1"/>
                </a:solidFill>
              </a:rPr>
              <a:pPr>
                <a:spcBef>
                  <a:spcPct val="0"/>
                </a:spcBef>
                <a:buClrTx/>
                <a:buSzTx/>
                <a:buFontTx/>
                <a:buNone/>
              </a:pPr>
              <a:t>7</a:t>
            </a:fld>
            <a:endParaRPr lang="en-US" altLang="en-US" sz="900" b="1">
              <a:solidFill>
                <a:schemeClr val="tx1"/>
              </a:solidFill>
            </a:endParaRPr>
          </a:p>
        </p:txBody>
      </p:sp>
    </p:spTree>
    <p:extLst>
      <p:ext uri="{BB962C8B-B14F-4D97-AF65-F5344CB8AC3E}">
        <p14:creationId xmlns:p14="http://schemas.microsoft.com/office/powerpoint/2010/main" val="2215627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pic>
        <p:nvPicPr>
          <p:cNvPr id="1157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71659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Content Placeholder 2"/>
          <p:cNvSpPr txBox="1">
            <a:spLocks/>
          </p:cNvSpPr>
          <p:nvPr/>
        </p:nvSpPr>
        <p:spPr bwMode="auto">
          <a:xfrm>
            <a:off x="-11113" y="0"/>
            <a:ext cx="868680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Data quality – Example</a:t>
            </a:r>
            <a:r>
              <a:rPr lang="en-US" altLang="en-US" sz="1900"/>
              <a:t/>
            </a:r>
            <a:br>
              <a:rPr lang="en-US" altLang="en-US" sz="1900"/>
            </a:br>
            <a:r>
              <a:rPr lang="en-US" altLang="en-US" sz="1900"/>
              <a:t>Albritco database relation with the data quality issues resolved</a:t>
            </a:r>
          </a:p>
          <a:p>
            <a:pPr eaLnBrk="1" hangingPunct="1">
              <a:buFont typeface="Wingdings 2" panose="05020102010507070707" pitchFamily="18" charset="2"/>
              <a:buNone/>
            </a:pPr>
            <a:endParaRPr lang="en-US" altLang="en-US" sz="1900"/>
          </a:p>
        </p:txBody>
      </p:sp>
      <p:sp>
        <p:nvSpPr>
          <p:cNvPr id="1157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A172F598-DBE8-4A9A-9BCB-B9828EF84D77}" type="slidenum">
              <a:rPr lang="en-US" altLang="en-US" sz="900" b="1" smtClean="0">
                <a:solidFill>
                  <a:schemeClr val="tx1"/>
                </a:solidFill>
              </a:rPr>
              <a:pPr>
                <a:spcBef>
                  <a:spcPct val="0"/>
                </a:spcBef>
                <a:buClrTx/>
                <a:buSzTx/>
                <a:buFontTx/>
                <a:buNone/>
              </a:pPr>
              <a:t>70</a:t>
            </a:fld>
            <a:endParaRPr lang="en-US" altLang="en-US" sz="900" b="1" smtClean="0">
              <a:solidFill>
                <a:schemeClr val="tx1"/>
              </a:solidFill>
            </a:endParaRPr>
          </a:p>
        </p:txBody>
      </p:sp>
    </p:spTree>
    <p:extLst>
      <p:ext uri="{BB962C8B-B14F-4D97-AF65-F5344CB8AC3E}">
        <p14:creationId xmlns:p14="http://schemas.microsoft.com/office/powerpoint/2010/main" val="12040544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117763" name="Content Placeholder 2"/>
          <p:cNvSpPr txBox="1">
            <a:spLocks/>
          </p:cNvSpPr>
          <p:nvPr/>
        </p:nvSpPr>
        <p:spPr bwMode="auto">
          <a:xfrm>
            <a:off x="-11113" y="0"/>
            <a:ext cx="868680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eaLnBrk="1" hangingPunct="1">
              <a:buFont typeface="Wingdings 2" panose="05020102010507070707" pitchFamily="18" charset="2"/>
              <a:buNone/>
            </a:pPr>
            <a:r>
              <a:rPr lang="en-US" altLang="en-US" sz="1900" b="1"/>
              <a:t>Data quality – Example</a:t>
            </a:r>
            <a:r>
              <a:rPr lang="en-US" altLang="en-US" sz="1900"/>
              <a:t/>
            </a:r>
            <a:br>
              <a:rPr lang="en-US" altLang="en-US" sz="1900"/>
            </a:br>
            <a:r>
              <a:rPr lang="en-US" altLang="en-US" sz="1900"/>
              <a:t>A report based on the Albritco relation with the data quality issues resolved</a:t>
            </a:r>
          </a:p>
        </p:txBody>
      </p:sp>
      <p:pic>
        <p:nvPicPr>
          <p:cNvPr id="1177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6354763"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MS PGothic" panose="020B0600070205080204" pitchFamily="34" charset="-128"/>
              </a:defRPr>
            </a:lvl1pPr>
            <a:lvl2pPr marL="742950" indent="-28575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MS PGothic" panose="020B0600070205080204" pitchFamily="34" charset="-128"/>
              </a:defRPr>
            </a:lvl2pPr>
            <a:lvl3pPr marL="1143000" indent="-228600">
              <a:spcBef>
                <a:spcPct val="20000"/>
              </a:spcBef>
              <a:buClr>
                <a:schemeClr val="accent1"/>
              </a:buClr>
              <a:buSzPct val="70000"/>
              <a:buFont typeface="Wingdings 2" panose="05020102010507070707" pitchFamily="18" charset="2"/>
              <a:buChar char=""/>
              <a:defRPr>
                <a:solidFill>
                  <a:schemeClr val="tx2"/>
                </a:solidFill>
                <a:latin typeface="Franklin Gothic Book" panose="020B0503020102020204" pitchFamily="34" charset="0"/>
                <a:ea typeface="MS PGothic" panose="020B0600070205080204" pitchFamily="34" charset="-128"/>
              </a:defRPr>
            </a:lvl3pPr>
            <a:lvl4pPr marL="1600200" indent="-228600">
              <a:spcBef>
                <a:spcPct val="20000"/>
              </a:spcBef>
              <a:buClr>
                <a:schemeClr val="accent1"/>
              </a:buClr>
              <a:buSzPct val="70000"/>
              <a:buFont typeface="Wingdings 2" panose="05020102010507070707" pitchFamily="18" charset="2"/>
              <a:buChar char=""/>
              <a:defRPr sz="1600">
                <a:solidFill>
                  <a:schemeClr val="tx2"/>
                </a:solidFill>
                <a:latin typeface="Franklin Gothic Book" panose="020B0503020102020204" pitchFamily="34" charset="0"/>
                <a:ea typeface="MS PGothic" panose="020B0600070205080204" pitchFamily="34" charset="-128"/>
              </a:defRPr>
            </a:lvl4pPr>
            <a:lvl5pPr marL="2057400" indent="-228600">
              <a:spcBef>
                <a:spcPct val="20000"/>
              </a:spcBef>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1400">
                <a:solidFill>
                  <a:schemeClr val="tx2"/>
                </a:solidFill>
                <a:latin typeface="Franklin Gothic Book" panose="020B0503020102020204" pitchFamily="34" charset="0"/>
                <a:ea typeface="MS PGothic" panose="020B0600070205080204" pitchFamily="34" charset="-128"/>
              </a:defRPr>
            </a:lvl9pPr>
          </a:lstStyle>
          <a:p>
            <a:pPr>
              <a:spcBef>
                <a:spcPct val="0"/>
              </a:spcBef>
              <a:buClrTx/>
              <a:buSzTx/>
              <a:buFontTx/>
              <a:buNone/>
            </a:pPr>
            <a:r>
              <a:rPr lang="en-US" altLang="en-US" sz="900" smtClean="0">
                <a:solidFill>
                  <a:schemeClr val="tx1"/>
                </a:solidFill>
              </a:rPr>
              <a:t>Chapter 6 – Slide  </a:t>
            </a:r>
            <a:fld id="{472CCC52-D39E-42A6-BD2F-B2FCEC903675}" type="slidenum">
              <a:rPr lang="en-US" altLang="en-US" sz="900" b="1" smtClean="0">
                <a:solidFill>
                  <a:schemeClr val="tx1"/>
                </a:solidFill>
              </a:rPr>
              <a:pPr>
                <a:spcBef>
                  <a:spcPct val="0"/>
                </a:spcBef>
                <a:buClrTx/>
                <a:buSzTx/>
                <a:buFontTx/>
                <a:buNone/>
              </a:pPr>
              <a:t>71</a:t>
            </a:fld>
            <a:endParaRPr lang="en-US" altLang="en-US" sz="900" b="1" smtClean="0">
              <a:solidFill>
                <a:schemeClr val="tx1"/>
              </a:solidFill>
            </a:endParaRPr>
          </a:p>
        </p:txBody>
      </p:sp>
    </p:spTree>
    <p:extLst>
      <p:ext uri="{BB962C8B-B14F-4D97-AF65-F5344CB8AC3E}">
        <p14:creationId xmlns:p14="http://schemas.microsoft.com/office/powerpoint/2010/main" val="1427194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20163"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1)</a:t>
            </a:r>
          </a:p>
        </p:txBody>
      </p:sp>
      <p:pic>
        <p:nvPicPr>
          <p:cNvPr id="220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4965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016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442CEA5-A753-434E-B5C6-B97619B1BE4F}" type="slidenum">
              <a:rPr lang="en-US" altLang="en-US" sz="900" b="1">
                <a:solidFill>
                  <a:schemeClr val="tx1"/>
                </a:solidFill>
              </a:rPr>
              <a:pPr>
                <a:spcBef>
                  <a:spcPct val="0"/>
                </a:spcBef>
                <a:buClrTx/>
                <a:buSzTx/>
                <a:buFontTx/>
                <a:buNone/>
              </a:pPr>
              <a:t>8</a:t>
            </a:fld>
            <a:endParaRPr lang="en-US" altLang="en-US" sz="900" b="1">
              <a:solidFill>
                <a:schemeClr val="tx1"/>
              </a:solidFill>
            </a:endParaRPr>
          </a:p>
        </p:txBody>
      </p:sp>
    </p:spTree>
    <p:extLst>
      <p:ext uri="{BB962C8B-B14F-4D97-AF65-F5344CB8AC3E}">
        <p14:creationId xmlns:p14="http://schemas.microsoft.com/office/powerpoint/2010/main" val="1699595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2221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2)</a:t>
            </a:r>
          </a:p>
        </p:txBody>
      </p:sp>
      <p:pic>
        <p:nvPicPr>
          <p:cNvPr id="222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595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2213" name="Slide Number Placeholder 15"/>
          <p:cNvSpPr>
            <a:spLocks noGrp="1"/>
          </p:cNvSpPr>
          <p:nvPr>
            <p:ph type="sldNum" sz="quarter" idx="11"/>
          </p:nvPr>
        </p:nvSpPr>
        <p:spPr bwMode="auto">
          <a:xfrm>
            <a:off x="7635875" y="6640513"/>
            <a:ext cx="1508125" cy="21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920D5E-EC7E-4F6E-98ED-F82B176321E6}" type="slidenum">
              <a:rPr lang="en-US" altLang="en-US" sz="900" b="1">
                <a:solidFill>
                  <a:schemeClr val="tx1"/>
                </a:solidFill>
              </a:rPr>
              <a:pPr>
                <a:spcBef>
                  <a:spcPct val="0"/>
                </a:spcBef>
                <a:buClrTx/>
                <a:buSzTx/>
                <a:buFontTx/>
                <a:buNone/>
              </a:pPr>
              <a:t>9</a:t>
            </a:fld>
            <a:endParaRPr lang="en-US" altLang="en-US" sz="900" b="1">
              <a:solidFill>
                <a:schemeClr val="tx1"/>
              </a:solidFill>
            </a:endParaRPr>
          </a:p>
        </p:txBody>
      </p:sp>
    </p:spTree>
    <p:extLst>
      <p:ext uri="{BB962C8B-B14F-4D97-AF65-F5344CB8AC3E}">
        <p14:creationId xmlns:p14="http://schemas.microsoft.com/office/powerpoint/2010/main" val="3148471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952</TotalTime>
  <Words>3379</Words>
  <Application>Microsoft Office PowerPoint</Application>
  <PresentationFormat>On-screen Show (4:3)</PresentationFormat>
  <Paragraphs>682</Paragraphs>
  <Slides>71</Slides>
  <Notes>62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MS PGothic</vt:lpstr>
      <vt:lpstr>MS PGothic</vt:lpstr>
      <vt:lpstr>Arial</vt:lpstr>
      <vt:lpstr>Calibri</vt:lpstr>
      <vt:lpstr>Courier New</vt:lpstr>
      <vt:lpstr>Franklin Gothic Book</vt:lpstr>
      <vt:lpstr>Franklin Gothic Medium</vt:lpstr>
      <vt:lpstr>Wingdings</vt:lpstr>
      <vt:lpstr>Wingdings 2</vt:lpstr>
      <vt:lpstr>Trek</vt:lpstr>
      <vt:lpstr>CHAPTER 5/6</vt:lpstr>
      <vt:lpstr>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 MANAGEMENT</vt:lpstr>
      <vt:lpstr>CONSTRAINT MANAGEMENT</vt:lpstr>
      <vt:lpstr>CONSTRAINT MANAGEMENT</vt:lpstr>
      <vt:lpstr>CONSTRAINT MANAGEMENT</vt:lpstr>
      <vt:lpstr>REFERENTIAL INTEGRITY CONSTRAINT</vt:lpstr>
      <vt:lpstr>REFERENTIAL INTEGRITY CONSTRAINT</vt:lpstr>
      <vt:lpstr>REFERENTIAL INTEGRITY CONSTRAINT:  DELETE AND UPDATE IMPLEMENTATION OPTIONS </vt:lpstr>
      <vt:lpstr>REFERENTIAL INTEGRITY CONSTRAINT:  DELETE AND UPDATE IMPLEMENTATION OPTIONS </vt:lpstr>
      <vt:lpstr>REFERENTIAL INTEGRITY CONSTRAINT:  DELETE AND UPDATE IMPLEMENTATION OPTIONS</vt:lpstr>
      <vt:lpstr>REFERENTIAL INTEGRITY CONSTRAINT:  DELETE AND UPDATE IMPLEMENTATION OPTIONS</vt:lpstr>
      <vt:lpstr>REFERENTIAL INTEGRITY CONSTRAINT:  DELETE AND UPDATE IMPLEMENTATION OPTIONS</vt:lpstr>
      <vt:lpstr>REFERENTIAL INTEGRITY CONSTRAINT:  DELETE AND UPDATE IMPLEMENTATION OPTIONS</vt:lpstr>
      <vt:lpstr>REFERENTIAL INTEGRITY CONSTRAINT:  DELETE AND UPDATE IMPLEMENTATION OPTIONS</vt:lpstr>
      <vt:lpstr>REFERENTIAL INTEGRITY CONSTRAINT: DELETE AND UPDATE IMPLEMENTATION OPTIONS </vt:lpstr>
      <vt:lpstr>REFERENTIAL INTEGRITY CONSTRAINT: DELETE AND UPDATE IMPLEMENTATION OPTIONS </vt:lpstr>
      <vt:lpstr>REFERENTIAL INTEGRITY CONSTRAINT: DELETE AND UPDATE IMPLEMENTATION OPTIONS </vt:lpstr>
      <vt:lpstr>REFERENTIAL INTEGRITY CONSTRAINT: DELETE AND UPDATE IMPLEMENTATION OPTIONS </vt:lpstr>
      <vt:lpstr>REFERENTIAL INTEGRITY CONSTRAINT: DELETE AND UPDATE IMPLEMENTATION OPTIONS </vt:lpstr>
      <vt:lpstr>REFERENTIAL INTEGRITY CONSTRAINT: DELETE AND UPDATE IMPLEMENTATION OPTIONS </vt:lpstr>
      <vt:lpstr>REFERENTIAL INTEGRITY CONSTRAINT: DELETE AND UPDATE IMPLEMENTATION OPTIONS </vt:lpstr>
      <vt:lpstr>IMPLEMENTING USER-DEFINED CONSTRAINTS</vt:lpstr>
      <vt:lpstr>IMPLEMENTING USER-DEFINED CONSTRAINTS</vt:lpstr>
      <vt:lpstr>PowerPoint Presentation</vt:lpstr>
      <vt:lpstr>PowerPoint Presentation</vt:lpstr>
      <vt:lpstr>IMPLEMENTING USER-DEFINED CONSTRAINTS</vt:lpstr>
      <vt:lpstr>ASSERTIONS</vt:lpstr>
      <vt:lpstr>ASSERTIONS</vt:lpstr>
      <vt:lpstr>TRIGGERS</vt:lpstr>
      <vt:lpstr>PowerPoint Presentation</vt:lpstr>
      <vt:lpstr>PowerPoint Presentation</vt:lpstr>
      <vt:lpstr>Trigger Syntax</vt:lpstr>
      <vt:lpstr>PowerPoint Presentation</vt:lpstr>
      <vt:lpstr>PowerPoint Presentation</vt:lpstr>
      <vt:lpstr>PowerPoint Presentation</vt:lpstr>
      <vt:lpstr>Additional DB – Not included in final Exam</vt:lpstr>
      <vt:lpstr>DATABASE FRONT-END</vt:lpstr>
      <vt:lpstr>PowerPoint Presentation</vt:lpstr>
      <vt:lpstr>PowerPoint Presentation</vt:lpstr>
      <vt:lpstr>PowerPoint Presentation</vt:lpstr>
      <vt:lpstr>DATABASE FRONT-END</vt:lpstr>
      <vt:lpstr>PowerPoint Presentation</vt:lpstr>
      <vt:lpstr>DATABASE FRONT-END</vt:lpstr>
      <vt:lpstr>PowerPoint Presentation</vt:lpstr>
      <vt:lpstr>PowerPoint Presentation</vt:lpstr>
      <vt:lpstr>PowerPoint Presentation</vt:lpstr>
      <vt:lpstr>PowerPoint Presentation</vt:lpstr>
      <vt:lpstr>DATA QUALITY</vt:lpstr>
      <vt:lpstr>DATA QUALITY</vt:lpstr>
      <vt:lpstr>DATA QUALITY</vt:lpstr>
      <vt:lpstr>DATA QUALITY</vt:lpstr>
      <vt:lpstr>DATA QUALITY</vt:lpstr>
      <vt:lpstr>DATA QUALITY</vt:lpstr>
      <vt:lpstr>DATA QUALITY</vt:lpstr>
      <vt:lpstr>PowerPoint Presentation</vt:lpstr>
      <vt:lpstr>PowerPoint Presentation</vt:lpstr>
      <vt:lpstr>PowerPoint Presentation</vt:lpstr>
      <vt:lpstr>DATA QUALITY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Administrator</cp:lastModifiedBy>
  <cp:revision>103</cp:revision>
  <dcterms:created xsi:type="dcterms:W3CDTF">2006-08-16T00:00:00Z</dcterms:created>
  <dcterms:modified xsi:type="dcterms:W3CDTF">2018-03-01T15:46:07Z</dcterms:modified>
</cp:coreProperties>
</file>