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6" r:id="rId1"/>
  </p:sldMasterIdLst>
  <p:notesMasterIdLst>
    <p:notesMasterId r:id="rId42"/>
  </p:notesMasterIdLst>
  <p:sldIdLst>
    <p:sldId id="256" r:id="rId2"/>
    <p:sldId id="397" r:id="rId3"/>
    <p:sldId id="435" r:id="rId4"/>
    <p:sldId id="424" r:id="rId5"/>
    <p:sldId id="428" r:id="rId6"/>
    <p:sldId id="425" r:id="rId7"/>
    <p:sldId id="426" r:id="rId8"/>
    <p:sldId id="427" r:id="rId9"/>
    <p:sldId id="429" r:id="rId10"/>
    <p:sldId id="430" r:id="rId11"/>
    <p:sldId id="431" r:id="rId12"/>
    <p:sldId id="432" r:id="rId13"/>
    <p:sldId id="433" r:id="rId14"/>
    <p:sldId id="434" r:id="rId15"/>
    <p:sldId id="437" r:id="rId16"/>
    <p:sldId id="376" r:id="rId17"/>
    <p:sldId id="378" r:id="rId18"/>
    <p:sldId id="422" r:id="rId19"/>
    <p:sldId id="423" r:id="rId20"/>
    <p:sldId id="399" r:id="rId21"/>
    <p:sldId id="402" r:id="rId22"/>
    <p:sldId id="401" r:id="rId23"/>
    <p:sldId id="379" r:id="rId24"/>
    <p:sldId id="380" r:id="rId25"/>
    <p:sldId id="396" r:id="rId26"/>
    <p:sldId id="406" r:id="rId27"/>
    <p:sldId id="408" r:id="rId28"/>
    <p:sldId id="409" r:id="rId29"/>
    <p:sldId id="411" r:id="rId30"/>
    <p:sldId id="382" r:id="rId31"/>
    <p:sldId id="381" r:id="rId32"/>
    <p:sldId id="438" r:id="rId33"/>
    <p:sldId id="439" r:id="rId34"/>
    <p:sldId id="440" r:id="rId35"/>
    <p:sldId id="441" r:id="rId36"/>
    <p:sldId id="442" r:id="rId37"/>
    <p:sldId id="443" r:id="rId38"/>
    <p:sldId id="444" r:id="rId39"/>
    <p:sldId id="445" r:id="rId40"/>
    <p:sldId id="421" r:id="rId41"/>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kern="1200">
        <a:solidFill>
          <a:schemeClr val="tx1"/>
        </a:solidFill>
        <a:latin typeface="Arial" charset="0"/>
        <a:ea typeface="MS PGothic" pitchFamily="34" charset="-128"/>
        <a:cs typeface="+mn-cs"/>
      </a:defRPr>
    </a:lvl5pPr>
    <a:lvl6pPr marL="2286000" algn="l" defTabSz="914400" rtl="0" eaLnBrk="1" latinLnBrk="0" hangingPunct="1">
      <a:defRPr kern="1200">
        <a:solidFill>
          <a:schemeClr val="tx1"/>
        </a:solidFill>
        <a:latin typeface="Arial" charset="0"/>
        <a:ea typeface="MS PGothic" pitchFamily="34" charset="-128"/>
        <a:cs typeface="+mn-cs"/>
      </a:defRPr>
    </a:lvl6pPr>
    <a:lvl7pPr marL="2743200" algn="l" defTabSz="914400" rtl="0" eaLnBrk="1" latinLnBrk="0" hangingPunct="1">
      <a:defRPr kern="1200">
        <a:solidFill>
          <a:schemeClr val="tx1"/>
        </a:solidFill>
        <a:latin typeface="Arial" charset="0"/>
        <a:ea typeface="MS PGothic" pitchFamily="34" charset="-128"/>
        <a:cs typeface="+mn-cs"/>
      </a:defRPr>
    </a:lvl7pPr>
    <a:lvl8pPr marL="3200400" algn="l" defTabSz="914400" rtl="0" eaLnBrk="1" latinLnBrk="0" hangingPunct="1">
      <a:defRPr kern="1200">
        <a:solidFill>
          <a:schemeClr val="tx1"/>
        </a:solidFill>
        <a:latin typeface="Arial" charset="0"/>
        <a:ea typeface="MS PGothic" pitchFamily="34" charset="-128"/>
        <a:cs typeface="+mn-cs"/>
      </a:defRPr>
    </a:lvl8pPr>
    <a:lvl9pPr marL="3657600" algn="l" defTabSz="914400" rtl="0" eaLnBrk="1" latinLnBrk="0" hangingPunct="1">
      <a:defRPr kern="1200">
        <a:solidFill>
          <a:schemeClr val="tx1"/>
        </a:solidFill>
        <a:latin typeface="Arial" charset="0"/>
        <a:ea typeface="MS PGothic"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FAE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620"/>
    <p:restoredTop sz="85128" autoAdjust="0"/>
  </p:normalViewPr>
  <p:slideViewPr>
    <p:cSldViewPr>
      <p:cViewPr>
        <p:scale>
          <a:sx n="75" d="100"/>
          <a:sy n="75" d="100"/>
        </p:scale>
        <p:origin x="1666"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725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pitchFamily="34"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pitchFamily="34" charset="0"/>
              </a:defRPr>
            </a:lvl1pPr>
          </a:lstStyle>
          <a:p>
            <a:pPr>
              <a:defRPr/>
            </a:pPr>
            <a:fld id="{2804ED83-6A52-4B62-8FF6-B6209779CD7F}" type="datetimeFigureOut">
              <a:rPr lang="en-US"/>
              <a:pPr>
                <a:defRPr/>
              </a:pPr>
              <a:t>3/1/2018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pitchFamily="34"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itchFamily="34" charset="0"/>
              </a:defRPr>
            </a:lvl1pPr>
          </a:lstStyle>
          <a:p>
            <a:fld id="{2CAB4F35-76E4-4194-B43F-68EC1B04FD60}" type="slidenum">
              <a:rPr lang="en-US" altLang="en-US"/>
              <a:pPr/>
              <a:t>‹#›</a:t>
            </a:fld>
            <a:endParaRPr lang="en-US" altLang="en-US"/>
          </a:p>
        </p:txBody>
      </p:sp>
    </p:spTree>
    <p:extLst>
      <p:ext uri="{BB962C8B-B14F-4D97-AF65-F5344CB8AC3E}">
        <p14:creationId xmlns:p14="http://schemas.microsoft.com/office/powerpoint/2010/main" val="336119538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S PGothic" pitchFamily="34" charset="-128"/>
        <a:cs typeface="+mn-cs"/>
      </a:defRPr>
    </a:lvl1pPr>
    <a:lvl2pPr marL="457200" algn="l" rtl="0" eaLnBrk="0" fontAlgn="base" hangingPunct="0">
      <a:spcBef>
        <a:spcPct val="30000"/>
      </a:spcBef>
      <a:spcAft>
        <a:spcPct val="0"/>
      </a:spcAft>
      <a:defRPr sz="1200" kern="1200">
        <a:solidFill>
          <a:schemeClr val="tx1"/>
        </a:solidFill>
        <a:latin typeface="+mn-lt"/>
        <a:ea typeface="MS PGothic" pitchFamily="34" charset="-128"/>
        <a:cs typeface="+mn-cs"/>
      </a:defRPr>
    </a:lvl2pPr>
    <a:lvl3pPr marL="914400" algn="l" rtl="0" eaLnBrk="0" fontAlgn="base" hangingPunct="0">
      <a:spcBef>
        <a:spcPct val="30000"/>
      </a:spcBef>
      <a:spcAft>
        <a:spcPct val="0"/>
      </a:spcAft>
      <a:defRPr sz="1200" kern="1200">
        <a:solidFill>
          <a:schemeClr val="tx1"/>
        </a:solidFill>
        <a:latin typeface="+mn-lt"/>
        <a:ea typeface="MS PGothic" pitchFamily="34" charset="-128"/>
        <a:cs typeface="+mn-cs"/>
      </a:defRPr>
    </a:lvl3pPr>
    <a:lvl4pPr marL="1371600" algn="l" rtl="0" eaLnBrk="0" fontAlgn="base" hangingPunct="0">
      <a:spcBef>
        <a:spcPct val="30000"/>
      </a:spcBef>
      <a:spcAft>
        <a:spcPct val="0"/>
      </a:spcAft>
      <a:defRPr sz="1200" kern="1200">
        <a:solidFill>
          <a:schemeClr val="tx1"/>
        </a:solidFill>
        <a:latin typeface="+mn-lt"/>
        <a:ea typeface="MS PGothic" pitchFamily="34" charset="-128"/>
        <a:cs typeface="+mn-cs"/>
      </a:defRPr>
    </a:lvl4pPr>
    <a:lvl5pPr marL="1828800" algn="l" rtl="0" eaLnBrk="0" fontAlgn="base" hangingPunct="0">
      <a:spcBef>
        <a:spcPct val="30000"/>
      </a:spcBef>
      <a:spcAft>
        <a:spcPct val="0"/>
      </a:spcAft>
      <a:defRPr sz="1200" kern="1200">
        <a:solidFill>
          <a:schemeClr val="tx1"/>
        </a:solidFill>
        <a:latin typeface="+mn-lt"/>
        <a:ea typeface="MS PGothic"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ea typeface="ＭＳ Ｐゴシック" panose="020B0600070205080204" pitchFamily="34" charset="-128"/>
            </a:endParaRPr>
          </a:p>
        </p:txBody>
      </p:sp>
      <p:sp>
        <p:nvSpPr>
          <p:cNvPr id="327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fld id="{6C2114A7-6A20-4D3F-83FF-C56D64C622F7}" type="slidenum">
              <a:rPr lang="en-US" altLang="en-US">
                <a:latin typeface="Arial" panose="020B0604020202020204" pitchFamily="34" charset="0"/>
              </a:rPr>
              <a:pPr eaLnBrk="1" hangingPunct="1">
                <a:spcBef>
                  <a:spcPct val="0"/>
                </a:spcBef>
              </a:pPr>
              <a:t>2</a:t>
            </a:fld>
            <a:endParaRPr lang="en-US" altLang="en-US">
              <a:latin typeface="Arial" panose="020B0604020202020204" pitchFamily="34" charset="0"/>
            </a:endParaRPr>
          </a:p>
        </p:txBody>
      </p:sp>
    </p:spTree>
    <p:extLst>
      <p:ext uri="{BB962C8B-B14F-4D97-AF65-F5344CB8AC3E}">
        <p14:creationId xmlns:p14="http://schemas.microsoft.com/office/powerpoint/2010/main" val="8895791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17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t>This example is discussed on Page 151.</a:t>
            </a:r>
          </a:p>
          <a:p>
            <a:pPr eaLnBrk="1" hangingPunct="1">
              <a:spcBef>
                <a:spcPct val="0"/>
              </a:spcBef>
            </a:pPr>
            <a:endParaRPr lang="en-US" altLang="en-US"/>
          </a:p>
        </p:txBody>
      </p:sp>
      <p:sp>
        <p:nvSpPr>
          <p:cNvPr id="1617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0B5D8813-09A0-40C2-BC8E-AE7B97C5F0FC}" type="slidenum">
              <a:rPr lang="en-US" altLang="en-US"/>
              <a:pPr>
                <a:spcBef>
                  <a:spcPct val="0"/>
                </a:spcBef>
              </a:pPr>
              <a:t>14</a:t>
            </a:fld>
            <a:endParaRPr lang="en-US" altLang="en-US"/>
          </a:p>
        </p:txBody>
      </p:sp>
    </p:spTree>
    <p:extLst>
      <p:ext uri="{BB962C8B-B14F-4D97-AF65-F5344CB8AC3E}">
        <p14:creationId xmlns:p14="http://schemas.microsoft.com/office/powerpoint/2010/main" val="3626454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79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t>This example is discussed on Page 152.</a:t>
            </a:r>
          </a:p>
          <a:p>
            <a:pPr eaLnBrk="1" hangingPunct="1">
              <a:spcBef>
                <a:spcPct val="0"/>
              </a:spcBef>
            </a:pPr>
            <a:endParaRPr lang="en-US" altLang="en-US"/>
          </a:p>
        </p:txBody>
      </p:sp>
      <p:sp>
        <p:nvSpPr>
          <p:cNvPr id="16794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38704BA7-6925-460D-A58D-1FC17FDF4BB8}" type="slidenum">
              <a:rPr lang="en-US" altLang="en-US"/>
              <a:pPr>
                <a:spcBef>
                  <a:spcPct val="0"/>
                </a:spcBef>
              </a:pPr>
              <a:t>15</a:t>
            </a:fld>
            <a:endParaRPr lang="en-US" altLang="en-US"/>
          </a:p>
        </p:txBody>
      </p:sp>
    </p:spTree>
    <p:extLst>
      <p:ext uri="{BB962C8B-B14F-4D97-AF65-F5344CB8AC3E}">
        <p14:creationId xmlns:p14="http://schemas.microsoft.com/office/powerpoint/2010/main" val="12149610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smtClean="0"/>
              <a:t>This example is discussed on Pages 163-164.</a:t>
            </a:r>
          </a:p>
          <a:p>
            <a:pPr eaLnBrk="1" hangingPunct="1">
              <a:spcBef>
                <a:spcPct val="0"/>
              </a:spcBef>
            </a:pPr>
            <a:endParaRPr lang="en-US" altLang="en-US" smtClean="0"/>
          </a:p>
        </p:txBody>
      </p:sp>
      <p:sp>
        <p:nvSpPr>
          <p:cNvPr id="2355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C27AE26D-F9B2-43F6-915C-B4A29ED43282}" type="slidenum">
              <a:rPr lang="en-US" altLang="en-US"/>
              <a:pPr>
                <a:spcBef>
                  <a:spcPct val="0"/>
                </a:spcBef>
              </a:pPr>
              <a:t>16</a:t>
            </a:fld>
            <a:endParaRPr lang="en-US" altLang="en-US"/>
          </a:p>
        </p:txBody>
      </p:sp>
    </p:spTree>
    <p:extLst>
      <p:ext uri="{BB962C8B-B14F-4D97-AF65-F5344CB8AC3E}">
        <p14:creationId xmlns:p14="http://schemas.microsoft.com/office/powerpoint/2010/main" val="37172848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96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smtClean="0"/>
              <a:t>This example is discussed on Pages 164-166.</a:t>
            </a:r>
          </a:p>
          <a:p>
            <a:pPr eaLnBrk="1" hangingPunct="1">
              <a:spcBef>
                <a:spcPct val="0"/>
              </a:spcBef>
            </a:pPr>
            <a:endParaRPr lang="en-US" altLang="en-US" smtClean="0"/>
          </a:p>
        </p:txBody>
      </p:sp>
      <p:sp>
        <p:nvSpPr>
          <p:cNvPr id="2396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7AD39A37-0E66-403C-9926-0614304DB775}" type="slidenum">
              <a:rPr lang="en-US" altLang="en-US"/>
              <a:pPr>
                <a:spcBef>
                  <a:spcPct val="0"/>
                </a:spcBef>
              </a:pPr>
              <a:t>17</a:t>
            </a:fld>
            <a:endParaRPr lang="en-US" altLang="en-US"/>
          </a:p>
        </p:txBody>
      </p:sp>
    </p:spTree>
    <p:extLst>
      <p:ext uri="{BB962C8B-B14F-4D97-AF65-F5344CB8AC3E}">
        <p14:creationId xmlns:p14="http://schemas.microsoft.com/office/powerpoint/2010/main" val="25084314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defRPr>
            </a:lvl1pPr>
            <a:lvl2pPr marL="742950" indent="-285750" defTabSz="930275">
              <a:defRPr sz="1600">
                <a:solidFill>
                  <a:schemeClr val="tx1"/>
                </a:solidFill>
                <a:latin typeface="Helvetica" panose="020B0604020202020204" pitchFamily="34" charset="0"/>
              </a:defRPr>
            </a:lvl2pPr>
            <a:lvl3pPr marL="1143000" indent="-228600" defTabSz="930275">
              <a:defRPr sz="1600">
                <a:solidFill>
                  <a:schemeClr val="tx1"/>
                </a:solidFill>
                <a:latin typeface="Helvetica" panose="020B0604020202020204" pitchFamily="34" charset="0"/>
              </a:defRPr>
            </a:lvl3pPr>
            <a:lvl4pPr marL="1600200" indent="-228600" defTabSz="930275">
              <a:defRPr sz="1600">
                <a:solidFill>
                  <a:schemeClr val="tx1"/>
                </a:solidFill>
                <a:latin typeface="Helvetica" panose="020B0604020202020204" pitchFamily="34" charset="0"/>
              </a:defRPr>
            </a:lvl4pPr>
            <a:lvl5pPr marL="2057400" indent="-228600" defTabSz="930275">
              <a:defRPr sz="1600">
                <a:solidFill>
                  <a:schemeClr val="tx1"/>
                </a:solidFill>
                <a:latin typeface="Helvetica" panose="020B0604020202020204" pitchFamily="34" charset="0"/>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defRPr>
            </a:lvl9pPr>
          </a:lstStyle>
          <a:p>
            <a:fld id="{67E2EAC3-2336-4F1B-8574-DD011DD5E63A}" type="slidenum">
              <a:rPr lang="en-US" altLang="en-US" sz="1200"/>
              <a:pPr/>
              <a:t>21</a:t>
            </a:fld>
            <a:endParaRPr lang="en-US" altLang="en-US" sz="1200"/>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26556699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16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smtClean="0"/>
              <a:t>This example is discussed on Pages 164-166.</a:t>
            </a:r>
          </a:p>
          <a:p>
            <a:pPr eaLnBrk="1" hangingPunct="1">
              <a:spcBef>
                <a:spcPct val="0"/>
              </a:spcBef>
            </a:pPr>
            <a:endParaRPr lang="en-US" altLang="en-US" smtClean="0"/>
          </a:p>
        </p:txBody>
      </p:sp>
      <p:sp>
        <p:nvSpPr>
          <p:cNvPr id="24166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9F1E4DE5-4FF6-4F21-B8A9-6959DF1E49CC}" type="slidenum">
              <a:rPr lang="en-US" altLang="en-US"/>
              <a:pPr>
                <a:spcBef>
                  <a:spcPct val="0"/>
                </a:spcBef>
              </a:pPr>
              <a:t>23</a:t>
            </a:fld>
            <a:endParaRPr lang="en-US" altLang="en-US"/>
          </a:p>
        </p:txBody>
      </p:sp>
    </p:spTree>
    <p:extLst>
      <p:ext uri="{BB962C8B-B14F-4D97-AF65-F5344CB8AC3E}">
        <p14:creationId xmlns:p14="http://schemas.microsoft.com/office/powerpoint/2010/main" val="848543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37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smtClean="0"/>
              <a:t>This example is discussed on Pages 164-166.</a:t>
            </a:r>
          </a:p>
          <a:p>
            <a:pPr eaLnBrk="1" hangingPunct="1">
              <a:spcBef>
                <a:spcPct val="0"/>
              </a:spcBef>
            </a:pPr>
            <a:endParaRPr lang="en-US" altLang="en-US" smtClean="0"/>
          </a:p>
        </p:txBody>
      </p:sp>
      <p:sp>
        <p:nvSpPr>
          <p:cNvPr id="2437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3456C46D-568C-4BB6-A170-737D35841495}" type="slidenum">
              <a:rPr lang="en-US" altLang="en-US"/>
              <a:pPr>
                <a:spcBef>
                  <a:spcPct val="0"/>
                </a:spcBef>
              </a:pPr>
              <a:t>24</a:t>
            </a:fld>
            <a:endParaRPr lang="en-US" altLang="en-US"/>
          </a:p>
        </p:txBody>
      </p:sp>
    </p:spTree>
    <p:extLst>
      <p:ext uri="{BB962C8B-B14F-4D97-AF65-F5344CB8AC3E}">
        <p14:creationId xmlns:p14="http://schemas.microsoft.com/office/powerpoint/2010/main" val="33786423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smtClean="0"/>
              <a:t>This example is discussed on Pages 164-166.</a:t>
            </a:r>
          </a:p>
          <a:p>
            <a:pPr eaLnBrk="1" hangingPunct="1">
              <a:spcBef>
                <a:spcPct val="0"/>
              </a:spcBef>
            </a:pPr>
            <a:endParaRPr lang="en-US" altLang="en-US" smtClean="0"/>
          </a:p>
        </p:txBody>
      </p:sp>
      <p:sp>
        <p:nvSpPr>
          <p:cNvPr id="2457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4C16423F-BED1-4779-AC76-A59B720805DF}" type="slidenum">
              <a:rPr lang="en-US" altLang="en-US"/>
              <a:pPr>
                <a:spcBef>
                  <a:spcPct val="0"/>
                </a:spcBef>
              </a:pPr>
              <a:t>25</a:t>
            </a:fld>
            <a:endParaRPr lang="en-US" altLang="en-US"/>
          </a:p>
        </p:txBody>
      </p:sp>
    </p:spTree>
    <p:extLst>
      <p:ext uri="{BB962C8B-B14F-4D97-AF65-F5344CB8AC3E}">
        <p14:creationId xmlns:p14="http://schemas.microsoft.com/office/powerpoint/2010/main" val="30133099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98DC80DD-0DD7-43B3-80A2-2A49A5EF5A1F}" type="slidenum">
              <a:rPr lang="en-US" altLang="en-US" sz="1200"/>
              <a:pPr/>
              <a:t>26</a:t>
            </a:fld>
            <a:endParaRPr lang="en-US" altLang="en-US" sz="1200"/>
          </a:p>
        </p:txBody>
      </p:sp>
      <p:sp>
        <p:nvSpPr>
          <p:cNvPr id="58371" name="Rectangle 2"/>
          <p:cNvSpPr>
            <a:spLocks noGrp="1" noRot="1" noChangeAspect="1" noChangeArrowheads="1" noTextEdit="1"/>
          </p:cNvSpPr>
          <p:nvPr>
            <p:ph type="sldImg"/>
          </p:nvPr>
        </p:nvSpPr>
        <p:spPr>
          <a:xfrm>
            <a:off x="1187450" y="703263"/>
            <a:ext cx="4622800" cy="3467100"/>
          </a:xfrm>
          <a:ln/>
        </p:spPr>
      </p:sp>
      <p:sp>
        <p:nvSpPr>
          <p:cNvPr id="58372" name="Rectangle 3"/>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3005202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1CF2E82F-9652-45A5-AA78-8A4769D727B4}" type="slidenum">
              <a:rPr lang="en-US" altLang="en-US" sz="1200"/>
              <a:pPr/>
              <a:t>27</a:t>
            </a:fld>
            <a:endParaRPr lang="en-US" altLang="en-US" sz="1200"/>
          </a:p>
        </p:txBody>
      </p:sp>
      <p:sp>
        <p:nvSpPr>
          <p:cNvPr id="60419" name="Rectangle 2"/>
          <p:cNvSpPr>
            <a:spLocks noGrp="1" noRot="1" noChangeAspect="1" noChangeArrowheads="1" noTextEdit="1"/>
          </p:cNvSpPr>
          <p:nvPr>
            <p:ph type="sldImg"/>
          </p:nvPr>
        </p:nvSpPr>
        <p:spPr>
          <a:xfrm>
            <a:off x="1187450" y="703263"/>
            <a:ext cx="4622800" cy="3467100"/>
          </a:xfrm>
          <a:ln/>
        </p:spPr>
      </p:sp>
      <p:sp>
        <p:nvSpPr>
          <p:cNvPr id="60420" name="Rectangle 3"/>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36320726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15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t>This example is discussed on Pages 148-151.</a:t>
            </a:r>
          </a:p>
          <a:p>
            <a:pPr eaLnBrk="1" hangingPunct="1">
              <a:spcBef>
                <a:spcPct val="0"/>
              </a:spcBef>
            </a:pPr>
            <a:endParaRPr lang="en-US" altLang="en-US"/>
          </a:p>
        </p:txBody>
      </p:sp>
      <p:sp>
        <p:nvSpPr>
          <p:cNvPr id="15155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AF1F75E1-6E9B-48BC-9582-F27167D4E1C1}" type="slidenum">
              <a:rPr lang="en-US" altLang="en-US"/>
              <a:pPr>
                <a:spcBef>
                  <a:spcPct val="0"/>
                </a:spcBef>
              </a:pPr>
              <a:t>3</a:t>
            </a:fld>
            <a:endParaRPr lang="en-US" altLang="en-US"/>
          </a:p>
        </p:txBody>
      </p:sp>
    </p:spTree>
    <p:extLst>
      <p:ext uri="{BB962C8B-B14F-4D97-AF65-F5344CB8AC3E}">
        <p14:creationId xmlns:p14="http://schemas.microsoft.com/office/powerpoint/2010/main" val="3928974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D52E9DAE-34C1-4215-9F2F-5BFECABE859D}" type="slidenum">
              <a:rPr lang="en-US" altLang="en-US" sz="1200"/>
              <a:pPr/>
              <a:t>28</a:t>
            </a:fld>
            <a:endParaRPr lang="en-US" altLang="en-US" sz="1200"/>
          </a:p>
        </p:txBody>
      </p:sp>
      <p:sp>
        <p:nvSpPr>
          <p:cNvPr id="61443" name="Rectangle 2"/>
          <p:cNvSpPr>
            <a:spLocks noGrp="1" noRot="1" noChangeAspect="1" noChangeArrowheads="1" noTextEdit="1"/>
          </p:cNvSpPr>
          <p:nvPr>
            <p:ph type="sldImg"/>
          </p:nvPr>
        </p:nvSpPr>
        <p:spPr>
          <a:xfrm>
            <a:off x="1187450" y="703263"/>
            <a:ext cx="4622800" cy="3467100"/>
          </a:xfrm>
          <a:ln/>
        </p:spPr>
      </p:sp>
      <p:sp>
        <p:nvSpPr>
          <p:cNvPr id="61444" name="Rectangle 3"/>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8528867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DD5A7784-7E7B-450C-A1E5-BDA714BF685E}" type="slidenum">
              <a:rPr lang="en-US" altLang="en-US" sz="1200"/>
              <a:pPr/>
              <a:t>29</a:t>
            </a:fld>
            <a:endParaRPr lang="en-US" altLang="en-US" sz="1200"/>
          </a:p>
        </p:txBody>
      </p:sp>
      <p:sp>
        <p:nvSpPr>
          <p:cNvPr id="63491" name="Rectangle 2"/>
          <p:cNvSpPr>
            <a:spLocks noGrp="1" noRot="1" noChangeAspect="1" noChangeArrowheads="1" noTextEdit="1"/>
          </p:cNvSpPr>
          <p:nvPr>
            <p:ph type="sldImg"/>
          </p:nvPr>
        </p:nvSpPr>
        <p:spPr>
          <a:xfrm>
            <a:off x="1187450" y="703263"/>
            <a:ext cx="4622800" cy="3467100"/>
          </a:xfrm>
          <a:ln/>
        </p:spPr>
      </p:sp>
      <p:sp>
        <p:nvSpPr>
          <p:cNvPr id="63492" name="Rectangle 3"/>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97181346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78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smtClean="0"/>
          </a:p>
        </p:txBody>
      </p:sp>
      <p:sp>
        <p:nvSpPr>
          <p:cNvPr id="2478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06F888D1-2D23-4A5C-94D1-9AA5C69EE65A}" type="slidenum">
              <a:rPr lang="en-US" altLang="en-US"/>
              <a:pPr>
                <a:spcBef>
                  <a:spcPct val="0"/>
                </a:spcBef>
              </a:pPr>
              <a:t>30</a:t>
            </a:fld>
            <a:endParaRPr lang="en-US" altLang="en-US"/>
          </a:p>
        </p:txBody>
      </p:sp>
    </p:spTree>
    <p:extLst>
      <p:ext uri="{BB962C8B-B14F-4D97-AF65-F5344CB8AC3E}">
        <p14:creationId xmlns:p14="http://schemas.microsoft.com/office/powerpoint/2010/main" val="27872976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98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smtClean="0"/>
              <a:t>This example is discussed on Page 166.</a:t>
            </a:r>
          </a:p>
          <a:p>
            <a:pPr eaLnBrk="1" hangingPunct="1">
              <a:spcBef>
                <a:spcPct val="0"/>
              </a:spcBef>
            </a:pPr>
            <a:endParaRPr lang="en-US" altLang="en-US" smtClean="0"/>
          </a:p>
        </p:txBody>
      </p:sp>
      <p:sp>
        <p:nvSpPr>
          <p:cNvPr id="2498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53A7570F-72E3-4FF3-AC6A-45B8237D851B}" type="slidenum">
              <a:rPr lang="en-US" altLang="en-US"/>
              <a:pPr>
                <a:spcBef>
                  <a:spcPct val="0"/>
                </a:spcBef>
              </a:pPr>
              <a:t>31</a:t>
            </a:fld>
            <a:endParaRPr lang="en-US" altLang="en-US"/>
          </a:p>
        </p:txBody>
      </p:sp>
    </p:spTree>
    <p:extLst>
      <p:ext uri="{BB962C8B-B14F-4D97-AF65-F5344CB8AC3E}">
        <p14:creationId xmlns:p14="http://schemas.microsoft.com/office/powerpoint/2010/main" val="16109610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FBFF0FDC-F0B8-496C-B30D-28577FA4E849}" type="slidenum">
              <a:rPr lang="en-US" altLang="en-US" sz="1300">
                <a:latin typeface="Times New Roman" panose="02020603050405020304" pitchFamily="18" charset="0"/>
              </a:rPr>
              <a:pPr/>
              <a:t>33</a:t>
            </a:fld>
            <a:endParaRPr lang="en-US" altLang="en-US" sz="1300">
              <a:latin typeface="Times New Roman" panose="02020603050405020304" pitchFamily="18" charset="0"/>
            </a:endParaRPr>
          </a:p>
        </p:txBody>
      </p:sp>
      <p:sp>
        <p:nvSpPr>
          <p:cNvPr id="153603" name="Rectangle 2"/>
          <p:cNvSpPr>
            <a:spLocks noGrp="1" noRot="1" noChangeAspect="1" noChangeArrowheads="1" noTextEdit="1"/>
          </p:cNvSpPr>
          <p:nvPr>
            <p:ph type="sldImg"/>
          </p:nvPr>
        </p:nvSpPr>
        <p:spPr>
          <a:ln/>
        </p:spPr>
      </p:sp>
      <p:sp>
        <p:nvSpPr>
          <p:cNvPr id="153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19539760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t>This example is discussed on Page 70.</a:t>
            </a:r>
          </a:p>
        </p:txBody>
      </p:sp>
      <p:sp>
        <p:nvSpPr>
          <p:cNvPr id="2458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10E882A3-DAC7-41AC-8270-64FD8BD54DDF}" type="slidenum">
              <a:rPr lang="en-US" altLang="en-US"/>
              <a:pPr>
                <a:spcBef>
                  <a:spcPct val="0"/>
                </a:spcBef>
              </a:pPr>
              <a:t>7</a:t>
            </a:fld>
            <a:endParaRPr lang="en-US" altLang="en-US"/>
          </a:p>
        </p:txBody>
      </p:sp>
    </p:spTree>
    <p:extLst>
      <p:ext uri="{BB962C8B-B14F-4D97-AF65-F5344CB8AC3E}">
        <p14:creationId xmlns:p14="http://schemas.microsoft.com/office/powerpoint/2010/main" val="18870109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t>This example is discussed on Page 70.</a:t>
            </a:r>
          </a:p>
        </p:txBody>
      </p:sp>
      <p:sp>
        <p:nvSpPr>
          <p:cNvPr id="3686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ACD3724C-5351-42DE-8A45-538CBABCEC11}" type="slidenum">
              <a:rPr lang="en-US" altLang="en-US"/>
              <a:pPr>
                <a:spcBef>
                  <a:spcPct val="0"/>
                </a:spcBef>
              </a:pPr>
              <a:t>8</a:t>
            </a:fld>
            <a:endParaRPr lang="en-US" altLang="en-US"/>
          </a:p>
        </p:txBody>
      </p:sp>
    </p:spTree>
    <p:extLst>
      <p:ext uri="{BB962C8B-B14F-4D97-AF65-F5344CB8AC3E}">
        <p14:creationId xmlns:p14="http://schemas.microsoft.com/office/powerpoint/2010/main" val="14503409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13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t>This example is discussed on Pages 148-151.</a:t>
            </a:r>
          </a:p>
          <a:p>
            <a:pPr eaLnBrk="1" hangingPunct="1">
              <a:spcBef>
                <a:spcPct val="0"/>
              </a:spcBef>
            </a:pPr>
            <a:endParaRPr lang="en-US" altLang="en-US"/>
          </a:p>
        </p:txBody>
      </p:sp>
      <p:sp>
        <p:nvSpPr>
          <p:cNvPr id="1413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C184E14B-A559-4249-980C-09368642BA2A}" type="slidenum">
              <a:rPr lang="en-US" altLang="en-US"/>
              <a:pPr>
                <a:spcBef>
                  <a:spcPct val="0"/>
                </a:spcBef>
              </a:pPr>
              <a:t>9</a:t>
            </a:fld>
            <a:endParaRPr lang="en-US" altLang="en-US"/>
          </a:p>
        </p:txBody>
      </p:sp>
    </p:spTree>
    <p:extLst>
      <p:ext uri="{BB962C8B-B14F-4D97-AF65-F5344CB8AC3E}">
        <p14:creationId xmlns:p14="http://schemas.microsoft.com/office/powerpoint/2010/main" val="2656559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t>This example is discussed on Pages 148-151.</a:t>
            </a:r>
          </a:p>
          <a:p>
            <a:pPr eaLnBrk="1" hangingPunct="1">
              <a:spcBef>
                <a:spcPct val="0"/>
              </a:spcBef>
            </a:pPr>
            <a:endParaRPr lang="en-US" altLang="en-US"/>
          </a:p>
        </p:txBody>
      </p:sp>
      <p:sp>
        <p:nvSpPr>
          <p:cNvPr id="1433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6280739B-4808-44F6-A0E8-5F02E05E5AA8}" type="slidenum">
              <a:rPr lang="en-US" altLang="en-US"/>
              <a:pPr>
                <a:spcBef>
                  <a:spcPct val="0"/>
                </a:spcBef>
              </a:pPr>
              <a:t>10</a:t>
            </a:fld>
            <a:endParaRPr lang="en-US" altLang="en-US"/>
          </a:p>
        </p:txBody>
      </p:sp>
    </p:spTree>
    <p:extLst>
      <p:ext uri="{BB962C8B-B14F-4D97-AF65-F5344CB8AC3E}">
        <p14:creationId xmlns:p14="http://schemas.microsoft.com/office/powerpoint/2010/main" val="21531583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t>This example is discussed on Pages 148-151.</a:t>
            </a:r>
          </a:p>
          <a:p>
            <a:pPr eaLnBrk="1" hangingPunct="1">
              <a:spcBef>
                <a:spcPct val="0"/>
              </a:spcBef>
            </a:pPr>
            <a:endParaRPr lang="en-US" altLang="en-US"/>
          </a:p>
        </p:txBody>
      </p:sp>
      <p:sp>
        <p:nvSpPr>
          <p:cNvPr id="1536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CB6455DE-070E-4146-930E-7C6E919794CB}" type="slidenum">
              <a:rPr lang="en-US" altLang="en-US"/>
              <a:pPr>
                <a:spcBef>
                  <a:spcPct val="0"/>
                </a:spcBef>
              </a:pPr>
              <a:t>11</a:t>
            </a:fld>
            <a:endParaRPr lang="en-US" altLang="en-US"/>
          </a:p>
        </p:txBody>
      </p:sp>
    </p:spTree>
    <p:extLst>
      <p:ext uri="{BB962C8B-B14F-4D97-AF65-F5344CB8AC3E}">
        <p14:creationId xmlns:p14="http://schemas.microsoft.com/office/powerpoint/2010/main" val="14616111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15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t>This example is discussed on Pages 148-151.</a:t>
            </a:r>
          </a:p>
          <a:p>
            <a:pPr eaLnBrk="1" hangingPunct="1">
              <a:spcBef>
                <a:spcPct val="0"/>
              </a:spcBef>
            </a:pPr>
            <a:endParaRPr lang="en-US" altLang="en-US"/>
          </a:p>
        </p:txBody>
      </p:sp>
      <p:sp>
        <p:nvSpPr>
          <p:cNvPr id="15155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AF1F75E1-6E9B-48BC-9582-F27167D4E1C1}" type="slidenum">
              <a:rPr lang="en-US" altLang="en-US"/>
              <a:pPr>
                <a:spcBef>
                  <a:spcPct val="0"/>
                </a:spcBef>
              </a:pPr>
              <a:t>12</a:t>
            </a:fld>
            <a:endParaRPr lang="en-US" altLang="en-US"/>
          </a:p>
        </p:txBody>
      </p:sp>
    </p:spTree>
    <p:extLst>
      <p:ext uri="{BB962C8B-B14F-4D97-AF65-F5344CB8AC3E}">
        <p14:creationId xmlns:p14="http://schemas.microsoft.com/office/powerpoint/2010/main" val="1293979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97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t>This example is discussed on Page 151.</a:t>
            </a:r>
          </a:p>
          <a:p>
            <a:pPr eaLnBrk="1" hangingPunct="1">
              <a:spcBef>
                <a:spcPct val="0"/>
              </a:spcBef>
            </a:pPr>
            <a:endParaRPr lang="en-US" altLang="en-US"/>
          </a:p>
        </p:txBody>
      </p:sp>
      <p:sp>
        <p:nvSpPr>
          <p:cNvPr id="1597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B1EA98DF-4C05-4423-9F20-B4EA00379CAD}" type="slidenum">
              <a:rPr lang="en-US" altLang="en-US"/>
              <a:pPr>
                <a:spcBef>
                  <a:spcPct val="0"/>
                </a:spcBef>
              </a:pPr>
              <a:t>13</a:t>
            </a:fld>
            <a:endParaRPr lang="en-US" altLang="en-US"/>
          </a:p>
        </p:txBody>
      </p:sp>
    </p:spTree>
    <p:extLst>
      <p:ext uri="{BB962C8B-B14F-4D97-AF65-F5344CB8AC3E}">
        <p14:creationId xmlns:p14="http://schemas.microsoft.com/office/powerpoint/2010/main" val="18415429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Straight Connector 4"/>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lvl1pPr>
              <a:defRPr>
                <a:solidFill>
                  <a:schemeClr val="tx1"/>
                </a:solidFill>
                <a:latin typeface="Franklin Gothic Book" pitchFamily="34" charset="0"/>
                <a:ea typeface="MS PGothic" pitchFamily="34" charset="-128"/>
              </a:defRPr>
            </a:lvl1pPr>
            <a:lvl2pPr marL="37931725" indent="-37474525">
              <a:defRPr>
                <a:solidFill>
                  <a:schemeClr val="tx1"/>
                </a:solidFill>
                <a:latin typeface="Franklin Gothic Book" pitchFamily="34" charset="0"/>
                <a:ea typeface="MS PGothic" pitchFamily="34" charset="-128"/>
              </a:defRPr>
            </a:lvl2pPr>
            <a:lvl3pPr>
              <a:defRPr>
                <a:solidFill>
                  <a:schemeClr val="tx1"/>
                </a:solidFill>
                <a:latin typeface="Franklin Gothic Book" pitchFamily="34" charset="0"/>
                <a:ea typeface="MS PGothic" pitchFamily="34" charset="-128"/>
              </a:defRPr>
            </a:lvl3pPr>
            <a:lvl4pPr>
              <a:defRPr>
                <a:solidFill>
                  <a:schemeClr val="tx1"/>
                </a:solidFill>
                <a:latin typeface="Franklin Gothic Book" pitchFamily="34" charset="0"/>
                <a:ea typeface="MS PGothic" pitchFamily="34" charset="-128"/>
              </a:defRPr>
            </a:lvl4pPr>
            <a:lvl5pPr>
              <a:defRPr>
                <a:solidFill>
                  <a:schemeClr val="tx1"/>
                </a:solidFill>
                <a:latin typeface="Franklin Gothic Book" pitchFamily="34" charset="0"/>
                <a:ea typeface="MS PGothic" pitchFamily="34" charset="-128"/>
              </a:defRPr>
            </a:lvl5pPr>
            <a:lvl6pPr marL="457200" fontAlgn="base">
              <a:spcBef>
                <a:spcPct val="0"/>
              </a:spcBef>
              <a:spcAft>
                <a:spcPct val="0"/>
              </a:spcAft>
              <a:defRPr>
                <a:solidFill>
                  <a:schemeClr val="tx1"/>
                </a:solidFill>
                <a:latin typeface="Franklin Gothic Book" pitchFamily="34" charset="0"/>
                <a:ea typeface="MS PGothic" pitchFamily="34" charset="-128"/>
              </a:defRPr>
            </a:lvl6pPr>
            <a:lvl7pPr marL="914400" fontAlgn="base">
              <a:spcBef>
                <a:spcPct val="0"/>
              </a:spcBef>
              <a:spcAft>
                <a:spcPct val="0"/>
              </a:spcAft>
              <a:defRPr>
                <a:solidFill>
                  <a:schemeClr val="tx1"/>
                </a:solidFill>
                <a:latin typeface="Franklin Gothic Book" pitchFamily="34" charset="0"/>
                <a:ea typeface="MS PGothic" pitchFamily="34" charset="-128"/>
              </a:defRPr>
            </a:lvl7pPr>
            <a:lvl8pPr marL="1371600" fontAlgn="base">
              <a:spcBef>
                <a:spcPct val="0"/>
              </a:spcBef>
              <a:spcAft>
                <a:spcPct val="0"/>
              </a:spcAft>
              <a:defRPr>
                <a:solidFill>
                  <a:schemeClr val="tx1"/>
                </a:solidFill>
                <a:latin typeface="Franklin Gothic Book" pitchFamily="34" charset="0"/>
                <a:ea typeface="MS PGothic" pitchFamily="34" charset="-128"/>
              </a:defRPr>
            </a:lvl8pPr>
            <a:lvl9pPr marL="1828800" fontAlgn="base">
              <a:spcBef>
                <a:spcPct val="0"/>
              </a:spcBef>
              <a:spcAft>
                <a:spcPct val="0"/>
              </a:spcAft>
              <a:defRPr>
                <a:solidFill>
                  <a:schemeClr val="tx1"/>
                </a:solidFill>
                <a:latin typeface="Franklin Gothic Book" pitchFamily="34" charset="0"/>
                <a:ea typeface="MS PGothic" pitchFamily="34" charset="-128"/>
              </a:defRPr>
            </a:lvl9pPr>
          </a:lstStyle>
          <a:p>
            <a:pPr eaLnBrk="1" hangingPunct="1">
              <a:defRPr/>
            </a:pPr>
            <a:endParaRPr lang="en-US" smtClean="0"/>
          </a:p>
        </p:txBody>
      </p:sp>
      <p:sp>
        <p:nvSpPr>
          <p:cNvPr id="9" name="Subtitle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4" name="Title 3"/>
          <p:cNvSpPr>
            <a:spLocks noGrp="1"/>
          </p:cNvSpPr>
          <p:nvPr>
            <p:ph type="title"/>
          </p:nvPr>
        </p:nvSpPr>
        <p:spPr>
          <a:xfrm>
            <a:off x="355600" y="152400"/>
            <a:ext cx="8686800" cy="838200"/>
          </a:xfrm>
        </p:spPr>
        <p:txBody>
          <a:bodyPr/>
          <a:lstStyle>
            <a:lvl1pPr>
              <a:defRPr kumimoji="0" lang="en-US" sz="3200" kern="1200" cap="all" baseline="0" dirty="0">
                <a:solidFill>
                  <a:schemeClr val="tx2"/>
                </a:solidFill>
                <a:effectLst/>
                <a:latin typeface="+mj-lt"/>
                <a:ea typeface="+mj-ea"/>
                <a:cs typeface="+mj-cs"/>
              </a:defRPr>
            </a:lvl1pPr>
          </a:lstStyle>
          <a:p>
            <a:r>
              <a:rPr lang="en-US" dirty="0" smtClean="0"/>
              <a:t>Click to edit Master title style</a:t>
            </a:r>
            <a:endParaRPr lang="en-US" dirty="0"/>
          </a:p>
        </p:txBody>
      </p:sp>
    </p:spTree>
    <p:extLst>
      <p:ext uri="{BB962C8B-B14F-4D97-AF65-F5344CB8AC3E}">
        <p14:creationId xmlns:p14="http://schemas.microsoft.com/office/powerpoint/2010/main" val="11897148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2" name="Title 21"/>
          <p:cNvSpPr>
            <a:spLocks noGrp="1"/>
          </p:cNvSpPr>
          <p:nvPr>
            <p:ph type="title"/>
          </p:nvPr>
        </p:nvSpPr>
        <p:spPr/>
        <p:txBody>
          <a:bodyPr/>
          <a:lstStyle>
            <a:lvl1pPr>
              <a:defRPr kumimoji="0" lang="en-US" sz="3200" kern="1200" cap="all" baseline="0" dirty="0" smtClean="0">
                <a:solidFill>
                  <a:schemeClr val="tx2"/>
                </a:solidFill>
                <a:effectLst/>
                <a:latin typeface="+mj-lt"/>
                <a:ea typeface="+mj-ea"/>
                <a:cs typeface="+mj-cs"/>
              </a:defRPr>
            </a:lvl1pPr>
          </a:lstStyle>
          <a:p>
            <a:r>
              <a:rPr lang="en-US" dirty="0" smtClean="0"/>
              <a:t>Click to edit Master title style</a:t>
            </a:r>
            <a:endParaRPr lang="en-US" dirty="0"/>
          </a:p>
        </p:txBody>
      </p:sp>
      <p:sp>
        <p:nvSpPr>
          <p:cNvPr id="27" name="Content Placeholder 26"/>
          <p:cNvSpPr>
            <a:spLocks noGrp="1"/>
          </p:cNvSpPr>
          <p:nvPr>
            <p:ph idx="1"/>
          </p:nvPr>
        </p:nvSpPr>
        <p:spPr/>
        <p:txBody>
          <a:bodyPr>
            <a:normAutofit/>
          </a:bodyPr>
          <a:lstStyle>
            <a:lvl1pPr marL="342900" indent="-342900">
              <a:buClrTx/>
              <a:buSzPct val="90000"/>
              <a:buFont typeface="Wingdings" pitchFamily="2" charset="2"/>
              <a:buChar char="§"/>
              <a:defRPr sz="2400"/>
            </a:lvl1pPr>
            <a:lvl2pPr marL="742950" indent="-285750">
              <a:buClrTx/>
              <a:buSzPct val="90000"/>
              <a:buFont typeface="Arial" pitchFamily="34" charset="0"/>
              <a:buChar char="•"/>
              <a:defRPr sz="2000"/>
            </a:lvl2pPr>
            <a:lvl3pPr marL="1143000" indent="-228600">
              <a:buClrTx/>
              <a:buSzPct val="60000"/>
              <a:buFont typeface="Courier New" pitchFamily="49" charset="0"/>
              <a:buChar char="o"/>
              <a:defRPr sz="1800"/>
            </a:lvl3pPr>
            <a:lvl4pPr>
              <a:buClrTx/>
              <a:buSzPct val="50000"/>
              <a:defRPr sz="1600"/>
            </a:lvl4pPr>
            <a:lvl5pPr marL="2057400" indent="-228600">
              <a:buClrTx/>
              <a:buSzPct val="40000"/>
              <a:buFont typeface="Wingdings" pitchFamily="2" charset="2"/>
              <a:buChar char="v"/>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Footer Placeholder 18"/>
          <p:cNvSpPr>
            <a:spLocks noGrp="1"/>
          </p:cNvSpPr>
          <p:nvPr>
            <p:ph type="ftr" sz="quarter" idx="10"/>
          </p:nvPr>
        </p:nvSpPr>
        <p:spPr/>
        <p:txBody>
          <a:bodyPr/>
          <a:lstStyle>
            <a:lvl1pPr>
              <a:defRPr/>
            </a:lvl1pPr>
          </a:lstStyle>
          <a:p>
            <a:pPr>
              <a:defRPr/>
            </a:pPr>
            <a:r>
              <a:rPr lang="en-US"/>
              <a:t>Jukić, Vrbsky, Nestorov – Database Systems </a:t>
            </a:r>
          </a:p>
        </p:txBody>
      </p:sp>
      <p:sp>
        <p:nvSpPr>
          <p:cNvPr id="5" name="Slide Number Placeholder 15"/>
          <p:cNvSpPr>
            <a:spLocks noGrp="1"/>
          </p:cNvSpPr>
          <p:nvPr>
            <p:ph type="sldNum" sz="quarter" idx="11"/>
          </p:nvPr>
        </p:nvSpPr>
        <p:spPr/>
        <p:txBody>
          <a:bodyPr/>
          <a:lstStyle>
            <a:lvl1pPr>
              <a:defRPr/>
            </a:lvl1pPr>
          </a:lstStyle>
          <a:p>
            <a:r>
              <a:rPr lang="en-US" altLang="en-US"/>
              <a:t>Chapter 5 – Slide  </a:t>
            </a:r>
            <a:fld id="{23E82BB3-E6A7-4832-978B-C5439D8E7D72}" type="slidenum">
              <a:rPr lang="en-US" altLang="en-US" b="1"/>
              <a:pPr/>
              <a:t>‹#›</a:t>
            </a:fld>
            <a:endParaRPr lang="en-US" altLang="en-US" b="1"/>
          </a:p>
        </p:txBody>
      </p:sp>
    </p:spTree>
    <p:extLst>
      <p:ext uri="{BB962C8B-B14F-4D97-AF65-F5344CB8AC3E}">
        <p14:creationId xmlns:p14="http://schemas.microsoft.com/office/powerpoint/2010/main" val="23099529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 name="Title 29"/>
          <p:cNvSpPr>
            <a:spLocks noGrp="1"/>
          </p:cNvSpPr>
          <p:nvPr>
            <p:ph type="title"/>
          </p:nvPr>
        </p:nvSpPr>
        <p:spPr>
          <a:xfrm>
            <a:off x="301752" y="457200"/>
            <a:ext cx="8686800" cy="841248"/>
          </a:xfrm>
        </p:spPr>
        <p:txBody>
          <a:bodyPr/>
          <a:lstStyle>
            <a:lvl1pPr>
              <a:defRPr>
                <a:effectLst/>
              </a:defRPr>
            </a:lvl1pPr>
          </a:lstStyle>
          <a:p>
            <a:r>
              <a:rPr lang="en-US" dirty="0" smtClean="0"/>
              <a:t>Click to edit Master title style</a:t>
            </a:r>
            <a:endParaRPr lang="en-US" dirty="0"/>
          </a:p>
        </p:txBody>
      </p:sp>
      <p:sp>
        <p:nvSpPr>
          <p:cNvPr id="3" name="Footer Placeholder 18"/>
          <p:cNvSpPr>
            <a:spLocks noGrp="1"/>
          </p:cNvSpPr>
          <p:nvPr>
            <p:ph type="ftr" sz="quarter" idx="10"/>
          </p:nvPr>
        </p:nvSpPr>
        <p:spPr/>
        <p:txBody>
          <a:bodyPr/>
          <a:lstStyle>
            <a:lvl1pPr>
              <a:defRPr/>
            </a:lvl1pPr>
          </a:lstStyle>
          <a:p>
            <a:pPr>
              <a:defRPr/>
            </a:pPr>
            <a:r>
              <a:rPr lang="en-US"/>
              <a:t>Jukić, Vrbsky, Nestorov – Database Systems </a:t>
            </a:r>
          </a:p>
        </p:txBody>
      </p:sp>
      <p:sp>
        <p:nvSpPr>
          <p:cNvPr id="4" name="Slide Number Placeholder 15"/>
          <p:cNvSpPr>
            <a:spLocks noGrp="1"/>
          </p:cNvSpPr>
          <p:nvPr>
            <p:ph type="sldNum" sz="quarter" idx="11"/>
          </p:nvPr>
        </p:nvSpPr>
        <p:spPr/>
        <p:txBody>
          <a:bodyPr/>
          <a:lstStyle>
            <a:lvl1pPr>
              <a:defRPr/>
            </a:lvl1pPr>
          </a:lstStyle>
          <a:p>
            <a:r>
              <a:rPr lang="en-US" altLang="en-US"/>
              <a:t>Chapter 5 – Slide  </a:t>
            </a:r>
            <a:fld id="{C3875EA0-A629-4173-A77C-018BCD4B95CE}" type="slidenum">
              <a:rPr lang="en-US" altLang="en-US" b="1"/>
              <a:pPr/>
              <a:t>‹#›</a:t>
            </a:fld>
            <a:endParaRPr lang="en-US" altLang="en-US" b="1"/>
          </a:p>
        </p:txBody>
      </p:sp>
    </p:spTree>
    <p:extLst>
      <p:ext uri="{BB962C8B-B14F-4D97-AF65-F5344CB8AC3E}">
        <p14:creationId xmlns:p14="http://schemas.microsoft.com/office/powerpoint/2010/main" val="485303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8"/>
          <p:cNvSpPr>
            <a:spLocks noGrp="1"/>
          </p:cNvSpPr>
          <p:nvPr>
            <p:ph type="ftr" sz="quarter" idx="10"/>
          </p:nvPr>
        </p:nvSpPr>
        <p:spPr/>
        <p:txBody>
          <a:bodyPr/>
          <a:lstStyle>
            <a:lvl1pPr>
              <a:defRPr/>
            </a:lvl1pPr>
          </a:lstStyle>
          <a:p>
            <a:pPr>
              <a:defRPr/>
            </a:pPr>
            <a:r>
              <a:rPr lang="en-US"/>
              <a:t>Jukić, Vrbsky, Nestorov – Database Systems </a:t>
            </a:r>
          </a:p>
        </p:txBody>
      </p:sp>
      <p:sp>
        <p:nvSpPr>
          <p:cNvPr id="3" name="Slide Number Placeholder 15"/>
          <p:cNvSpPr>
            <a:spLocks noGrp="1"/>
          </p:cNvSpPr>
          <p:nvPr>
            <p:ph type="sldNum" sz="quarter" idx="11"/>
          </p:nvPr>
        </p:nvSpPr>
        <p:spPr/>
        <p:txBody>
          <a:bodyPr/>
          <a:lstStyle>
            <a:lvl1pPr>
              <a:defRPr/>
            </a:lvl1pPr>
          </a:lstStyle>
          <a:p>
            <a:r>
              <a:rPr lang="en-US" altLang="en-US"/>
              <a:t>Chapter 5 – Slide  </a:t>
            </a:r>
            <a:fld id="{57BD9BC3-604C-4DDF-B259-AE6A6D23D4B1}" type="slidenum">
              <a:rPr lang="en-US" altLang="en-US" b="1"/>
              <a:pPr/>
              <a:t>‹#›</a:t>
            </a:fld>
            <a:endParaRPr lang="en-US" altLang="en-US" b="1"/>
          </a:p>
        </p:txBody>
      </p:sp>
    </p:spTree>
    <p:extLst>
      <p:ext uri="{BB962C8B-B14F-4D97-AF65-F5344CB8AC3E}">
        <p14:creationId xmlns:p14="http://schemas.microsoft.com/office/powerpoint/2010/main" val="144632937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3.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6"/>
          <a:srcRect/>
          <a:stretch>
            <a:fillRect/>
          </a:stretch>
        </a:blipFill>
        <a:effectLst/>
      </p:bgPr>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lvl1pPr>
              <a:defRPr>
                <a:solidFill>
                  <a:schemeClr val="tx1"/>
                </a:solidFill>
                <a:latin typeface="Franklin Gothic Book" pitchFamily="34" charset="0"/>
                <a:ea typeface="MS PGothic" pitchFamily="34" charset="-128"/>
              </a:defRPr>
            </a:lvl1pPr>
            <a:lvl2pPr marL="37931725" indent="-37474525">
              <a:defRPr>
                <a:solidFill>
                  <a:schemeClr val="tx1"/>
                </a:solidFill>
                <a:latin typeface="Franklin Gothic Book" pitchFamily="34" charset="0"/>
                <a:ea typeface="MS PGothic" pitchFamily="34" charset="-128"/>
              </a:defRPr>
            </a:lvl2pPr>
            <a:lvl3pPr>
              <a:defRPr>
                <a:solidFill>
                  <a:schemeClr val="tx1"/>
                </a:solidFill>
                <a:latin typeface="Franklin Gothic Book" pitchFamily="34" charset="0"/>
                <a:ea typeface="MS PGothic" pitchFamily="34" charset="-128"/>
              </a:defRPr>
            </a:lvl3pPr>
            <a:lvl4pPr>
              <a:defRPr>
                <a:solidFill>
                  <a:schemeClr val="tx1"/>
                </a:solidFill>
                <a:latin typeface="Franklin Gothic Book" pitchFamily="34" charset="0"/>
                <a:ea typeface="MS PGothic" pitchFamily="34" charset="-128"/>
              </a:defRPr>
            </a:lvl4pPr>
            <a:lvl5pPr>
              <a:defRPr>
                <a:solidFill>
                  <a:schemeClr val="tx1"/>
                </a:solidFill>
                <a:latin typeface="Franklin Gothic Book" pitchFamily="34" charset="0"/>
                <a:ea typeface="MS PGothic" pitchFamily="34" charset="-128"/>
              </a:defRPr>
            </a:lvl5pPr>
            <a:lvl6pPr marL="457200" fontAlgn="base">
              <a:spcBef>
                <a:spcPct val="0"/>
              </a:spcBef>
              <a:spcAft>
                <a:spcPct val="0"/>
              </a:spcAft>
              <a:defRPr>
                <a:solidFill>
                  <a:schemeClr val="tx1"/>
                </a:solidFill>
                <a:latin typeface="Franklin Gothic Book" pitchFamily="34" charset="0"/>
                <a:ea typeface="MS PGothic" pitchFamily="34" charset="-128"/>
              </a:defRPr>
            </a:lvl6pPr>
            <a:lvl7pPr marL="914400" fontAlgn="base">
              <a:spcBef>
                <a:spcPct val="0"/>
              </a:spcBef>
              <a:spcAft>
                <a:spcPct val="0"/>
              </a:spcAft>
              <a:defRPr>
                <a:solidFill>
                  <a:schemeClr val="tx1"/>
                </a:solidFill>
                <a:latin typeface="Franklin Gothic Book" pitchFamily="34" charset="0"/>
                <a:ea typeface="MS PGothic" pitchFamily="34" charset="-128"/>
              </a:defRPr>
            </a:lvl7pPr>
            <a:lvl8pPr marL="1371600" fontAlgn="base">
              <a:spcBef>
                <a:spcPct val="0"/>
              </a:spcBef>
              <a:spcAft>
                <a:spcPct val="0"/>
              </a:spcAft>
              <a:defRPr>
                <a:solidFill>
                  <a:schemeClr val="tx1"/>
                </a:solidFill>
                <a:latin typeface="Franklin Gothic Book" pitchFamily="34" charset="0"/>
                <a:ea typeface="MS PGothic" pitchFamily="34" charset="-128"/>
              </a:defRPr>
            </a:lvl8pPr>
            <a:lvl9pPr marL="1828800" fontAlgn="base">
              <a:spcBef>
                <a:spcPct val="0"/>
              </a:spcBef>
              <a:spcAft>
                <a:spcPct val="0"/>
              </a:spcAft>
              <a:defRPr>
                <a:solidFill>
                  <a:schemeClr val="tx1"/>
                </a:solidFill>
                <a:latin typeface="Franklin Gothic Book" pitchFamily="34" charset="0"/>
                <a:ea typeface="MS PGothic" pitchFamily="34" charset="-128"/>
              </a:defRPr>
            </a:lvl9pPr>
          </a:lstStyle>
          <a:p>
            <a:pPr eaLnBrk="1" hangingPunct="1">
              <a:defRPr/>
            </a:pPr>
            <a:endParaRPr lang="en-US" smtClean="0"/>
          </a:p>
        </p:txBody>
      </p:sp>
      <p:sp>
        <p:nvSpPr>
          <p:cNvPr id="1029" name="Text Placeholder 7"/>
          <p:cNvSpPr>
            <a:spLocks noGrp="1"/>
          </p:cNvSpPr>
          <p:nvPr>
            <p:ph type="body" idx="1"/>
          </p:nvPr>
        </p:nvSpPr>
        <p:spPr bwMode="auto">
          <a:xfrm>
            <a:off x="304800" y="1554163"/>
            <a:ext cx="86868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 name="Title Placeholder 9"/>
          <p:cNvSpPr>
            <a:spLocks noGrp="1"/>
          </p:cNvSpPr>
          <p:nvPr>
            <p:ph type="title"/>
          </p:nvPr>
        </p:nvSpPr>
        <p:spPr>
          <a:xfrm>
            <a:off x="304800" y="176848"/>
            <a:ext cx="8686800" cy="838200"/>
          </a:xfrm>
          <a:prstGeom prst="rect">
            <a:avLst/>
          </a:prstGeom>
        </p:spPr>
        <p:txBody>
          <a:bodyPr vert="horz" wrap="square" lIns="91440" tIns="45720" rIns="91440" bIns="45720" numCol="1" anchor="ctr" anchorCtr="0" compatLnSpc="1">
            <a:prstTxWarp prst="textNoShape">
              <a:avLst/>
            </a:prstTxWarp>
            <a:normAutofit/>
          </a:bodyPr>
          <a:lstStyle/>
          <a:p>
            <a:pPr lvl="0"/>
            <a:r>
              <a:rPr lang="en-US" smtClean="0"/>
              <a:t>Click to edit Master title style</a:t>
            </a:r>
          </a:p>
        </p:txBody>
      </p:sp>
      <p:sp>
        <p:nvSpPr>
          <p:cNvPr id="9" name="Straight Connector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lvl1pPr>
              <a:defRPr>
                <a:solidFill>
                  <a:schemeClr val="tx1"/>
                </a:solidFill>
                <a:latin typeface="Franklin Gothic Book" pitchFamily="34" charset="0"/>
                <a:ea typeface="MS PGothic" pitchFamily="34" charset="-128"/>
              </a:defRPr>
            </a:lvl1pPr>
            <a:lvl2pPr marL="37931725" indent="-37474525">
              <a:defRPr>
                <a:solidFill>
                  <a:schemeClr val="tx1"/>
                </a:solidFill>
                <a:latin typeface="Franklin Gothic Book" pitchFamily="34" charset="0"/>
                <a:ea typeface="MS PGothic" pitchFamily="34" charset="-128"/>
              </a:defRPr>
            </a:lvl2pPr>
            <a:lvl3pPr>
              <a:defRPr>
                <a:solidFill>
                  <a:schemeClr val="tx1"/>
                </a:solidFill>
                <a:latin typeface="Franklin Gothic Book" pitchFamily="34" charset="0"/>
                <a:ea typeface="MS PGothic" pitchFamily="34" charset="-128"/>
              </a:defRPr>
            </a:lvl3pPr>
            <a:lvl4pPr>
              <a:defRPr>
                <a:solidFill>
                  <a:schemeClr val="tx1"/>
                </a:solidFill>
                <a:latin typeface="Franklin Gothic Book" pitchFamily="34" charset="0"/>
                <a:ea typeface="MS PGothic" pitchFamily="34" charset="-128"/>
              </a:defRPr>
            </a:lvl4pPr>
            <a:lvl5pPr>
              <a:defRPr>
                <a:solidFill>
                  <a:schemeClr val="tx1"/>
                </a:solidFill>
                <a:latin typeface="Franklin Gothic Book" pitchFamily="34" charset="0"/>
                <a:ea typeface="MS PGothic" pitchFamily="34" charset="-128"/>
              </a:defRPr>
            </a:lvl5pPr>
            <a:lvl6pPr marL="457200" fontAlgn="base">
              <a:spcBef>
                <a:spcPct val="0"/>
              </a:spcBef>
              <a:spcAft>
                <a:spcPct val="0"/>
              </a:spcAft>
              <a:defRPr>
                <a:solidFill>
                  <a:schemeClr val="tx1"/>
                </a:solidFill>
                <a:latin typeface="Franklin Gothic Book" pitchFamily="34" charset="0"/>
                <a:ea typeface="MS PGothic" pitchFamily="34" charset="-128"/>
              </a:defRPr>
            </a:lvl6pPr>
            <a:lvl7pPr marL="914400" fontAlgn="base">
              <a:spcBef>
                <a:spcPct val="0"/>
              </a:spcBef>
              <a:spcAft>
                <a:spcPct val="0"/>
              </a:spcAft>
              <a:defRPr>
                <a:solidFill>
                  <a:schemeClr val="tx1"/>
                </a:solidFill>
                <a:latin typeface="Franklin Gothic Book" pitchFamily="34" charset="0"/>
                <a:ea typeface="MS PGothic" pitchFamily="34" charset="-128"/>
              </a:defRPr>
            </a:lvl7pPr>
            <a:lvl8pPr marL="1371600" fontAlgn="base">
              <a:spcBef>
                <a:spcPct val="0"/>
              </a:spcBef>
              <a:spcAft>
                <a:spcPct val="0"/>
              </a:spcAft>
              <a:defRPr>
                <a:solidFill>
                  <a:schemeClr val="tx1"/>
                </a:solidFill>
                <a:latin typeface="Franklin Gothic Book" pitchFamily="34" charset="0"/>
                <a:ea typeface="MS PGothic" pitchFamily="34" charset="-128"/>
              </a:defRPr>
            </a:lvl8pPr>
            <a:lvl9pPr marL="1828800" fontAlgn="base">
              <a:spcBef>
                <a:spcPct val="0"/>
              </a:spcBef>
              <a:spcAft>
                <a:spcPct val="0"/>
              </a:spcAft>
              <a:defRPr>
                <a:solidFill>
                  <a:schemeClr val="tx1"/>
                </a:solidFill>
                <a:latin typeface="Franklin Gothic Book" pitchFamily="34" charset="0"/>
                <a:ea typeface="MS PGothic" pitchFamily="34" charset="-128"/>
              </a:defRPr>
            </a:lvl9pPr>
          </a:lstStyle>
          <a:p>
            <a:pPr eaLnBrk="1" hangingPunct="1">
              <a:defRPr/>
            </a:pPr>
            <a:endParaRPr lang="en-US" smtClean="0"/>
          </a:p>
        </p:txBody>
      </p:sp>
      <p:sp>
        <p:nvSpPr>
          <p:cNvPr id="12" name="Straight Connector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lvl1pPr>
              <a:defRPr>
                <a:solidFill>
                  <a:schemeClr val="tx1"/>
                </a:solidFill>
                <a:latin typeface="Franklin Gothic Book" pitchFamily="34" charset="0"/>
                <a:ea typeface="MS PGothic" pitchFamily="34" charset="-128"/>
              </a:defRPr>
            </a:lvl1pPr>
            <a:lvl2pPr marL="37931725" indent="-37474525">
              <a:defRPr>
                <a:solidFill>
                  <a:schemeClr val="tx1"/>
                </a:solidFill>
                <a:latin typeface="Franklin Gothic Book" pitchFamily="34" charset="0"/>
                <a:ea typeface="MS PGothic" pitchFamily="34" charset="-128"/>
              </a:defRPr>
            </a:lvl2pPr>
            <a:lvl3pPr>
              <a:defRPr>
                <a:solidFill>
                  <a:schemeClr val="tx1"/>
                </a:solidFill>
                <a:latin typeface="Franklin Gothic Book" pitchFamily="34" charset="0"/>
                <a:ea typeface="MS PGothic" pitchFamily="34" charset="-128"/>
              </a:defRPr>
            </a:lvl3pPr>
            <a:lvl4pPr>
              <a:defRPr>
                <a:solidFill>
                  <a:schemeClr val="tx1"/>
                </a:solidFill>
                <a:latin typeface="Franklin Gothic Book" pitchFamily="34" charset="0"/>
                <a:ea typeface="MS PGothic" pitchFamily="34" charset="-128"/>
              </a:defRPr>
            </a:lvl4pPr>
            <a:lvl5pPr>
              <a:defRPr>
                <a:solidFill>
                  <a:schemeClr val="tx1"/>
                </a:solidFill>
                <a:latin typeface="Franklin Gothic Book" pitchFamily="34" charset="0"/>
                <a:ea typeface="MS PGothic" pitchFamily="34" charset="-128"/>
              </a:defRPr>
            </a:lvl5pPr>
            <a:lvl6pPr marL="457200" fontAlgn="base">
              <a:spcBef>
                <a:spcPct val="0"/>
              </a:spcBef>
              <a:spcAft>
                <a:spcPct val="0"/>
              </a:spcAft>
              <a:defRPr>
                <a:solidFill>
                  <a:schemeClr val="tx1"/>
                </a:solidFill>
                <a:latin typeface="Franklin Gothic Book" pitchFamily="34" charset="0"/>
                <a:ea typeface="MS PGothic" pitchFamily="34" charset="-128"/>
              </a:defRPr>
            </a:lvl6pPr>
            <a:lvl7pPr marL="914400" fontAlgn="base">
              <a:spcBef>
                <a:spcPct val="0"/>
              </a:spcBef>
              <a:spcAft>
                <a:spcPct val="0"/>
              </a:spcAft>
              <a:defRPr>
                <a:solidFill>
                  <a:schemeClr val="tx1"/>
                </a:solidFill>
                <a:latin typeface="Franklin Gothic Book" pitchFamily="34" charset="0"/>
                <a:ea typeface="MS PGothic" pitchFamily="34" charset="-128"/>
              </a:defRPr>
            </a:lvl7pPr>
            <a:lvl8pPr marL="1371600" fontAlgn="base">
              <a:spcBef>
                <a:spcPct val="0"/>
              </a:spcBef>
              <a:spcAft>
                <a:spcPct val="0"/>
              </a:spcAft>
              <a:defRPr>
                <a:solidFill>
                  <a:schemeClr val="tx1"/>
                </a:solidFill>
                <a:latin typeface="Franklin Gothic Book" pitchFamily="34" charset="0"/>
                <a:ea typeface="MS PGothic" pitchFamily="34" charset="-128"/>
              </a:defRPr>
            </a:lvl8pPr>
            <a:lvl9pPr marL="1828800" fontAlgn="base">
              <a:spcBef>
                <a:spcPct val="0"/>
              </a:spcBef>
              <a:spcAft>
                <a:spcPct val="0"/>
              </a:spcAft>
              <a:defRPr>
                <a:solidFill>
                  <a:schemeClr val="tx1"/>
                </a:solidFill>
                <a:latin typeface="Franklin Gothic Book" pitchFamily="34" charset="0"/>
                <a:ea typeface="MS PGothic" pitchFamily="34" charset="-128"/>
              </a:defRPr>
            </a:lvl9pPr>
          </a:lstStyle>
          <a:p>
            <a:pPr eaLnBrk="1" hangingPunct="1">
              <a:defRPr/>
            </a:pPr>
            <a:endParaRPr lang="en-US" smtClean="0"/>
          </a:p>
        </p:txBody>
      </p:sp>
      <p:sp>
        <p:nvSpPr>
          <p:cNvPr id="13" name="Footer Placeholder 18"/>
          <p:cNvSpPr>
            <a:spLocks noGrp="1"/>
          </p:cNvSpPr>
          <p:nvPr>
            <p:ph type="ftr" sz="quarter" idx="3"/>
          </p:nvPr>
        </p:nvSpPr>
        <p:spPr>
          <a:xfrm>
            <a:off x="0" y="6629400"/>
            <a:ext cx="3810000" cy="228600"/>
          </a:xfrm>
          <a:prstGeom prst="rect">
            <a:avLst/>
          </a:prstGeom>
        </p:spPr>
        <p:txBody>
          <a:bodyPr vert="horz" wrap="square" lIns="91440" tIns="45720" rIns="91440" bIns="45720" numCol="1" anchor="t" anchorCtr="0" compatLnSpc="1">
            <a:prstTxWarp prst="textNoShape">
              <a:avLst/>
            </a:prstTxWarp>
          </a:bodyPr>
          <a:lstStyle>
            <a:lvl1pPr eaLnBrk="1" hangingPunct="1">
              <a:defRPr sz="1000" i="1">
                <a:latin typeface="Franklin Gothic Book" pitchFamily="34" charset="0"/>
              </a:defRPr>
            </a:lvl1pPr>
          </a:lstStyle>
          <a:p>
            <a:pPr>
              <a:defRPr/>
            </a:pPr>
            <a:r>
              <a:rPr lang="en-US"/>
              <a:t>Jukić, Vrbsky, Nestorov – Database Systems </a:t>
            </a:r>
          </a:p>
        </p:txBody>
      </p:sp>
      <p:sp>
        <p:nvSpPr>
          <p:cNvPr id="11" name="Slide Number Placeholder 15"/>
          <p:cNvSpPr>
            <a:spLocks noGrp="1"/>
          </p:cNvSpPr>
          <p:nvPr>
            <p:ph type="sldNum" sz="quarter" idx="4"/>
          </p:nvPr>
        </p:nvSpPr>
        <p:spPr>
          <a:xfrm>
            <a:off x="7924800" y="6629400"/>
            <a:ext cx="1219200" cy="2286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900">
                <a:latin typeface="Franklin Gothic Book" pitchFamily="34" charset="0"/>
              </a:defRPr>
            </a:lvl1pPr>
          </a:lstStyle>
          <a:p>
            <a:r>
              <a:rPr lang="en-US" altLang="en-US"/>
              <a:t>Chapter 5 – Slide  </a:t>
            </a:r>
            <a:fld id="{AF1934C3-F158-4808-A779-B7964E524988}" type="slidenum">
              <a:rPr lang="en-US" altLang="en-US" b="1"/>
              <a:pPr/>
              <a:t>‹#›</a:t>
            </a:fld>
            <a:endParaRPr lang="en-US" altLang="en-US" b="1"/>
          </a:p>
        </p:txBody>
      </p:sp>
      <p:sp>
        <p:nvSpPr>
          <p:cNvPr id="16" name="Footer Placeholder 3"/>
          <p:cNvSpPr txBox="1">
            <a:spLocks/>
          </p:cNvSpPr>
          <p:nvPr userDrawn="1"/>
        </p:nvSpPr>
        <p:spPr>
          <a:xfrm>
            <a:off x="3352800" y="6629400"/>
            <a:ext cx="3276600" cy="228600"/>
          </a:xfrm>
          <a:prstGeom prst="rect">
            <a:avLst/>
          </a:prstGeom>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eaLnBrk="1" hangingPunct="1">
              <a:defRPr/>
            </a:pPr>
            <a:r>
              <a:rPr lang="en-US" sz="900" dirty="0" smtClean="0"/>
              <a:t>Copyright (c) 2016 Nenad Jukic and Prospect Press</a:t>
            </a:r>
            <a:endParaRPr lang="en-US" sz="900" i="1" dirty="0" smtClean="0"/>
          </a:p>
        </p:txBody>
      </p:sp>
    </p:spTree>
  </p:cSld>
  <p:clrMap bg1="lt1" tx1="dk1" bg2="lt2" tx2="dk2" accent1="accent1" accent2="accent2" accent3="accent3" accent4="accent4" accent5="accent5" accent6="accent6" hlink="hlink" folHlink="folHlink"/>
  <p:sldLayoutIdLst>
    <p:sldLayoutId id="2147483751" r:id="rId1"/>
    <p:sldLayoutId id="2147483748" r:id="rId2"/>
    <p:sldLayoutId id="2147483749" r:id="rId3"/>
    <p:sldLayoutId id="2147483750" r:id="rId4"/>
  </p:sldLayoutIdLst>
  <p:hf hdr="0" dt="0"/>
  <p:txStyles>
    <p:titleStyle>
      <a:lvl1pPr algn="l" rtl="0" eaLnBrk="0" fontAlgn="base" hangingPunct="0">
        <a:spcBef>
          <a:spcPct val="0"/>
        </a:spcBef>
        <a:spcAft>
          <a:spcPct val="0"/>
        </a:spcAft>
        <a:defRPr lang="en-US" sz="3200" kern="1200" cap="all" dirty="0">
          <a:solidFill>
            <a:schemeClr val="tx2"/>
          </a:solidFill>
          <a:latin typeface="+mj-lt"/>
          <a:ea typeface="MS PGothic" pitchFamily="34" charset="-128"/>
          <a:cs typeface="+mj-cs"/>
        </a:defRPr>
      </a:lvl1pPr>
      <a:lvl2pPr algn="l" rtl="0" eaLnBrk="0" fontAlgn="base" hangingPunct="0">
        <a:spcBef>
          <a:spcPct val="0"/>
        </a:spcBef>
        <a:spcAft>
          <a:spcPct val="0"/>
        </a:spcAft>
        <a:defRPr sz="3200">
          <a:solidFill>
            <a:schemeClr val="tx2"/>
          </a:solidFill>
          <a:latin typeface="Franklin Gothic Medium" pitchFamily="34" charset="0"/>
          <a:ea typeface="MS PGothic" pitchFamily="34" charset="-128"/>
        </a:defRPr>
      </a:lvl2pPr>
      <a:lvl3pPr algn="l" rtl="0" eaLnBrk="0" fontAlgn="base" hangingPunct="0">
        <a:spcBef>
          <a:spcPct val="0"/>
        </a:spcBef>
        <a:spcAft>
          <a:spcPct val="0"/>
        </a:spcAft>
        <a:defRPr sz="3200">
          <a:solidFill>
            <a:schemeClr val="tx2"/>
          </a:solidFill>
          <a:latin typeface="Franklin Gothic Medium" pitchFamily="34" charset="0"/>
          <a:ea typeface="MS PGothic" pitchFamily="34" charset="-128"/>
        </a:defRPr>
      </a:lvl3pPr>
      <a:lvl4pPr algn="l" rtl="0" eaLnBrk="0" fontAlgn="base" hangingPunct="0">
        <a:spcBef>
          <a:spcPct val="0"/>
        </a:spcBef>
        <a:spcAft>
          <a:spcPct val="0"/>
        </a:spcAft>
        <a:defRPr sz="3200">
          <a:solidFill>
            <a:schemeClr val="tx2"/>
          </a:solidFill>
          <a:latin typeface="Franklin Gothic Medium" pitchFamily="34" charset="0"/>
          <a:ea typeface="MS PGothic" pitchFamily="34" charset="-128"/>
        </a:defRPr>
      </a:lvl4pPr>
      <a:lvl5pPr algn="l" rtl="0" eaLnBrk="0" fontAlgn="base" hangingPunct="0">
        <a:spcBef>
          <a:spcPct val="0"/>
        </a:spcBef>
        <a:spcAft>
          <a:spcPct val="0"/>
        </a:spcAft>
        <a:defRPr sz="3200">
          <a:solidFill>
            <a:schemeClr val="tx2"/>
          </a:solidFill>
          <a:latin typeface="Franklin Gothic Medium" pitchFamily="34" charset="0"/>
          <a:ea typeface="MS PGothic" pitchFamily="34" charset="-128"/>
        </a:defRPr>
      </a:lvl5pPr>
      <a:lvl6pPr marL="457200" algn="l" rtl="0" fontAlgn="base">
        <a:spcBef>
          <a:spcPct val="0"/>
        </a:spcBef>
        <a:spcAft>
          <a:spcPct val="0"/>
        </a:spcAft>
        <a:defRPr sz="3200">
          <a:solidFill>
            <a:schemeClr val="tx2"/>
          </a:solidFill>
          <a:latin typeface="Franklin Gothic Medium" pitchFamily="34" charset="0"/>
          <a:ea typeface="MS PGothic" pitchFamily="34" charset="-128"/>
        </a:defRPr>
      </a:lvl6pPr>
      <a:lvl7pPr marL="914400" algn="l" rtl="0" fontAlgn="base">
        <a:spcBef>
          <a:spcPct val="0"/>
        </a:spcBef>
        <a:spcAft>
          <a:spcPct val="0"/>
        </a:spcAft>
        <a:defRPr sz="3200">
          <a:solidFill>
            <a:schemeClr val="tx2"/>
          </a:solidFill>
          <a:latin typeface="Franklin Gothic Medium" pitchFamily="34" charset="0"/>
          <a:ea typeface="MS PGothic" pitchFamily="34" charset="-128"/>
        </a:defRPr>
      </a:lvl7pPr>
      <a:lvl8pPr marL="1371600" algn="l" rtl="0" fontAlgn="base">
        <a:spcBef>
          <a:spcPct val="0"/>
        </a:spcBef>
        <a:spcAft>
          <a:spcPct val="0"/>
        </a:spcAft>
        <a:defRPr sz="3200">
          <a:solidFill>
            <a:schemeClr val="tx2"/>
          </a:solidFill>
          <a:latin typeface="Franklin Gothic Medium" pitchFamily="34" charset="0"/>
          <a:ea typeface="MS PGothic" pitchFamily="34" charset="-128"/>
        </a:defRPr>
      </a:lvl8pPr>
      <a:lvl9pPr marL="1828800" algn="l" rtl="0" fontAlgn="base">
        <a:spcBef>
          <a:spcPct val="0"/>
        </a:spcBef>
        <a:spcAft>
          <a:spcPct val="0"/>
        </a:spcAft>
        <a:defRPr sz="3200">
          <a:solidFill>
            <a:schemeClr val="tx2"/>
          </a:solidFill>
          <a:latin typeface="Franklin Gothic Medium" pitchFamily="34" charset="0"/>
          <a:ea typeface="MS PGothic" pitchFamily="34" charset="-128"/>
        </a:defRPr>
      </a:lvl9pPr>
    </p:titleStyle>
    <p:bodyStyle>
      <a:lvl1pPr marL="342900" indent="-342900" algn="l" rtl="0" eaLnBrk="0" fontAlgn="base" hangingPunct="0">
        <a:spcBef>
          <a:spcPct val="20000"/>
        </a:spcBef>
        <a:spcAft>
          <a:spcPct val="0"/>
        </a:spcAft>
        <a:buClr>
          <a:schemeClr val="accent1"/>
        </a:buClr>
        <a:buSzPct val="70000"/>
        <a:buFont typeface="Wingdings 2" pitchFamily="18" charset="2"/>
        <a:buChar char=""/>
        <a:defRPr lang="en-US" sz="2400" kern="1200" dirty="0">
          <a:solidFill>
            <a:schemeClr val="tx2"/>
          </a:solidFill>
          <a:latin typeface="+mn-lt"/>
          <a:ea typeface="MS PGothic" pitchFamily="34" charset="-128"/>
          <a:cs typeface="+mn-cs"/>
        </a:defRPr>
      </a:lvl1pPr>
      <a:lvl2pPr marL="742950" indent="-285750" algn="l" rtl="0" eaLnBrk="0" fontAlgn="base" hangingPunct="0">
        <a:spcBef>
          <a:spcPct val="20000"/>
        </a:spcBef>
        <a:spcAft>
          <a:spcPct val="0"/>
        </a:spcAft>
        <a:buClr>
          <a:schemeClr val="accent1"/>
        </a:buClr>
        <a:buSzPct val="70000"/>
        <a:buFont typeface="Wingdings 2" pitchFamily="18" charset="2"/>
        <a:buChar char=""/>
        <a:defRPr lang="en-US" sz="2000" kern="1200" dirty="0">
          <a:solidFill>
            <a:schemeClr val="tx2"/>
          </a:solidFill>
          <a:latin typeface="+mn-lt"/>
          <a:ea typeface="MS PGothic" pitchFamily="34" charset="-128"/>
          <a:cs typeface="+mn-cs"/>
        </a:defRPr>
      </a:lvl2pPr>
      <a:lvl3pPr marL="1143000" indent="-228600" algn="l" rtl="0" eaLnBrk="0" fontAlgn="base" hangingPunct="0">
        <a:spcBef>
          <a:spcPct val="20000"/>
        </a:spcBef>
        <a:spcAft>
          <a:spcPct val="0"/>
        </a:spcAft>
        <a:buClr>
          <a:schemeClr val="accent1"/>
        </a:buClr>
        <a:buSzPct val="70000"/>
        <a:buFont typeface="Wingdings 2" pitchFamily="18" charset="2"/>
        <a:buChar char=""/>
        <a:defRPr lang="en-US" kern="1200" dirty="0">
          <a:solidFill>
            <a:schemeClr val="tx2"/>
          </a:solidFill>
          <a:latin typeface="+mn-lt"/>
          <a:ea typeface="MS PGothic" pitchFamily="34" charset="-128"/>
          <a:cs typeface="+mn-cs"/>
        </a:defRPr>
      </a:lvl3pPr>
      <a:lvl4pPr marL="1600200" indent="-228600" algn="l" rtl="0" eaLnBrk="0" fontAlgn="base" hangingPunct="0">
        <a:spcBef>
          <a:spcPct val="20000"/>
        </a:spcBef>
        <a:spcAft>
          <a:spcPct val="0"/>
        </a:spcAft>
        <a:buClr>
          <a:schemeClr val="accent1"/>
        </a:buClr>
        <a:buSzPct val="70000"/>
        <a:buFont typeface="Wingdings 2" pitchFamily="18" charset="2"/>
        <a:buChar char=""/>
        <a:defRPr lang="en-US" sz="1600" kern="1200" dirty="0">
          <a:solidFill>
            <a:schemeClr val="tx2"/>
          </a:solidFill>
          <a:latin typeface="+mn-lt"/>
          <a:ea typeface="MS PGothic" pitchFamily="34" charset="-128"/>
          <a:cs typeface="+mn-cs"/>
        </a:defRPr>
      </a:lvl4pPr>
      <a:lvl5pPr marL="2057400" indent="-228600" algn="l" rtl="0" eaLnBrk="0" fontAlgn="base" hangingPunct="0">
        <a:spcBef>
          <a:spcPct val="20000"/>
        </a:spcBef>
        <a:spcAft>
          <a:spcPct val="0"/>
        </a:spcAft>
        <a:buClr>
          <a:schemeClr val="accent1"/>
        </a:buClr>
        <a:buSzPct val="60000"/>
        <a:buFont typeface="Wingdings 2" pitchFamily="18" charset="2"/>
        <a:buChar char=""/>
        <a:defRPr lang="en-US" sz="1400" kern="1200" dirty="0">
          <a:solidFill>
            <a:schemeClr val="tx2"/>
          </a:solidFill>
          <a:latin typeface="+mn-lt"/>
          <a:ea typeface="MS PGothic" pitchFamily="34" charset="-128"/>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1.jpe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6.jpeg"/></Relationships>
</file>

<file path=ppt/slides/_rels/slide27.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25.jpeg"/><Relationship Id="rId4" Type="http://schemas.openxmlformats.org/officeDocument/2006/relationships/image" Target="../media/image26.jpeg"/></Relationships>
</file>

<file path=ppt/slides/_rels/slide28.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25.jpeg"/><Relationship Id="rId4" Type="http://schemas.openxmlformats.org/officeDocument/2006/relationships/image" Target="../media/image26.jpeg"/></Relationships>
</file>

<file path=ppt/slides/_rels/slide29.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25.jpeg"/><Relationship Id="rId4" Type="http://schemas.openxmlformats.org/officeDocument/2006/relationships/image" Target="../media/image26.jpe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hyperlink" Target="https://www.w3schools.com/sql/sql_join.asp"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9.wmf"/><Relationship Id="rId3" Type="http://schemas.openxmlformats.org/officeDocument/2006/relationships/notesSlide" Target="../notesSlides/notesSlide3.xml"/><Relationship Id="rId7" Type="http://schemas.openxmlformats.org/officeDocument/2006/relationships/oleObject" Target="../embeddings/oleObject2.bin"/><Relationship Id="rId2" Type="http://schemas.openxmlformats.org/officeDocument/2006/relationships/slideLayout" Target="../slideLayouts/slideLayout4.xml"/><Relationship Id="rId1" Type="http://schemas.openxmlformats.org/officeDocument/2006/relationships/vmlDrawing" Target="../drawings/vmlDrawing1.vml"/><Relationship Id="rId6" Type="http://schemas.openxmlformats.org/officeDocument/2006/relationships/image" Target="../media/image8.wmf"/><Relationship Id="rId5" Type="http://schemas.openxmlformats.org/officeDocument/2006/relationships/oleObject" Target="../embeddings/oleObject1.bin"/><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5105400"/>
            <a:ext cx="8458200" cy="1222375"/>
          </a:xfrm>
        </p:spPr>
        <p:txBody>
          <a:bodyPr/>
          <a:lstStyle/>
          <a:p>
            <a:pPr eaLnBrk="1" fontAlgn="auto" hangingPunct="1">
              <a:spcAft>
                <a:spcPts val="0"/>
              </a:spcAft>
              <a:defRPr/>
            </a:pPr>
            <a:r>
              <a:rPr dirty="0" smtClean="0">
                <a:effectLst>
                  <a:reflection endPos="0" dir="5400000" sy="-90000" algn="bl" rotWithShape="0"/>
                </a:effectLst>
              </a:rPr>
              <a:t>Joins</a:t>
            </a:r>
            <a:endParaRPr cap="none" dirty="0">
              <a:effectLst>
                <a:reflection endPos="0" dir="5400000" sy="-90000" algn="bl" rotWithShape="0"/>
              </a:effectLst>
            </a:endParaRPr>
          </a:p>
        </p:txBody>
      </p:sp>
      <p:sp>
        <p:nvSpPr>
          <p:cNvPr id="4099" name="Subtitle 2"/>
          <p:cNvSpPr>
            <a:spLocks noGrp="1"/>
          </p:cNvSpPr>
          <p:nvPr>
            <p:ph type="subTitle" idx="1"/>
          </p:nvPr>
        </p:nvSpPr>
        <p:spPr>
          <a:xfrm>
            <a:off x="381000" y="951213"/>
            <a:ext cx="8458200" cy="4495800"/>
          </a:xfrm>
        </p:spPr>
        <p:txBody>
          <a:bodyPr/>
          <a:lstStyle/>
          <a:p>
            <a:pPr eaLnBrk="1" hangingPunct="1"/>
            <a:endParaRPr lang="en-US" altLang="en-US" b="1" dirty="0" smtClean="0">
              <a:solidFill>
                <a:srgbClr val="443329"/>
              </a:solidFill>
            </a:endParaRPr>
          </a:p>
          <a:p>
            <a:pPr eaLnBrk="1" hangingPunct="1"/>
            <a:endParaRPr lang="en-US" altLang="en-US" b="1" dirty="0">
              <a:solidFill>
                <a:srgbClr val="443329"/>
              </a:solidFill>
            </a:endParaRPr>
          </a:p>
          <a:p>
            <a:pPr eaLnBrk="1" hangingPunct="1"/>
            <a:endParaRPr lang="en-US" altLang="en-US" b="1" dirty="0" smtClean="0">
              <a:solidFill>
                <a:srgbClr val="443329"/>
              </a:solidFill>
            </a:endParaRPr>
          </a:p>
          <a:p>
            <a:pPr eaLnBrk="1" hangingPunct="1"/>
            <a:r>
              <a:rPr lang="en-US" altLang="en-US" b="1" dirty="0" smtClean="0">
                <a:solidFill>
                  <a:srgbClr val="443329"/>
                </a:solidFill>
              </a:rPr>
              <a:t>Cartesian </a:t>
            </a:r>
            <a:r>
              <a:rPr lang="en-US" altLang="en-US" b="1" dirty="0">
                <a:solidFill>
                  <a:srgbClr val="443329"/>
                </a:solidFill>
              </a:rPr>
              <a:t>product </a:t>
            </a:r>
          </a:p>
          <a:p>
            <a:pPr eaLnBrk="1" hangingPunct="1"/>
            <a:r>
              <a:rPr altLang="en-US" b="1" dirty="0" smtClean="0">
                <a:solidFill>
                  <a:srgbClr val="443329"/>
                </a:solidFill>
              </a:rPr>
              <a:t>Self Join</a:t>
            </a:r>
          </a:p>
          <a:p>
            <a:pPr eaLnBrk="1" hangingPunct="1"/>
            <a:r>
              <a:rPr lang="en-US" altLang="en-US" b="1" dirty="0" smtClean="0">
                <a:solidFill>
                  <a:srgbClr val="443329"/>
                </a:solidFill>
              </a:rPr>
              <a:t>Inner Join</a:t>
            </a:r>
            <a:endParaRPr altLang="en-US" b="1" dirty="0" smtClean="0">
              <a:solidFill>
                <a:srgbClr val="443329"/>
              </a:solidFill>
            </a:endParaRPr>
          </a:p>
          <a:p>
            <a:pPr eaLnBrk="1" hangingPunct="1"/>
            <a:r>
              <a:rPr lang="en-US" altLang="en-US" b="1" dirty="0">
                <a:solidFill>
                  <a:srgbClr val="443329"/>
                </a:solidFill>
              </a:rPr>
              <a:t>Theta Join </a:t>
            </a:r>
            <a:endParaRPr lang="en-US" altLang="en-US" b="1" dirty="0" smtClean="0">
              <a:solidFill>
                <a:srgbClr val="443329"/>
              </a:solidFill>
            </a:endParaRPr>
          </a:p>
          <a:p>
            <a:pPr eaLnBrk="1" hangingPunct="1"/>
            <a:r>
              <a:rPr lang="en-US" altLang="en-US" b="1" dirty="0" smtClean="0">
                <a:solidFill>
                  <a:srgbClr val="443329"/>
                </a:solidFill>
              </a:rPr>
              <a:t>Equijoin</a:t>
            </a:r>
          </a:p>
          <a:p>
            <a:pPr eaLnBrk="1" hangingPunct="1"/>
            <a:r>
              <a:rPr lang="en-US" altLang="en-US" b="1" dirty="0">
                <a:solidFill>
                  <a:srgbClr val="443329"/>
                </a:solidFill>
              </a:rPr>
              <a:t>NATURAL </a:t>
            </a:r>
            <a:r>
              <a:rPr lang="en-US" altLang="en-US" b="1" dirty="0" smtClean="0">
                <a:solidFill>
                  <a:srgbClr val="443329"/>
                </a:solidFill>
              </a:rPr>
              <a:t>JOIN</a:t>
            </a:r>
          </a:p>
          <a:p>
            <a:pPr eaLnBrk="1" hangingPunct="1"/>
            <a:r>
              <a:rPr lang="en-US" altLang="en-US" b="1" dirty="0">
                <a:solidFill>
                  <a:srgbClr val="443329"/>
                </a:solidFill>
              </a:rPr>
              <a:t>Semi </a:t>
            </a:r>
            <a:r>
              <a:rPr lang="en-US" altLang="en-US" b="1" dirty="0" smtClean="0">
                <a:solidFill>
                  <a:srgbClr val="443329"/>
                </a:solidFill>
              </a:rPr>
              <a:t>Join</a:t>
            </a:r>
          </a:p>
          <a:p>
            <a:pPr eaLnBrk="1" hangingPunct="1"/>
            <a:r>
              <a:rPr lang="en-US" altLang="en-US" b="1" dirty="0" smtClean="0">
                <a:solidFill>
                  <a:srgbClr val="443329"/>
                </a:solidFill>
              </a:rPr>
              <a:t>Anti Join</a:t>
            </a:r>
          </a:p>
          <a:p>
            <a:pPr eaLnBrk="1" hangingPunct="1"/>
            <a:r>
              <a:rPr lang="en-US" altLang="en-US" b="1" dirty="0">
                <a:solidFill>
                  <a:srgbClr val="443329"/>
                </a:solidFill>
              </a:rPr>
              <a:t>Outer Join</a:t>
            </a:r>
            <a:endParaRPr altLang="en-US" b="1" dirty="0" smtClean="0">
              <a:solidFill>
                <a:srgbClr val="443329"/>
              </a:solidFill>
            </a:endParaRPr>
          </a:p>
          <a:p>
            <a:pPr eaLnBrk="1" hangingPunct="1"/>
            <a:endParaRPr altLang="en-US" b="1" dirty="0" smtClean="0">
              <a:solidFill>
                <a:srgbClr val="443329"/>
              </a:solidFill>
            </a:endParaRPr>
          </a:p>
        </p:txBody>
      </p:sp>
      <p:pic>
        <p:nvPicPr>
          <p:cNvPr id="3" name="Picture 2"/>
          <p:cNvPicPr>
            <a:picLocks noChangeAspect="1"/>
          </p:cNvPicPr>
          <p:nvPr/>
        </p:nvPicPr>
        <p:blipFill>
          <a:blip r:embed="rId2"/>
          <a:stretch>
            <a:fillRect/>
          </a:stretch>
        </p:blipFill>
        <p:spPr>
          <a:xfrm>
            <a:off x="2590800" y="4653983"/>
            <a:ext cx="6362700" cy="1233411"/>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Title 1"/>
          <p:cNvSpPr>
            <a:spLocks noGrp="1"/>
          </p:cNvSpPr>
          <p:nvPr>
            <p:ph type="title"/>
          </p:nvPr>
        </p:nvSpPr>
        <p:spPr bwMode="auto"/>
        <p:txBody>
          <a:bodyPr/>
          <a:lstStyle/>
          <a:p>
            <a:pPr eaLnBrk="1" hangingPunct="1"/>
            <a:r>
              <a:rPr altLang="en-US" cap="none">
                <a:ea typeface="MS PGothic" pitchFamily="34" charset="-128"/>
              </a:rPr>
              <a:t>JOIN</a:t>
            </a:r>
          </a:p>
        </p:txBody>
      </p:sp>
      <p:sp>
        <p:nvSpPr>
          <p:cNvPr id="142339" name="Content Placeholder 2"/>
          <p:cNvSpPr>
            <a:spLocks noGrp="1"/>
          </p:cNvSpPr>
          <p:nvPr>
            <p:ph idx="1"/>
          </p:nvPr>
        </p:nvSpPr>
        <p:spPr>
          <a:xfrm>
            <a:off x="304800" y="1295400"/>
            <a:ext cx="8839200" cy="4784725"/>
          </a:xfrm>
        </p:spPr>
        <p:txBody>
          <a:bodyPr/>
          <a:lstStyle/>
          <a:p>
            <a:pPr marL="0" indent="0" eaLnBrk="1" hangingPunct="1">
              <a:buFont typeface="Wingdings" pitchFamily="2" charset="2"/>
              <a:buNone/>
            </a:pPr>
            <a:r>
              <a:rPr altLang="en-US" sz="2000" b="1" i="1" dirty="0"/>
              <a:t> </a:t>
            </a:r>
            <a:r>
              <a:rPr altLang="en-US" sz="2000" b="1" i="1" dirty="0" smtClean="0"/>
              <a:t>Query </a:t>
            </a:r>
            <a:r>
              <a:rPr altLang="en-US" sz="2000" b="1" i="1" dirty="0"/>
              <a:t>32: 	</a:t>
            </a:r>
            <a:r>
              <a:rPr altLang="en-US" sz="1800" dirty="0">
                <a:latin typeface="Courier New" pitchFamily="49" charset="0"/>
                <a:cs typeface="Courier New" pitchFamily="49" charset="0"/>
              </a:rPr>
              <a:t>SELECT 	</a:t>
            </a:r>
            <a:r>
              <a:rPr altLang="en-US" sz="1800" dirty="0" err="1">
                <a:latin typeface="Courier New" pitchFamily="49" charset="0"/>
                <a:cs typeface="Courier New" pitchFamily="49" charset="0"/>
              </a:rPr>
              <a:t>productid</a:t>
            </a:r>
            <a:r>
              <a:rPr altLang="en-US" sz="1800" dirty="0">
                <a:latin typeface="Courier New" pitchFamily="49" charset="0"/>
                <a:cs typeface="Courier New" pitchFamily="49" charset="0"/>
              </a:rPr>
              <a:t>, </a:t>
            </a:r>
            <a:r>
              <a:rPr altLang="en-US" sz="1800" dirty="0" err="1">
                <a:latin typeface="Courier New" pitchFamily="49" charset="0"/>
                <a:cs typeface="Courier New" pitchFamily="49" charset="0"/>
              </a:rPr>
              <a:t>productname</a:t>
            </a:r>
            <a:r>
              <a:rPr altLang="en-US" sz="1800" dirty="0">
                <a:latin typeface="Courier New" pitchFamily="49" charset="0"/>
                <a:cs typeface="Courier New" pitchFamily="49" charset="0"/>
              </a:rPr>
              <a:t>, </a:t>
            </a:r>
            <a:r>
              <a:rPr altLang="en-US" sz="1800" dirty="0" err="1">
                <a:latin typeface="Courier New" pitchFamily="49" charset="0"/>
                <a:cs typeface="Courier New" pitchFamily="49" charset="0"/>
              </a:rPr>
              <a:t>vendorname</a:t>
            </a:r>
            <a:r>
              <a:rPr altLang="en-US" sz="1800" dirty="0">
                <a:latin typeface="Courier New" pitchFamily="49" charset="0"/>
                <a:cs typeface="Courier New" pitchFamily="49" charset="0"/>
              </a:rPr>
              <a:t>,</a:t>
            </a:r>
            <a:br>
              <a:rPr altLang="en-US" sz="1800" dirty="0">
                <a:latin typeface="Courier New" pitchFamily="49" charset="0"/>
                <a:cs typeface="Courier New" pitchFamily="49" charset="0"/>
              </a:rPr>
            </a:br>
            <a:r>
              <a:rPr altLang="en-US" sz="1800" dirty="0">
                <a:latin typeface="Courier New" pitchFamily="49" charset="0"/>
                <a:cs typeface="Courier New" pitchFamily="49" charset="0"/>
              </a:rPr>
              <a:t>				</a:t>
            </a:r>
            <a:r>
              <a:rPr altLang="en-US" sz="1800" dirty="0" err="1">
                <a:latin typeface="Courier New" pitchFamily="49" charset="0"/>
                <a:cs typeface="Courier New" pitchFamily="49" charset="0"/>
              </a:rPr>
              <a:t>productprice</a:t>
            </a:r>
            <a:r>
              <a:rPr altLang="en-US" sz="1800" dirty="0">
                <a:latin typeface="Courier New" pitchFamily="49" charset="0"/>
                <a:cs typeface="Courier New" pitchFamily="49" charset="0"/>
              </a:rPr>
              <a:t/>
            </a:r>
            <a:br>
              <a:rPr altLang="en-US" sz="1800" dirty="0">
                <a:latin typeface="Courier New" pitchFamily="49" charset="0"/>
                <a:cs typeface="Courier New" pitchFamily="49" charset="0"/>
              </a:rPr>
            </a:br>
            <a:r>
              <a:rPr altLang="en-US" sz="1800" dirty="0">
                <a:latin typeface="Courier New" pitchFamily="49" charset="0"/>
                <a:cs typeface="Courier New" pitchFamily="49" charset="0"/>
              </a:rPr>
              <a:t>		FROM 		product, vendor;</a:t>
            </a:r>
            <a:br>
              <a:rPr altLang="en-US" sz="1800" dirty="0">
                <a:latin typeface="Courier New" pitchFamily="49" charset="0"/>
                <a:cs typeface="Courier New" pitchFamily="49" charset="0"/>
              </a:rPr>
            </a:br>
            <a:r>
              <a:rPr altLang="en-US" sz="1800" dirty="0">
                <a:latin typeface="Courier New" pitchFamily="49" charset="0"/>
                <a:cs typeface="Courier New" pitchFamily="49" charset="0"/>
              </a:rPr>
              <a:t>		</a:t>
            </a:r>
            <a:endParaRPr altLang="en-US" sz="2000" b="1" i="1" dirty="0"/>
          </a:p>
        </p:txBody>
      </p:sp>
      <p:sp>
        <p:nvSpPr>
          <p:cNvPr id="142340"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142341"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96B4975E-DF06-4EE6-978F-BD2D63D12441}" type="slidenum">
              <a:rPr lang="en-US" altLang="en-US" sz="900" b="1">
                <a:solidFill>
                  <a:schemeClr val="tx1"/>
                </a:solidFill>
              </a:rPr>
              <a:pPr>
                <a:spcBef>
                  <a:spcPct val="0"/>
                </a:spcBef>
                <a:buClrTx/>
                <a:buSzTx/>
                <a:buFontTx/>
                <a:buNone/>
              </a:pPr>
              <a:t>10</a:t>
            </a:fld>
            <a:endParaRPr lang="en-US" altLang="en-US" sz="900" b="1">
              <a:solidFill>
                <a:schemeClr val="tx1"/>
              </a:solidFill>
            </a:endParaRPr>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7382" y="2702243"/>
            <a:ext cx="4498836" cy="3652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680078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Title 1"/>
          <p:cNvSpPr>
            <a:spLocks noGrp="1"/>
          </p:cNvSpPr>
          <p:nvPr>
            <p:ph type="title"/>
          </p:nvPr>
        </p:nvSpPr>
        <p:spPr bwMode="auto"/>
        <p:txBody>
          <a:bodyPr/>
          <a:lstStyle/>
          <a:p>
            <a:pPr eaLnBrk="1" hangingPunct="1"/>
            <a:r>
              <a:rPr altLang="en-US" cap="none">
                <a:ea typeface="MS PGothic" pitchFamily="34" charset="-128"/>
              </a:rPr>
              <a:t>JOIN</a:t>
            </a:r>
          </a:p>
        </p:txBody>
      </p:sp>
      <p:sp>
        <p:nvSpPr>
          <p:cNvPr id="152579" name="Content Placeholder 2"/>
          <p:cNvSpPr>
            <a:spLocks noGrp="1"/>
          </p:cNvSpPr>
          <p:nvPr>
            <p:ph idx="1"/>
          </p:nvPr>
        </p:nvSpPr>
        <p:spPr>
          <a:xfrm>
            <a:off x="31750" y="1295400"/>
            <a:ext cx="9144000" cy="4525963"/>
          </a:xfrm>
        </p:spPr>
        <p:txBody>
          <a:bodyPr/>
          <a:lstStyle/>
          <a:p>
            <a:pPr marL="0" indent="0" eaLnBrk="1" hangingPunct="1">
              <a:buNone/>
            </a:pPr>
            <a:r>
              <a:rPr lang="en-US" altLang="en-US" sz="2000" b="1" i="1" dirty="0" smtClean="0"/>
              <a:t>Query </a:t>
            </a:r>
            <a:r>
              <a:rPr lang="en-US" altLang="en-US" sz="2000" b="1" i="1" dirty="0"/>
              <a:t>34: 	</a:t>
            </a:r>
            <a:endParaRPr lang="en-US" altLang="en-US" sz="2000" b="1" i="1" dirty="0" smtClean="0"/>
          </a:p>
          <a:p>
            <a:pPr marL="0" indent="0" eaLnBrk="1" hangingPunct="1">
              <a:buNone/>
            </a:pPr>
            <a:r>
              <a:rPr lang="en-US" altLang="en-US" sz="2000" b="1" i="1" dirty="0">
                <a:latin typeface="Courier New" pitchFamily="49" charset="0"/>
                <a:cs typeface="Courier New" pitchFamily="49" charset="0"/>
              </a:rPr>
              <a:t>	</a:t>
            </a:r>
            <a:r>
              <a:rPr lang="en-US" altLang="en-US" sz="2000" dirty="0" smtClean="0">
                <a:latin typeface="Courier New" pitchFamily="49" charset="0"/>
                <a:cs typeface="Courier New" pitchFamily="49" charset="0"/>
              </a:rPr>
              <a:t>SELECT </a:t>
            </a:r>
            <a:r>
              <a:rPr lang="en-US" altLang="en-US" sz="2000" dirty="0">
                <a:latin typeface="Courier New" pitchFamily="49" charset="0"/>
                <a:cs typeface="Courier New" pitchFamily="49" charset="0"/>
              </a:rPr>
              <a:t>	*</a:t>
            </a:r>
            <a:br>
              <a:rPr lang="en-US" altLang="en-US" sz="2000" dirty="0">
                <a:latin typeface="Courier New" pitchFamily="49" charset="0"/>
                <a:cs typeface="Courier New" pitchFamily="49" charset="0"/>
              </a:rPr>
            </a:br>
            <a:r>
              <a:rPr lang="en-US" altLang="en-US" sz="2000" dirty="0">
                <a:latin typeface="Courier New" pitchFamily="49" charset="0"/>
                <a:cs typeface="Courier New" pitchFamily="49" charset="0"/>
              </a:rPr>
              <a:t>	</a:t>
            </a:r>
            <a:r>
              <a:rPr lang="en-US" altLang="en-US" sz="2000" dirty="0" smtClean="0">
                <a:latin typeface="Courier New" pitchFamily="49" charset="0"/>
                <a:cs typeface="Courier New" pitchFamily="49" charset="0"/>
              </a:rPr>
              <a:t>FROM </a:t>
            </a:r>
            <a:r>
              <a:rPr lang="en-US" altLang="en-US" sz="2000" dirty="0">
                <a:latin typeface="Courier New" pitchFamily="49" charset="0"/>
                <a:cs typeface="Courier New" pitchFamily="49" charset="0"/>
              </a:rPr>
              <a:t>		product, vendor</a:t>
            </a:r>
            <a:br>
              <a:rPr lang="en-US" altLang="en-US" sz="2000" dirty="0">
                <a:latin typeface="Courier New" pitchFamily="49" charset="0"/>
                <a:cs typeface="Courier New" pitchFamily="49" charset="0"/>
              </a:rPr>
            </a:br>
            <a:r>
              <a:rPr lang="en-US" altLang="en-US" sz="2000" dirty="0">
                <a:latin typeface="Courier New" pitchFamily="49" charset="0"/>
                <a:cs typeface="Courier New" pitchFamily="49" charset="0"/>
              </a:rPr>
              <a:t>	</a:t>
            </a:r>
            <a:r>
              <a:rPr lang="en-US" altLang="en-US" sz="2000" dirty="0" smtClean="0">
                <a:latin typeface="Courier New" pitchFamily="49" charset="0"/>
                <a:cs typeface="Courier New" pitchFamily="49" charset="0"/>
              </a:rPr>
              <a:t>WHERE </a:t>
            </a:r>
            <a:r>
              <a:rPr lang="en-US" altLang="en-US" sz="2000" dirty="0">
                <a:latin typeface="Courier New" pitchFamily="49" charset="0"/>
                <a:cs typeface="Courier New" pitchFamily="49" charset="0"/>
              </a:rPr>
              <a:t>	</a:t>
            </a:r>
            <a:r>
              <a:rPr lang="en-US" altLang="en-US" sz="2000" dirty="0" err="1" smtClean="0">
                <a:latin typeface="Courier New" pitchFamily="49" charset="0"/>
                <a:cs typeface="Courier New" pitchFamily="49" charset="0"/>
              </a:rPr>
              <a:t>product.vendorid</a:t>
            </a:r>
            <a:r>
              <a:rPr lang="en-US" altLang="en-US" sz="2000" dirty="0" smtClean="0">
                <a:latin typeface="Courier New" pitchFamily="49" charset="0"/>
                <a:cs typeface="Courier New" pitchFamily="49" charset="0"/>
              </a:rPr>
              <a:t> </a:t>
            </a:r>
            <a:r>
              <a:rPr lang="en-US" altLang="en-US" sz="2000" dirty="0">
                <a:latin typeface="Courier New" pitchFamily="49" charset="0"/>
                <a:cs typeface="Courier New" pitchFamily="49" charset="0"/>
              </a:rPr>
              <a:t>= </a:t>
            </a:r>
            <a:r>
              <a:rPr lang="en-US" altLang="en-US" sz="2000" dirty="0" err="1">
                <a:latin typeface="Courier New" pitchFamily="49" charset="0"/>
                <a:cs typeface="Courier New" pitchFamily="49" charset="0"/>
              </a:rPr>
              <a:t>vendor.vendorid</a:t>
            </a:r>
            <a:r>
              <a:rPr lang="en-US" altLang="en-US" sz="2000" dirty="0">
                <a:latin typeface="Courier New" pitchFamily="49" charset="0"/>
                <a:cs typeface="Courier New" pitchFamily="49" charset="0"/>
              </a:rPr>
              <a:t>;		</a:t>
            </a:r>
            <a:endParaRPr lang="en-US" altLang="en-US" sz="2000" b="1" i="1" dirty="0"/>
          </a:p>
          <a:p>
            <a:pPr marL="0" indent="0" eaLnBrk="1" hangingPunct="1">
              <a:buFont typeface="Wingdings" pitchFamily="2" charset="2"/>
              <a:buNone/>
            </a:pPr>
            <a:endParaRPr lang="en-US" altLang="en-US" sz="2000" b="1" i="1" dirty="0" smtClean="0"/>
          </a:p>
          <a:p>
            <a:pPr marL="0" indent="0" eaLnBrk="1" hangingPunct="1">
              <a:buNone/>
            </a:pPr>
            <a:r>
              <a:rPr lang="en-US" altLang="en-US" sz="2000" b="1" i="1" dirty="0" smtClean="0"/>
              <a:t> </a:t>
            </a:r>
            <a:r>
              <a:rPr lang="en-US" altLang="en-US" sz="2000" b="1" i="1" dirty="0"/>
              <a:t>Query 34 result:</a:t>
            </a:r>
          </a:p>
          <a:p>
            <a:pPr marL="0" indent="0" eaLnBrk="1" hangingPunct="1">
              <a:buFont typeface="Wingdings" pitchFamily="2" charset="2"/>
              <a:buNone/>
            </a:pPr>
            <a:endParaRPr altLang="en-US" sz="2000" b="1" i="1" dirty="0"/>
          </a:p>
        </p:txBody>
      </p:sp>
      <p:sp>
        <p:nvSpPr>
          <p:cNvPr id="152580"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152581"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6DD961A6-3118-4AFB-9A77-F9EE2F3014EF}" type="slidenum">
              <a:rPr lang="en-US" altLang="en-US" sz="900" b="1">
                <a:solidFill>
                  <a:schemeClr val="tx1"/>
                </a:solidFill>
              </a:rPr>
              <a:pPr>
                <a:spcBef>
                  <a:spcPct val="0"/>
                </a:spcBef>
                <a:buClrTx/>
                <a:buSzTx/>
                <a:buFontTx/>
                <a:buNone/>
              </a:pPr>
              <a:t>11</a:t>
            </a:fld>
            <a:endParaRPr lang="en-US" altLang="en-US" sz="900" b="1">
              <a:solidFill>
                <a:schemeClr val="tx1"/>
              </a:solidFill>
            </a:endParaRPr>
          </a:p>
        </p:txBody>
      </p:sp>
      <p:pic>
        <p:nvPicPr>
          <p:cNvPr id="1525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3612" y="3829844"/>
            <a:ext cx="7369175" cy="2395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691454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Title 1"/>
          <p:cNvSpPr>
            <a:spLocks noGrp="1"/>
          </p:cNvSpPr>
          <p:nvPr>
            <p:ph type="title"/>
          </p:nvPr>
        </p:nvSpPr>
        <p:spPr bwMode="auto"/>
        <p:txBody>
          <a:bodyPr/>
          <a:lstStyle/>
          <a:p>
            <a:pPr eaLnBrk="1" hangingPunct="1"/>
            <a:r>
              <a:rPr altLang="en-US" cap="none">
                <a:ea typeface="MS PGothic" pitchFamily="34" charset="-128"/>
              </a:rPr>
              <a:t>JOIN</a:t>
            </a:r>
          </a:p>
        </p:txBody>
      </p:sp>
      <p:sp>
        <p:nvSpPr>
          <p:cNvPr id="150531" name="Content Placeholder 2"/>
          <p:cNvSpPr>
            <a:spLocks noGrp="1"/>
          </p:cNvSpPr>
          <p:nvPr>
            <p:ph idx="1"/>
          </p:nvPr>
        </p:nvSpPr>
        <p:spPr>
          <a:xfrm>
            <a:off x="31750" y="1295400"/>
            <a:ext cx="9144000" cy="4525963"/>
          </a:xfrm>
        </p:spPr>
        <p:txBody>
          <a:bodyPr/>
          <a:lstStyle/>
          <a:p>
            <a:pPr marL="0" indent="0" eaLnBrk="1" hangingPunct="1">
              <a:buFont typeface="Wingdings" pitchFamily="2" charset="2"/>
              <a:buNone/>
            </a:pPr>
            <a:r>
              <a:rPr altLang="en-US" sz="2000" b="1" i="1"/>
              <a:t> Formation of the result of Query 34:</a:t>
            </a:r>
          </a:p>
        </p:txBody>
      </p:sp>
      <p:sp>
        <p:nvSpPr>
          <p:cNvPr id="150532"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150533"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57E3DC16-2B5F-4A62-BCCD-5443DFAB11C6}" type="slidenum">
              <a:rPr lang="en-US" altLang="en-US" sz="900" b="1">
                <a:solidFill>
                  <a:schemeClr val="tx1"/>
                </a:solidFill>
              </a:rPr>
              <a:pPr>
                <a:spcBef>
                  <a:spcPct val="0"/>
                </a:spcBef>
                <a:buClrTx/>
                <a:buSzTx/>
                <a:buFontTx/>
                <a:buNone/>
              </a:pPr>
              <a:t>12</a:t>
            </a:fld>
            <a:endParaRPr lang="en-US" altLang="en-US" sz="900" b="1">
              <a:solidFill>
                <a:schemeClr val="tx1"/>
              </a:solidFill>
            </a:endParaRPr>
          </a:p>
        </p:txBody>
      </p:sp>
      <p:pic>
        <p:nvPicPr>
          <p:cNvPr id="1505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8375" y="1676400"/>
            <a:ext cx="7321550" cy="429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053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9963" y="1676400"/>
            <a:ext cx="7324725" cy="486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808193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Title 1"/>
          <p:cNvSpPr>
            <a:spLocks noGrp="1"/>
          </p:cNvSpPr>
          <p:nvPr>
            <p:ph type="title"/>
          </p:nvPr>
        </p:nvSpPr>
        <p:spPr bwMode="auto"/>
        <p:txBody>
          <a:bodyPr>
            <a:normAutofit fontScale="90000"/>
          </a:bodyPr>
          <a:lstStyle/>
          <a:p>
            <a:pPr eaLnBrk="1" hangingPunct="1"/>
            <a:r>
              <a:rPr altLang="en-US" cap="none" dirty="0" smtClean="0">
                <a:ea typeface="MS PGothic" pitchFamily="34" charset="-128"/>
              </a:rPr>
              <a:t>ALIAS: </a:t>
            </a:r>
            <a:r>
              <a:rPr lang="en-US" altLang="en-US" b="1" dirty="0"/>
              <a:t>Alias</a:t>
            </a:r>
            <a:br>
              <a:rPr lang="en-US" altLang="en-US" b="1" dirty="0"/>
            </a:br>
            <a:r>
              <a:rPr lang="en-US" altLang="en-US" sz="2000" dirty="0">
                <a:solidFill>
                  <a:srgbClr val="0070C0"/>
                </a:solidFill>
              </a:rPr>
              <a:t>An alternative and usually shorter name that can be used anywhere within a query instead of the full relation name</a:t>
            </a:r>
            <a:r>
              <a:rPr lang="en-US" altLang="en-US" dirty="0">
                <a:solidFill>
                  <a:srgbClr val="0070C0"/>
                </a:solidFill>
              </a:rPr>
              <a:t/>
            </a:r>
            <a:br>
              <a:rPr lang="en-US" altLang="en-US" dirty="0">
                <a:solidFill>
                  <a:srgbClr val="0070C0"/>
                </a:solidFill>
              </a:rPr>
            </a:br>
            <a:endParaRPr altLang="en-US" cap="none" dirty="0">
              <a:solidFill>
                <a:srgbClr val="0070C0"/>
              </a:solidFill>
              <a:ea typeface="MS PGothic" pitchFamily="34" charset="-128"/>
            </a:endParaRPr>
          </a:p>
        </p:txBody>
      </p:sp>
      <p:sp>
        <p:nvSpPr>
          <p:cNvPr id="158723" name="Content Placeholder 2"/>
          <p:cNvSpPr>
            <a:spLocks noGrp="1"/>
          </p:cNvSpPr>
          <p:nvPr>
            <p:ph idx="1"/>
          </p:nvPr>
        </p:nvSpPr>
        <p:spPr>
          <a:xfrm>
            <a:off x="304800" y="1600200"/>
            <a:ext cx="9067800" cy="4525963"/>
          </a:xfrm>
        </p:spPr>
        <p:txBody>
          <a:bodyPr/>
          <a:lstStyle/>
          <a:p>
            <a:pPr marL="0" indent="0" eaLnBrk="1" hangingPunct="1">
              <a:buFont typeface="Wingdings" pitchFamily="2" charset="2"/>
              <a:buNone/>
            </a:pPr>
            <a:r>
              <a:rPr altLang="en-US" sz="2000" b="1" i="1" dirty="0"/>
              <a:t>Query 31a text:   </a:t>
            </a:r>
            <a:r>
              <a:rPr altLang="en-US" sz="2000" i="1" dirty="0"/>
              <a:t>For each product, retrieve the product ID, name of the product,</a:t>
            </a:r>
            <a:br>
              <a:rPr altLang="en-US" sz="2000" i="1" dirty="0"/>
            </a:br>
            <a:r>
              <a:rPr altLang="en-US" sz="1600" b="1" i="1" dirty="0"/>
              <a:t>(same query)</a:t>
            </a:r>
            <a:r>
              <a:rPr altLang="en-US" sz="1000" dirty="0">
                <a:latin typeface="Courier New" pitchFamily="49" charset="0"/>
                <a:cs typeface="Courier New" pitchFamily="49" charset="0"/>
              </a:rPr>
              <a:t> </a:t>
            </a:r>
            <a:r>
              <a:rPr altLang="en-US" sz="2000" i="1" dirty="0"/>
              <a:t>	name of the vendor of the product, and price of the product</a:t>
            </a:r>
          </a:p>
          <a:p>
            <a:pPr marL="0" indent="0" eaLnBrk="1" hangingPunct="1">
              <a:buFont typeface="Wingdings" pitchFamily="2" charset="2"/>
              <a:buNone/>
            </a:pPr>
            <a:endParaRPr altLang="en-US" sz="2000" b="1" i="1" dirty="0"/>
          </a:p>
          <a:p>
            <a:pPr marL="0" indent="0" eaLnBrk="1" hangingPunct="1">
              <a:buFont typeface="Wingdings" pitchFamily="2" charset="2"/>
              <a:buNone/>
            </a:pPr>
            <a:r>
              <a:rPr altLang="en-US" sz="2000" b="1" i="1" dirty="0"/>
              <a:t>Query 31a: 	</a:t>
            </a:r>
            <a:r>
              <a:rPr altLang="en-US" sz="1800" dirty="0">
                <a:latin typeface="Courier New" pitchFamily="49" charset="0"/>
                <a:cs typeface="Courier New" pitchFamily="49" charset="0"/>
              </a:rPr>
              <a:t>SELECT 	</a:t>
            </a:r>
            <a:r>
              <a:rPr altLang="en-US" sz="1800" dirty="0" err="1">
                <a:latin typeface="Courier New" pitchFamily="49" charset="0"/>
                <a:cs typeface="Courier New" pitchFamily="49" charset="0"/>
              </a:rPr>
              <a:t>p.productid</a:t>
            </a:r>
            <a:r>
              <a:rPr altLang="en-US" sz="1800" dirty="0">
                <a:latin typeface="Courier New" pitchFamily="49" charset="0"/>
                <a:cs typeface="Courier New" pitchFamily="49" charset="0"/>
              </a:rPr>
              <a:t>,</a:t>
            </a:r>
            <a:r>
              <a:rPr altLang="en-US" sz="1000" dirty="0">
                <a:latin typeface="Courier New" pitchFamily="49" charset="0"/>
                <a:cs typeface="Courier New" pitchFamily="49" charset="0"/>
              </a:rPr>
              <a:t> </a:t>
            </a:r>
            <a:r>
              <a:rPr altLang="en-US" sz="1800" dirty="0" err="1">
                <a:latin typeface="Courier New" pitchFamily="49" charset="0"/>
                <a:cs typeface="Courier New" pitchFamily="49" charset="0"/>
              </a:rPr>
              <a:t>p.productname</a:t>
            </a:r>
            <a:r>
              <a:rPr altLang="en-US" sz="1800" dirty="0">
                <a:latin typeface="Courier New" pitchFamily="49" charset="0"/>
                <a:cs typeface="Courier New" pitchFamily="49" charset="0"/>
              </a:rPr>
              <a:t>,</a:t>
            </a:r>
            <a:br>
              <a:rPr altLang="en-US" sz="1800" dirty="0">
                <a:latin typeface="Courier New" pitchFamily="49" charset="0"/>
                <a:cs typeface="Courier New" pitchFamily="49" charset="0"/>
              </a:rPr>
            </a:br>
            <a:r>
              <a:rPr altLang="en-US" sz="1000" dirty="0">
                <a:latin typeface="Courier New" pitchFamily="49" charset="0"/>
                <a:cs typeface="Courier New" pitchFamily="49" charset="0"/>
              </a:rPr>
              <a:t>				</a:t>
            </a:r>
            <a:r>
              <a:rPr altLang="en-US" sz="1800" dirty="0" err="1">
                <a:latin typeface="Courier New" pitchFamily="49" charset="0"/>
                <a:cs typeface="Courier New" pitchFamily="49" charset="0"/>
              </a:rPr>
              <a:t>v.vendorname</a:t>
            </a:r>
            <a:r>
              <a:rPr altLang="en-US" sz="1800" dirty="0">
                <a:latin typeface="Courier New" pitchFamily="49" charset="0"/>
                <a:cs typeface="Courier New" pitchFamily="49" charset="0"/>
              </a:rPr>
              <a:t>, </a:t>
            </a:r>
            <a:r>
              <a:rPr altLang="en-US" sz="1800" dirty="0" err="1">
                <a:latin typeface="Courier New" pitchFamily="49" charset="0"/>
                <a:cs typeface="Courier New" pitchFamily="49" charset="0"/>
              </a:rPr>
              <a:t>p.productprice</a:t>
            </a:r>
            <a:r>
              <a:rPr altLang="en-US" sz="1800" dirty="0">
                <a:latin typeface="Courier New" pitchFamily="49" charset="0"/>
                <a:cs typeface="Courier New" pitchFamily="49" charset="0"/>
              </a:rPr>
              <a:t/>
            </a:r>
            <a:br>
              <a:rPr altLang="en-US" sz="1800" dirty="0">
                <a:latin typeface="Courier New" pitchFamily="49" charset="0"/>
                <a:cs typeface="Courier New" pitchFamily="49" charset="0"/>
              </a:rPr>
            </a:br>
            <a:r>
              <a:rPr altLang="en-US" sz="1800" dirty="0">
                <a:latin typeface="Courier New" pitchFamily="49" charset="0"/>
                <a:cs typeface="Courier New" pitchFamily="49" charset="0"/>
              </a:rPr>
              <a:t>		FROM 		product </a:t>
            </a:r>
            <a:r>
              <a:rPr lang="en-US" altLang="en-US" sz="1800" b="1" dirty="0">
                <a:solidFill>
                  <a:srgbClr val="0070C0"/>
                </a:solidFill>
                <a:latin typeface="Courier New" pitchFamily="49" charset="0"/>
                <a:cs typeface="Courier New" pitchFamily="49" charset="0"/>
              </a:rPr>
              <a:t>p</a:t>
            </a:r>
            <a:r>
              <a:rPr altLang="en-US" sz="1800" dirty="0">
                <a:latin typeface="Courier New" pitchFamily="49" charset="0"/>
                <a:cs typeface="Courier New" pitchFamily="49" charset="0"/>
              </a:rPr>
              <a:t>, vendor </a:t>
            </a:r>
            <a:r>
              <a:rPr altLang="en-US" sz="1800" b="1" dirty="0">
                <a:solidFill>
                  <a:srgbClr val="0070C0"/>
                </a:solidFill>
                <a:latin typeface="Courier New" pitchFamily="49" charset="0"/>
                <a:cs typeface="Courier New" pitchFamily="49" charset="0"/>
              </a:rPr>
              <a:t>v</a:t>
            </a:r>
            <a:r>
              <a:rPr altLang="en-US" sz="1800" dirty="0">
                <a:latin typeface="Courier New" pitchFamily="49" charset="0"/>
                <a:cs typeface="Courier New" pitchFamily="49" charset="0"/>
              </a:rPr>
              <a:t/>
            </a:r>
            <a:br>
              <a:rPr altLang="en-US" sz="1800" dirty="0">
                <a:latin typeface="Courier New" pitchFamily="49" charset="0"/>
                <a:cs typeface="Courier New" pitchFamily="49" charset="0"/>
              </a:rPr>
            </a:br>
            <a:r>
              <a:rPr altLang="en-US" sz="1800" dirty="0">
                <a:latin typeface="Courier New" pitchFamily="49" charset="0"/>
                <a:cs typeface="Courier New" pitchFamily="49" charset="0"/>
              </a:rPr>
              <a:t>		WHERE 		</a:t>
            </a:r>
            <a:r>
              <a:rPr lang="en-US" altLang="en-US" sz="1800" b="1" dirty="0" err="1" smtClean="0">
                <a:solidFill>
                  <a:srgbClr val="0070C0"/>
                </a:solidFill>
                <a:latin typeface="Courier New" pitchFamily="49" charset="0"/>
                <a:cs typeface="Courier New" pitchFamily="49" charset="0"/>
              </a:rPr>
              <a:t>p.</a:t>
            </a:r>
            <a:r>
              <a:rPr altLang="en-US" sz="1800" dirty="0" err="1" smtClean="0">
                <a:latin typeface="Courier New" pitchFamily="49" charset="0"/>
                <a:cs typeface="Courier New" pitchFamily="49" charset="0"/>
              </a:rPr>
              <a:t>vendorid</a:t>
            </a:r>
            <a:r>
              <a:rPr altLang="en-US" sz="1800" dirty="0" smtClean="0">
                <a:latin typeface="Courier New" pitchFamily="49" charset="0"/>
                <a:cs typeface="Courier New" pitchFamily="49" charset="0"/>
              </a:rPr>
              <a:t> </a:t>
            </a:r>
            <a:r>
              <a:rPr altLang="en-US" sz="1800" dirty="0">
                <a:latin typeface="Courier New" pitchFamily="49" charset="0"/>
                <a:cs typeface="Courier New" pitchFamily="49" charset="0"/>
              </a:rPr>
              <a:t>= </a:t>
            </a:r>
            <a:r>
              <a:rPr lang="en-US" altLang="en-US" sz="1800" b="1" dirty="0" err="1" smtClean="0">
                <a:solidFill>
                  <a:srgbClr val="0070C0"/>
                </a:solidFill>
                <a:latin typeface="Courier New" pitchFamily="49" charset="0"/>
                <a:cs typeface="Courier New" pitchFamily="49" charset="0"/>
              </a:rPr>
              <a:t>v.</a:t>
            </a:r>
            <a:r>
              <a:rPr altLang="en-US" sz="1800" dirty="0" err="1" smtClean="0">
                <a:latin typeface="Courier New" pitchFamily="49" charset="0"/>
                <a:cs typeface="Courier New" pitchFamily="49" charset="0"/>
              </a:rPr>
              <a:t>vendorid</a:t>
            </a:r>
            <a:r>
              <a:rPr altLang="en-US" sz="1800" dirty="0">
                <a:latin typeface="Courier New" pitchFamily="49" charset="0"/>
                <a:cs typeface="Courier New" pitchFamily="49" charset="0"/>
              </a:rPr>
              <a:t>;</a:t>
            </a:r>
            <a:endParaRPr altLang="en-US" sz="2000" b="1" i="1" dirty="0"/>
          </a:p>
          <a:p>
            <a:pPr marL="0" indent="0" eaLnBrk="1" hangingPunct="1">
              <a:buFont typeface="Wingdings" pitchFamily="2" charset="2"/>
              <a:buNone/>
            </a:pPr>
            <a:r>
              <a:rPr altLang="en-US" sz="2000" b="1" i="1" dirty="0"/>
              <a:t/>
            </a:r>
            <a:br>
              <a:rPr altLang="en-US" sz="2000" b="1" i="1" dirty="0"/>
            </a:br>
            <a:r>
              <a:rPr altLang="en-US" sz="2000" b="1" i="1" dirty="0"/>
              <a:t>Query 31a result:</a:t>
            </a:r>
            <a:br>
              <a:rPr altLang="en-US" sz="2000" b="1" i="1" dirty="0"/>
            </a:br>
            <a:r>
              <a:rPr altLang="en-US" sz="1600" b="1" i="1" dirty="0"/>
              <a:t>(same result)</a:t>
            </a:r>
          </a:p>
        </p:txBody>
      </p:sp>
      <p:sp>
        <p:nvSpPr>
          <p:cNvPr id="158724"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158725"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C8E79948-5995-408D-B1D7-FF5DF3B2C301}" type="slidenum">
              <a:rPr lang="en-US" altLang="en-US" sz="900" b="1">
                <a:solidFill>
                  <a:schemeClr val="tx1"/>
                </a:solidFill>
              </a:rPr>
              <a:pPr>
                <a:spcBef>
                  <a:spcPct val="0"/>
                </a:spcBef>
                <a:buClrTx/>
                <a:buSzTx/>
                <a:buFontTx/>
                <a:buNone/>
              </a:pPr>
              <a:t>13</a:t>
            </a:fld>
            <a:endParaRPr lang="en-US" altLang="en-US" sz="900" b="1">
              <a:solidFill>
                <a:schemeClr val="tx1"/>
              </a:solidFill>
            </a:endParaRPr>
          </a:p>
        </p:txBody>
      </p:sp>
      <p:pic>
        <p:nvPicPr>
          <p:cNvPr id="1587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5600" y="4162425"/>
            <a:ext cx="4819650" cy="246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64493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Title 1"/>
          <p:cNvSpPr>
            <a:spLocks noGrp="1"/>
          </p:cNvSpPr>
          <p:nvPr>
            <p:ph type="title"/>
          </p:nvPr>
        </p:nvSpPr>
        <p:spPr bwMode="auto"/>
        <p:txBody>
          <a:bodyPr/>
          <a:lstStyle/>
          <a:p>
            <a:pPr eaLnBrk="1" hangingPunct="1"/>
            <a:r>
              <a:rPr altLang="en-US" cap="none">
                <a:ea typeface="MS PGothic" pitchFamily="34" charset="-128"/>
              </a:rPr>
              <a:t>ALIAS</a:t>
            </a:r>
          </a:p>
        </p:txBody>
      </p:sp>
      <p:sp>
        <p:nvSpPr>
          <p:cNvPr id="160771" name="Content Placeholder 2"/>
          <p:cNvSpPr>
            <a:spLocks noGrp="1"/>
          </p:cNvSpPr>
          <p:nvPr>
            <p:ph idx="1"/>
          </p:nvPr>
        </p:nvSpPr>
        <p:spPr>
          <a:xfrm>
            <a:off x="-76200" y="1600200"/>
            <a:ext cx="9448800" cy="4525963"/>
          </a:xfrm>
        </p:spPr>
        <p:txBody>
          <a:bodyPr/>
          <a:lstStyle/>
          <a:p>
            <a:pPr marL="0" indent="0" eaLnBrk="1" hangingPunct="1">
              <a:buFont typeface="Wingdings" pitchFamily="2" charset="2"/>
              <a:buNone/>
            </a:pPr>
            <a:r>
              <a:rPr altLang="en-US" sz="2000" b="1" i="1" dirty="0"/>
              <a:t>Query 31b text:   </a:t>
            </a:r>
            <a:r>
              <a:rPr altLang="en-US" sz="2000" i="1" dirty="0"/>
              <a:t>For each product, retrieve the product id, name of the product,</a:t>
            </a:r>
            <a:br>
              <a:rPr altLang="en-US" sz="2000" i="1" dirty="0"/>
            </a:br>
            <a:r>
              <a:rPr altLang="en-US" sz="2000" i="1" dirty="0"/>
              <a:t> </a:t>
            </a:r>
            <a:r>
              <a:rPr altLang="en-US" sz="1600" b="1" i="1" dirty="0"/>
              <a:t>(same query)</a:t>
            </a:r>
            <a:r>
              <a:rPr altLang="en-US" sz="1000" dirty="0">
                <a:latin typeface="Courier New" pitchFamily="49" charset="0"/>
                <a:cs typeface="Courier New" pitchFamily="49" charset="0"/>
              </a:rPr>
              <a:t> </a:t>
            </a:r>
            <a:r>
              <a:rPr altLang="en-US" sz="2000" i="1" dirty="0"/>
              <a:t>	name of the vendor of the product, and price of the product</a:t>
            </a:r>
          </a:p>
          <a:p>
            <a:pPr marL="0" indent="0" eaLnBrk="1" hangingPunct="1">
              <a:buFont typeface="Wingdings" pitchFamily="2" charset="2"/>
              <a:buNone/>
            </a:pPr>
            <a:endParaRPr altLang="en-US" sz="2000" i="1" dirty="0"/>
          </a:p>
          <a:p>
            <a:pPr marL="0" indent="0" eaLnBrk="1" hangingPunct="1">
              <a:buFont typeface="Wingdings" pitchFamily="2" charset="2"/>
              <a:buNone/>
            </a:pPr>
            <a:r>
              <a:rPr altLang="en-US" sz="2000" b="1" i="1" dirty="0"/>
              <a:t>Query 31b: 	</a:t>
            </a:r>
            <a:r>
              <a:rPr altLang="en-US" sz="1800" dirty="0">
                <a:latin typeface="Courier New" pitchFamily="49" charset="0"/>
                <a:cs typeface="Courier New" pitchFamily="49" charset="0"/>
              </a:rPr>
              <a:t>SELECT		</a:t>
            </a:r>
            <a:r>
              <a:rPr altLang="en-US" sz="1800" dirty="0" err="1">
                <a:latin typeface="Courier New" pitchFamily="49" charset="0"/>
                <a:cs typeface="Courier New" pitchFamily="49" charset="0"/>
              </a:rPr>
              <a:t>p.productid</a:t>
            </a:r>
            <a:r>
              <a:rPr altLang="en-US" sz="1400" dirty="0">
                <a:latin typeface="Courier New" pitchFamily="49" charset="0"/>
                <a:cs typeface="Courier New" pitchFamily="49" charset="0"/>
              </a:rPr>
              <a:t> </a:t>
            </a:r>
            <a:r>
              <a:rPr altLang="en-US" sz="1800" dirty="0" err="1">
                <a:latin typeface="Courier New" pitchFamily="49" charset="0"/>
                <a:cs typeface="Courier New" pitchFamily="49" charset="0"/>
              </a:rPr>
              <a:t>pid</a:t>
            </a:r>
            <a:r>
              <a:rPr altLang="en-US" sz="1800" dirty="0">
                <a:latin typeface="Courier New" pitchFamily="49" charset="0"/>
                <a:cs typeface="Courier New" pitchFamily="49" charset="0"/>
              </a:rPr>
              <a:t>,</a:t>
            </a:r>
            <a:r>
              <a:rPr altLang="en-US" sz="1000" dirty="0">
                <a:latin typeface="Courier New" pitchFamily="49" charset="0"/>
                <a:cs typeface="Courier New" pitchFamily="49" charset="0"/>
              </a:rPr>
              <a:t> </a:t>
            </a:r>
            <a:r>
              <a:rPr altLang="en-US" sz="1800" dirty="0" err="1">
                <a:latin typeface="Courier New" pitchFamily="49" charset="0"/>
                <a:cs typeface="Courier New" pitchFamily="49" charset="0"/>
              </a:rPr>
              <a:t>p.productname</a:t>
            </a:r>
            <a:r>
              <a:rPr altLang="en-US" sz="1400" dirty="0">
                <a:latin typeface="Courier New" pitchFamily="49" charset="0"/>
                <a:cs typeface="Courier New" pitchFamily="49" charset="0"/>
              </a:rPr>
              <a:t> </a:t>
            </a:r>
            <a:r>
              <a:rPr altLang="en-US" sz="1800" dirty="0" err="1">
                <a:latin typeface="Courier New" pitchFamily="49" charset="0"/>
                <a:cs typeface="Courier New" pitchFamily="49" charset="0"/>
              </a:rPr>
              <a:t>pname</a:t>
            </a:r>
            <a:r>
              <a:rPr altLang="en-US" sz="1800" dirty="0">
                <a:latin typeface="Courier New" pitchFamily="49" charset="0"/>
                <a:cs typeface="Courier New" pitchFamily="49" charset="0"/>
              </a:rPr>
              <a:t>,</a:t>
            </a:r>
            <a:br>
              <a:rPr altLang="en-US" sz="1800" dirty="0">
                <a:latin typeface="Courier New" pitchFamily="49" charset="0"/>
                <a:cs typeface="Courier New" pitchFamily="49" charset="0"/>
              </a:rPr>
            </a:br>
            <a:r>
              <a:rPr altLang="en-US" sz="1000" dirty="0">
                <a:latin typeface="Courier New" pitchFamily="49" charset="0"/>
                <a:cs typeface="Courier New" pitchFamily="49" charset="0"/>
              </a:rPr>
              <a:t>				</a:t>
            </a:r>
            <a:r>
              <a:rPr altLang="en-US" sz="1800" dirty="0" err="1">
                <a:latin typeface="Courier New" pitchFamily="49" charset="0"/>
                <a:cs typeface="Courier New" pitchFamily="49" charset="0"/>
              </a:rPr>
              <a:t>v.vendorname</a:t>
            </a:r>
            <a:r>
              <a:rPr altLang="en-US" sz="1400" dirty="0">
                <a:latin typeface="Courier New" pitchFamily="49" charset="0"/>
                <a:cs typeface="Courier New" pitchFamily="49" charset="0"/>
              </a:rPr>
              <a:t> </a:t>
            </a:r>
            <a:r>
              <a:rPr altLang="en-US" sz="1800" dirty="0" err="1">
                <a:latin typeface="Courier New" pitchFamily="49" charset="0"/>
                <a:cs typeface="Courier New" pitchFamily="49" charset="0"/>
              </a:rPr>
              <a:t>vname</a:t>
            </a:r>
            <a:r>
              <a:rPr altLang="en-US" sz="1800" dirty="0">
                <a:latin typeface="Courier New" pitchFamily="49" charset="0"/>
                <a:cs typeface="Courier New" pitchFamily="49" charset="0"/>
              </a:rPr>
              <a:t>,</a:t>
            </a:r>
            <a:r>
              <a:rPr altLang="en-US" sz="400" dirty="0">
                <a:latin typeface="Courier New" pitchFamily="49" charset="0"/>
                <a:cs typeface="Courier New" pitchFamily="49" charset="0"/>
              </a:rPr>
              <a:t> </a:t>
            </a:r>
            <a:r>
              <a:rPr altLang="en-US" sz="1800" dirty="0" err="1">
                <a:latin typeface="Courier New" pitchFamily="49" charset="0"/>
                <a:cs typeface="Courier New" pitchFamily="49" charset="0"/>
              </a:rPr>
              <a:t>p.productprice</a:t>
            </a:r>
            <a:r>
              <a:rPr altLang="en-US" sz="1400" dirty="0">
                <a:latin typeface="Courier New" pitchFamily="49" charset="0"/>
                <a:cs typeface="Courier New" pitchFamily="49" charset="0"/>
              </a:rPr>
              <a:t> </a:t>
            </a:r>
            <a:r>
              <a:rPr altLang="en-US" sz="1800" dirty="0" err="1">
                <a:latin typeface="Courier New" pitchFamily="49" charset="0"/>
                <a:cs typeface="Courier New" pitchFamily="49" charset="0"/>
              </a:rPr>
              <a:t>pprice</a:t>
            </a:r>
            <a:r>
              <a:rPr altLang="en-US" sz="1800" dirty="0">
                <a:latin typeface="Courier New" pitchFamily="49" charset="0"/>
                <a:cs typeface="Courier New" pitchFamily="49" charset="0"/>
              </a:rPr>
              <a:t/>
            </a:r>
            <a:br>
              <a:rPr altLang="en-US" sz="1800" dirty="0">
                <a:latin typeface="Courier New" pitchFamily="49" charset="0"/>
                <a:cs typeface="Courier New" pitchFamily="49" charset="0"/>
              </a:rPr>
            </a:br>
            <a:r>
              <a:rPr altLang="en-US" sz="1800" dirty="0">
                <a:latin typeface="Courier New" pitchFamily="49" charset="0"/>
                <a:cs typeface="Courier New" pitchFamily="49" charset="0"/>
              </a:rPr>
              <a:t>		FROM 		product p, vendor v</a:t>
            </a:r>
            <a:br>
              <a:rPr altLang="en-US" sz="1800" dirty="0">
                <a:latin typeface="Courier New" pitchFamily="49" charset="0"/>
                <a:cs typeface="Courier New" pitchFamily="49" charset="0"/>
              </a:rPr>
            </a:br>
            <a:r>
              <a:rPr altLang="en-US" sz="1800" dirty="0">
                <a:latin typeface="Courier New" pitchFamily="49" charset="0"/>
                <a:cs typeface="Courier New" pitchFamily="49" charset="0"/>
              </a:rPr>
              <a:t>		WHERE 		</a:t>
            </a:r>
            <a:r>
              <a:rPr altLang="en-US" sz="1800" dirty="0" err="1">
                <a:latin typeface="Courier New" pitchFamily="49" charset="0"/>
                <a:cs typeface="Courier New" pitchFamily="49" charset="0"/>
              </a:rPr>
              <a:t>p.vendorid</a:t>
            </a:r>
            <a:r>
              <a:rPr altLang="en-US" sz="1800" dirty="0">
                <a:latin typeface="Courier New" pitchFamily="49" charset="0"/>
                <a:cs typeface="Courier New" pitchFamily="49" charset="0"/>
              </a:rPr>
              <a:t> = </a:t>
            </a:r>
            <a:r>
              <a:rPr altLang="en-US" sz="1800" dirty="0" err="1">
                <a:latin typeface="Courier New" pitchFamily="49" charset="0"/>
                <a:cs typeface="Courier New" pitchFamily="49" charset="0"/>
              </a:rPr>
              <a:t>v.vendorid</a:t>
            </a:r>
            <a:r>
              <a:rPr altLang="en-US" sz="1800" dirty="0">
                <a:latin typeface="Courier New" pitchFamily="49" charset="0"/>
                <a:cs typeface="Courier New" pitchFamily="49" charset="0"/>
              </a:rPr>
              <a:t>;</a:t>
            </a:r>
            <a:endParaRPr altLang="en-US" sz="2000" b="1" i="1" dirty="0"/>
          </a:p>
          <a:p>
            <a:pPr marL="0" indent="0" eaLnBrk="1" hangingPunct="1">
              <a:buFont typeface="Wingdings" pitchFamily="2" charset="2"/>
              <a:buNone/>
            </a:pPr>
            <a:endParaRPr altLang="en-US" sz="2000" b="1" i="1" dirty="0"/>
          </a:p>
          <a:p>
            <a:pPr marL="0" indent="0" eaLnBrk="1" hangingPunct="1">
              <a:buFont typeface="Wingdings" pitchFamily="2" charset="2"/>
              <a:buNone/>
            </a:pPr>
            <a:r>
              <a:rPr altLang="en-US" sz="2000" b="1" i="1" dirty="0"/>
              <a:t>Query 31b result:</a:t>
            </a:r>
            <a:br>
              <a:rPr altLang="en-US" sz="2000" b="1" i="1" dirty="0"/>
            </a:br>
            <a:r>
              <a:rPr altLang="en-US" sz="1600" b="1" i="1" dirty="0"/>
              <a:t>(</a:t>
            </a:r>
            <a:r>
              <a:rPr altLang="en-US" sz="1600" b="1" i="1" dirty="0">
                <a:solidFill>
                  <a:srgbClr val="0070C0"/>
                </a:solidFill>
              </a:rPr>
              <a:t>same result,</a:t>
            </a:r>
            <a:br>
              <a:rPr altLang="en-US" sz="1600" b="1" i="1" dirty="0">
                <a:solidFill>
                  <a:srgbClr val="0070C0"/>
                </a:solidFill>
              </a:rPr>
            </a:br>
            <a:r>
              <a:rPr altLang="en-US" sz="1600" b="1" i="1" dirty="0">
                <a:solidFill>
                  <a:srgbClr val="0070C0"/>
                </a:solidFill>
              </a:rPr>
              <a:t>different column</a:t>
            </a:r>
            <a:br>
              <a:rPr altLang="en-US" sz="1600" b="1" i="1" dirty="0">
                <a:solidFill>
                  <a:srgbClr val="0070C0"/>
                </a:solidFill>
              </a:rPr>
            </a:br>
            <a:r>
              <a:rPr altLang="en-US" sz="1600" b="1" i="1" dirty="0">
                <a:solidFill>
                  <a:srgbClr val="0070C0"/>
                </a:solidFill>
              </a:rPr>
              <a:t>names in the result</a:t>
            </a:r>
            <a:r>
              <a:rPr altLang="en-US" sz="1600" b="1" i="1" dirty="0"/>
              <a:t>)</a:t>
            </a:r>
          </a:p>
        </p:txBody>
      </p:sp>
      <p:sp>
        <p:nvSpPr>
          <p:cNvPr id="160772"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160773"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36797246-6F80-408D-AB77-1863E9DAED47}" type="slidenum">
              <a:rPr lang="en-US" altLang="en-US" sz="900" b="1">
                <a:solidFill>
                  <a:schemeClr val="tx1"/>
                </a:solidFill>
              </a:rPr>
              <a:pPr>
                <a:spcBef>
                  <a:spcPct val="0"/>
                </a:spcBef>
                <a:buClrTx/>
                <a:buSzTx/>
                <a:buFontTx/>
                <a:buNone/>
              </a:pPr>
              <a:t>14</a:t>
            </a:fld>
            <a:endParaRPr lang="en-US" altLang="en-US" sz="900" b="1">
              <a:solidFill>
                <a:schemeClr val="tx1"/>
              </a:solidFill>
            </a:endParaRPr>
          </a:p>
        </p:txBody>
      </p:sp>
      <p:pic>
        <p:nvPicPr>
          <p:cNvPr id="1607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66938" y="4114800"/>
            <a:ext cx="4038600" cy="2371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494351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Title 1"/>
          <p:cNvSpPr>
            <a:spLocks noGrp="1"/>
          </p:cNvSpPr>
          <p:nvPr>
            <p:ph type="title"/>
          </p:nvPr>
        </p:nvSpPr>
        <p:spPr bwMode="auto">
          <a:xfrm>
            <a:off x="304800" y="381000"/>
            <a:ext cx="8686800" cy="838200"/>
          </a:xfrm>
        </p:spPr>
        <p:txBody>
          <a:bodyPr>
            <a:normAutofit fontScale="90000"/>
          </a:bodyPr>
          <a:lstStyle/>
          <a:p>
            <a:pPr eaLnBrk="1" hangingPunct="1"/>
            <a:r>
              <a:rPr altLang="en-US" cap="none" dirty="0">
                <a:ea typeface="MS PGothic" pitchFamily="34" charset="-128"/>
              </a:rPr>
              <a:t>JOINING MULTIPLE </a:t>
            </a:r>
            <a:r>
              <a:rPr altLang="en-US" cap="none" dirty="0" smtClean="0">
                <a:ea typeface="MS PGothic" pitchFamily="34" charset="-128"/>
              </a:rPr>
              <a:t>RELATIONS</a:t>
            </a:r>
            <a:br>
              <a:rPr altLang="en-US" cap="none" dirty="0" smtClean="0">
                <a:ea typeface="MS PGothic" pitchFamily="34" charset="-128"/>
              </a:rPr>
            </a:br>
            <a:r>
              <a:rPr lang="en-US" altLang="en-US" sz="2000" dirty="0">
                <a:solidFill>
                  <a:srgbClr val="0070C0"/>
                </a:solidFill>
              </a:rPr>
              <a:t>A query can contain multiple JOIN conditions, joining multiple relations</a:t>
            </a:r>
            <a:r>
              <a:rPr lang="en-US" altLang="en-US" dirty="0">
                <a:solidFill>
                  <a:srgbClr val="0070C0"/>
                </a:solidFill>
              </a:rPr>
              <a:t/>
            </a:r>
            <a:br>
              <a:rPr lang="en-US" altLang="en-US" dirty="0">
                <a:solidFill>
                  <a:srgbClr val="0070C0"/>
                </a:solidFill>
              </a:rPr>
            </a:br>
            <a:endParaRPr altLang="en-US" cap="none" dirty="0">
              <a:ea typeface="MS PGothic" pitchFamily="34" charset="-128"/>
            </a:endParaRPr>
          </a:p>
        </p:txBody>
      </p:sp>
      <p:sp>
        <p:nvSpPr>
          <p:cNvPr id="166915" name="Content Placeholder 2"/>
          <p:cNvSpPr>
            <a:spLocks noGrp="1"/>
          </p:cNvSpPr>
          <p:nvPr>
            <p:ph idx="1"/>
          </p:nvPr>
        </p:nvSpPr>
        <p:spPr>
          <a:xfrm>
            <a:off x="0" y="1066800"/>
            <a:ext cx="9144000" cy="4525963"/>
          </a:xfrm>
        </p:spPr>
        <p:txBody>
          <a:bodyPr/>
          <a:lstStyle/>
          <a:p>
            <a:pPr marL="0" indent="0" eaLnBrk="1" hangingPunct="1">
              <a:buFont typeface="Wingdings" pitchFamily="2" charset="2"/>
              <a:buNone/>
            </a:pPr>
            <a:r>
              <a:rPr altLang="en-US" sz="2000" b="1" i="1" dirty="0"/>
              <a:t>Query 35 text: 	</a:t>
            </a:r>
            <a:r>
              <a:rPr altLang="en-US" sz="2000" i="1" dirty="0"/>
              <a:t>For each line item of a sales transaction, retrieve the 			transaction identifier, date of the transaction, name of the 			product that was sold, quantity sold, and amount charged</a:t>
            </a:r>
          </a:p>
          <a:p>
            <a:pPr marL="0" indent="0" eaLnBrk="1" hangingPunct="1">
              <a:buFont typeface="Wingdings" pitchFamily="2" charset="2"/>
              <a:buNone/>
            </a:pPr>
            <a:endParaRPr altLang="en-US" sz="800" i="1" dirty="0"/>
          </a:p>
          <a:p>
            <a:pPr marL="0" indent="0" eaLnBrk="1" hangingPunct="1">
              <a:buFont typeface="Wingdings" pitchFamily="2" charset="2"/>
              <a:buNone/>
            </a:pPr>
            <a:r>
              <a:rPr altLang="en-US" sz="2000" b="1" i="1" dirty="0"/>
              <a:t>Query 35: 	</a:t>
            </a:r>
            <a:r>
              <a:rPr altLang="en-US" sz="1800" b="1" dirty="0">
                <a:solidFill>
                  <a:srgbClr val="0070C0"/>
                </a:solidFill>
                <a:latin typeface="Courier New" pitchFamily="49" charset="0"/>
                <a:cs typeface="Courier New" pitchFamily="49" charset="0"/>
              </a:rPr>
              <a:t>SELECT</a:t>
            </a:r>
            <a:r>
              <a:rPr altLang="en-US" sz="1800" dirty="0">
                <a:latin typeface="Courier New" pitchFamily="49" charset="0"/>
                <a:cs typeface="Courier New" pitchFamily="49" charset="0"/>
              </a:rPr>
              <a:t>	</a:t>
            </a:r>
            <a:r>
              <a:rPr altLang="en-US" sz="1800" dirty="0" err="1">
                <a:latin typeface="Courier New" pitchFamily="49" charset="0"/>
                <a:cs typeface="Courier New" pitchFamily="49" charset="0"/>
              </a:rPr>
              <a:t>t.tid</a:t>
            </a:r>
            <a:r>
              <a:rPr altLang="en-US" sz="1800" dirty="0">
                <a:latin typeface="Courier New" pitchFamily="49" charset="0"/>
                <a:cs typeface="Courier New" pitchFamily="49" charset="0"/>
              </a:rPr>
              <a:t>, </a:t>
            </a:r>
            <a:r>
              <a:rPr altLang="en-US" sz="1800" dirty="0" err="1">
                <a:latin typeface="Courier New" pitchFamily="49" charset="0"/>
                <a:cs typeface="Courier New" pitchFamily="49" charset="0"/>
              </a:rPr>
              <a:t>t.tdate</a:t>
            </a:r>
            <a:r>
              <a:rPr altLang="en-US" sz="1800" dirty="0">
                <a:latin typeface="Courier New" pitchFamily="49" charset="0"/>
                <a:cs typeface="Courier New" pitchFamily="49" charset="0"/>
              </a:rPr>
              <a:t>, </a:t>
            </a:r>
            <a:r>
              <a:rPr altLang="en-US" sz="1800" dirty="0" err="1">
                <a:latin typeface="Courier New" pitchFamily="49" charset="0"/>
                <a:cs typeface="Courier New" pitchFamily="49" charset="0"/>
              </a:rPr>
              <a:t>p.productname</a:t>
            </a:r>
            <a:r>
              <a:rPr altLang="en-US" sz="1800" dirty="0">
                <a:latin typeface="Courier New" pitchFamily="49" charset="0"/>
                <a:cs typeface="Courier New" pitchFamily="49" charset="0"/>
              </a:rPr>
              <a:t>,</a:t>
            </a:r>
            <a:br>
              <a:rPr altLang="en-US" sz="1800" dirty="0">
                <a:latin typeface="Courier New" pitchFamily="49" charset="0"/>
                <a:cs typeface="Courier New" pitchFamily="49" charset="0"/>
              </a:rPr>
            </a:br>
            <a:r>
              <a:rPr altLang="en-US" sz="1800" dirty="0">
                <a:latin typeface="Courier New" pitchFamily="49" charset="0"/>
                <a:cs typeface="Courier New" pitchFamily="49" charset="0"/>
              </a:rPr>
              <a:t>			</a:t>
            </a:r>
            <a:r>
              <a:rPr altLang="en-US" sz="1800" dirty="0" err="1">
                <a:latin typeface="Courier New" pitchFamily="49" charset="0"/>
                <a:cs typeface="Courier New" pitchFamily="49" charset="0"/>
              </a:rPr>
              <a:t>sv.noofitems</a:t>
            </a:r>
            <a:r>
              <a:rPr altLang="en-US" sz="1800" dirty="0">
                <a:latin typeface="Courier New" pitchFamily="49" charset="0"/>
                <a:cs typeface="Courier New" pitchFamily="49" charset="0"/>
              </a:rPr>
              <a:t> AS quantity,</a:t>
            </a:r>
            <a:br>
              <a:rPr altLang="en-US" sz="1800" dirty="0">
                <a:latin typeface="Courier New" pitchFamily="49" charset="0"/>
                <a:cs typeface="Courier New" pitchFamily="49" charset="0"/>
              </a:rPr>
            </a:br>
            <a:r>
              <a:rPr altLang="en-US" sz="1800" dirty="0">
                <a:latin typeface="Courier New" pitchFamily="49" charset="0"/>
                <a:cs typeface="Courier New" pitchFamily="49" charset="0"/>
              </a:rPr>
              <a:t>			(</a:t>
            </a:r>
            <a:r>
              <a:rPr altLang="en-US" sz="1800" dirty="0" err="1">
                <a:latin typeface="Courier New" pitchFamily="49" charset="0"/>
                <a:cs typeface="Courier New" pitchFamily="49" charset="0"/>
              </a:rPr>
              <a:t>sv.noofitems</a:t>
            </a:r>
            <a:r>
              <a:rPr altLang="en-US" sz="1800" dirty="0">
                <a:latin typeface="Courier New" pitchFamily="49" charset="0"/>
                <a:cs typeface="Courier New" pitchFamily="49" charset="0"/>
              </a:rPr>
              <a:t> * </a:t>
            </a:r>
            <a:r>
              <a:rPr altLang="en-US" sz="1800" dirty="0" err="1">
                <a:latin typeface="Courier New" pitchFamily="49" charset="0"/>
                <a:cs typeface="Courier New" pitchFamily="49" charset="0"/>
              </a:rPr>
              <a:t>p.productprice</a:t>
            </a:r>
            <a:r>
              <a:rPr altLang="en-US" sz="1800" dirty="0">
                <a:latin typeface="Courier New" pitchFamily="49" charset="0"/>
                <a:cs typeface="Courier New" pitchFamily="49" charset="0"/>
              </a:rPr>
              <a:t>) AS amount</a:t>
            </a:r>
            <a:br>
              <a:rPr altLang="en-US" sz="1800" dirty="0">
                <a:latin typeface="Courier New" pitchFamily="49" charset="0"/>
                <a:cs typeface="Courier New" pitchFamily="49" charset="0"/>
              </a:rPr>
            </a:br>
            <a:r>
              <a:rPr altLang="en-US" sz="1800" dirty="0">
                <a:latin typeface="Courier New" pitchFamily="49" charset="0"/>
                <a:cs typeface="Courier New" pitchFamily="49" charset="0"/>
              </a:rPr>
              <a:t>		</a:t>
            </a:r>
            <a:r>
              <a:rPr lang="en-US" altLang="en-US" sz="1800" b="1" dirty="0" smtClean="0">
                <a:solidFill>
                  <a:srgbClr val="0070C0"/>
                </a:solidFill>
                <a:latin typeface="Courier New" pitchFamily="49" charset="0"/>
                <a:cs typeface="Courier New" pitchFamily="49" charset="0"/>
              </a:rPr>
              <a:t>FROM</a:t>
            </a:r>
            <a:r>
              <a:rPr altLang="en-US" sz="1800" dirty="0" smtClean="0">
                <a:latin typeface="Courier New" pitchFamily="49" charset="0"/>
                <a:cs typeface="Courier New" pitchFamily="49" charset="0"/>
              </a:rPr>
              <a:t> </a:t>
            </a:r>
            <a:r>
              <a:rPr altLang="en-US" sz="1800" dirty="0">
                <a:latin typeface="Courier New" pitchFamily="49" charset="0"/>
                <a:cs typeface="Courier New" pitchFamily="49" charset="0"/>
              </a:rPr>
              <a:t>	product </a:t>
            </a:r>
            <a:r>
              <a:rPr altLang="en-US" sz="1800" b="1" dirty="0">
                <a:latin typeface="Courier New" pitchFamily="49" charset="0"/>
                <a:cs typeface="Courier New" pitchFamily="49" charset="0"/>
              </a:rPr>
              <a:t>p</a:t>
            </a:r>
            <a:r>
              <a:rPr altLang="en-US" sz="1800" dirty="0">
                <a:latin typeface="Courier New" pitchFamily="49" charset="0"/>
                <a:cs typeface="Courier New" pitchFamily="49" charset="0"/>
              </a:rPr>
              <a:t>, </a:t>
            </a:r>
            <a:r>
              <a:rPr altLang="en-US" sz="1800" dirty="0" err="1">
                <a:latin typeface="Courier New" pitchFamily="49" charset="0"/>
                <a:cs typeface="Courier New" pitchFamily="49" charset="0"/>
              </a:rPr>
              <a:t>salestransaction</a:t>
            </a:r>
            <a:r>
              <a:rPr altLang="en-US" sz="1800" dirty="0">
                <a:latin typeface="Courier New" pitchFamily="49" charset="0"/>
                <a:cs typeface="Courier New" pitchFamily="49" charset="0"/>
              </a:rPr>
              <a:t> </a:t>
            </a:r>
            <a:r>
              <a:rPr altLang="en-US" sz="1800" b="1" dirty="0">
                <a:latin typeface="Courier New" pitchFamily="49" charset="0"/>
                <a:cs typeface="Courier New" pitchFamily="49" charset="0"/>
              </a:rPr>
              <a:t>t</a:t>
            </a:r>
            <a:r>
              <a:rPr altLang="en-US" sz="1800" dirty="0">
                <a:latin typeface="Courier New" pitchFamily="49" charset="0"/>
                <a:cs typeface="Courier New" pitchFamily="49" charset="0"/>
              </a:rPr>
              <a:t>, </a:t>
            </a:r>
            <a:r>
              <a:rPr altLang="en-US" sz="1800" dirty="0" err="1">
                <a:latin typeface="Courier New" pitchFamily="49" charset="0"/>
                <a:cs typeface="Courier New" pitchFamily="49" charset="0"/>
              </a:rPr>
              <a:t>soldvia</a:t>
            </a:r>
            <a:r>
              <a:rPr altLang="en-US" sz="1800" dirty="0">
                <a:latin typeface="Courier New" pitchFamily="49" charset="0"/>
                <a:cs typeface="Courier New" pitchFamily="49" charset="0"/>
              </a:rPr>
              <a:t> </a:t>
            </a:r>
            <a:r>
              <a:rPr altLang="en-US" sz="1800" b="1" dirty="0" err="1">
                <a:latin typeface="Courier New" pitchFamily="49" charset="0"/>
                <a:cs typeface="Courier New" pitchFamily="49" charset="0"/>
              </a:rPr>
              <a:t>sv</a:t>
            </a:r>
            <a:r>
              <a:rPr altLang="en-US" sz="1800" dirty="0">
                <a:latin typeface="Courier New" pitchFamily="49" charset="0"/>
                <a:cs typeface="Courier New" pitchFamily="49" charset="0"/>
              </a:rPr>
              <a:t/>
            </a:r>
            <a:br>
              <a:rPr altLang="en-US" sz="1800" dirty="0">
                <a:latin typeface="Courier New" pitchFamily="49" charset="0"/>
                <a:cs typeface="Courier New" pitchFamily="49" charset="0"/>
              </a:rPr>
            </a:br>
            <a:r>
              <a:rPr altLang="en-US" sz="1800" dirty="0">
                <a:latin typeface="Courier New" pitchFamily="49" charset="0"/>
                <a:cs typeface="Courier New" pitchFamily="49" charset="0"/>
              </a:rPr>
              <a:t>		</a:t>
            </a:r>
            <a:r>
              <a:rPr lang="en-US" altLang="en-US" sz="1800" b="1" dirty="0" smtClean="0">
                <a:solidFill>
                  <a:srgbClr val="0070C0"/>
                </a:solidFill>
                <a:latin typeface="Courier New" pitchFamily="49" charset="0"/>
                <a:cs typeface="Courier New" pitchFamily="49" charset="0"/>
              </a:rPr>
              <a:t>WHERE</a:t>
            </a:r>
            <a:r>
              <a:rPr altLang="en-US" sz="1800" dirty="0" smtClean="0">
                <a:latin typeface="Courier New" pitchFamily="49" charset="0"/>
                <a:cs typeface="Courier New" pitchFamily="49" charset="0"/>
              </a:rPr>
              <a:t> </a:t>
            </a:r>
            <a:r>
              <a:rPr altLang="en-US" sz="1800" dirty="0">
                <a:latin typeface="Courier New" pitchFamily="49" charset="0"/>
                <a:cs typeface="Courier New" pitchFamily="49" charset="0"/>
              </a:rPr>
              <a:t>	</a:t>
            </a:r>
            <a:r>
              <a:rPr altLang="en-US" sz="1800" b="1" dirty="0" err="1">
                <a:latin typeface="Courier New" pitchFamily="49" charset="0"/>
                <a:cs typeface="Courier New" pitchFamily="49" charset="0"/>
              </a:rPr>
              <a:t>sv</a:t>
            </a:r>
            <a:r>
              <a:rPr altLang="en-US" sz="1800" dirty="0" err="1">
                <a:latin typeface="Courier New" pitchFamily="49" charset="0"/>
                <a:cs typeface="Courier New" pitchFamily="49" charset="0"/>
              </a:rPr>
              <a:t>.productid</a:t>
            </a:r>
            <a:r>
              <a:rPr altLang="en-US" sz="1800" dirty="0">
                <a:latin typeface="Courier New" pitchFamily="49" charset="0"/>
                <a:cs typeface="Courier New" pitchFamily="49" charset="0"/>
              </a:rPr>
              <a:t> = </a:t>
            </a:r>
            <a:r>
              <a:rPr lang="en-US" altLang="en-US" sz="1800" b="1" dirty="0" err="1" smtClean="0">
                <a:latin typeface="Courier New" pitchFamily="49" charset="0"/>
                <a:cs typeface="Courier New" pitchFamily="49" charset="0"/>
              </a:rPr>
              <a:t>p</a:t>
            </a:r>
            <a:r>
              <a:rPr altLang="en-US" sz="1800" dirty="0" err="1" smtClean="0">
                <a:latin typeface="Courier New" pitchFamily="49" charset="0"/>
                <a:cs typeface="Courier New" pitchFamily="49" charset="0"/>
              </a:rPr>
              <a:t>.productid</a:t>
            </a:r>
            <a:r>
              <a:rPr altLang="en-US" sz="1800" dirty="0" smtClean="0">
                <a:latin typeface="Courier New" pitchFamily="49" charset="0"/>
                <a:cs typeface="Courier New" pitchFamily="49" charset="0"/>
              </a:rPr>
              <a:t> </a:t>
            </a:r>
            <a:r>
              <a:rPr altLang="en-US" sz="1800" dirty="0">
                <a:latin typeface="Courier New" pitchFamily="49" charset="0"/>
                <a:cs typeface="Courier New" pitchFamily="49" charset="0"/>
              </a:rPr>
              <a:t>AND</a:t>
            </a:r>
            <a:br>
              <a:rPr altLang="en-US" sz="1800" dirty="0">
                <a:latin typeface="Courier New" pitchFamily="49" charset="0"/>
                <a:cs typeface="Courier New" pitchFamily="49" charset="0"/>
              </a:rPr>
            </a:br>
            <a:r>
              <a:rPr altLang="en-US" sz="1800" dirty="0">
                <a:latin typeface="Courier New" pitchFamily="49" charset="0"/>
                <a:cs typeface="Courier New" pitchFamily="49" charset="0"/>
              </a:rPr>
              <a:t>			</a:t>
            </a:r>
            <a:r>
              <a:rPr altLang="en-US" sz="1800" b="1" dirty="0" err="1">
                <a:latin typeface="Courier New" pitchFamily="49" charset="0"/>
                <a:cs typeface="Courier New" pitchFamily="49" charset="0"/>
              </a:rPr>
              <a:t>sv</a:t>
            </a:r>
            <a:r>
              <a:rPr altLang="en-US" sz="1800" dirty="0" err="1">
                <a:latin typeface="Courier New" pitchFamily="49" charset="0"/>
                <a:cs typeface="Courier New" pitchFamily="49" charset="0"/>
              </a:rPr>
              <a:t>.tid</a:t>
            </a:r>
            <a:r>
              <a:rPr altLang="en-US" sz="1800" dirty="0">
                <a:latin typeface="Courier New" pitchFamily="49" charset="0"/>
                <a:cs typeface="Courier New" pitchFamily="49" charset="0"/>
              </a:rPr>
              <a:t> = </a:t>
            </a:r>
            <a:r>
              <a:rPr altLang="en-US" sz="1800" b="1" dirty="0" err="1">
                <a:latin typeface="Courier New" pitchFamily="49" charset="0"/>
                <a:cs typeface="Courier New" pitchFamily="49" charset="0"/>
              </a:rPr>
              <a:t>t</a:t>
            </a:r>
            <a:r>
              <a:rPr altLang="en-US" sz="1800" dirty="0" err="1">
                <a:latin typeface="Courier New" pitchFamily="49" charset="0"/>
                <a:cs typeface="Courier New" pitchFamily="49" charset="0"/>
              </a:rPr>
              <a:t>.tid</a:t>
            </a:r>
            <a:r>
              <a:rPr altLang="en-US" sz="1800" dirty="0">
                <a:latin typeface="Courier New" pitchFamily="49" charset="0"/>
                <a:cs typeface="Courier New" pitchFamily="49" charset="0"/>
              </a:rPr>
              <a:t/>
            </a:r>
            <a:br>
              <a:rPr altLang="en-US" sz="1800" dirty="0">
                <a:latin typeface="Courier New" pitchFamily="49" charset="0"/>
                <a:cs typeface="Courier New" pitchFamily="49" charset="0"/>
              </a:rPr>
            </a:br>
            <a:r>
              <a:rPr altLang="en-US" sz="1800" dirty="0">
                <a:latin typeface="Courier New" pitchFamily="49" charset="0"/>
                <a:cs typeface="Courier New" pitchFamily="49" charset="0"/>
              </a:rPr>
              <a:t>		</a:t>
            </a:r>
            <a:r>
              <a:rPr lang="en-US" altLang="en-US" sz="1800" b="1" dirty="0" smtClean="0">
                <a:solidFill>
                  <a:srgbClr val="0070C0"/>
                </a:solidFill>
                <a:latin typeface="Courier New" pitchFamily="49" charset="0"/>
                <a:cs typeface="Courier New" pitchFamily="49" charset="0"/>
              </a:rPr>
              <a:t>ORDER</a:t>
            </a:r>
            <a:r>
              <a:rPr altLang="en-US" sz="1800" dirty="0" smtClean="0">
                <a:latin typeface="Courier New" pitchFamily="49" charset="0"/>
                <a:cs typeface="Courier New" pitchFamily="49" charset="0"/>
              </a:rPr>
              <a:t> </a:t>
            </a:r>
            <a:r>
              <a:rPr altLang="en-US" sz="1800" dirty="0">
                <a:latin typeface="Courier New" pitchFamily="49" charset="0"/>
                <a:cs typeface="Courier New" pitchFamily="49" charset="0"/>
              </a:rPr>
              <a:t>BY </a:t>
            </a:r>
            <a:r>
              <a:rPr altLang="en-US" sz="1800" b="1" dirty="0" err="1">
                <a:latin typeface="Courier New" pitchFamily="49" charset="0"/>
                <a:cs typeface="Courier New" pitchFamily="49" charset="0"/>
              </a:rPr>
              <a:t>t</a:t>
            </a:r>
            <a:r>
              <a:rPr altLang="en-US" sz="1800" dirty="0" err="1">
                <a:latin typeface="Courier New" pitchFamily="49" charset="0"/>
                <a:cs typeface="Courier New" pitchFamily="49" charset="0"/>
              </a:rPr>
              <a:t>.tid</a:t>
            </a:r>
            <a:r>
              <a:rPr altLang="en-US" sz="1800" dirty="0">
                <a:latin typeface="Courier New" pitchFamily="49" charset="0"/>
                <a:cs typeface="Courier New" pitchFamily="49" charset="0"/>
              </a:rPr>
              <a:t>;</a:t>
            </a:r>
          </a:p>
          <a:p>
            <a:pPr marL="0" indent="0" eaLnBrk="1" hangingPunct="1">
              <a:buFont typeface="Wingdings" pitchFamily="2" charset="2"/>
              <a:buNone/>
            </a:pPr>
            <a:endParaRPr altLang="en-US" sz="800" b="1" i="1" dirty="0"/>
          </a:p>
          <a:p>
            <a:pPr marL="0" indent="0" eaLnBrk="1" hangingPunct="1">
              <a:buFont typeface="Wingdings" pitchFamily="2" charset="2"/>
              <a:buNone/>
            </a:pPr>
            <a:r>
              <a:rPr altLang="en-US" sz="2000" b="1" i="1" dirty="0"/>
              <a:t>Query 35 result:</a:t>
            </a:r>
          </a:p>
        </p:txBody>
      </p:sp>
      <p:sp>
        <p:nvSpPr>
          <p:cNvPr id="166916"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166917"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6347C023-2C2E-4937-A22B-6CF0661661F1}" type="slidenum">
              <a:rPr lang="en-US" altLang="en-US" sz="900" b="1">
                <a:solidFill>
                  <a:schemeClr val="tx1"/>
                </a:solidFill>
              </a:rPr>
              <a:pPr>
                <a:spcBef>
                  <a:spcPct val="0"/>
                </a:spcBef>
                <a:buClrTx/>
                <a:buSzTx/>
                <a:buFontTx/>
                <a:buNone/>
              </a:pPr>
              <a:t>15</a:t>
            </a:fld>
            <a:endParaRPr lang="en-US" altLang="en-US" sz="900" b="1">
              <a:solidFill>
                <a:schemeClr val="tx1"/>
              </a:solidFill>
            </a:endParaRPr>
          </a:p>
        </p:txBody>
      </p:sp>
      <p:pic>
        <p:nvPicPr>
          <p:cNvPr id="16691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1600" y="4023043"/>
            <a:ext cx="3476625"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370039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Title 1"/>
          <p:cNvSpPr>
            <a:spLocks noGrp="1"/>
          </p:cNvSpPr>
          <p:nvPr>
            <p:ph type="title"/>
          </p:nvPr>
        </p:nvSpPr>
        <p:spPr bwMode="auto">
          <a:xfrm>
            <a:off x="304800" y="325120"/>
            <a:ext cx="8686800" cy="838200"/>
          </a:xfrm>
        </p:spPr>
        <p:txBody>
          <a:bodyPr>
            <a:normAutofit fontScale="90000"/>
          </a:bodyPr>
          <a:lstStyle/>
          <a:p>
            <a:pPr eaLnBrk="1" hangingPunct="1"/>
            <a:r>
              <a:rPr altLang="en-US" cap="none" dirty="0" smtClean="0">
                <a:ea typeface="MS PGothic" pitchFamily="34" charset="-128"/>
              </a:rPr>
              <a:t>SELF-JOIN</a:t>
            </a:r>
            <a:br>
              <a:rPr altLang="en-US" cap="none" dirty="0" smtClean="0">
                <a:ea typeface="MS PGothic" pitchFamily="34" charset="-128"/>
              </a:rPr>
            </a:br>
            <a:endParaRPr altLang="en-US" cap="none" dirty="0">
              <a:ea typeface="MS PGothic" pitchFamily="34" charset="-128"/>
            </a:endParaRPr>
          </a:p>
        </p:txBody>
      </p:sp>
      <p:sp>
        <p:nvSpPr>
          <p:cNvPr id="234499" name="Content Placeholder 2"/>
          <p:cNvSpPr>
            <a:spLocks noGrp="1"/>
          </p:cNvSpPr>
          <p:nvPr>
            <p:ph idx="1"/>
          </p:nvPr>
        </p:nvSpPr>
        <p:spPr>
          <a:xfrm>
            <a:off x="609600" y="1143000"/>
            <a:ext cx="8534400" cy="5283566"/>
          </a:xfrm>
        </p:spPr>
        <p:txBody>
          <a:bodyPr/>
          <a:lstStyle/>
          <a:p>
            <a:pPr marL="0" indent="0" eaLnBrk="1" hangingPunct="1">
              <a:buNone/>
            </a:pPr>
            <a:r>
              <a:rPr lang="en-US" altLang="en-US" sz="2000" b="1" dirty="0">
                <a:solidFill>
                  <a:srgbClr val="0070C0"/>
                </a:solidFill>
              </a:rPr>
              <a:t>A join statement that includes a relation that contains a foreign key referring to itself, and joins a relation with itself in a query</a:t>
            </a:r>
          </a:p>
          <a:p>
            <a:pPr marL="0" indent="0" eaLnBrk="1" hangingPunct="1">
              <a:buFont typeface="Wingdings" pitchFamily="2" charset="2"/>
              <a:buNone/>
            </a:pPr>
            <a:endParaRPr altLang="en-US" sz="2000" b="1" i="1" dirty="0" smtClean="0"/>
          </a:p>
          <a:p>
            <a:pPr marL="0" indent="0" eaLnBrk="1" hangingPunct="1">
              <a:buFont typeface="Wingdings" pitchFamily="2" charset="2"/>
              <a:buNone/>
            </a:pPr>
            <a:r>
              <a:rPr altLang="en-US" sz="2000" b="1" i="1" dirty="0" smtClean="0"/>
              <a:t>Query 39 text: 	</a:t>
            </a:r>
            <a:r>
              <a:rPr altLang="en-US" sz="2000" i="1" dirty="0" smtClean="0"/>
              <a:t>For all corporate clients that were referred by other corporate </a:t>
            </a:r>
            <a:br>
              <a:rPr altLang="en-US" sz="2000" i="1" dirty="0" smtClean="0"/>
            </a:br>
            <a:r>
              <a:rPr altLang="en-US" sz="2000" i="1" dirty="0" smtClean="0"/>
              <a:t>		clients, retrieve the name of the corporate client and the name 		of the corporate client that referred it</a:t>
            </a:r>
            <a:br>
              <a:rPr altLang="en-US" sz="2000" i="1" dirty="0" smtClean="0"/>
            </a:br>
            <a:endParaRPr altLang="en-US" sz="2000" i="1" dirty="0" smtClean="0"/>
          </a:p>
          <a:p>
            <a:pPr marL="0" indent="0" eaLnBrk="1" hangingPunct="1">
              <a:buFont typeface="Wingdings" pitchFamily="2" charset="2"/>
              <a:buNone/>
            </a:pPr>
            <a:r>
              <a:rPr altLang="en-US" sz="2000" b="1" i="1" dirty="0" smtClean="0"/>
              <a:t>Query 39: 	</a:t>
            </a:r>
            <a:r>
              <a:rPr altLang="en-US" sz="1800" dirty="0" smtClean="0">
                <a:latin typeface="Courier New" pitchFamily="49" charset="0"/>
                <a:cs typeface="Courier New" pitchFamily="49" charset="0"/>
              </a:rPr>
              <a:t>SELECT </a:t>
            </a:r>
            <a:r>
              <a:rPr altLang="en-US" sz="1800" dirty="0" err="1" smtClean="0">
                <a:latin typeface="Courier New" pitchFamily="49" charset="0"/>
                <a:cs typeface="Courier New" pitchFamily="49" charset="0"/>
              </a:rPr>
              <a:t>c.ccname</a:t>
            </a:r>
            <a:r>
              <a:rPr altLang="en-US" sz="1800" dirty="0" smtClean="0">
                <a:latin typeface="Courier New" pitchFamily="49" charset="0"/>
                <a:cs typeface="Courier New" pitchFamily="49" charset="0"/>
              </a:rPr>
              <a:t> AS client, </a:t>
            </a:r>
            <a:r>
              <a:rPr altLang="en-US" sz="1800" dirty="0" err="1" smtClean="0">
                <a:latin typeface="Courier New" pitchFamily="49" charset="0"/>
                <a:cs typeface="Courier New" pitchFamily="49" charset="0"/>
              </a:rPr>
              <a:t>r.ccname</a:t>
            </a:r>
            <a:r>
              <a:rPr altLang="en-US" sz="1800" dirty="0" smtClean="0">
                <a:latin typeface="Courier New" pitchFamily="49" charset="0"/>
                <a:cs typeface="Courier New" pitchFamily="49" charset="0"/>
              </a:rPr>
              <a:t> AS recommender</a:t>
            </a:r>
            <a:br>
              <a:rPr altLang="en-US" sz="1800" dirty="0" smtClean="0">
                <a:latin typeface="Courier New" pitchFamily="49" charset="0"/>
                <a:cs typeface="Courier New" pitchFamily="49" charset="0"/>
              </a:rPr>
            </a:br>
            <a:r>
              <a:rPr altLang="en-US" sz="1800" dirty="0" smtClean="0">
                <a:latin typeface="Courier New" pitchFamily="49" charset="0"/>
                <a:cs typeface="Courier New" pitchFamily="49" charset="0"/>
              </a:rPr>
              <a:t>		FROM </a:t>
            </a:r>
            <a:r>
              <a:rPr altLang="en-US" sz="1800" dirty="0" err="1" smtClean="0">
                <a:latin typeface="Courier New" pitchFamily="49" charset="0"/>
                <a:cs typeface="Courier New" pitchFamily="49" charset="0"/>
              </a:rPr>
              <a:t>corpclient</a:t>
            </a:r>
            <a:r>
              <a:rPr altLang="en-US" sz="1800" dirty="0" smtClean="0">
                <a:latin typeface="Courier New" pitchFamily="49" charset="0"/>
                <a:cs typeface="Courier New" pitchFamily="49" charset="0"/>
              </a:rPr>
              <a:t> c, </a:t>
            </a:r>
            <a:r>
              <a:rPr altLang="en-US" sz="1800" dirty="0" err="1" smtClean="0">
                <a:latin typeface="Courier New" pitchFamily="49" charset="0"/>
                <a:cs typeface="Courier New" pitchFamily="49" charset="0"/>
              </a:rPr>
              <a:t>corpclient</a:t>
            </a:r>
            <a:r>
              <a:rPr altLang="en-US" sz="1800" dirty="0" smtClean="0">
                <a:latin typeface="Courier New" pitchFamily="49" charset="0"/>
                <a:cs typeface="Courier New" pitchFamily="49" charset="0"/>
              </a:rPr>
              <a:t> r</a:t>
            </a:r>
            <a:br>
              <a:rPr altLang="en-US" sz="1800" dirty="0" smtClean="0">
                <a:latin typeface="Courier New" pitchFamily="49" charset="0"/>
                <a:cs typeface="Courier New" pitchFamily="49" charset="0"/>
              </a:rPr>
            </a:br>
            <a:r>
              <a:rPr altLang="en-US" sz="1800" dirty="0" smtClean="0">
                <a:latin typeface="Courier New" pitchFamily="49" charset="0"/>
                <a:cs typeface="Courier New" pitchFamily="49" charset="0"/>
              </a:rPr>
              <a:t>		WHERE </a:t>
            </a:r>
            <a:r>
              <a:rPr altLang="en-US" sz="1800" dirty="0" err="1" smtClean="0">
                <a:latin typeface="Courier New" pitchFamily="49" charset="0"/>
                <a:cs typeface="Courier New" pitchFamily="49" charset="0"/>
              </a:rPr>
              <a:t>r.ccid</a:t>
            </a:r>
            <a:r>
              <a:rPr altLang="en-US" sz="1800" dirty="0" smtClean="0">
                <a:latin typeface="Courier New" pitchFamily="49" charset="0"/>
                <a:cs typeface="Courier New" pitchFamily="49" charset="0"/>
              </a:rPr>
              <a:t> = </a:t>
            </a:r>
            <a:r>
              <a:rPr altLang="en-US" sz="1800" dirty="0" err="1" smtClean="0">
                <a:latin typeface="Courier New" pitchFamily="49" charset="0"/>
                <a:cs typeface="Courier New" pitchFamily="49" charset="0"/>
              </a:rPr>
              <a:t>c.ccidreferredby</a:t>
            </a:r>
            <a:r>
              <a:rPr altLang="en-US" sz="1800" dirty="0" smtClean="0">
                <a:latin typeface="Courier New" pitchFamily="49" charset="0"/>
                <a:cs typeface="Courier New" pitchFamily="49" charset="0"/>
              </a:rPr>
              <a:t>;</a:t>
            </a:r>
            <a:endParaRPr altLang="en-US" sz="2000" b="1" i="1" dirty="0" smtClean="0"/>
          </a:p>
          <a:p>
            <a:pPr marL="0" indent="0" eaLnBrk="1" hangingPunct="1">
              <a:buFont typeface="Wingdings" pitchFamily="2" charset="2"/>
              <a:buNone/>
            </a:pPr>
            <a:endParaRPr altLang="en-US" sz="2000" b="1" i="1" dirty="0" smtClean="0"/>
          </a:p>
          <a:p>
            <a:pPr marL="0" indent="0" eaLnBrk="1" hangingPunct="1">
              <a:buFont typeface="Wingdings" pitchFamily="2" charset="2"/>
              <a:buNone/>
            </a:pPr>
            <a:r>
              <a:rPr altLang="en-US" sz="2000" b="1" i="1" dirty="0" smtClean="0"/>
              <a:t>Query 39 result:</a:t>
            </a:r>
          </a:p>
        </p:txBody>
      </p:sp>
      <p:sp>
        <p:nvSpPr>
          <p:cNvPr id="234500"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smtClean="0">
                <a:solidFill>
                  <a:schemeClr val="tx1"/>
                </a:solidFill>
              </a:rPr>
              <a:t>Jukić, Vrbsky, Nestorov – Database Systems </a:t>
            </a:r>
          </a:p>
        </p:txBody>
      </p:sp>
      <p:sp>
        <p:nvSpPr>
          <p:cNvPr id="234501" name="Slide Number Placeholder 15"/>
          <p:cNvSpPr>
            <a:spLocks noGrp="1"/>
          </p:cNvSpPr>
          <p:nvPr>
            <p:ph type="sldNum" sz="quarter" idx="11"/>
          </p:nvPr>
        </p:nvSpPr>
        <p:spPr bwMode="auto">
          <a:xfrm>
            <a:off x="7543800" y="6629400"/>
            <a:ext cx="1600200"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4329C97B-664C-47FA-A29B-27BF7E51FF48}" type="slidenum">
              <a:rPr lang="en-US" altLang="en-US" sz="900" b="1">
                <a:solidFill>
                  <a:schemeClr val="tx1"/>
                </a:solidFill>
              </a:rPr>
              <a:pPr>
                <a:spcBef>
                  <a:spcPct val="0"/>
                </a:spcBef>
                <a:buClrTx/>
                <a:buSzTx/>
                <a:buFontTx/>
                <a:buNone/>
              </a:pPr>
              <a:t>16</a:t>
            </a:fld>
            <a:endParaRPr lang="en-US" altLang="en-US" sz="900" b="1">
              <a:solidFill>
                <a:schemeClr val="tx1"/>
              </a:solidFill>
            </a:endParaRPr>
          </a:p>
        </p:txBody>
      </p:sp>
      <p:pic>
        <p:nvPicPr>
          <p:cNvPr id="23450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09875" y="5033798"/>
            <a:ext cx="2609850" cy="17099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Title 1"/>
          <p:cNvSpPr>
            <a:spLocks noGrp="1"/>
          </p:cNvSpPr>
          <p:nvPr>
            <p:ph type="title"/>
          </p:nvPr>
        </p:nvSpPr>
        <p:spPr bwMode="auto"/>
        <p:txBody>
          <a:bodyPr/>
          <a:lstStyle/>
          <a:p>
            <a:pPr eaLnBrk="1" hangingPunct="1"/>
            <a:r>
              <a:rPr altLang="en-US" cap="none">
                <a:ea typeface="MS PGothic" pitchFamily="34" charset="-128"/>
              </a:rPr>
              <a:t>INNER JOIN</a:t>
            </a:r>
          </a:p>
        </p:txBody>
      </p:sp>
      <p:sp>
        <p:nvSpPr>
          <p:cNvPr id="238595" name="Content Placeholder 2"/>
          <p:cNvSpPr>
            <a:spLocks noGrp="1"/>
          </p:cNvSpPr>
          <p:nvPr>
            <p:ph idx="1"/>
          </p:nvPr>
        </p:nvSpPr>
        <p:spPr>
          <a:xfrm>
            <a:off x="457200" y="1295400"/>
            <a:ext cx="8686800" cy="4525962"/>
          </a:xfrm>
        </p:spPr>
        <p:txBody>
          <a:bodyPr/>
          <a:lstStyle/>
          <a:p>
            <a:pPr marL="0" indent="0" eaLnBrk="1" hangingPunct="1">
              <a:buNone/>
            </a:pPr>
            <a:r>
              <a:rPr lang="en-US" sz="2000" dirty="0"/>
              <a:t>selects records that have matching values in both tables.</a:t>
            </a:r>
            <a:endParaRPr altLang="en-US" sz="2000" b="1" i="1" dirty="0" smtClean="0"/>
          </a:p>
          <a:p>
            <a:pPr marL="0" indent="0" eaLnBrk="1" hangingPunct="1">
              <a:buFont typeface="Wingdings" pitchFamily="2" charset="2"/>
              <a:buNone/>
            </a:pPr>
            <a:endParaRPr altLang="en-US" sz="2000" i="1" dirty="0" smtClean="0"/>
          </a:p>
          <a:p>
            <a:pPr marL="0" indent="0" eaLnBrk="1" hangingPunct="1">
              <a:buFont typeface="Wingdings" pitchFamily="2" charset="2"/>
              <a:buNone/>
            </a:pPr>
            <a:r>
              <a:rPr altLang="en-US" sz="2000" b="1" i="1" dirty="0" smtClean="0"/>
              <a:t>Query 40: 	</a:t>
            </a:r>
            <a:r>
              <a:rPr altLang="en-US" sz="1800" dirty="0" smtClean="0">
                <a:latin typeface="Courier New" pitchFamily="49" charset="0"/>
                <a:cs typeface="Courier New" pitchFamily="49" charset="0"/>
              </a:rPr>
              <a:t>SELECT 	</a:t>
            </a:r>
            <a:r>
              <a:rPr altLang="en-US" sz="1800" dirty="0" err="1" smtClean="0">
                <a:latin typeface="Courier New" pitchFamily="49" charset="0"/>
                <a:cs typeface="Courier New" pitchFamily="49" charset="0"/>
              </a:rPr>
              <a:t>a.buildingid</a:t>
            </a:r>
            <a:r>
              <a:rPr altLang="en-US" sz="1800" dirty="0" smtClean="0">
                <a:latin typeface="Courier New" pitchFamily="49" charset="0"/>
                <a:cs typeface="Courier New" pitchFamily="49" charset="0"/>
              </a:rPr>
              <a:t>, </a:t>
            </a:r>
            <a:r>
              <a:rPr altLang="en-US" sz="1800" dirty="0" err="1" smtClean="0">
                <a:latin typeface="Courier New" pitchFamily="49" charset="0"/>
                <a:cs typeface="Courier New" pitchFamily="49" charset="0"/>
              </a:rPr>
              <a:t>a.aptno</a:t>
            </a:r>
            <a:r>
              <a:rPr altLang="en-US" sz="1800" dirty="0" smtClean="0">
                <a:latin typeface="Courier New" pitchFamily="49" charset="0"/>
                <a:cs typeface="Courier New" pitchFamily="49" charset="0"/>
              </a:rPr>
              <a:t>, </a:t>
            </a:r>
            <a:r>
              <a:rPr altLang="en-US" sz="1800" dirty="0" err="1" smtClean="0">
                <a:latin typeface="Courier New" pitchFamily="49" charset="0"/>
                <a:cs typeface="Courier New" pitchFamily="49" charset="0"/>
              </a:rPr>
              <a:t>c.ccname</a:t>
            </a:r>
            <a:r>
              <a:rPr altLang="en-US" sz="1800" dirty="0" smtClean="0">
                <a:latin typeface="Courier New" pitchFamily="49" charset="0"/>
                <a:cs typeface="Courier New" pitchFamily="49" charset="0"/>
              </a:rPr>
              <a:t/>
            </a:r>
            <a:br>
              <a:rPr altLang="en-US" sz="1800" dirty="0" smtClean="0">
                <a:latin typeface="Courier New" pitchFamily="49" charset="0"/>
                <a:cs typeface="Courier New" pitchFamily="49" charset="0"/>
              </a:rPr>
            </a:br>
            <a:r>
              <a:rPr altLang="en-US" sz="1800" dirty="0" smtClean="0">
                <a:latin typeface="Courier New" pitchFamily="49" charset="0"/>
                <a:cs typeface="Courier New" pitchFamily="49" charset="0"/>
              </a:rPr>
              <a:t>		FROM 		apartment a, </a:t>
            </a:r>
            <a:r>
              <a:rPr altLang="en-US" sz="1800" dirty="0" err="1" smtClean="0">
                <a:latin typeface="Courier New" pitchFamily="49" charset="0"/>
                <a:cs typeface="Courier New" pitchFamily="49" charset="0"/>
              </a:rPr>
              <a:t>corpclient</a:t>
            </a:r>
            <a:r>
              <a:rPr altLang="en-US" sz="1800" dirty="0" smtClean="0">
                <a:latin typeface="Courier New" pitchFamily="49" charset="0"/>
                <a:cs typeface="Courier New" pitchFamily="49" charset="0"/>
              </a:rPr>
              <a:t> c</a:t>
            </a:r>
            <a:br>
              <a:rPr altLang="en-US" sz="1800" dirty="0" smtClean="0">
                <a:latin typeface="Courier New" pitchFamily="49" charset="0"/>
                <a:cs typeface="Courier New" pitchFamily="49" charset="0"/>
              </a:rPr>
            </a:br>
            <a:r>
              <a:rPr altLang="en-US" sz="1800" dirty="0" smtClean="0">
                <a:latin typeface="Courier New" pitchFamily="49" charset="0"/>
                <a:cs typeface="Courier New" pitchFamily="49" charset="0"/>
              </a:rPr>
              <a:t>		WHERE 		</a:t>
            </a:r>
            <a:r>
              <a:rPr altLang="en-US" sz="1800" dirty="0" err="1" smtClean="0">
                <a:latin typeface="Courier New" pitchFamily="49" charset="0"/>
                <a:cs typeface="Courier New" pitchFamily="49" charset="0"/>
              </a:rPr>
              <a:t>a.ccid</a:t>
            </a:r>
            <a:r>
              <a:rPr altLang="en-US" sz="1800" dirty="0" smtClean="0">
                <a:latin typeface="Courier New" pitchFamily="49" charset="0"/>
                <a:cs typeface="Courier New" pitchFamily="49" charset="0"/>
              </a:rPr>
              <a:t> = </a:t>
            </a:r>
            <a:r>
              <a:rPr altLang="en-US" sz="1800" dirty="0" err="1" smtClean="0">
                <a:latin typeface="Courier New" pitchFamily="49" charset="0"/>
                <a:cs typeface="Courier New" pitchFamily="49" charset="0"/>
              </a:rPr>
              <a:t>c.ccid</a:t>
            </a:r>
            <a:r>
              <a:rPr altLang="en-US" sz="1800" dirty="0" smtClean="0">
                <a:latin typeface="Courier New" pitchFamily="49" charset="0"/>
                <a:cs typeface="Courier New" pitchFamily="49" charset="0"/>
              </a:rPr>
              <a:t>;</a:t>
            </a:r>
            <a:endParaRPr altLang="en-US" sz="2000" b="1" i="1" dirty="0" smtClean="0"/>
          </a:p>
          <a:p>
            <a:pPr marL="0" indent="0" eaLnBrk="1" hangingPunct="1">
              <a:buNone/>
            </a:pPr>
            <a:r>
              <a:rPr lang="en-US" sz="2000" dirty="0" smtClean="0"/>
              <a:t>OR:</a:t>
            </a:r>
          </a:p>
          <a:p>
            <a:pPr marL="0" indent="0" eaLnBrk="1" hangingPunct="1">
              <a:buNone/>
            </a:pPr>
            <a:r>
              <a:rPr lang="en-US" sz="2000" dirty="0" smtClean="0">
                <a:solidFill>
                  <a:srgbClr val="0070C0"/>
                </a:solidFill>
              </a:rPr>
              <a:t>SELECT</a:t>
            </a:r>
            <a:r>
              <a:rPr lang="en-US" sz="2000" dirty="0">
                <a:solidFill>
                  <a:srgbClr val="0070C0"/>
                </a:solidFill>
              </a:rPr>
              <a:t> </a:t>
            </a:r>
            <a:r>
              <a:rPr lang="en-US" sz="2000" dirty="0" err="1">
                <a:solidFill>
                  <a:srgbClr val="0070C0"/>
                </a:solidFill>
              </a:rPr>
              <a:t>Orders.OrderID</a:t>
            </a:r>
            <a:r>
              <a:rPr lang="en-US" sz="2000" dirty="0">
                <a:solidFill>
                  <a:srgbClr val="0070C0"/>
                </a:solidFill>
              </a:rPr>
              <a:t>, </a:t>
            </a:r>
            <a:r>
              <a:rPr lang="en-US" sz="2000" dirty="0" err="1">
                <a:solidFill>
                  <a:srgbClr val="0070C0"/>
                </a:solidFill>
              </a:rPr>
              <a:t>Customers.CustomerName</a:t>
            </a:r>
            <a:r>
              <a:rPr lang="en-US" sz="2000" dirty="0">
                <a:solidFill>
                  <a:srgbClr val="0070C0"/>
                </a:solidFill>
              </a:rPr>
              <a:t/>
            </a:r>
            <a:br>
              <a:rPr lang="en-US" sz="2000" dirty="0">
                <a:solidFill>
                  <a:srgbClr val="0070C0"/>
                </a:solidFill>
              </a:rPr>
            </a:br>
            <a:r>
              <a:rPr lang="en-US" sz="2000" dirty="0">
                <a:solidFill>
                  <a:srgbClr val="0070C0"/>
                </a:solidFill>
              </a:rPr>
              <a:t>FROM Orders</a:t>
            </a:r>
            <a:br>
              <a:rPr lang="en-US" sz="2000" dirty="0">
                <a:solidFill>
                  <a:srgbClr val="0070C0"/>
                </a:solidFill>
              </a:rPr>
            </a:br>
            <a:r>
              <a:rPr lang="en-US" sz="2000" dirty="0">
                <a:solidFill>
                  <a:srgbClr val="0070C0"/>
                </a:solidFill>
              </a:rPr>
              <a:t>INNER JOIN Customers ON </a:t>
            </a:r>
            <a:r>
              <a:rPr lang="en-US" sz="2000" dirty="0" err="1">
                <a:solidFill>
                  <a:srgbClr val="0070C0"/>
                </a:solidFill>
              </a:rPr>
              <a:t>Orders.CustomerID</a:t>
            </a:r>
            <a:r>
              <a:rPr lang="en-US" sz="2000" dirty="0">
                <a:solidFill>
                  <a:srgbClr val="0070C0"/>
                </a:solidFill>
              </a:rPr>
              <a:t> = </a:t>
            </a:r>
            <a:r>
              <a:rPr lang="en-US" sz="2000" dirty="0" err="1">
                <a:solidFill>
                  <a:srgbClr val="0070C0"/>
                </a:solidFill>
              </a:rPr>
              <a:t>Customers.CustomerID</a:t>
            </a:r>
            <a:r>
              <a:rPr lang="en-US" sz="2000" dirty="0">
                <a:solidFill>
                  <a:srgbClr val="0070C0"/>
                </a:solidFill>
              </a:rPr>
              <a:t>;</a:t>
            </a:r>
            <a:endParaRPr altLang="en-US" sz="2000" i="1" dirty="0" smtClean="0">
              <a:solidFill>
                <a:srgbClr val="0070C0"/>
              </a:solidFill>
            </a:endParaRPr>
          </a:p>
        </p:txBody>
      </p:sp>
      <p:sp>
        <p:nvSpPr>
          <p:cNvPr id="238596"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smtClean="0">
                <a:solidFill>
                  <a:schemeClr val="tx1"/>
                </a:solidFill>
              </a:rPr>
              <a:t>Jukić, Vrbsky, Nestorov – Database Systems </a:t>
            </a:r>
          </a:p>
        </p:txBody>
      </p:sp>
      <p:sp>
        <p:nvSpPr>
          <p:cNvPr id="238597" name="Slide Number Placeholder 15"/>
          <p:cNvSpPr>
            <a:spLocks noGrp="1"/>
          </p:cNvSpPr>
          <p:nvPr>
            <p:ph type="sldNum" sz="quarter" idx="11"/>
          </p:nvPr>
        </p:nvSpPr>
        <p:spPr bwMode="auto">
          <a:xfrm>
            <a:off x="7467600" y="6629400"/>
            <a:ext cx="1676400"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3A1E4EDE-650F-4593-9366-55E5EDEC6D0B}" type="slidenum">
              <a:rPr lang="en-US" altLang="en-US" sz="900" b="1">
                <a:solidFill>
                  <a:schemeClr val="tx1"/>
                </a:solidFill>
              </a:rPr>
              <a:pPr>
                <a:spcBef>
                  <a:spcPct val="0"/>
                </a:spcBef>
                <a:buClrTx/>
                <a:buSzTx/>
                <a:buFontTx/>
                <a:buNone/>
              </a:pPr>
              <a:t>17</a:t>
            </a:fld>
            <a:endParaRPr lang="en-US" altLang="en-US" sz="900" b="1">
              <a:solidFill>
                <a:schemeClr val="tx1"/>
              </a:solidFill>
            </a:endParaRPr>
          </a:p>
        </p:txBody>
      </p:sp>
      <p:pic>
        <p:nvPicPr>
          <p:cNvPr id="2385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4419600"/>
            <a:ext cx="3343275" cy="199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p:cNvPicPr>
            <a:picLocks noChangeAspect="1"/>
          </p:cNvPicPr>
          <p:nvPr/>
        </p:nvPicPr>
        <p:blipFill>
          <a:blip r:embed="rId4"/>
          <a:stretch>
            <a:fillRect/>
          </a:stretch>
        </p:blipFill>
        <p:spPr>
          <a:xfrm>
            <a:off x="5715000" y="4310856"/>
            <a:ext cx="2590800" cy="1914525"/>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INNER JOIN</a:t>
            </a:r>
          </a:p>
        </p:txBody>
      </p:sp>
      <p:sp>
        <p:nvSpPr>
          <p:cNvPr id="3" name="Content Placeholder 2"/>
          <p:cNvSpPr>
            <a:spLocks noGrp="1"/>
          </p:cNvSpPr>
          <p:nvPr>
            <p:ph idx="1"/>
          </p:nvPr>
        </p:nvSpPr>
        <p:spPr/>
        <p:txBody>
          <a:bodyPr/>
          <a:lstStyle/>
          <a:p>
            <a:pPr>
              <a:lnSpc>
                <a:spcPct val="200000"/>
              </a:lnSpc>
            </a:pPr>
            <a:r>
              <a:rPr lang="en-US" b="1" dirty="0"/>
              <a:t>SELECT</a:t>
            </a:r>
            <a:r>
              <a:rPr lang="en-US" dirty="0"/>
              <a:t> </a:t>
            </a:r>
            <a:r>
              <a:rPr lang="en-US" sz="1800" dirty="0" err="1"/>
              <a:t>Orders.OrderID</a:t>
            </a:r>
            <a:r>
              <a:rPr lang="en-US" sz="1800" dirty="0"/>
              <a:t>, </a:t>
            </a:r>
            <a:r>
              <a:rPr lang="en-US" sz="1800" dirty="0" err="1"/>
              <a:t>Customers.CustomerName</a:t>
            </a:r>
            <a:r>
              <a:rPr lang="en-US" sz="1800" dirty="0"/>
              <a:t>, </a:t>
            </a:r>
            <a:r>
              <a:rPr lang="en-US" sz="1800" dirty="0" err="1" smtClean="0"/>
              <a:t>Shippers.ShipperName</a:t>
            </a:r>
            <a:r>
              <a:rPr lang="en-US" sz="2000" dirty="0"/>
              <a:t/>
            </a:r>
            <a:br>
              <a:rPr lang="en-US" sz="2000" dirty="0"/>
            </a:br>
            <a:r>
              <a:rPr lang="en-US" b="1" dirty="0"/>
              <a:t>FROM</a:t>
            </a:r>
            <a:r>
              <a:rPr lang="en-US" dirty="0"/>
              <a:t> </a:t>
            </a:r>
            <a:r>
              <a:rPr lang="en-US" dirty="0" smtClean="0"/>
              <a:t>((</a:t>
            </a:r>
            <a:r>
              <a:rPr lang="en-US" dirty="0"/>
              <a:t/>
            </a:r>
            <a:br>
              <a:rPr lang="en-US" dirty="0"/>
            </a:br>
            <a:r>
              <a:rPr lang="en-US" dirty="0"/>
              <a:t>Orders </a:t>
            </a:r>
            <a:r>
              <a:rPr lang="en-US" dirty="0" smtClean="0">
                <a:solidFill>
                  <a:srgbClr val="0070C0"/>
                </a:solidFill>
              </a:rPr>
              <a:t>INNER</a:t>
            </a:r>
            <a:r>
              <a:rPr lang="en-US" dirty="0">
                <a:solidFill>
                  <a:srgbClr val="0070C0"/>
                </a:solidFill>
              </a:rPr>
              <a:t> JOIN</a:t>
            </a:r>
            <a:r>
              <a:rPr lang="en-US" dirty="0"/>
              <a:t> Customers ON</a:t>
            </a:r>
            <a:r>
              <a:rPr lang="en-US" sz="1800" dirty="0"/>
              <a:t> </a:t>
            </a:r>
            <a:r>
              <a:rPr lang="en-US" sz="1800" dirty="0" smtClean="0"/>
              <a:t/>
            </a:r>
            <a:br>
              <a:rPr lang="en-US" sz="1800" dirty="0" smtClean="0"/>
            </a:br>
            <a:r>
              <a:rPr lang="en-US" sz="1800" dirty="0" smtClean="0"/>
              <a:t>			</a:t>
            </a:r>
            <a:r>
              <a:rPr lang="en-US" sz="1800" dirty="0" err="1" smtClean="0"/>
              <a:t>Orders.CustomerID</a:t>
            </a:r>
            <a:r>
              <a:rPr lang="en-US" sz="1800" dirty="0" smtClean="0"/>
              <a:t> </a:t>
            </a:r>
            <a:r>
              <a:rPr lang="en-US" sz="1800" dirty="0"/>
              <a:t>= </a:t>
            </a:r>
            <a:r>
              <a:rPr lang="en-US" sz="1800" dirty="0" err="1"/>
              <a:t>Customers.CustomerID</a:t>
            </a:r>
            <a:r>
              <a:rPr lang="en-US" sz="1800" dirty="0"/>
              <a:t>)</a:t>
            </a:r>
            <a:r>
              <a:rPr lang="en-US" dirty="0"/>
              <a:t/>
            </a:r>
            <a:br>
              <a:rPr lang="en-US" dirty="0"/>
            </a:br>
            <a:r>
              <a:rPr lang="en-US" dirty="0">
                <a:solidFill>
                  <a:srgbClr val="0070C0"/>
                </a:solidFill>
              </a:rPr>
              <a:t>INNER JOIN</a:t>
            </a:r>
            <a:r>
              <a:rPr lang="en-US" dirty="0"/>
              <a:t> Shippers ON </a:t>
            </a:r>
            <a:r>
              <a:rPr lang="en-US" sz="1800" dirty="0" err="1"/>
              <a:t>Orders.ShipperID</a:t>
            </a:r>
            <a:r>
              <a:rPr lang="en-US" sz="1800" dirty="0"/>
              <a:t> = </a:t>
            </a:r>
            <a:r>
              <a:rPr lang="en-US" sz="1800" dirty="0" err="1"/>
              <a:t>Shippers.ShipperID</a:t>
            </a:r>
            <a:r>
              <a:rPr lang="en-US" sz="1800" dirty="0"/>
              <a:t>);</a:t>
            </a:r>
          </a:p>
        </p:txBody>
      </p:sp>
      <p:sp>
        <p:nvSpPr>
          <p:cNvPr id="4" name="Footer Placeholder 3"/>
          <p:cNvSpPr>
            <a:spLocks noGrp="1"/>
          </p:cNvSpPr>
          <p:nvPr>
            <p:ph type="ftr" sz="quarter" idx="10"/>
          </p:nvPr>
        </p:nvSpPr>
        <p:spPr/>
        <p:txBody>
          <a:bodyPr/>
          <a:lstStyle/>
          <a:p>
            <a:pPr>
              <a:defRPr/>
            </a:pPr>
            <a:r>
              <a:rPr lang="en-US" smtClean="0"/>
              <a:t>Jukić, Vrbsky, Nestorov – Database Systems </a:t>
            </a:r>
            <a:endParaRPr lang="en-US"/>
          </a:p>
        </p:txBody>
      </p:sp>
      <p:sp>
        <p:nvSpPr>
          <p:cNvPr id="5" name="Slide Number Placeholder 4"/>
          <p:cNvSpPr>
            <a:spLocks noGrp="1"/>
          </p:cNvSpPr>
          <p:nvPr>
            <p:ph type="sldNum" sz="quarter" idx="11"/>
          </p:nvPr>
        </p:nvSpPr>
        <p:spPr/>
        <p:txBody>
          <a:bodyPr/>
          <a:lstStyle/>
          <a:p>
            <a:r>
              <a:rPr lang="en-US" altLang="en-US" smtClean="0"/>
              <a:t>Chapter 5 – Slide  </a:t>
            </a:r>
            <a:fld id="{23E82BB3-E6A7-4832-978B-C5439D8E7D72}" type="slidenum">
              <a:rPr lang="en-US" altLang="en-US" b="1" smtClean="0"/>
              <a:pPr/>
              <a:t>18</a:t>
            </a:fld>
            <a:endParaRPr lang="en-US" altLang="en-US" b="1"/>
          </a:p>
        </p:txBody>
      </p:sp>
    </p:spTree>
    <p:extLst>
      <p:ext uri="{BB962C8B-B14F-4D97-AF65-F5344CB8AC3E}">
        <p14:creationId xmlns:p14="http://schemas.microsoft.com/office/powerpoint/2010/main" val="3931805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pPr>
              <a:defRPr/>
            </a:pPr>
            <a:r>
              <a:rPr lang="en-US">
                <a:latin typeface="Courier New" charset="0"/>
                <a:cs typeface="Courier New" charset="0"/>
              </a:rPr>
              <a:t>Theta Join </a:t>
            </a:r>
            <a:r>
              <a:rPr lang="en-US">
                <a:cs typeface="+mj-cs"/>
              </a:rPr>
              <a:t>and </a:t>
            </a:r>
            <a:r>
              <a:rPr lang="en-US">
                <a:latin typeface="Courier New" charset="0"/>
                <a:cs typeface="Courier New" charset="0"/>
              </a:rPr>
              <a:t>Equijoin</a:t>
            </a:r>
          </a:p>
        </p:txBody>
      </p:sp>
      <p:sp>
        <p:nvSpPr>
          <p:cNvPr id="18435" name="Content Placeholder 2"/>
          <p:cNvSpPr>
            <a:spLocks noGrp="1"/>
          </p:cNvSpPr>
          <p:nvPr>
            <p:ph idx="1"/>
          </p:nvPr>
        </p:nvSpPr>
        <p:spPr/>
        <p:txBody>
          <a:bodyPr/>
          <a:lstStyle/>
          <a:p>
            <a:pPr>
              <a:defRPr/>
            </a:pPr>
            <a:r>
              <a:rPr lang="en-US" altLang="en-US" dirty="0" smtClean="0">
                <a:latin typeface="Courier New" pitchFamily="49" charset="0"/>
                <a:ea typeface="ＭＳ Ｐゴシック" pitchFamily="34" charset="-128"/>
                <a:cs typeface="Courier New" pitchFamily="49" charset="0"/>
              </a:rPr>
              <a:t>Theta join </a:t>
            </a:r>
            <a:r>
              <a:rPr lang="en-US" altLang="en-US" dirty="0" smtClean="0">
                <a:ea typeface="ＭＳ Ｐゴシック" pitchFamily="34" charset="-128"/>
              </a:rPr>
              <a:t>is </a:t>
            </a:r>
            <a:r>
              <a:rPr lang="en-US" altLang="en-US" dirty="0" smtClean="0">
                <a:latin typeface="Courier New" pitchFamily="49" charset="0"/>
                <a:ea typeface="ＭＳ Ｐゴシック" pitchFamily="34" charset="-128"/>
                <a:cs typeface="Courier New" pitchFamily="49" charset="0"/>
              </a:rPr>
              <a:t>Product</a:t>
            </a:r>
            <a:r>
              <a:rPr lang="en-US" altLang="en-US" dirty="0" smtClean="0">
                <a:ea typeface="ＭＳ Ｐゴシック" pitchFamily="34" charset="-128"/>
              </a:rPr>
              <a:t> followed by a </a:t>
            </a:r>
            <a:r>
              <a:rPr lang="en-US" altLang="en-US" dirty="0" smtClean="0">
                <a:latin typeface="Courier New" pitchFamily="49" charset="0"/>
                <a:ea typeface="ＭＳ Ｐゴシック" pitchFamily="34" charset="-128"/>
                <a:cs typeface="Courier New" pitchFamily="49" charset="0"/>
              </a:rPr>
              <a:t>Select</a:t>
            </a:r>
            <a:r>
              <a:rPr lang="en-US" altLang="en-US" dirty="0" smtClean="0">
                <a:ea typeface="ＭＳ Ｐゴシック" pitchFamily="34" charset="-128"/>
              </a:rPr>
              <a:t> with predicate, </a:t>
            </a:r>
            <a:r>
              <a:rPr lang="en-US" altLang="en-US" dirty="0" smtClean="0">
                <a:latin typeface="Courier New" pitchFamily="49" charset="0"/>
                <a:ea typeface="ＭＳ Ｐゴシック" pitchFamily="34" charset="-128"/>
                <a:cs typeface="Courier New" pitchFamily="49" charset="0"/>
              </a:rPr>
              <a:t>theta</a:t>
            </a:r>
            <a:r>
              <a:rPr lang="en-US" altLang="en-US" dirty="0" smtClean="0">
                <a:ea typeface="ＭＳ Ｐゴシック" pitchFamily="34" charset="-128"/>
              </a:rPr>
              <a:t> (</a:t>
            </a:r>
            <a:r>
              <a:rPr lang="el-GR" altLang="en-US" dirty="0" smtClean="0">
                <a:latin typeface="Courier New" pitchFamily="49" charset="0"/>
                <a:ea typeface="ＭＳ Ｐゴシック" pitchFamily="34" charset="-128"/>
                <a:cs typeface="Courier New" pitchFamily="49" charset="0"/>
              </a:rPr>
              <a:t>Θ</a:t>
            </a:r>
            <a:r>
              <a:rPr lang="en-US" altLang="en-US" dirty="0" smtClean="0">
                <a:ea typeface="ＭＳ Ｐゴシック" pitchFamily="34" charset="-128"/>
              </a:rPr>
              <a:t>)</a:t>
            </a:r>
          </a:p>
          <a:p>
            <a:pPr>
              <a:defRPr/>
            </a:pPr>
            <a:r>
              <a:rPr lang="en-US" altLang="en-US" dirty="0" smtClean="0">
                <a:latin typeface="Courier New" pitchFamily="49" charset="0"/>
                <a:ea typeface="ＭＳ Ｐゴシック" pitchFamily="34" charset="-128"/>
                <a:cs typeface="Courier New" pitchFamily="49" charset="0"/>
              </a:rPr>
              <a:t>A |x|</a:t>
            </a:r>
            <a:r>
              <a:rPr lang="en-US" altLang="en-US" baseline="-25000" dirty="0" smtClean="0">
                <a:latin typeface="Courier New" pitchFamily="49" charset="0"/>
                <a:ea typeface="ＭＳ Ｐゴシック" pitchFamily="34" charset="-128"/>
                <a:cs typeface="Courier New" pitchFamily="49" charset="0"/>
                <a:sym typeface="Symbol" pitchFamily="18" charset="2"/>
              </a:rPr>
              <a:t></a:t>
            </a:r>
            <a:r>
              <a:rPr lang="en-US" altLang="en-US" baseline="-25000" dirty="0" smtClean="0">
                <a:latin typeface="Courier New" pitchFamily="49" charset="0"/>
                <a:ea typeface="ＭＳ Ｐゴシック" pitchFamily="34" charset="-128"/>
                <a:cs typeface="Courier New" pitchFamily="49" charset="0"/>
              </a:rPr>
              <a:t> </a:t>
            </a:r>
            <a:r>
              <a:rPr lang="en-US" altLang="en-US" dirty="0" smtClean="0">
                <a:latin typeface="Courier New" pitchFamily="49" charset="0"/>
                <a:ea typeface="ＭＳ Ｐゴシック" pitchFamily="34" charset="-128"/>
                <a:cs typeface="Courier New" pitchFamily="49" charset="0"/>
              </a:rPr>
              <a:t>B = </a:t>
            </a:r>
            <a:r>
              <a:rPr lang="en-US" altLang="en-US" dirty="0" smtClean="0">
                <a:latin typeface="Courier New" pitchFamily="49" charset="0"/>
                <a:ea typeface="ＭＳ Ｐゴシック" pitchFamily="34" charset="-128"/>
                <a:cs typeface="Courier New" pitchFamily="49" charset="0"/>
                <a:sym typeface="Symbol" pitchFamily="18" charset="2"/>
              </a:rPr>
              <a:t></a:t>
            </a:r>
            <a:r>
              <a:rPr lang="en-US" altLang="en-US" baseline="-25000" dirty="0" smtClean="0">
                <a:latin typeface="Courier New" pitchFamily="49" charset="0"/>
                <a:ea typeface="ＭＳ Ｐゴシック" pitchFamily="34" charset="-128"/>
                <a:cs typeface="Courier New" pitchFamily="49" charset="0"/>
                <a:sym typeface="Symbol" pitchFamily="18" charset="2"/>
              </a:rPr>
              <a:t></a:t>
            </a:r>
            <a:r>
              <a:rPr lang="en-US" altLang="en-US" dirty="0" smtClean="0">
                <a:latin typeface="Courier New" pitchFamily="49" charset="0"/>
                <a:ea typeface="ＭＳ Ｐゴシック" pitchFamily="34" charset="-128"/>
                <a:cs typeface="Courier New" pitchFamily="49" charset="0"/>
              </a:rPr>
              <a:t>(A x B)</a:t>
            </a:r>
          </a:p>
          <a:p>
            <a:pPr>
              <a:defRPr/>
            </a:pPr>
            <a:endParaRPr lang="en-US" altLang="en-US" dirty="0" smtClean="0">
              <a:latin typeface="Courier New" pitchFamily="49" charset="0"/>
              <a:ea typeface="ＭＳ Ｐゴシック" pitchFamily="34" charset="-128"/>
              <a:cs typeface="Courier New" pitchFamily="49" charset="0"/>
            </a:endParaRPr>
          </a:p>
          <a:p>
            <a:pPr>
              <a:defRPr/>
            </a:pPr>
            <a:endParaRPr lang="en-US" altLang="en-US" dirty="0">
              <a:latin typeface="Courier New" pitchFamily="49" charset="0"/>
              <a:ea typeface="ＭＳ Ｐゴシック" pitchFamily="34" charset="-128"/>
              <a:cs typeface="Courier New" pitchFamily="49" charset="0"/>
            </a:endParaRPr>
          </a:p>
          <a:p>
            <a:pPr>
              <a:defRPr/>
            </a:pPr>
            <a:r>
              <a:rPr lang="en-US" altLang="en-US" dirty="0" smtClean="0">
                <a:latin typeface="Courier New" pitchFamily="49" charset="0"/>
                <a:ea typeface="ＭＳ Ｐゴシック" pitchFamily="34" charset="-128"/>
                <a:cs typeface="Courier New" pitchFamily="49" charset="0"/>
              </a:rPr>
              <a:t>Equijoin</a:t>
            </a:r>
            <a:r>
              <a:rPr lang="en-US" altLang="en-US" dirty="0" smtClean="0">
                <a:ea typeface="ＭＳ Ｐゴシック" pitchFamily="34" charset="-128"/>
              </a:rPr>
              <a:t> can be formed when tables have common columns, or columns with same domains</a:t>
            </a:r>
          </a:p>
          <a:p>
            <a:pPr lvl="1">
              <a:defRPr/>
            </a:pPr>
            <a:r>
              <a:rPr lang="en-US" altLang="en-US" dirty="0" smtClean="0">
                <a:ea typeface="ＭＳ Ｐゴシック" pitchFamily="34" charset="-128"/>
              </a:rPr>
              <a:t>For </a:t>
            </a:r>
            <a:r>
              <a:rPr lang="en-US" altLang="en-US" dirty="0" smtClean="0">
                <a:latin typeface="Courier New" pitchFamily="49" charset="0"/>
                <a:ea typeface="ＭＳ Ｐゴシック" pitchFamily="34" charset="-128"/>
                <a:cs typeface="Courier New" pitchFamily="49" charset="0"/>
              </a:rPr>
              <a:t>equijoin</a:t>
            </a:r>
            <a:r>
              <a:rPr lang="en-US" altLang="en-US" dirty="0" smtClean="0">
                <a:ea typeface="ＭＳ Ｐゴシック" pitchFamily="34" charset="-128"/>
              </a:rPr>
              <a:t>, select rows of the </a:t>
            </a:r>
            <a:r>
              <a:rPr lang="en-US" altLang="en-US" dirty="0" smtClean="0">
                <a:latin typeface="Courier New" pitchFamily="49" charset="0"/>
                <a:ea typeface="ＭＳ Ｐゴシック" pitchFamily="34" charset="-128"/>
                <a:cs typeface="Courier New" pitchFamily="49" charset="0"/>
              </a:rPr>
              <a:t>product</a:t>
            </a:r>
            <a:r>
              <a:rPr lang="en-US" altLang="en-US" dirty="0" smtClean="0">
                <a:ea typeface="ＭＳ Ｐゴシック" pitchFamily="34" charset="-128"/>
              </a:rPr>
              <a:t> where the values of the common columns are equal</a:t>
            </a:r>
          </a:p>
          <a:p>
            <a:pPr>
              <a:defRPr/>
            </a:pPr>
            <a:endParaRPr lang="en-US" altLang="en-US" dirty="0" smtClean="0">
              <a:ea typeface="ＭＳ Ｐゴシック" pitchFamily="34" charset="-128"/>
            </a:endParaRPr>
          </a:p>
        </p:txBody>
      </p:sp>
    </p:spTree>
    <p:extLst>
      <p:ext uri="{BB962C8B-B14F-4D97-AF65-F5344CB8AC3E}">
        <p14:creationId xmlns:p14="http://schemas.microsoft.com/office/powerpoint/2010/main" val="14533146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457200" y="228600"/>
            <a:ext cx="8686800" cy="838200"/>
          </a:xfrm>
        </p:spPr>
        <p:txBody>
          <a:bodyPr/>
          <a:lstStyle/>
          <a:p>
            <a:pPr>
              <a:defRPr/>
            </a:pPr>
            <a:r>
              <a:rPr lang="en-US" dirty="0">
                <a:latin typeface="Courier New" charset="0"/>
                <a:cs typeface="Courier New" charset="0"/>
              </a:rPr>
              <a:t>Product</a:t>
            </a:r>
            <a:r>
              <a:rPr lang="en-US" dirty="0">
                <a:cs typeface="+mj-cs"/>
              </a:rPr>
              <a:t>, </a:t>
            </a:r>
            <a:r>
              <a:rPr lang="en-US" dirty="0">
                <a:latin typeface="Courier New" charset="0"/>
                <a:cs typeface="Courier New" charset="0"/>
              </a:rPr>
              <a:t>A </a:t>
            </a:r>
            <a:r>
              <a:rPr lang="en-US" dirty="0">
                <a:solidFill>
                  <a:srgbClr val="0070C0"/>
                </a:solidFill>
                <a:latin typeface="Courier New" charset="0"/>
                <a:cs typeface="Courier New" charset="0"/>
              </a:rPr>
              <a:t>x</a:t>
            </a:r>
            <a:r>
              <a:rPr lang="en-US" dirty="0">
                <a:latin typeface="Courier New" charset="0"/>
                <a:cs typeface="Courier New" charset="0"/>
              </a:rPr>
              <a:t> B </a:t>
            </a:r>
          </a:p>
        </p:txBody>
      </p:sp>
      <p:sp>
        <p:nvSpPr>
          <p:cNvPr id="17411" name="Content Placeholder 2"/>
          <p:cNvSpPr>
            <a:spLocks noGrp="1"/>
          </p:cNvSpPr>
          <p:nvPr>
            <p:ph idx="1"/>
          </p:nvPr>
        </p:nvSpPr>
        <p:spPr>
          <a:xfrm>
            <a:off x="304800" y="1307960"/>
            <a:ext cx="8229600" cy="4525963"/>
          </a:xfrm>
        </p:spPr>
        <p:txBody>
          <a:bodyPr/>
          <a:lstStyle/>
          <a:p>
            <a:pPr eaLnBrk="1" hangingPunct="1">
              <a:defRPr/>
            </a:pPr>
            <a:r>
              <a:rPr lang="en-US" altLang="en-US" dirty="0" smtClean="0">
                <a:ea typeface="ＭＳ Ｐゴシック" pitchFamily="34" charset="-128"/>
              </a:rPr>
              <a:t>Binary operation – applies to two tables</a:t>
            </a:r>
          </a:p>
          <a:p>
            <a:pPr eaLnBrk="1" hangingPunct="1">
              <a:defRPr/>
            </a:pPr>
            <a:r>
              <a:rPr lang="en-US" altLang="en-US" b="1" dirty="0" smtClean="0">
                <a:solidFill>
                  <a:srgbClr val="0070C0"/>
                </a:solidFill>
                <a:ea typeface="ＭＳ Ｐゴシック" pitchFamily="34" charset="-128"/>
              </a:rPr>
              <a:t>Cartesian product</a:t>
            </a:r>
            <a:r>
              <a:rPr lang="en-US" altLang="en-US" dirty="0" smtClean="0">
                <a:ea typeface="ＭＳ Ｐゴシック" pitchFamily="34" charset="-128"/>
              </a:rPr>
              <a:t>; cross-product of </a:t>
            </a:r>
            <a:r>
              <a:rPr lang="en-US" altLang="en-US" dirty="0" smtClean="0">
                <a:latin typeface="Courier New" pitchFamily="49" charset="0"/>
                <a:ea typeface="ＭＳ Ｐゴシック" pitchFamily="34" charset="-128"/>
                <a:cs typeface="Courier New" pitchFamily="49" charset="0"/>
              </a:rPr>
              <a:t>A</a:t>
            </a:r>
            <a:r>
              <a:rPr lang="en-US" altLang="en-US" dirty="0" smtClean="0">
                <a:ea typeface="ＭＳ Ｐゴシック" pitchFamily="34" charset="-128"/>
              </a:rPr>
              <a:t> and </a:t>
            </a:r>
            <a:r>
              <a:rPr lang="en-US" altLang="en-US" dirty="0" smtClean="0">
                <a:latin typeface="Courier New" pitchFamily="49" charset="0"/>
                <a:ea typeface="ＭＳ Ｐゴシック" pitchFamily="34" charset="-128"/>
                <a:cs typeface="Courier New" pitchFamily="49" charset="0"/>
              </a:rPr>
              <a:t>B</a:t>
            </a:r>
            <a:r>
              <a:rPr lang="en-US" altLang="en-US" dirty="0" smtClean="0">
                <a:ea typeface="ＭＳ Ｐゴシック" pitchFamily="34" charset="-128"/>
              </a:rPr>
              <a:t>; </a:t>
            </a:r>
            <a:r>
              <a:rPr lang="en-US" altLang="en-US" dirty="0" smtClean="0">
                <a:latin typeface="Courier New" pitchFamily="49" charset="0"/>
                <a:ea typeface="ＭＳ Ｐゴシック" pitchFamily="34" charset="-128"/>
                <a:cs typeface="Courier New" pitchFamily="49" charset="0"/>
              </a:rPr>
              <a:t>A TIMES B</a:t>
            </a:r>
            <a:r>
              <a:rPr lang="en-US" altLang="en-US" dirty="0" smtClean="0">
                <a:ea typeface="ＭＳ Ｐゴシック" pitchFamily="34" charset="-128"/>
              </a:rPr>
              <a:t>, written </a:t>
            </a:r>
            <a:r>
              <a:rPr lang="en-US" altLang="en-US" dirty="0" smtClean="0">
                <a:latin typeface="Courier New" pitchFamily="49" charset="0"/>
                <a:ea typeface="ＭＳ Ｐゴシック" pitchFamily="34" charset="-128"/>
                <a:cs typeface="Courier New" pitchFamily="49" charset="0"/>
              </a:rPr>
              <a:t>A </a:t>
            </a:r>
            <a:r>
              <a:rPr lang="en-US" altLang="en-US" b="1" dirty="0" smtClean="0">
                <a:latin typeface="Courier New" pitchFamily="49" charset="0"/>
                <a:ea typeface="ＭＳ Ｐゴシック" pitchFamily="34" charset="-128"/>
                <a:cs typeface="Courier New" pitchFamily="49" charset="0"/>
              </a:rPr>
              <a:t>x</a:t>
            </a:r>
            <a:r>
              <a:rPr lang="en-US" altLang="en-US" dirty="0" smtClean="0">
                <a:latin typeface="Courier New" pitchFamily="49" charset="0"/>
                <a:ea typeface="ＭＳ Ｐゴシック" pitchFamily="34" charset="-128"/>
                <a:cs typeface="Courier New" pitchFamily="49" charset="0"/>
              </a:rPr>
              <a:t> B </a:t>
            </a:r>
          </a:p>
          <a:p>
            <a:pPr lvl="1">
              <a:defRPr/>
            </a:pPr>
            <a:r>
              <a:rPr lang="en-US" altLang="en-US" sz="2400" dirty="0" smtClean="0">
                <a:ea typeface="ＭＳ Ｐゴシック" pitchFamily="34" charset="-128"/>
              </a:rPr>
              <a:t>Concatenates all rows of </a:t>
            </a:r>
            <a:r>
              <a:rPr lang="en-US" altLang="en-US" sz="2400" b="1" dirty="0" smtClean="0">
                <a:solidFill>
                  <a:srgbClr val="0070C0"/>
                </a:solidFill>
                <a:latin typeface="Courier New" pitchFamily="49" charset="0"/>
                <a:ea typeface="ＭＳ Ｐゴシック" pitchFamily="34" charset="-128"/>
                <a:cs typeface="Courier New" pitchFamily="49" charset="0"/>
              </a:rPr>
              <a:t>A</a:t>
            </a:r>
            <a:r>
              <a:rPr lang="en-US" altLang="en-US" sz="2400" dirty="0" smtClean="0">
                <a:ea typeface="ＭＳ Ｐゴシック" pitchFamily="34" charset="-128"/>
              </a:rPr>
              <a:t> with all rows of </a:t>
            </a:r>
            <a:r>
              <a:rPr lang="en-US" altLang="en-US" sz="2400" b="1" dirty="0">
                <a:solidFill>
                  <a:srgbClr val="0070C0"/>
                </a:solidFill>
                <a:latin typeface="Courier New" pitchFamily="49" charset="0"/>
                <a:ea typeface="ＭＳ Ｐゴシック" pitchFamily="34" charset="-128"/>
                <a:cs typeface="Courier New" pitchFamily="49" charset="0"/>
              </a:rPr>
              <a:t>B</a:t>
            </a:r>
          </a:p>
          <a:p>
            <a:pPr lvl="1">
              <a:defRPr/>
            </a:pPr>
            <a:r>
              <a:rPr lang="en-US" altLang="en-US" sz="2400" dirty="0" smtClean="0">
                <a:ea typeface="ＭＳ Ｐゴシック" pitchFamily="34" charset="-128"/>
              </a:rPr>
              <a:t>Columns are the columns of </a:t>
            </a:r>
            <a:r>
              <a:rPr lang="en-US" altLang="en-US" sz="2400" dirty="0" smtClean="0">
                <a:latin typeface="Courier New" pitchFamily="49" charset="0"/>
                <a:ea typeface="ＭＳ Ｐゴシック" pitchFamily="34" charset="-128"/>
                <a:cs typeface="Courier New" pitchFamily="49" charset="0"/>
              </a:rPr>
              <a:t>A </a:t>
            </a:r>
            <a:r>
              <a:rPr lang="en-US" altLang="en-US" sz="2400" dirty="0" smtClean="0">
                <a:ea typeface="ＭＳ Ｐゴシック" pitchFamily="34" charset="-128"/>
              </a:rPr>
              <a:t>followed by the columns of </a:t>
            </a:r>
            <a:r>
              <a:rPr lang="en-US" altLang="en-US" sz="2400" dirty="0" smtClean="0">
                <a:latin typeface="Courier New" pitchFamily="49" charset="0"/>
                <a:ea typeface="ＭＳ Ｐゴシック" pitchFamily="34" charset="-128"/>
                <a:cs typeface="Courier New" pitchFamily="49" charset="0"/>
              </a:rPr>
              <a:t>B</a:t>
            </a:r>
          </a:p>
          <a:p>
            <a:pPr lvl="1" eaLnBrk="1" hangingPunct="1">
              <a:defRPr/>
            </a:pPr>
            <a:r>
              <a:rPr lang="en-US" altLang="en-US" sz="2400" dirty="0" smtClean="0">
                <a:ea typeface="ＭＳ Ｐゴシック" pitchFamily="34" charset="-128"/>
              </a:rPr>
              <a:t>Degree of result is </a:t>
            </a:r>
            <a:r>
              <a:rPr lang="en-US" altLang="en-US" sz="2400" dirty="0" err="1" smtClean="0">
                <a:ea typeface="ＭＳ Ｐゴシック" pitchFamily="34" charset="-128"/>
              </a:rPr>
              <a:t>deg</a:t>
            </a:r>
            <a:r>
              <a:rPr lang="en-US" altLang="en-US" sz="2400" dirty="0" smtClean="0">
                <a:ea typeface="ＭＳ Ｐゴシック" pitchFamily="34" charset="-128"/>
              </a:rPr>
              <a:t> of </a:t>
            </a:r>
            <a:r>
              <a:rPr lang="en-US" altLang="en-US" sz="2400" dirty="0" smtClean="0">
                <a:latin typeface="Courier New" pitchFamily="49" charset="0"/>
                <a:ea typeface="ＭＳ Ｐゴシック" pitchFamily="34" charset="-128"/>
                <a:cs typeface="Courier New" pitchFamily="49" charset="0"/>
              </a:rPr>
              <a:t>A</a:t>
            </a:r>
            <a:r>
              <a:rPr lang="en-US" altLang="en-US" sz="2400" dirty="0" smtClean="0">
                <a:ea typeface="ＭＳ Ｐゴシック" pitchFamily="34" charset="-128"/>
              </a:rPr>
              <a:t> + </a:t>
            </a:r>
            <a:r>
              <a:rPr lang="en-US" altLang="en-US" sz="2400" dirty="0" err="1" smtClean="0">
                <a:ea typeface="ＭＳ Ｐゴシック" pitchFamily="34" charset="-128"/>
              </a:rPr>
              <a:t>deg</a:t>
            </a:r>
            <a:r>
              <a:rPr lang="en-US" altLang="en-US" sz="2400" dirty="0" smtClean="0">
                <a:ea typeface="ＭＳ Ｐゴシック" pitchFamily="34" charset="-128"/>
              </a:rPr>
              <a:t> of </a:t>
            </a:r>
            <a:r>
              <a:rPr lang="en-US" altLang="en-US" sz="2400" dirty="0" smtClean="0">
                <a:latin typeface="Courier New" pitchFamily="49" charset="0"/>
                <a:ea typeface="ＭＳ Ｐゴシック" pitchFamily="34" charset="-128"/>
                <a:cs typeface="Courier New" pitchFamily="49" charset="0"/>
              </a:rPr>
              <a:t>B</a:t>
            </a:r>
          </a:p>
          <a:p>
            <a:pPr lvl="1" eaLnBrk="1" hangingPunct="1">
              <a:defRPr/>
            </a:pPr>
            <a:r>
              <a:rPr lang="en-US" altLang="en-US" sz="2400" dirty="0" smtClean="0">
                <a:ea typeface="ＭＳ Ｐゴシック" pitchFamily="34" charset="-128"/>
              </a:rPr>
              <a:t>Cardinality of result is (card of </a:t>
            </a:r>
            <a:r>
              <a:rPr lang="en-US" altLang="en-US" sz="2400" dirty="0" smtClean="0">
                <a:latin typeface="Courier New" pitchFamily="49" charset="0"/>
                <a:ea typeface="ＭＳ Ｐゴシック" pitchFamily="34" charset="-128"/>
                <a:cs typeface="Courier New" pitchFamily="49" charset="0"/>
              </a:rPr>
              <a:t>A</a:t>
            </a:r>
            <a:r>
              <a:rPr lang="en-US" altLang="en-US" sz="2400" dirty="0" smtClean="0">
                <a:ea typeface="ＭＳ Ｐゴシック" pitchFamily="34" charset="-128"/>
              </a:rPr>
              <a:t>) * (card of </a:t>
            </a:r>
            <a:r>
              <a:rPr lang="en-US" altLang="en-US" sz="2400" dirty="0" smtClean="0">
                <a:latin typeface="Courier New" pitchFamily="49" charset="0"/>
                <a:ea typeface="ＭＳ Ｐゴシック" pitchFamily="34" charset="-128"/>
                <a:cs typeface="Courier New" pitchFamily="49" charset="0"/>
              </a:rPr>
              <a:t>B</a:t>
            </a:r>
            <a:r>
              <a:rPr lang="en-US" altLang="en-US" sz="2400" dirty="0" smtClean="0">
                <a:ea typeface="ＭＳ Ｐゴシック" pitchFamily="34" charset="-128"/>
              </a:rPr>
              <a:t>)</a:t>
            </a:r>
          </a:p>
          <a:p>
            <a:pPr>
              <a:defRPr/>
            </a:pPr>
            <a:endParaRPr lang="en-US" altLang="en-US" sz="2800" dirty="0" smtClean="0">
              <a:ea typeface="ＭＳ Ｐゴシック" pitchFamily="34" charset="-128"/>
            </a:endParaRPr>
          </a:p>
        </p:txBody>
      </p:sp>
      <p:sp>
        <p:nvSpPr>
          <p:cNvPr id="2" name="Rectangle 1"/>
          <p:cNvSpPr/>
          <p:nvPr/>
        </p:nvSpPr>
        <p:spPr>
          <a:xfrm>
            <a:off x="322384" y="5018836"/>
            <a:ext cx="8651631" cy="830997"/>
          </a:xfrm>
          <a:prstGeom prst="rect">
            <a:avLst/>
          </a:prstGeom>
        </p:spPr>
        <p:txBody>
          <a:bodyPr wrap="square">
            <a:spAutoFit/>
          </a:bodyPr>
          <a:lstStyle/>
          <a:p>
            <a:r>
              <a:rPr lang="en-US" altLang="en-US" sz="1600" b="1" dirty="0">
                <a:solidFill>
                  <a:srgbClr val="000099"/>
                </a:solidFill>
              </a:rPr>
              <a:t>Join operations</a:t>
            </a:r>
            <a:r>
              <a:rPr lang="en-US" altLang="en-US" sz="1600" dirty="0"/>
              <a:t> take two relations and return as a result another relation.</a:t>
            </a:r>
          </a:p>
          <a:p>
            <a:r>
              <a:rPr lang="en-US" altLang="en-US" sz="1600" dirty="0"/>
              <a:t>A join operation is a </a:t>
            </a:r>
            <a:r>
              <a:rPr lang="en-US" altLang="en-US" sz="1600" u="sng" dirty="0"/>
              <a:t>Cartesian product </a:t>
            </a:r>
            <a:r>
              <a:rPr lang="en-US" altLang="en-US" sz="1600" dirty="0"/>
              <a:t>which requires that tuples in the two relations match (under some condition).  It also specifies the attributes that are present in the result of the join </a:t>
            </a:r>
          </a:p>
        </p:txBody>
      </p:sp>
    </p:spTree>
    <p:extLst>
      <p:ext uri="{BB962C8B-B14F-4D97-AF65-F5344CB8AC3E}">
        <p14:creationId xmlns:p14="http://schemas.microsoft.com/office/powerpoint/2010/main" val="86697127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a:defRPr/>
            </a:pPr>
            <a:r>
              <a:rPr lang="en-US">
                <a:latin typeface="Courier New" charset="0"/>
                <a:cs typeface="Courier New" charset="0"/>
              </a:rPr>
              <a:t>NATURAL JOIN</a:t>
            </a:r>
          </a:p>
        </p:txBody>
      </p:sp>
      <p:sp>
        <p:nvSpPr>
          <p:cNvPr id="19459" name="Content Placeholder 2"/>
          <p:cNvSpPr>
            <a:spLocks noGrp="1"/>
          </p:cNvSpPr>
          <p:nvPr>
            <p:ph idx="1"/>
          </p:nvPr>
        </p:nvSpPr>
        <p:spPr/>
        <p:txBody>
          <a:bodyPr/>
          <a:lstStyle/>
          <a:p>
            <a:pPr>
              <a:defRPr/>
            </a:pPr>
            <a:r>
              <a:rPr lang="en-US" altLang="en-US" dirty="0" smtClean="0">
                <a:ea typeface="+mn-ea"/>
                <a:cs typeface="+mn-cs"/>
              </a:rPr>
              <a:t>Same as </a:t>
            </a:r>
            <a:r>
              <a:rPr lang="en-US" altLang="en-US" dirty="0" smtClean="0">
                <a:latin typeface="Courier New" panose="02070309020205020404" pitchFamily="49" charset="0"/>
                <a:ea typeface="+mn-ea"/>
                <a:cs typeface="Courier New" panose="02070309020205020404" pitchFamily="49" charset="0"/>
              </a:rPr>
              <a:t>Equijoin</a:t>
            </a:r>
            <a:r>
              <a:rPr lang="en-US" altLang="en-US" dirty="0" smtClean="0">
                <a:ea typeface="+mn-ea"/>
                <a:cs typeface="+mn-cs"/>
              </a:rPr>
              <a:t>, but drop repeated column(s)</a:t>
            </a:r>
          </a:p>
          <a:p>
            <a:pPr>
              <a:defRPr/>
            </a:pPr>
            <a:r>
              <a:rPr lang="en-US" altLang="en-US" dirty="0" smtClean="0">
                <a:ea typeface="+mn-ea"/>
                <a:cs typeface="+mn-cs"/>
              </a:rPr>
              <a:t>symbolized by</a:t>
            </a:r>
            <a:r>
              <a:rPr lang="en-US" altLang="en-US" dirty="0" smtClean="0">
                <a:latin typeface="Courier New" panose="02070309020205020404" pitchFamily="49" charset="0"/>
                <a:ea typeface="+mn-ea"/>
                <a:cs typeface="Courier New" panose="02070309020205020404" pitchFamily="49" charset="0"/>
              </a:rPr>
              <a:t> |x| </a:t>
            </a:r>
            <a:r>
              <a:rPr lang="en-US" altLang="en-US" dirty="0" smtClean="0">
                <a:ea typeface="+mn-ea"/>
                <a:cs typeface="+mn-cs"/>
              </a:rPr>
              <a:t>as in</a:t>
            </a:r>
          </a:p>
          <a:p>
            <a:pPr marL="457200" lvl="1" indent="0">
              <a:buFontTx/>
              <a:buNone/>
              <a:defRPr/>
            </a:pPr>
            <a:r>
              <a:rPr lang="en-US" altLang="en-US" sz="2400" dirty="0" smtClean="0">
                <a:latin typeface="Courier New" panose="02070309020205020404" pitchFamily="49" charset="0"/>
                <a:cs typeface="Courier New" panose="02070309020205020404" pitchFamily="49" charset="0"/>
              </a:rPr>
              <a:t>[</a:t>
            </a:r>
            <a:r>
              <a:rPr lang="en-US" altLang="en-US" sz="2400" i="1" dirty="0" err="1" smtClean="0">
                <a:latin typeface="Courier New" panose="02070309020205020404" pitchFamily="49" charset="0"/>
                <a:cs typeface="Courier New" panose="02070309020205020404" pitchFamily="49" charset="0"/>
              </a:rPr>
              <a:t>newTableName</a:t>
            </a:r>
            <a:r>
              <a:rPr lang="en-US" altLang="en-US" sz="2400" dirty="0" smtClean="0">
                <a:latin typeface="Courier New" panose="02070309020205020404" pitchFamily="49" charset="0"/>
                <a:cs typeface="Courier New" panose="02070309020205020404" pitchFamily="49" charset="0"/>
              </a:rPr>
              <a:t> = ] Student |x| Enroll</a:t>
            </a:r>
          </a:p>
          <a:p>
            <a:pPr marL="457200" lvl="1" indent="0">
              <a:buFontTx/>
              <a:buNone/>
              <a:defRPr/>
            </a:pPr>
            <a:r>
              <a:rPr lang="en-US" altLang="en-US" dirty="0" smtClean="0"/>
              <a:t>or</a:t>
            </a:r>
          </a:p>
          <a:p>
            <a:pPr marL="457200" lvl="1" indent="0">
              <a:buFontTx/>
              <a:buNone/>
              <a:defRPr/>
            </a:pPr>
            <a:r>
              <a:rPr lang="en-US" altLang="en-US" sz="2400" dirty="0" smtClean="0">
                <a:latin typeface="Courier New" panose="02070309020205020404" pitchFamily="49" charset="0"/>
                <a:cs typeface="Courier New" panose="02070309020205020404" pitchFamily="49" charset="0"/>
              </a:rPr>
              <a:t>Student JOIN Enroll [GIVING </a:t>
            </a:r>
            <a:r>
              <a:rPr lang="en-US" altLang="en-US" sz="2400" i="1" dirty="0" err="1" smtClean="0">
                <a:latin typeface="Courier New" panose="02070309020205020404" pitchFamily="49" charset="0"/>
                <a:cs typeface="Courier New" panose="02070309020205020404" pitchFamily="49" charset="0"/>
              </a:rPr>
              <a:t>newTableName</a:t>
            </a:r>
            <a:r>
              <a:rPr lang="en-US" altLang="en-US" sz="2400" dirty="0" smtClean="0">
                <a:latin typeface="Courier New" panose="02070309020205020404" pitchFamily="49" charset="0"/>
                <a:cs typeface="Courier New" panose="02070309020205020404" pitchFamily="49" charset="0"/>
              </a:rPr>
              <a:t>]</a:t>
            </a:r>
          </a:p>
          <a:p>
            <a:pPr marL="457200" lvl="1" indent="0">
              <a:buFontTx/>
              <a:buNone/>
              <a:defRPr/>
            </a:pPr>
            <a:endParaRPr lang="en-US" altLang="en-US" dirty="0" smtClean="0"/>
          </a:p>
          <a:p>
            <a:pPr marL="0" indent="0">
              <a:buFontTx/>
              <a:buNone/>
              <a:defRPr/>
            </a:pPr>
            <a:endParaRPr lang="en-US" altLang="en-US" dirty="0" smtClean="0">
              <a:ea typeface="+mn-ea"/>
              <a:cs typeface="+mn-cs"/>
            </a:endParaRPr>
          </a:p>
        </p:txBody>
      </p:sp>
    </p:spTree>
    <p:extLst>
      <p:ext uri="{BB962C8B-B14F-4D97-AF65-F5344CB8AC3E}">
        <p14:creationId xmlns:p14="http://schemas.microsoft.com/office/powerpoint/2010/main" val="17869931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9410" name="Rectangle 2"/>
          <p:cNvSpPr>
            <a:spLocks noGrp="1" noChangeArrowheads="1"/>
          </p:cNvSpPr>
          <p:nvPr>
            <p:ph type="title"/>
          </p:nvPr>
        </p:nvSpPr>
        <p:spPr/>
        <p:txBody>
          <a:bodyPr/>
          <a:lstStyle/>
          <a:p>
            <a:pPr>
              <a:defRPr/>
            </a:pPr>
            <a:r>
              <a:rPr lang="en-US" dirty="0" smtClean="0"/>
              <a:t>Natural Join Example</a:t>
            </a:r>
          </a:p>
        </p:txBody>
      </p:sp>
      <p:sp>
        <p:nvSpPr>
          <p:cNvPr id="22531" name="Rectangle 3"/>
          <p:cNvSpPr>
            <a:spLocks noGrp="1" noChangeArrowheads="1"/>
          </p:cNvSpPr>
          <p:nvPr>
            <p:ph type="body" idx="1"/>
          </p:nvPr>
        </p:nvSpPr>
        <p:spPr>
          <a:xfrm>
            <a:off x="587375" y="995546"/>
            <a:ext cx="8121650" cy="3360737"/>
          </a:xfrm>
        </p:spPr>
        <p:txBody>
          <a:bodyPr/>
          <a:lstStyle/>
          <a:p>
            <a:r>
              <a:rPr lang="en-US" altLang="en-US" dirty="0" smtClean="0"/>
              <a:t>List the names of instructors along with the course ID of the courses that they taught.</a:t>
            </a:r>
          </a:p>
          <a:p>
            <a:pPr lvl="1"/>
            <a:r>
              <a:rPr lang="en-US" altLang="en-US" b="1" dirty="0" smtClean="0"/>
              <a:t>select </a:t>
            </a:r>
            <a:r>
              <a:rPr lang="en-US" altLang="en-US" i="1" dirty="0" smtClean="0"/>
              <a:t>name</a:t>
            </a:r>
            <a:r>
              <a:rPr lang="en-US" altLang="en-US" dirty="0" smtClean="0"/>
              <a:t>, </a:t>
            </a:r>
            <a:r>
              <a:rPr lang="en-US" altLang="en-US" i="1" dirty="0" err="1" smtClean="0"/>
              <a:t>course_id</a:t>
            </a:r>
            <a:r>
              <a:rPr lang="en-US" altLang="en-US" i="1" dirty="0" smtClean="0"/>
              <a:t/>
            </a:r>
            <a:br>
              <a:rPr lang="en-US" altLang="en-US" i="1" dirty="0" smtClean="0"/>
            </a:br>
            <a:r>
              <a:rPr lang="en-US" altLang="en-US" b="1" dirty="0" smtClean="0"/>
              <a:t>from </a:t>
            </a:r>
            <a:r>
              <a:rPr lang="en-US" altLang="en-US" i="1" dirty="0" smtClean="0"/>
              <a:t>instructor, teaches</a:t>
            </a:r>
            <a:br>
              <a:rPr lang="en-US" altLang="en-US" i="1" dirty="0" smtClean="0"/>
            </a:br>
            <a:r>
              <a:rPr lang="en-US" altLang="en-US" b="1" dirty="0" smtClean="0"/>
              <a:t>where </a:t>
            </a:r>
            <a:r>
              <a:rPr lang="en-US" altLang="en-US" i="1" dirty="0" smtClean="0"/>
              <a:t>instructor.ID </a:t>
            </a:r>
            <a:r>
              <a:rPr lang="en-US" altLang="en-US" dirty="0" smtClean="0"/>
              <a:t>= </a:t>
            </a:r>
            <a:r>
              <a:rPr lang="en-US" altLang="en-US" i="1" dirty="0" smtClean="0"/>
              <a:t>teaches.ID</a:t>
            </a:r>
            <a:r>
              <a:rPr lang="en-US" altLang="en-US" dirty="0" smtClean="0"/>
              <a:t>;</a:t>
            </a:r>
          </a:p>
          <a:p>
            <a:pPr lvl="1">
              <a:buFont typeface="Monotype Sorts" charset="2"/>
              <a:buNone/>
            </a:pPr>
            <a:endParaRPr lang="en-US" altLang="en-US" dirty="0" smtClean="0"/>
          </a:p>
          <a:p>
            <a:pPr lvl="1"/>
            <a:r>
              <a:rPr lang="en-US" altLang="en-US" b="1" dirty="0" smtClean="0"/>
              <a:t>select </a:t>
            </a:r>
            <a:r>
              <a:rPr lang="en-US" altLang="en-US" i="1" dirty="0" smtClean="0"/>
              <a:t>name</a:t>
            </a:r>
            <a:r>
              <a:rPr lang="en-US" altLang="en-US" dirty="0" smtClean="0"/>
              <a:t>,</a:t>
            </a:r>
            <a:r>
              <a:rPr lang="en-US" altLang="en-US" i="1" dirty="0" smtClean="0"/>
              <a:t> </a:t>
            </a:r>
            <a:r>
              <a:rPr lang="en-US" altLang="en-US" i="1" dirty="0" err="1" smtClean="0"/>
              <a:t>course_id</a:t>
            </a:r>
            <a:r>
              <a:rPr lang="en-US" altLang="en-US" i="1" dirty="0" smtClean="0"/>
              <a:t/>
            </a:r>
            <a:br>
              <a:rPr lang="en-US" altLang="en-US" i="1" dirty="0" smtClean="0"/>
            </a:br>
            <a:r>
              <a:rPr lang="en-US" altLang="en-US" b="1" dirty="0" smtClean="0"/>
              <a:t>from </a:t>
            </a:r>
            <a:r>
              <a:rPr lang="en-US" altLang="en-US" i="1" dirty="0" smtClean="0"/>
              <a:t>instructor </a:t>
            </a:r>
            <a:r>
              <a:rPr lang="en-US" altLang="en-US" b="1" dirty="0" smtClean="0"/>
              <a:t>natural join </a:t>
            </a:r>
            <a:r>
              <a:rPr lang="en-US" altLang="en-US" i="1" dirty="0" smtClean="0"/>
              <a:t>teaches</a:t>
            </a:r>
            <a:r>
              <a:rPr lang="en-US" altLang="en-US" dirty="0" smtClean="0"/>
              <a:t>;</a:t>
            </a:r>
          </a:p>
          <a:p>
            <a:pPr>
              <a:buFont typeface="Monotype Sorts" charset="2"/>
              <a:buNone/>
            </a:pPr>
            <a:endParaRPr lang="en-US" altLang="en-US" dirty="0" smtClean="0"/>
          </a:p>
        </p:txBody>
      </p:sp>
      <p:pic>
        <p:nvPicPr>
          <p:cNvPr id="22532" name="Picture 4" descr="2"/>
          <p:cNvPicPr>
            <a:picLocks noChangeAspect="1" noChangeArrowheads="1"/>
          </p:cNvPicPr>
          <p:nvPr/>
        </p:nvPicPr>
        <p:blipFill>
          <a:blip r:embed="rId3">
            <a:extLst>
              <a:ext uri="{28A0092B-C50C-407E-A947-70E740481C1C}">
                <a14:useLocalDpi xmlns:a14="http://schemas.microsoft.com/office/drawing/2010/main" val="0"/>
              </a:ext>
            </a:extLst>
          </a:blip>
          <a:srcRect b="56506"/>
          <a:stretch>
            <a:fillRect/>
          </a:stretch>
        </p:blipFill>
        <p:spPr bwMode="auto">
          <a:xfrm>
            <a:off x="4579938" y="4506913"/>
            <a:ext cx="3890962" cy="156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3" name="Picture 8" descr="2"/>
          <p:cNvPicPr>
            <a:picLocks noChangeAspect="1" noChangeArrowheads="1"/>
          </p:cNvPicPr>
          <p:nvPr/>
        </p:nvPicPr>
        <p:blipFill>
          <a:blip r:embed="rId4">
            <a:extLst>
              <a:ext uri="{28A0092B-C50C-407E-A947-70E740481C1C}">
                <a14:useLocalDpi xmlns:a14="http://schemas.microsoft.com/office/drawing/2010/main" val="0"/>
              </a:ext>
            </a:extLst>
          </a:blip>
          <a:srcRect b="50357"/>
          <a:stretch>
            <a:fillRect/>
          </a:stretch>
        </p:blipFill>
        <p:spPr bwMode="auto">
          <a:xfrm>
            <a:off x="388938" y="4505325"/>
            <a:ext cx="3883025"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4" name="Text Box 6"/>
          <p:cNvSpPr txBox="1">
            <a:spLocks noChangeArrowheads="1"/>
          </p:cNvSpPr>
          <p:nvPr/>
        </p:nvSpPr>
        <p:spPr bwMode="auto">
          <a:xfrm>
            <a:off x="1649413" y="4098925"/>
            <a:ext cx="12271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9pPr>
          </a:lstStyle>
          <a:p>
            <a:pPr>
              <a:spcBef>
                <a:spcPct val="0"/>
              </a:spcBef>
              <a:buClrTx/>
              <a:buSzTx/>
              <a:buFontTx/>
              <a:buNone/>
            </a:pPr>
            <a:r>
              <a:rPr kumimoji="0" lang="en-US" altLang="en-US" sz="2000" i="1"/>
              <a:t>instructor</a:t>
            </a:r>
          </a:p>
        </p:txBody>
      </p:sp>
      <p:sp>
        <p:nvSpPr>
          <p:cNvPr id="22535" name="Text Box 7"/>
          <p:cNvSpPr txBox="1">
            <a:spLocks noChangeArrowheads="1"/>
          </p:cNvSpPr>
          <p:nvPr/>
        </p:nvSpPr>
        <p:spPr bwMode="auto">
          <a:xfrm>
            <a:off x="5989638" y="4117975"/>
            <a:ext cx="1073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9pPr>
          </a:lstStyle>
          <a:p>
            <a:pPr>
              <a:spcBef>
                <a:spcPct val="0"/>
              </a:spcBef>
              <a:buClrTx/>
              <a:buSzTx/>
              <a:buFontTx/>
              <a:buNone/>
            </a:pPr>
            <a:r>
              <a:rPr kumimoji="0" lang="en-US" altLang="en-US" sz="2000" i="1"/>
              <a:t>teaches</a:t>
            </a:r>
          </a:p>
        </p:txBody>
      </p:sp>
    </p:spTree>
    <p:extLst>
      <p:ext uri="{BB962C8B-B14F-4D97-AF65-F5344CB8AC3E}">
        <p14:creationId xmlns:p14="http://schemas.microsoft.com/office/powerpoint/2010/main" val="1473087946"/>
      </p:ext>
    </p:extLst>
  </p:cSld>
  <p:clrMapOvr>
    <a:masterClrMapping/>
  </p:clrMapOvr>
  <p:transition spd="slow"/>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pPr>
              <a:defRPr/>
            </a:pPr>
            <a:r>
              <a:rPr lang="en-US">
                <a:latin typeface="Courier New" charset="0"/>
                <a:cs typeface="Courier New" charset="0"/>
              </a:rPr>
              <a:t>Outer Join</a:t>
            </a:r>
          </a:p>
        </p:txBody>
      </p:sp>
      <p:sp>
        <p:nvSpPr>
          <p:cNvPr id="3" name="Content Placeholder 2"/>
          <p:cNvSpPr>
            <a:spLocks noGrp="1"/>
          </p:cNvSpPr>
          <p:nvPr>
            <p:ph idx="1"/>
          </p:nvPr>
        </p:nvSpPr>
        <p:spPr>
          <a:xfrm>
            <a:off x="533400" y="1295400"/>
            <a:ext cx="8686800" cy="5334000"/>
          </a:xfrm>
        </p:spPr>
        <p:txBody>
          <a:bodyPr>
            <a:noAutofit/>
          </a:bodyPr>
          <a:lstStyle/>
          <a:p>
            <a:r>
              <a:rPr lang="en-US" altLang="en-US" dirty="0"/>
              <a:t>An extension of the join operation that avoids loss of information.</a:t>
            </a:r>
          </a:p>
          <a:p>
            <a:r>
              <a:rPr lang="en-US" altLang="en-US" dirty="0" smtClean="0"/>
              <a:t>Computes </a:t>
            </a:r>
            <a:r>
              <a:rPr lang="en-US" altLang="en-US" dirty="0"/>
              <a:t>the join and then adds tuples form one relation that does not match tuples in the other relation to the result of the join. </a:t>
            </a:r>
            <a:r>
              <a:rPr lang="en-US" altLang="en-US" dirty="0" smtClean="0"/>
              <a:t>  Uses </a:t>
            </a:r>
            <a:r>
              <a:rPr lang="en-US" altLang="en-US" i="1" dirty="0"/>
              <a:t>null</a:t>
            </a:r>
            <a:r>
              <a:rPr lang="en-US" altLang="en-US" dirty="0"/>
              <a:t> values</a:t>
            </a:r>
            <a:r>
              <a:rPr lang="en-US" altLang="en-US" dirty="0" smtClean="0"/>
              <a:t>.</a:t>
            </a:r>
            <a:endParaRPr lang="en-US" b="1" dirty="0">
              <a:latin typeface="Courier New" panose="02070309020205020404" pitchFamily="49" charset="0"/>
              <a:ea typeface="+mn-ea"/>
              <a:cs typeface="Courier New" panose="02070309020205020404" pitchFamily="49" charset="0"/>
            </a:endParaRPr>
          </a:p>
          <a:p>
            <a:pPr lvl="1">
              <a:defRPr/>
            </a:pPr>
            <a:r>
              <a:rPr lang="en-US" sz="1800" b="1" dirty="0" smtClean="0">
                <a:solidFill>
                  <a:srgbClr val="0070C0"/>
                </a:solidFill>
                <a:latin typeface="Courier New" panose="02070309020205020404" pitchFamily="49" charset="0"/>
                <a:ea typeface="+mn-ea"/>
                <a:cs typeface="Courier New" panose="02070309020205020404" pitchFamily="49" charset="0"/>
              </a:rPr>
              <a:t>Left </a:t>
            </a:r>
            <a:r>
              <a:rPr lang="en-US" sz="1800" b="1" dirty="0">
                <a:solidFill>
                  <a:srgbClr val="0070C0"/>
                </a:solidFill>
                <a:latin typeface="Courier New" panose="02070309020205020404" pitchFamily="49" charset="0"/>
                <a:ea typeface="+mn-ea"/>
                <a:cs typeface="Courier New" panose="02070309020205020404" pitchFamily="49" charset="0"/>
              </a:rPr>
              <a:t>outer join</a:t>
            </a:r>
            <a:r>
              <a:rPr lang="en-US" sz="1800" b="1" dirty="0">
                <a:latin typeface="Courier New" panose="02070309020205020404" pitchFamily="49" charset="0"/>
                <a:ea typeface="+mn-ea"/>
                <a:cs typeface="Courier New" panose="02070309020205020404" pitchFamily="49" charset="0"/>
              </a:rPr>
              <a:t> </a:t>
            </a:r>
            <a:r>
              <a:rPr lang="en-US" sz="1800" b="1" dirty="0">
                <a:ea typeface="+mn-ea"/>
              </a:rPr>
              <a:t>of </a:t>
            </a:r>
            <a:r>
              <a:rPr lang="en-US" sz="1800" b="1" dirty="0">
                <a:latin typeface="Courier New"/>
                <a:ea typeface="+mn-ea"/>
                <a:cs typeface="Courier New"/>
              </a:rPr>
              <a:t>A</a:t>
            </a:r>
            <a:r>
              <a:rPr lang="en-US" sz="1800" b="1" dirty="0">
                <a:ea typeface="+mn-ea"/>
              </a:rPr>
              <a:t> and </a:t>
            </a:r>
            <a:r>
              <a:rPr lang="en-US" sz="1800" b="1" dirty="0" smtClean="0">
                <a:latin typeface="Courier New"/>
                <a:ea typeface="+mn-ea"/>
                <a:cs typeface="Courier New"/>
              </a:rPr>
              <a:t>B</a:t>
            </a:r>
          </a:p>
          <a:p>
            <a:pPr lvl="2">
              <a:defRPr/>
            </a:pPr>
            <a:r>
              <a:rPr lang="en-US" sz="2000" dirty="0" smtClean="0"/>
              <a:t>Form </a:t>
            </a:r>
            <a:r>
              <a:rPr lang="en-US" sz="2000" dirty="0" smtClean="0">
                <a:latin typeface="Courier New" panose="02070309020205020404" pitchFamily="49" charset="0"/>
                <a:cs typeface="Courier New" panose="02070309020205020404" pitchFamily="49" charset="0"/>
              </a:rPr>
              <a:t>natural join</a:t>
            </a:r>
            <a:r>
              <a:rPr lang="en-US" sz="2000" dirty="0" smtClean="0"/>
              <a:t>, but add rows for all </a:t>
            </a:r>
            <a:r>
              <a:rPr lang="en-US" sz="2000" dirty="0"/>
              <a:t>the tuples of </a:t>
            </a:r>
            <a:r>
              <a:rPr lang="en-US" sz="2000" dirty="0" smtClean="0">
                <a:latin typeface="Courier New"/>
                <a:cs typeface="Courier New"/>
              </a:rPr>
              <a:t>A</a:t>
            </a:r>
            <a:r>
              <a:rPr lang="en-US" sz="2000" dirty="0" smtClean="0"/>
              <a:t> with no </a:t>
            </a:r>
            <a:r>
              <a:rPr lang="en-US" sz="2000" dirty="0"/>
              <a:t>matches in </a:t>
            </a:r>
            <a:r>
              <a:rPr lang="en-US" sz="2000" dirty="0" smtClean="0">
                <a:latin typeface="Courier New"/>
                <a:cs typeface="Courier New"/>
              </a:rPr>
              <a:t>B</a:t>
            </a:r>
          </a:p>
          <a:p>
            <a:pPr lvl="2">
              <a:defRPr/>
            </a:pPr>
            <a:r>
              <a:rPr lang="en-US" sz="2000" dirty="0" smtClean="0"/>
              <a:t>Fill in the </a:t>
            </a:r>
            <a:r>
              <a:rPr lang="en-US" sz="2000" dirty="0">
                <a:latin typeface="Courier New"/>
                <a:cs typeface="Courier New"/>
              </a:rPr>
              <a:t>B</a:t>
            </a:r>
            <a:r>
              <a:rPr lang="en-US" sz="2000" dirty="0"/>
              <a:t> </a:t>
            </a:r>
            <a:r>
              <a:rPr lang="en-US" sz="2000" dirty="0" smtClean="0"/>
              <a:t>attributes for those unmatched tuples with null values</a:t>
            </a:r>
          </a:p>
          <a:p>
            <a:pPr lvl="1">
              <a:defRPr/>
            </a:pPr>
            <a:r>
              <a:rPr lang="en-US" sz="1800" b="1" dirty="0">
                <a:solidFill>
                  <a:srgbClr val="0070C0"/>
                </a:solidFill>
                <a:latin typeface="Courier New" panose="02070309020205020404" pitchFamily="49" charset="0"/>
                <a:ea typeface="+mn-ea"/>
                <a:cs typeface="Courier New" panose="02070309020205020404" pitchFamily="49" charset="0"/>
              </a:rPr>
              <a:t>Right outer join </a:t>
            </a:r>
            <a:r>
              <a:rPr lang="en-US" sz="1800" b="1" dirty="0" smtClean="0">
                <a:ea typeface="+mn-ea"/>
              </a:rPr>
              <a:t>of </a:t>
            </a:r>
            <a:r>
              <a:rPr lang="en-US" sz="1800" b="1" dirty="0" smtClean="0">
                <a:latin typeface="Courier New"/>
                <a:ea typeface="+mn-ea"/>
                <a:cs typeface="Courier New"/>
              </a:rPr>
              <a:t>A</a:t>
            </a:r>
            <a:r>
              <a:rPr lang="en-US" sz="1800" b="1" dirty="0" smtClean="0">
                <a:ea typeface="+mn-ea"/>
              </a:rPr>
              <a:t> and </a:t>
            </a:r>
            <a:r>
              <a:rPr lang="en-US" sz="1800" b="1" dirty="0" smtClean="0">
                <a:latin typeface="Courier New"/>
                <a:ea typeface="+mn-ea"/>
                <a:cs typeface="Courier New"/>
              </a:rPr>
              <a:t>B</a:t>
            </a:r>
          </a:p>
          <a:p>
            <a:pPr lvl="2">
              <a:defRPr/>
            </a:pPr>
            <a:r>
              <a:rPr lang="en-US" sz="2000" dirty="0" smtClean="0"/>
              <a:t>Add unmatched </a:t>
            </a:r>
            <a:r>
              <a:rPr lang="en-US" sz="2000" dirty="0" smtClean="0">
                <a:latin typeface="Courier New"/>
                <a:cs typeface="Courier New"/>
              </a:rPr>
              <a:t>B</a:t>
            </a:r>
            <a:r>
              <a:rPr lang="en-US" sz="2000" dirty="0" smtClean="0"/>
              <a:t> tuples to </a:t>
            </a:r>
            <a:r>
              <a:rPr lang="en-US" sz="2000" dirty="0" smtClean="0">
                <a:latin typeface="Courier New" panose="02070309020205020404" pitchFamily="49" charset="0"/>
                <a:cs typeface="Courier New" panose="02070309020205020404" pitchFamily="49" charset="0"/>
              </a:rPr>
              <a:t>natural join</a:t>
            </a:r>
            <a:r>
              <a:rPr lang="en-US" sz="2000" dirty="0" smtClean="0"/>
              <a:t>, filling in null values for the </a:t>
            </a:r>
            <a:r>
              <a:rPr lang="en-US" sz="2000" dirty="0" smtClean="0">
                <a:latin typeface="Courier New"/>
                <a:cs typeface="Courier New"/>
              </a:rPr>
              <a:t>A</a:t>
            </a:r>
            <a:r>
              <a:rPr lang="en-US" sz="2000" dirty="0" smtClean="0"/>
              <a:t> attributes</a:t>
            </a:r>
          </a:p>
          <a:p>
            <a:pPr lvl="1">
              <a:defRPr/>
            </a:pPr>
            <a:r>
              <a:rPr lang="en-US" sz="1800" b="1" dirty="0" smtClean="0">
                <a:solidFill>
                  <a:srgbClr val="0070C0"/>
                </a:solidFill>
                <a:latin typeface="Courier New" panose="02070309020205020404" pitchFamily="49" charset="0"/>
                <a:ea typeface="+mn-ea"/>
                <a:cs typeface="Courier New" panose="02070309020205020404" pitchFamily="49" charset="0"/>
              </a:rPr>
              <a:t>Full outer join </a:t>
            </a:r>
            <a:r>
              <a:rPr lang="en-US" sz="1800" b="1" dirty="0" smtClean="0">
                <a:ea typeface="+mn-ea"/>
              </a:rPr>
              <a:t>of </a:t>
            </a:r>
            <a:r>
              <a:rPr lang="en-US" sz="1800" b="1" dirty="0" smtClean="0">
                <a:latin typeface="Courier New"/>
                <a:ea typeface="+mn-ea"/>
                <a:cs typeface="Courier New"/>
              </a:rPr>
              <a:t>A</a:t>
            </a:r>
            <a:r>
              <a:rPr lang="en-US" sz="1800" b="1" dirty="0" smtClean="0">
                <a:ea typeface="+mn-ea"/>
              </a:rPr>
              <a:t> and </a:t>
            </a:r>
            <a:r>
              <a:rPr lang="en-US" sz="1800" b="1" dirty="0" smtClean="0">
                <a:latin typeface="Courier New"/>
                <a:ea typeface="+mn-ea"/>
                <a:cs typeface="Courier New"/>
              </a:rPr>
              <a:t>B</a:t>
            </a:r>
          </a:p>
          <a:p>
            <a:pPr marL="857250" lvl="2" indent="0">
              <a:buFontTx/>
              <a:buNone/>
              <a:defRPr/>
            </a:pPr>
            <a:r>
              <a:rPr lang="en-US" sz="2000" dirty="0" smtClean="0"/>
              <a:t>Add unmatched tuples for both </a:t>
            </a:r>
            <a:r>
              <a:rPr lang="en-US" sz="2000" dirty="0" smtClean="0">
                <a:latin typeface="Courier New"/>
                <a:cs typeface="Courier New"/>
              </a:rPr>
              <a:t>A</a:t>
            </a:r>
            <a:r>
              <a:rPr lang="en-US" sz="2000" dirty="0" smtClean="0"/>
              <a:t> and </a:t>
            </a:r>
            <a:r>
              <a:rPr lang="en-US" sz="2000" dirty="0" smtClean="0">
                <a:latin typeface="Courier New"/>
                <a:cs typeface="Courier New"/>
              </a:rPr>
              <a:t>B</a:t>
            </a:r>
            <a:r>
              <a:rPr lang="en-US" sz="2000" dirty="0" smtClean="0"/>
              <a:t>, filling in null values for unmatched tuples on both sides</a:t>
            </a:r>
          </a:p>
          <a:p>
            <a:pPr>
              <a:defRPr/>
            </a:pPr>
            <a:endParaRPr lang="en-US" dirty="0">
              <a:ea typeface="+mn-ea"/>
              <a:cs typeface="+mn-cs"/>
            </a:endParaRPr>
          </a:p>
        </p:txBody>
      </p:sp>
    </p:spTree>
    <p:extLst>
      <p:ext uri="{BB962C8B-B14F-4D97-AF65-F5344CB8AC3E}">
        <p14:creationId xmlns:p14="http://schemas.microsoft.com/office/powerpoint/2010/main" val="390779719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Title 1"/>
          <p:cNvSpPr>
            <a:spLocks noGrp="1"/>
          </p:cNvSpPr>
          <p:nvPr>
            <p:ph type="title"/>
          </p:nvPr>
        </p:nvSpPr>
        <p:spPr bwMode="auto">
          <a:xfrm>
            <a:off x="304799" y="223838"/>
            <a:ext cx="8686800" cy="838200"/>
          </a:xfrm>
        </p:spPr>
        <p:txBody>
          <a:bodyPr>
            <a:normAutofit fontScale="90000"/>
          </a:bodyPr>
          <a:lstStyle/>
          <a:p>
            <a:pPr eaLnBrk="1" hangingPunct="1"/>
            <a:r>
              <a:rPr altLang="en-US" cap="none" dirty="0">
                <a:ea typeface="MS PGothic" pitchFamily="34" charset="-128"/>
              </a:rPr>
              <a:t>OUTER </a:t>
            </a:r>
            <a:r>
              <a:rPr altLang="en-US" cap="none" dirty="0" smtClean="0">
                <a:ea typeface="MS PGothic" pitchFamily="34" charset="-128"/>
              </a:rPr>
              <a:t>JOIN</a:t>
            </a:r>
            <a:br>
              <a:rPr altLang="en-US" cap="none" dirty="0" smtClean="0">
                <a:ea typeface="MS PGothic" pitchFamily="34" charset="-128"/>
              </a:rPr>
            </a:br>
            <a:r>
              <a:rPr lang="en-US" altLang="en-US" b="1" dirty="0">
                <a:solidFill>
                  <a:srgbClr val="0070C0"/>
                </a:solidFill>
                <a:latin typeface="Courier New" pitchFamily="49" charset="0"/>
                <a:cs typeface="Courier New" pitchFamily="49" charset="0"/>
              </a:rPr>
              <a:t>LEFT OUTER JOIN</a:t>
            </a:r>
            <a:endParaRPr altLang="en-US" cap="none" dirty="0">
              <a:ea typeface="MS PGothic" pitchFamily="34" charset="-128"/>
            </a:endParaRPr>
          </a:p>
        </p:txBody>
      </p:sp>
      <p:sp>
        <p:nvSpPr>
          <p:cNvPr id="240643" name="Content Placeholder 2"/>
          <p:cNvSpPr>
            <a:spLocks noGrp="1"/>
          </p:cNvSpPr>
          <p:nvPr>
            <p:ph idx="1"/>
          </p:nvPr>
        </p:nvSpPr>
        <p:spPr>
          <a:xfrm>
            <a:off x="76200" y="1295400"/>
            <a:ext cx="9144000" cy="4525962"/>
          </a:xfrm>
        </p:spPr>
        <p:txBody>
          <a:bodyPr/>
          <a:lstStyle/>
          <a:p>
            <a:pPr marL="0" indent="0" eaLnBrk="1" hangingPunct="1">
              <a:buFont typeface="Wingdings" pitchFamily="2" charset="2"/>
              <a:buNone/>
            </a:pPr>
            <a:endParaRPr altLang="en-US" sz="2000" b="1" i="1" dirty="0" smtClean="0"/>
          </a:p>
          <a:p>
            <a:pPr marL="0" indent="0" eaLnBrk="1" hangingPunct="1">
              <a:buFont typeface="Wingdings" pitchFamily="2" charset="2"/>
              <a:buNone/>
            </a:pPr>
            <a:endParaRPr altLang="en-US" sz="2000" i="1" dirty="0" smtClean="0"/>
          </a:p>
          <a:p>
            <a:pPr marL="0" indent="0" eaLnBrk="1" hangingPunct="1">
              <a:buFont typeface="Wingdings" pitchFamily="2" charset="2"/>
              <a:buNone/>
            </a:pPr>
            <a:r>
              <a:rPr altLang="en-US" sz="2000" b="1" i="1" dirty="0" smtClean="0"/>
              <a:t>Query 41: 	</a:t>
            </a:r>
            <a:r>
              <a:rPr altLang="en-US" sz="1800" dirty="0" smtClean="0">
                <a:latin typeface="Courier New" pitchFamily="49" charset="0"/>
                <a:cs typeface="Courier New" pitchFamily="49" charset="0"/>
              </a:rPr>
              <a:t>SELECT </a:t>
            </a:r>
            <a:r>
              <a:rPr altLang="en-US" sz="1800" dirty="0" err="1" smtClean="0">
                <a:latin typeface="Courier New" pitchFamily="49" charset="0"/>
                <a:cs typeface="Courier New" pitchFamily="49" charset="0"/>
              </a:rPr>
              <a:t>a.buildingid</a:t>
            </a:r>
            <a:r>
              <a:rPr altLang="en-US" sz="1800" dirty="0" smtClean="0">
                <a:latin typeface="Courier New" pitchFamily="49" charset="0"/>
                <a:cs typeface="Courier New" pitchFamily="49" charset="0"/>
              </a:rPr>
              <a:t>, </a:t>
            </a:r>
            <a:r>
              <a:rPr altLang="en-US" sz="1800" dirty="0" err="1" smtClean="0">
                <a:latin typeface="Courier New" pitchFamily="49" charset="0"/>
                <a:cs typeface="Courier New" pitchFamily="49" charset="0"/>
              </a:rPr>
              <a:t>a.aptno</a:t>
            </a:r>
            <a:r>
              <a:rPr altLang="en-US" sz="1800" dirty="0" smtClean="0">
                <a:latin typeface="Courier New" pitchFamily="49" charset="0"/>
                <a:cs typeface="Courier New" pitchFamily="49" charset="0"/>
              </a:rPr>
              <a:t>, </a:t>
            </a:r>
            <a:r>
              <a:rPr altLang="en-US" sz="1800" dirty="0" err="1" smtClean="0">
                <a:latin typeface="Courier New" pitchFamily="49" charset="0"/>
                <a:cs typeface="Courier New" pitchFamily="49" charset="0"/>
              </a:rPr>
              <a:t>c.ccname</a:t>
            </a:r>
            <a:r>
              <a:rPr altLang="en-US" sz="1800" dirty="0" smtClean="0">
                <a:latin typeface="Courier New" pitchFamily="49" charset="0"/>
                <a:cs typeface="Courier New" pitchFamily="49" charset="0"/>
              </a:rPr>
              <a:t/>
            </a:r>
            <a:br>
              <a:rPr altLang="en-US" sz="1800" dirty="0" smtClean="0">
                <a:latin typeface="Courier New" pitchFamily="49" charset="0"/>
                <a:cs typeface="Courier New" pitchFamily="49" charset="0"/>
              </a:rPr>
            </a:br>
            <a:r>
              <a:rPr altLang="en-US" sz="1800" dirty="0" smtClean="0">
                <a:latin typeface="Courier New" pitchFamily="49" charset="0"/>
                <a:cs typeface="Courier New" pitchFamily="49" charset="0"/>
              </a:rPr>
              <a:t>		FROM 	apartment a </a:t>
            </a:r>
            <a:r>
              <a:rPr altLang="en-US" sz="1800" b="1" dirty="0" smtClean="0">
                <a:solidFill>
                  <a:srgbClr val="0070C0"/>
                </a:solidFill>
                <a:latin typeface="Courier New" pitchFamily="49" charset="0"/>
                <a:cs typeface="Courier New" pitchFamily="49" charset="0"/>
              </a:rPr>
              <a:t>LEFT OUTER JOIN </a:t>
            </a:r>
            <a:r>
              <a:rPr altLang="en-US" sz="1800" dirty="0" err="1" smtClean="0">
                <a:latin typeface="Courier New" pitchFamily="49" charset="0"/>
                <a:cs typeface="Courier New" pitchFamily="49" charset="0"/>
              </a:rPr>
              <a:t>corpclient</a:t>
            </a:r>
            <a:r>
              <a:rPr altLang="en-US" sz="1800" dirty="0" smtClean="0">
                <a:latin typeface="Courier New" pitchFamily="49" charset="0"/>
                <a:cs typeface="Courier New" pitchFamily="49" charset="0"/>
              </a:rPr>
              <a:t> c</a:t>
            </a:r>
            <a:br>
              <a:rPr altLang="en-US" sz="1800" dirty="0" smtClean="0">
                <a:latin typeface="Courier New" pitchFamily="49" charset="0"/>
                <a:cs typeface="Courier New" pitchFamily="49" charset="0"/>
              </a:rPr>
            </a:br>
            <a:r>
              <a:rPr altLang="en-US" sz="1800" dirty="0" smtClean="0">
                <a:latin typeface="Courier New" pitchFamily="49" charset="0"/>
                <a:cs typeface="Courier New" pitchFamily="49" charset="0"/>
              </a:rPr>
              <a:t>		ON 	</a:t>
            </a:r>
            <a:r>
              <a:rPr altLang="en-US" sz="1800" dirty="0" err="1" smtClean="0">
                <a:latin typeface="Courier New" pitchFamily="49" charset="0"/>
                <a:cs typeface="Courier New" pitchFamily="49" charset="0"/>
              </a:rPr>
              <a:t>a.ccid</a:t>
            </a:r>
            <a:r>
              <a:rPr altLang="en-US" sz="1800" dirty="0" smtClean="0">
                <a:latin typeface="Courier New" pitchFamily="49" charset="0"/>
                <a:cs typeface="Courier New" pitchFamily="49" charset="0"/>
              </a:rPr>
              <a:t> = </a:t>
            </a:r>
            <a:r>
              <a:rPr altLang="en-US" sz="1800" dirty="0" err="1" smtClean="0">
                <a:latin typeface="Courier New" pitchFamily="49" charset="0"/>
                <a:cs typeface="Courier New" pitchFamily="49" charset="0"/>
              </a:rPr>
              <a:t>c.ccid</a:t>
            </a:r>
            <a:r>
              <a:rPr altLang="en-US" sz="1800" dirty="0" smtClean="0">
                <a:latin typeface="Courier New" pitchFamily="49" charset="0"/>
                <a:cs typeface="Courier New" pitchFamily="49" charset="0"/>
              </a:rPr>
              <a:t>;</a:t>
            </a:r>
            <a:endParaRPr altLang="en-US" sz="2000" b="1" i="1" dirty="0" smtClean="0"/>
          </a:p>
          <a:p>
            <a:pPr marL="0" indent="0" eaLnBrk="1" hangingPunct="1">
              <a:buFont typeface="Wingdings" pitchFamily="2" charset="2"/>
              <a:buNone/>
            </a:pPr>
            <a:endParaRPr altLang="en-US" sz="2000" b="1" i="1" dirty="0" smtClean="0"/>
          </a:p>
          <a:p>
            <a:pPr marL="0" indent="0" eaLnBrk="1" hangingPunct="1">
              <a:buFont typeface="Wingdings" pitchFamily="2" charset="2"/>
              <a:buNone/>
            </a:pPr>
            <a:endParaRPr altLang="en-US" sz="2000" b="1" i="1" dirty="0" smtClean="0"/>
          </a:p>
          <a:p>
            <a:pPr marL="0" indent="0" eaLnBrk="1" hangingPunct="1">
              <a:buFont typeface="Wingdings" pitchFamily="2" charset="2"/>
              <a:buNone/>
            </a:pPr>
            <a:r>
              <a:rPr altLang="en-US" sz="2000" b="1" i="1" dirty="0" smtClean="0"/>
              <a:t>Query 41 result:</a:t>
            </a:r>
          </a:p>
        </p:txBody>
      </p:sp>
      <p:sp>
        <p:nvSpPr>
          <p:cNvPr id="240644"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smtClean="0">
                <a:solidFill>
                  <a:schemeClr val="tx1"/>
                </a:solidFill>
              </a:rPr>
              <a:t>Jukić, Vrbsky, Nestorov – Database Systems </a:t>
            </a:r>
          </a:p>
        </p:txBody>
      </p:sp>
      <p:sp>
        <p:nvSpPr>
          <p:cNvPr id="240645" name="Slide Number Placeholder 15"/>
          <p:cNvSpPr>
            <a:spLocks noGrp="1"/>
          </p:cNvSpPr>
          <p:nvPr>
            <p:ph type="sldNum" sz="quarter" idx="11"/>
          </p:nvPr>
        </p:nvSpPr>
        <p:spPr bwMode="auto">
          <a:xfrm>
            <a:off x="7543800" y="6629400"/>
            <a:ext cx="1600200"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A3C24F43-E4F5-4E7E-8C30-DBE25C4CC8E3}" type="slidenum">
              <a:rPr lang="en-US" altLang="en-US" sz="900" b="1">
                <a:solidFill>
                  <a:schemeClr val="tx1"/>
                </a:solidFill>
              </a:rPr>
              <a:pPr>
                <a:spcBef>
                  <a:spcPct val="0"/>
                </a:spcBef>
                <a:buClrTx/>
                <a:buSzTx/>
                <a:buFontTx/>
                <a:buNone/>
              </a:pPr>
              <a:t>23</a:t>
            </a:fld>
            <a:endParaRPr lang="en-US" altLang="en-US" sz="900" b="1">
              <a:solidFill>
                <a:schemeClr val="tx1"/>
              </a:solidFill>
            </a:endParaRPr>
          </a:p>
        </p:txBody>
      </p:sp>
      <p:pic>
        <p:nvPicPr>
          <p:cNvPr id="2406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6562" y="3733800"/>
            <a:ext cx="3343275" cy="242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Title 1"/>
          <p:cNvSpPr>
            <a:spLocks noGrp="1"/>
          </p:cNvSpPr>
          <p:nvPr>
            <p:ph type="title"/>
          </p:nvPr>
        </p:nvSpPr>
        <p:spPr bwMode="auto">
          <a:xfrm>
            <a:off x="457200" y="176848"/>
            <a:ext cx="8686800" cy="838200"/>
          </a:xfrm>
        </p:spPr>
        <p:txBody>
          <a:bodyPr>
            <a:normAutofit fontScale="90000"/>
          </a:bodyPr>
          <a:lstStyle/>
          <a:p>
            <a:pPr eaLnBrk="1" hangingPunct="1"/>
            <a:r>
              <a:rPr altLang="en-US" cap="none" dirty="0">
                <a:ea typeface="MS PGothic" pitchFamily="34" charset="-128"/>
              </a:rPr>
              <a:t>OUTER </a:t>
            </a:r>
            <a:r>
              <a:rPr altLang="en-US" cap="none" dirty="0" smtClean="0">
                <a:ea typeface="MS PGothic" pitchFamily="34" charset="-128"/>
              </a:rPr>
              <a:t>JOIN</a:t>
            </a:r>
            <a:br>
              <a:rPr altLang="en-US" cap="none" dirty="0" smtClean="0">
                <a:ea typeface="MS PGothic" pitchFamily="34" charset="-128"/>
              </a:rPr>
            </a:br>
            <a:r>
              <a:rPr lang="en-US" altLang="en-US" b="1" dirty="0">
                <a:solidFill>
                  <a:srgbClr val="0070C0"/>
                </a:solidFill>
                <a:latin typeface="Courier New" pitchFamily="49" charset="0"/>
                <a:cs typeface="Courier New" pitchFamily="49" charset="0"/>
              </a:rPr>
              <a:t>RIGHT OUTER JOIN</a:t>
            </a:r>
            <a:endParaRPr altLang="en-US" cap="none" dirty="0">
              <a:ea typeface="MS PGothic" pitchFamily="34" charset="-128"/>
            </a:endParaRPr>
          </a:p>
        </p:txBody>
      </p:sp>
      <p:sp>
        <p:nvSpPr>
          <p:cNvPr id="242691" name="Content Placeholder 2"/>
          <p:cNvSpPr>
            <a:spLocks noGrp="1"/>
          </p:cNvSpPr>
          <p:nvPr>
            <p:ph idx="1"/>
          </p:nvPr>
        </p:nvSpPr>
        <p:spPr>
          <a:xfrm>
            <a:off x="0" y="1554163"/>
            <a:ext cx="9144000" cy="4525962"/>
          </a:xfrm>
        </p:spPr>
        <p:txBody>
          <a:bodyPr/>
          <a:lstStyle/>
          <a:p>
            <a:pPr marL="0" indent="0" eaLnBrk="1" hangingPunct="1">
              <a:buFont typeface="Wingdings" pitchFamily="2" charset="2"/>
              <a:buNone/>
            </a:pPr>
            <a:endParaRPr altLang="en-US" sz="2000" b="1" i="1" dirty="0" smtClean="0"/>
          </a:p>
          <a:p>
            <a:pPr marL="0" indent="0" eaLnBrk="1" hangingPunct="1">
              <a:buFont typeface="Wingdings" pitchFamily="2" charset="2"/>
              <a:buNone/>
            </a:pPr>
            <a:endParaRPr altLang="en-US" sz="2000" i="1" dirty="0" smtClean="0"/>
          </a:p>
          <a:p>
            <a:pPr marL="0" indent="0" eaLnBrk="1" hangingPunct="1">
              <a:buFont typeface="Wingdings" pitchFamily="2" charset="2"/>
              <a:buNone/>
            </a:pPr>
            <a:r>
              <a:rPr altLang="en-US" sz="2000" b="1" i="1" dirty="0" smtClean="0"/>
              <a:t>Query 42: 	</a:t>
            </a:r>
            <a:r>
              <a:rPr altLang="en-US" sz="1800" dirty="0" smtClean="0">
                <a:latin typeface="Courier New" pitchFamily="49" charset="0"/>
                <a:cs typeface="Courier New" pitchFamily="49" charset="0"/>
              </a:rPr>
              <a:t>SELECT </a:t>
            </a:r>
            <a:r>
              <a:rPr altLang="en-US" sz="1800" dirty="0" err="1" smtClean="0">
                <a:latin typeface="Courier New" pitchFamily="49" charset="0"/>
                <a:cs typeface="Courier New" pitchFamily="49" charset="0"/>
              </a:rPr>
              <a:t>a.buildingid</a:t>
            </a:r>
            <a:r>
              <a:rPr altLang="en-US" sz="1800" dirty="0" smtClean="0">
                <a:latin typeface="Courier New" pitchFamily="49" charset="0"/>
                <a:cs typeface="Courier New" pitchFamily="49" charset="0"/>
              </a:rPr>
              <a:t>, </a:t>
            </a:r>
            <a:r>
              <a:rPr altLang="en-US" sz="1800" dirty="0" err="1" smtClean="0">
                <a:latin typeface="Courier New" pitchFamily="49" charset="0"/>
                <a:cs typeface="Courier New" pitchFamily="49" charset="0"/>
              </a:rPr>
              <a:t>a.aptno</a:t>
            </a:r>
            <a:r>
              <a:rPr altLang="en-US" sz="1800" dirty="0" smtClean="0">
                <a:latin typeface="Courier New" pitchFamily="49" charset="0"/>
                <a:cs typeface="Courier New" pitchFamily="49" charset="0"/>
              </a:rPr>
              <a:t>, </a:t>
            </a:r>
            <a:r>
              <a:rPr altLang="en-US" sz="1800" dirty="0" err="1" smtClean="0">
                <a:latin typeface="Courier New" pitchFamily="49" charset="0"/>
                <a:cs typeface="Courier New" pitchFamily="49" charset="0"/>
              </a:rPr>
              <a:t>c.ccname</a:t>
            </a:r>
            <a:r>
              <a:rPr altLang="en-US" sz="1800" dirty="0" smtClean="0">
                <a:latin typeface="Courier New" pitchFamily="49" charset="0"/>
                <a:cs typeface="Courier New" pitchFamily="49" charset="0"/>
              </a:rPr>
              <a:t/>
            </a:r>
            <a:br>
              <a:rPr altLang="en-US" sz="1800" dirty="0" smtClean="0">
                <a:latin typeface="Courier New" pitchFamily="49" charset="0"/>
                <a:cs typeface="Courier New" pitchFamily="49" charset="0"/>
              </a:rPr>
            </a:br>
            <a:r>
              <a:rPr altLang="en-US" sz="1800" dirty="0" smtClean="0">
                <a:latin typeface="Courier New" pitchFamily="49" charset="0"/>
                <a:cs typeface="Courier New" pitchFamily="49" charset="0"/>
              </a:rPr>
              <a:t>		FROM 	apartment a </a:t>
            </a:r>
            <a:r>
              <a:rPr altLang="en-US" sz="1800" b="1" dirty="0" smtClean="0">
                <a:solidFill>
                  <a:srgbClr val="0070C0"/>
                </a:solidFill>
                <a:latin typeface="Courier New" pitchFamily="49" charset="0"/>
                <a:cs typeface="Courier New" pitchFamily="49" charset="0"/>
              </a:rPr>
              <a:t>RIGHT OUTER JOIN </a:t>
            </a:r>
            <a:r>
              <a:rPr altLang="en-US" sz="1800" dirty="0" err="1" smtClean="0">
                <a:latin typeface="Courier New" pitchFamily="49" charset="0"/>
                <a:cs typeface="Courier New" pitchFamily="49" charset="0"/>
              </a:rPr>
              <a:t>corpclient</a:t>
            </a:r>
            <a:r>
              <a:rPr altLang="en-US" sz="1800" dirty="0" smtClean="0">
                <a:latin typeface="Courier New" pitchFamily="49" charset="0"/>
                <a:cs typeface="Courier New" pitchFamily="49" charset="0"/>
              </a:rPr>
              <a:t> c</a:t>
            </a:r>
            <a:br>
              <a:rPr altLang="en-US" sz="1800" dirty="0" smtClean="0">
                <a:latin typeface="Courier New" pitchFamily="49" charset="0"/>
                <a:cs typeface="Courier New" pitchFamily="49" charset="0"/>
              </a:rPr>
            </a:br>
            <a:r>
              <a:rPr altLang="en-US" sz="1800" dirty="0" smtClean="0">
                <a:latin typeface="Courier New" pitchFamily="49" charset="0"/>
                <a:cs typeface="Courier New" pitchFamily="49" charset="0"/>
              </a:rPr>
              <a:t>		ON 	</a:t>
            </a:r>
            <a:r>
              <a:rPr altLang="en-US" sz="1800" dirty="0" err="1" smtClean="0">
                <a:latin typeface="Courier New" pitchFamily="49" charset="0"/>
                <a:cs typeface="Courier New" pitchFamily="49" charset="0"/>
              </a:rPr>
              <a:t>a.ccid</a:t>
            </a:r>
            <a:r>
              <a:rPr altLang="en-US" sz="1800" dirty="0" smtClean="0">
                <a:latin typeface="Courier New" pitchFamily="49" charset="0"/>
                <a:cs typeface="Courier New" pitchFamily="49" charset="0"/>
              </a:rPr>
              <a:t> = </a:t>
            </a:r>
            <a:r>
              <a:rPr altLang="en-US" sz="1800" dirty="0" err="1" smtClean="0">
                <a:latin typeface="Courier New" pitchFamily="49" charset="0"/>
                <a:cs typeface="Courier New" pitchFamily="49" charset="0"/>
              </a:rPr>
              <a:t>c.ccid</a:t>
            </a:r>
            <a:r>
              <a:rPr altLang="en-US" sz="1800" dirty="0" smtClean="0">
                <a:latin typeface="Courier New" pitchFamily="49" charset="0"/>
                <a:cs typeface="Courier New" pitchFamily="49" charset="0"/>
              </a:rPr>
              <a:t>;</a:t>
            </a:r>
            <a:endParaRPr altLang="en-US" sz="2000" b="1" i="1" dirty="0" smtClean="0"/>
          </a:p>
          <a:p>
            <a:pPr marL="0" indent="0" eaLnBrk="1" hangingPunct="1">
              <a:buFont typeface="Wingdings" pitchFamily="2" charset="2"/>
              <a:buNone/>
            </a:pPr>
            <a:endParaRPr altLang="en-US" sz="2000" b="1" i="1" dirty="0" smtClean="0"/>
          </a:p>
          <a:p>
            <a:pPr marL="0" indent="0" eaLnBrk="1" hangingPunct="1">
              <a:buFont typeface="Wingdings" pitchFamily="2" charset="2"/>
              <a:buNone/>
            </a:pPr>
            <a:endParaRPr altLang="en-US" sz="2000" b="1" i="1" dirty="0" smtClean="0"/>
          </a:p>
          <a:p>
            <a:pPr marL="0" indent="0" eaLnBrk="1" hangingPunct="1">
              <a:buFont typeface="Wingdings" pitchFamily="2" charset="2"/>
              <a:buNone/>
            </a:pPr>
            <a:r>
              <a:rPr altLang="en-US" sz="2000" b="1" i="1" dirty="0" smtClean="0"/>
              <a:t>Query 42 result:</a:t>
            </a:r>
          </a:p>
        </p:txBody>
      </p:sp>
      <p:sp>
        <p:nvSpPr>
          <p:cNvPr id="242692"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smtClean="0">
                <a:solidFill>
                  <a:schemeClr val="tx1"/>
                </a:solidFill>
              </a:rPr>
              <a:t>Jukić, Vrbsky, Nestorov – Database Systems </a:t>
            </a:r>
          </a:p>
        </p:txBody>
      </p:sp>
      <p:sp>
        <p:nvSpPr>
          <p:cNvPr id="242693" name="Slide Number Placeholder 15"/>
          <p:cNvSpPr>
            <a:spLocks noGrp="1"/>
          </p:cNvSpPr>
          <p:nvPr>
            <p:ph type="sldNum" sz="quarter" idx="11"/>
          </p:nvPr>
        </p:nvSpPr>
        <p:spPr bwMode="auto">
          <a:xfrm>
            <a:off x="7620000" y="6629400"/>
            <a:ext cx="1524000"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04DD15AF-2FA0-432D-A4A7-A09A87A040F9}" type="slidenum">
              <a:rPr lang="en-US" altLang="en-US" sz="900" b="1">
                <a:solidFill>
                  <a:schemeClr val="tx1"/>
                </a:solidFill>
              </a:rPr>
              <a:pPr>
                <a:spcBef>
                  <a:spcPct val="0"/>
                </a:spcBef>
                <a:buClrTx/>
                <a:buSzTx/>
                <a:buFontTx/>
                <a:buNone/>
              </a:pPr>
              <a:t>24</a:t>
            </a:fld>
            <a:endParaRPr lang="en-US" altLang="en-US" sz="900" b="1">
              <a:solidFill>
                <a:schemeClr val="tx1"/>
              </a:solidFill>
            </a:endParaRPr>
          </a:p>
        </p:txBody>
      </p:sp>
      <p:pic>
        <p:nvPicPr>
          <p:cNvPr id="2426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4022725"/>
            <a:ext cx="3333750" cy="218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66688"/>
            <a:ext cx="8686800" cy="838200"/>
          </a:xfrm>
        </p:spPr>
        <p:txBody>
          <a:bodyPr>
            <a:normAutofit fontScale="90000"/>
          </a:bodyPr>
          <a:lstStyle/>
          <a:p>
            <a:pPr eaLnBrk="1" fontAlgn="auto" hangingPunct="1">
              <a:spcAft>
                <a:spcPts val="0"/>
              </a:spcAft>
              <a:defRPr/>
            </a:pPr>
            <a:r>
              <a:rPr dirty="0"/>
              <a:t>OUTER </a:t>
            </a:r>
            <a:r>
              <a:rPr dirty="0" smtClean="0"/>
              <a:t>Join</a:t>
            </a:r>
            <a:br>
              <a:rPr dirty="0" smtClean="0"/>
            </a:br>
            <a:r>
              <a:rPr lang="en-US" altLang="en-US" b="1" dirty="0">
                <a:solidFill>
                  <a:srgbClr val="0070C0"/>
                </a:solidFill>
                <a:latin typeface="Courier New" pitchFamily="49" charset="0"/>
                <a:cs typeface="Courier New" pitchFamily="49" charset="0"/>
              </a:rPr>
              <a:t>FULL OUTER JOIN</a:t>
            </a:r>
            <a:endParaRPr dirty="0"/>
          </a:p>
        </p:txBody>
      </p:sp>
      <p:sp>
        <p:nvSpPr>
          <p:cNvPr id="244739" name="Content Placeholder 2"/>
          <p:cNvSpPr>
            <a:spLocks noGrp="1"/>
          </p:cNvSpPr>
          <p:nvPr>
            <p:ph idx="1"/>
          </p:nvPr>
        </p:nvSpPr>
        <p:spPr>
          <a:xfrm>
            <a:off x="0" y="1554163"/>
            <a:ext cx="9144000" cy="4525962"/>
          </a:xfrm>
        </p:spPr>
        <p:txBody>
          <a:bodyPr/>
          <a:lstStyle/>
          <a:p>
            <a:pPr marL="0" indent="0" eaLnBrk="1" hangingPunct="1">
              <a:buFont typeface="Wingdings" pitchFamily="2" charset="2"/>
              <a:buNone/>
            </a:pPr>
            <a:endParaRPr altLang="en-US" sz="2000" b="1" i="1" dirty="0" smtClean="0"/>
          </a:p>
          <a:p>
            <a:pPr marL="0" indent="0" eaLnBrk="1" hangingPunct="1">
              <a:buFont typeface="Wingdings" pitchFamily="2" charset="2"/>
              <a:buNone/>
            </a:pPr>
            <a:endParaRPr altLang="en-US" sz="2000" i="1" dirty="0" smtClean="0"/>
          </a:p>
          <a:p>
            <a:pPr marL="0" indent="0" eaLnBrk="1" hangingPunct="1">
              <a:buFont typeface="Wingdings" pitchFamily="2" charset="2"/>
              <a:buNone/>
            </a:pPr>
            <a:r>
              <a:rPr altLang="en-US" sz="2000" b="1" i="1" dirty="0" smtClean="0"/>
              <a:t>Query 43: 	</a:t>
            </a:r>
            <a:r>
              <a:rPr altLang="en-US" sz="1800" dirty="0" smtClean="0">
                <a:latin typeface="Courier New" pitchFamily="49" charset="0"/>
                <a:cs typeface="Courier New" pitchFamily="49" charset="0"/>
              </a:rPr>
              <a:t>SELECT </a:t>
            </a:r>
            <a:r>
              <a:rPr altLang="en-US" sz="1800" dirty="0" err="1" smtClean="0">
                <a:latin typeface="Courier New" pitchFamily="49" charset="0"/>
                <a:cs typeface="Courier New" pitchFamily="49" charset="0"/>
              </a:rPr>
              <a:t>a.buildingid</a:t>
            </a:r>
            <a:r>
              <a:rPr altLang="en-US" sz="1800" dirty="0" smtClean="0">
                <a:latin typeface="Courier New" pitchFamily="49" charset="0"/>
                <a:cs typeface="Courier New" pitchFamily="49" charset="0"/>
              </a:rPr>
              <a:t>, </a:t>
            </a:r>
            <a:r>
              <a:rPr altLang="en-US" sz="1800" dirty="0" err="1" smtClean="0">
                <a:latin typeface="Courier New" pitchFamily="49" charset="0"/>
                <a:cs typeface="Courier New" pitchFamily="49" charset="0"/>
              </a:rPr>
              <a:t>a.aptno</a:t>
            </a:r>
            <a:r>
              <a:rPr altLang="en-US" sz="1800" dirty="0" smtClean="0">
                <a:latin typeface="Courier New" pitchFamily="49" charset="0"/>
                <a:cs typeface="Courier New" pitchFamily="49" charset="0"/>
              </a:rPr>
              <a:t>, </a:t>
            </a:r>
            <a:r>
              <a:rPr altLang="en-US" sz="1800" dirty="0" err="1" smtClean="0">
                <a:latin typeface="Courier New" pitchFamily="49" charset="0"/>
                <a:cs typeface="Courier New" pitchFamily="49" charset="0"/>
              </a:rPr>
              <a:t>c.ccname</a:t>
            </a:r>
            <a:r>
              <a:rPr altLang="en-US" sz="1800" dirty="0" smtClean="0">
                <a:latin typeface="Courier New" pitchFamily="49" charset="0"/>
                <a:cs typeface="Courier New" pitchFamily="49" charset="0"/>
              </a:rPr>
              <a:t/>
            </a:r>
            <a:br>
              <a:rPr altLang="en-US" sz="1800" dirty="0" smtClean="0">
                <a:latin typeface="Courier New" pitchFamily="49" charset="0"/>
                <a:cs typeface="Courier New" pitchFamily="49" charset="0"/>
              </a:rPr>
            </a:br>
            <a:r>
              <a:rPr altLang="en-US" sz="1800" dirty="0" smtClean="0">
                <a:latin typeface="Courier New" pitchFamily="49" charset="0"/>
                <a:cs typeface="Courier New" pitchFamily="49" charset="0"/>
              </a:rPr>
              <a:t>		FROM 	apartment a </a:t>
            </a:r>
            <a:r>
              <a:rPr altLang="en-US" sz="1800" b="1" dirty="0" smtClean="0">
                <a:solidFill>
                  <a:srgbClr val="0070C0"/>
                </a:solidFill>
                <a:latin typeface="Courier New" pitchFamily="49" charset="0"/>
                <a:cs typeface="Courier New" pitchFamily="49" charset="0"/>
              </a:rPr>
              <a:t>FULL OUTER JOIN </a:t>
            </a:r>
            <a:r>
              <a:rPr altLang="en-US" sz="1800" dirty="0" err="1" smtClean="0">
                <a:latin typeface="Courier New" pitchFamily="49" charset="0"/>
                <a:cs typeface="Courier New" pitchFamily="49" charset="0"/>
              </a:rPr>
              <a:t>corpclient</a:t>
            </a:r>
            <a:r>
              <a:rPr altLang="en-US" sz="1800" dirty="0" smtClean="0">
                <a:latin typeface="Courier New" pitchFamily="49" charset="0"/>
                <a:cs typeface="Courier New" pitchFamily="49" charset="0"/>
              </a:rPr>
              <a:t> c</a:t>
            </a:r>
            <a:br>
              <a:rPr altLang="en-US" sz="1800" dirty="0" smtClean="0">
                <a:latin typeface="Courier New" pitchFamily="49" charset="0"/>
                <a:cs typeface="Courier New" pitchFamily="49" charset="0"/>
              </a:rPr>
            </a:br>
            <a:r>
              <a:rPr altLang="en-US" sz="1800" dirty="0" smtClean="0">
                <a:latin typeface="Courier New" pitchFamily="49" charset="0"/>
                <a:cs typeface="Courier New" pitchFamily="49" charset="0"/>
              </a:rPr>
              <a:t>		ON 	</a:t>
            </a:r>
            <a:r>
              <a:rPr altLang="en-US" sz="1800" dirty="0" err="1" smtClean="0">
                <a:latin typeface="Courier New" pitchFamily="49" charset="0"/>
                <a:cs typeface="Courier New" pitchFamily="49" charset="0"/>
              </a:rPr>
              <a:t>a.ccid</a:t>
            </a:r>
            <a:r>
              <a:rPr altLang="en-US" sz="1800" dirty="0" smtClean="0">
                <a:latin typeface="Courier New" pitchFamily="49" charset="0"/>
                <a:cs typeface="Courier New" pitchFamily="49" charset="0"/>
              </a:rPr>
              <a:t> = </a:t>
            </a:r>
            <a:r>
              <a:rPr altLang="en-US" sz="1800" dirty="0" err="1" smtClean="0">
                <a:latin typeface="Courier New" pitchFamily="49" charset="0"/>
                <a:cs typeface="Courier New" pitchFamily="49" charset="0"/>
              </a:rPr>
              <a:t>c.ccid</a:t>
            </a:r>
            <a:r>
              <a:rPr altLang="en-US" sz="1800" dirty="0" smtClean="0">
                <a:latin typeface="Courier New" pitchFamily="49" charset="0"/>
                <a:cs typeface="Courier New" pitchFamily="49" charset="0"/>
              </a:rPr>
              <a:t>;</a:t>
            </a:r>
            <a:endParaRPr altLang="en-US" sz="2000" b="1" i="1" dirty="0" smtClean="0"/>
          </a:p>
          <a:p>
            <a:pPr marL="0" indent="0" eaLnBrk="1" hangingPunct="1">
              <a:buFont typeface="Wingdings" pitchFamily="2" charset="2"/>
              <a:buNone/>
            </a:pPr>
            <a:endParaRPr altLang="en-US" sz="2000" b="1" i="1" dirty="0" smtClean="0"/>
          </a:p>
          <a:p>
            <a:pPr marL="0" indent="0" eaLnBrk="1" hangingPunct="1">
              <a:buFont typeface="Wingdings" pitchFamily="2" charset="2"/>
              <a:buNone/>
            </a:pPr>
            <a:endParaRPr altLang="en-US" sz="2000" b="1" i="1" dirty="0" smtClean="0"/>
          </a:p>
          <a:p>
            <a:pPr marL="0" indent="0" eaLnBrk="1" hangingPunct="1">
              <a:buFont typeface="Wingdings" pitchFamily="2" charset="2"/>
              <a:buNone/>
            </a:pPr>
            <a:r>
              <a:rPr altLang="en-US" sz="2000" b="1" i="1" dirty="0" smtClean="0"/>
              <a:t>Query 43 result:</a:t>
            </a:r>
          </a:p>
        </p:txBody>
      </p:sp>
      <p:sp>
        <p:nvSpPr>
          <p:cNvPr id="244740"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smtClean="0">
                <a:solidFill>
                  <a:schemeClr val="tx1"/>
                </a:solidFill>
              </a:rPr>
              <a:t>Jukić, Vrbsky, Nestorov – Database Systems </a:t>
            </a:r>
          </a:p>
        </p:txBody>
      </p:sp>
      <p:sp>
        <p:nvSpPr>
          <p:cNvPr id="244741" name="Slide Number Placeholder 15"/>
          <p:cNvSpPr>
            <a:spLocks noGrp="1"/>
          </p:cNvSpPr>
          <p:nvPr>
            <p:ph type="sldNum" sz="quarter" idx="11"/>
          </p:nvPr>
        </p:nvSpPr>
        <p:spPr bwMode="auto">
          <a:xfrm>
            <a:off x="7620000" y="6629400"/>
            <a:ext cx="1524000"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6C52FEB9-48A1-4616-B31C-256CC825072B}" type="slidenum">
              <a:rPr lang="en-US" altLang="en-US" sz="900" b="1">
                <a:solidFill>
                  <a:schemeClr val="tx1"/>
                </a:solidFill>
              </a:rPr>
              <a:pPr>
                <a:spcBef>
                  <a:spcPct val="0"/>
                </a:spcBef>
                <a:buClrTx/>
                <a:buSzTx/>
                <a:buFontTx/>
                <a:buNone/>
              </a:pPr>
              <a:t>25</a:t>
            </a:fld>
            <a:endParaRPr lang="en-US" altLang="en-US" sz="900" b="1">
              <a:solidFill>
                <a:schemeClr val="tx1"/>
              </a:solidFill>
            </a:endParaRPr>
          </a:p>
        </p:txBody>
      </p:sp>
      <p:pic>
        <p:nvPicPr>
          <p:cNvPr id="244742"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200" y="3429000"/>
            <a:ext cx="3895725" cy="3038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4" name="Rectangle 2"/>
          <p:cNvSpPr>
            <a:spLocks noGrp="1" noChangeArrowheads="1"/>
          </p:cNvSpPr>
          <p:nvPr>
            <p:ph type="title"/>
          </p:nvPr>
        </p:nvSpPr>
        <p:spPr/>
        <p:txBody>
          <a:bodyPr/>
          <a:lstStyle/>
          <a:p>
            <a:pPr>
              <a:defRPr/>
            </a:pPr>
            <a:r>
              <a:rPr lang="en-US" smtClean="0">
                <a:effectLst>
                  <a:outerShdw blurRad="38100" dist="38100" dir="2700000" algn="tl">
                    <a:srgbClr val="C0C0C0"/>
                  </a:outerShdw>
                </a:effectLst>
              </a:rPr>
              <a:t>Join operations – Example</a:t>
            </a:r>
          </a:p>
        </p:txBody>
      </p:sp>
      <p:sp>
        <p:nvSpPr>
          <p:cNvPr id="6147" name="Rectangle 3"/>
          <p:cNvSpPr>
            <a:spLocks noGrp="1" noChangeArrowheads="1"/>
          </p:cNvSpPr>
          <p:nvPr>
            <p:ph type="body" idx="1"/>
          </p:nvPr>
        </p:nvSpPr>
        <p:spPr>
          <a:xfrm>
            <a:off x="798513" y="1077913"/>
            <a:ext cx="6861175" cy="487362"/>
          </a:xfrm>
        </p:spPr>
        <p:txBody>
          <a:bodyPr/>
          <a:lstStyle/>
          <a:p>
            <a:r>
              <a:rPr lang="en-US" altLang="en-US" sz="2000" smtClean="0"/>
              <a:t>Relation </a:t>
            </a:r>
            <a:r>
              <a:rPr lang="en-US" altLang="en-US" sz="2000" i="1" smtClean="0"/>
              <a:t>course</a:t>
            </a:r>
            <a:endParaRPr lang="en-US" altLang="en-US" smtClean="0"/>
          </a:p>
        </p:txBody>
      </p:sp>
      <p:sp>
        <p:nvSpPr>
          <p:cNvPr id="6148" name="Rectangle 4"/>
          <p:cNvSpPr>
            <a:spLocks noChangeArrowheads="1"/>
          </p:cNvSpPr>
          <p:nvPr/>
        </p:nvSpPr>
        <p:spPr bwMode="auto">
          <a:xfrm>
            <a:off x="798513" y="3175000"/>
            <a:ext cx="7029450"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r>
              <a:rPr lang="en-US" altLang="en-US" sz="2000"/>
              <a:t>Relation </a:t>
            </a:r>
            <a:r>
              <a:rPr lang="en-US" altLang="en-US" sz="2000" i="1"/>
              <a:t>prereq</a:t>
            </a:r>
            <a:endParaRPr lang="en-US" altLang="en-US" sz="1800"/>
          </a:p>
        </p:txBody>
      </p:sp>
      <p:sp>
        <p:nvSpPr>
          <p:cNvPr id="6149" name="Rectangle 5"/>
          <p:cNvSpPr>
            <a:spLocks noChangeArrowheads="1"/>
          </p:cNvSpPr>
          <p:nvPr/>
        </p:nvSpPr>
        <p:spPr bwMode="auto">
          <a:xfrm>
            <a:off x="852488" y="5395913"/>
            <a:ext cx="8291512"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buSzTx/>
            </a:pPr>
            <a:r>
              <a:rPr lang="en-US" altLang="en-US" sz="2000"/>
              <a:t>   Observe that </a:t>
            </a:r>
          </a:p>
          <a:p>
            <a:pPr>
              <a:buSzTx/>
              <a:buFont typeface="Monotype Sorts" charset="2"/>
              <a:buNone/>
            </a:pPr>
            <a:r>
              <a:rPr lang="en-US" altLang="en-US" sz="2000"/>
              <a:t>         </a:t>
            </a:r>
            <a:r>
              <a:rPr lang="en-US" altLang="en-US" sz="1800"/>
              <a:t> </a:t>
            </a:r>
            <a:r>
              <a:rPr lang="en-US" altLang="en-US" sz="2000"/>
              <a:t>prereq information</a:t>
            </a:r>
            <a:r>
              <a:rPr lang="en-US" altLang="en-US" sz="1800"/>
              <a:t> </a:t>
            </a:r>
            <a:r>
              <a:rPr lang="en-US" altLang="en-US" sz="2000"/>
              <a:t>is missing for CS-315 and</a:t>
            </a:r>
            <a:r>
              <a:rPr lang="en-US" altLang="en-US" sz="1800"/>
              <a:t> </a:t>
            </a:r>
            <a:endParaRPr lang="en-US" altLang="en-US" sz="2000"/>
          </a:p>
          <a:p>
            <a:pPr>
              <a:buSzTx/>
              <a:buFont typeface="Monotype Sorts" charset="2"/>
              <a:buNone/>
            </a:pPr>
            <a:r>
              <a:rPr lang="en-US" altLang="en-US" sz="2000"/>
              <a:t>          course</a:t>
            </a:r>
            <a:r>
              <a:rPr lang="en-US" altLang="en-US" sz="1800"/>
              <a:t> </a:t>
            </a:r>
            <a:r>
              <a:rPr lang="en-US" altLang="en-US" sz="2000"/>
              <a:t>information</a:t>
            </a:r>
            <a:r>
              <a:rPr lang="en-US" altLang="en-US" sz="1800"/>
              <a:t> </a:t>
            </a:r>
            <a:r>
              <a:rPr lang="en-US" altLang="en-US" sz="2000"/>
              <a:t>is missing  for  CS-437</a:t>
            </a:r>
          </a:p>
        </p:txBody>
      </p:sp>
      <p:pic>
        <p:nvPicPr>
          <p:cNvPr id="615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39925" y="1739900"/>
            <a:ext cx="4329113" cy="1198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51"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32088" y="3744913"/>
            <a:ext cx="2598737" cy="1385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7965017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9490" name="Rectangle 2"/>
          <p:cNvSpPr>
            <a:spLocks noGrp="1" noChangeArrowheads="1"/>
          </p:cNvSpPr>
          <p:nvPr>
            <p:ph type="title"/>
          </p:nvPr>
        </p:nvSpPr>
        <p:spPr/>
        <p:txBody>
          <a:bodyPr/>
          <a:lstStyle/>
          <a:p>
            <a:pPr>
              <a:defRPr/>
            </a:pPr>
            <a:r>
              <a:rPr lang="en-US">
                <a:ea typeface="+mj-ea"/>
              </a:rPr>
              <a:t>Left Outer Join</a:t>
            </a:r>
          </a:p>
        </p:txBody>
      </p:sp>
      <p:sp>
        <p:nvSpPr>
          <p:cNvPr id="8195" name="Rectangle 3"/>
          <p:cNvSpPr>
            <a:spLocks noChangeArrowheads="1"/>
          </p:cNvSpPr>
          <p:nvPr/>
        </p:nvSpPr>
        <p:spPr bwMode="auto">
          <a:xfrm>
            <a:off x="658813" y="1312863"/>
            <a:ext cx="55260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lvl="1">
              <a:buClr>
                <a:schemeClr val="tx2"/>
              </a:buClr>
              <a:buSzPct val="90000"/>
              <a:buFont typeface="Monotype Sorts" charset="2"/>
              <a:buChar char="n"/>
            </a:pPr>
            <a:r>
              <a:rPr lang="en-US" altLang="en-US" sz="2000" i="1"/>
              <a:t>  course</a:t>
            </a:r>
            <a:r>
              <a:rPr lang="en-US" altLang="en-US" sz="2000"/>
              <a:t> </a:t>
            </a:r>
            <a:r>
              <a:rPr lang="en-US" altLang="en-US" sz="2000" b="1">
                <a:solidFill>
                  <a:srgbClr val="000099"/>
                </a:solidFill>
              </a:rPr>
              <a:t>natural </a:t>
            </a:r>
            <a:r>
              <a:rPr lang="en-US" altLang="en-US" sz="2000" b="1" u="sng">
                <a:solidFill>
                  <a:srgbClr val="000099"/>
                </a:solidFill>
              </a:rPr>
              <a:t>left</a:t>
            </a:r>
            <a:r>
              <a:rPr lang="en-US" altLang="en-US" sz="2000" b="1">
                <a:solidFill>
                  <a:srgbClr val="000099"/>
                </a:solidFill>
              </a:rPr>
              <a:t> outer join</a:t>
            </a:r>
            <a:r>
              <a:rPr lang="en-US" altLang="en-US" sz="2000"/>
              <a:t> </a:t>
            </a:r>
            <a:r>
              <a:rPr lang="en-US" altLang="en-US" sz="2000" i="1"/>
              <a:t>prereq</a:t>
            </a:r>
            <a:endParaRPr lang="en-US" altLang="en-US" sz="2000"/>
          </a:p>
        </p:txBody>
      </p:sp>
      <p:pic>
        <p:nvPicPr>
          <p:cNvPr id="819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5613" y="2112963"/>
            <a:ext cx="5956300" cy="1347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7" name="Picture 7"/>
          <p:cNvPicPr>
            <a:picLocks noChangeAspect="1" noChangeArrowheads="1"/>
          </p:cNvPicPr>
          <p:nvPr/>
        </p:nvPicPr>
        <p:blipFill>
          <a:blip r:embed="rId4">
            <a:extLst>
              <a:ext uri="{28A0092B-C50C-407E-A947-70E740481C1C}">
                <a14:useLocalDpi xmlns:a14="http://schemas.microsoft.com/office/drawing/2010/main" val="0"/>
              </a:ext>
            </a:extLst>
          </a:blip>
          <a:srcRect l="52229" t="4582" r="6110" b="71706"/>
          <a:stretch>
            <a:fillRect/>
          </a:stretch>
        </p:blipFill>
        <p:spPr bwMode="auto">
          <a:xfrm>
            <a:off x="6573838" y="2173288"/>
            <a:ext cx="985837" cy="30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8"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8813" y="4437063"/>
            <a:ext cx="4329112"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9"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48363" y="4460875"/>
            <a:ext cx="2598737" cy="1385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00" name="Rectangle 1"/>
          <p:cNvSpPr>
            <a:spLocks noChangeArrowheads="1"/>
          </p:cNvSpPr>
          <p:nvPr/>
        </p:nvSpPr>
        <p:spPr bwMode="auto">
          <a:xfrm>
            <a:off x="658813" y="4121150"/>
            <a:ext cx="8001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i="1"/>
              <a:t>course</a:t>
            </a:r>
            <a:endParaRPr kumimoji="0" lang="en-US" altLang="en-US"/>
          </a:p>
        </p:txBody>
      </p:sp>
      <p:sp>
        <p:nvSpPr>
          <p:cNvPr id="8201" name="Rectangle 2"/>
          <p:cNvSpPr>
            <a:spLocks noChangeArrowheads="1"/>
          </p:cNvSpPr>
          <p:nvPr/>
        </p:nvSpPr>
        <p:spPr bwMode="auto">
          <a:xfrm>
            <a:off x="5948363" y="4094163"/>
            <a:ext cx="776287"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i="1"/>
              <a:t>prereq</a:t>
            </a:r>
            <a:endParaRPr kumimoji="0" lang="en-US" altLang="en-US"/>
          </a:p>
        </p:txBody>
      </p:sp>
    </p:spTree>
    <p:extLst>
      <p:ext uri="{BB962C8B-B14F-4D97-AF65-F5344CB8AC3E}">
        <p14:creationId xmlns:p14="http://schemas.microsoft.com/office/powerpoint/2010/main" val="341401440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Rectangle 2"/>
          <p:cNvSpPr>
            <a:spLocks noGrp="1" noChangeArrowheads="1"/>
          </p:cNvSpPr>
          <p:nvPr>
            <p:ph type="title"/>
          </p:nvPr>
        </p:nvSpPr>
        <p:spPr/>
        <p:txBody>
          <a:bodyPr/>
          <a:lstStyle/>
          <a:p>
            <a:pPr>
              <a:defRPr/>
            </a:pPr>
            <a:r>
              <a:rPr lang="en-US">
                <a:ea typeface="+mj-ea"/>
              </a:rPr>
              <a:t>Right Outer Join</a:t>
            </a:r>
          </a:p>
        </p:txBody>
      </p:sp>
      <p:sp>
        <p:nvSpPr>
          <p:cNvPr id="9219" name="Rectangle 3"/>
          <p:cNvSpPr>
            <a:spLocks noChangeArrowheads="1"/>
          </p:cNvSpPr>
          <p:nvPr/>
        </p:nvSpPr>
        <p:spPr bwMode="auto">
          <a:xfrm>
            <a:off x="801688" y="1287463"/>
            <a:ext cx="53975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r>
              <a:rPr lang="en-US" altLang="en-US" sz="2000"/>
              <a:t> </a:t>
            </a:r>
            <a:r>
              <a:rPr lang="en-US" altLang="en-US" sz="2000" i="1"/>
              <a:t> course</a:t>
            </a:r>
            <a:r>
              <a:rPr lang="en-US" altLang="en-US" sz="2000"/>
              <a:t> </a:t>
            </a:r>
            <a:r>
              <a:rPr lang="en-US" altLang="en-US" sz="2000" b="1">
                <a:solidFill>
                  <a:srgbClr val="000099"/>
                </a:solidFill>
              </a:rPr>
              <a:t>natural </a:t>
            </a:r>
            <a:r>
              <a:rPr lang="en-US" altLang="en-US" sz="2000" b="1" u="sng">
                <a:solidFill>
                  <a:srgbClr val="000099"/>
                </a:solidFill>
              </a:rPr>
              <a:t>right</a:t>
            </a:r>
            <a:r>
              <a:rPr lang="en-US" altLang="en-US" sz="2000" b="1">
                <a:solidFill>
                  <a:srgbClr val="000099"/>
                </a:solidFill>
              </a:rPr>
              <a:t> outer join</a:t>
            </a:r>
            <a:r>
              <a:rPr lang="en-US" altLang="en-US" sz="2000"/>
              <a:t> </a:t>
            </a:r>
            <a:r>
              <a:rPr lang="en-US" altLang="en-US" sz="2000" i="1"/>
              <a:t>prereq</a:t>
            </a:r>
          </a:p>
        </p:txBody>
      </p:sp>
      <p:pic>
        <p:nvPicPr>
          <p:cNvPr id="922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8100" y="2311400"/>
            <a:ext cx="6257925" cy="141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1" name="Picture 7"/>
          <p:cNvPicPr>
            <a:picLocks noChangeAspect="1" noChangeArrowheads="1"/>
          </p:cNvPicPr>
          <p:nvPr/>
        </p:nvPicPr>
        <p:blipFill>
          <a:blip r:embed="rId4">
            <a:extLst>
              <a:ext uri="{28A0092B-C50C-407E-A947-70E740481C1C}">
                <a14:useLocalDpi xmlns:a14="http://schemas.microsoft.com/office/drawing/2010/main" val="0"/>
              </a:ext>
            </a:extLst>
          </a:blip>
          <a:srcRect l="52229" t="4582" r="6110" b="71706"/>
          <a:stretch>
            <a:fillRect/>
          </a:stretch>
        </p:blipFill>
        <p:spPr bwMode="auto">
          <a:xfrm>
            <a:off x="6413500" y="2379663"/>
            <a:ext cx="1082675" cy="328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2"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8813" y="4773613"/>
            <a:ext cx="4329112" cy="1198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3"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48363" y="4795838"/>
            <a:ext cx="2598737" cy="1385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4" name="Rectangle 7"/>
          <p:cNvSpPr>
            <a:spLocks noChangeArrowheads="1"/>
          </p:cNvSpPr>
          <p:nvPr/>
        </p:nvSpPr>
        <p:spPr bwMode="auto">
          <a:xfrm>
            <a:off x="658813" y="4457700"/>
            <a:ext cx="8001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i="1"/>
              <a:t>course</a:t>
            </a:r>
            <a:endParaRPr kumimoji="0" lang="en-US" altLang="en-US"/>
          </a:p>
        </p:txBody>
      </p:sp>
      <p:sp>
        <p:nvSpPr>
          <p:cNvPr id="9225" name="Rectangle 8"/>
          <p:cNvSpPr>
            <a:spLocks noChangeArrowheads="1"/>
          </p:cNvSpPr>
          <p:nvPr/>
        </p:nvSpPr>
        <p:spPr bwMode="auto">
          <a:xfrm>
            <a:off x="5948363" y="4430713"/>
            <a:ext cx="776287"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i="1"/>
              <a:t>prereq</a:t>
            </a:r>
            <a:endParaRPr kumimoji="0" lang="en-US" altLang="en-US"/>
          </a:p>
        </p:txBody>
      </p:sp>
    </p:spTree>
    <p:extLst>
      <p:ext uri="{BB962C8B-B14F-4D97-AF65-F5344CB8AC3E}">
        <p14:creationId xmlns:p14="http://schemas.microsoft.com/office/powerpoint/2010/main" val="93335854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586" name="Rectangle 2"/>
          <p:cNvSpPr>
            <a:spLocks noGrp="1" noChangeArrowheads="1"/>
          </p:cNvSpPr>
          <p:nvPr>
            <p:ph type="title"/>
          </p:nvPr>
        </p:nvSpPr>
        <p:spPr/>
        <p:txBody>
          <a:bodyPr/>
          <a:lstStyle/>
          <a:p>
            <a:pPr>
              <a:defRPr/>
            </a:pPr>
            <a:r>
              <a:rPr lang="en-US">
                <a:ea typeface="+mj-ea"/>
              </a:rPr>
              <a:t>Full Outer Join</a:t>
            </a:r>
          </a:p>
        </p:txBody>
      </p:sp>
      <p:sp>
        <p:nvSpPr>
          <p:cNvPr id="11267" name="Rectangle 3"/>
          <p:cNvSpPr>
            <a:spLocks noChangeArrowheads="1"/>
          </p:cNvSpPr>
          <p:nvPr/>
        </p:nvSpPr>
        <p:spPr bwMode="auto">
          <a:xfrm>
            <a:off x="852488" y="1325563"/>
            <a:ext cx="48101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r>
              <a:rPr lang="en-US" altLang="en-US" sz="2000" dirty="0"/>
              <a:t> </a:t>
            </a:r>
            <a:r>
              <a:rPr lang="en-US" altLang="en-US" sz="2000" i="1" dirty="0"/>
              <a:t> course</a:t>
            </a:r>
            <a:r>
              <a:rPr lang="en-US" altLang="en-US" sz="2000" dirty="0"/>
              <a:t> </a:t>
            </a:r>
            <a:r>
              <a:rPr lang="en-US" altLang="en-US" sz="2000" b="1" dirty="0">
                <a:solidFill>
                  <a:srgbClr val="000099"/>
                </a:solidFill>
              </a:rPr>
              <a:t>natural </a:t>
            </a:r>
            <a:r>
              <a:rPr lang="en-US" altLang="en-US" sz="2000" b="1" u="sng" dirty="0">
                <a:solidFill>
                  <a:srgbClr val="000099"/>
                </a:solidFill>
              </a:rPr>
              <a:t>full</a:t>
            </a:r>
            <a:r>
              <a:rPr lang="en-US" altLang="en-US" sz="2000" b="1" dirty="0">
                <a:solidFill>
                  <a:srgbClr val="000099"/>
                </a:solidFill>
              </a:rPr>
              <a:t> outer join</a:t>
            </a:r>
            <a:r>
              <a:rPr lang="en-US" altLang="en-US" sz="2000" dirty="0"/>
              <a:t> </a:t>
            </a:r>
            <a:r>
              <a:rPr lang="en-US" altLang="en-US" sz="2000" i="1" dirty="0" err="1"/>
              <a:t>prereq</a:t>
            </a:r>
            <a:endParaRPr lang="en-US" altLang="en-US" sz="2000" i="1" dirty="0"/>
          </a:p>
        </p:txBody>
      </p:sp>
      <p:pic>
        <p:nvPicPr>
          <p:cNvPr id="1126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1613" y="2159000"/>
            <a:ext cx="5859462" cy="152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69" name="Picture 7"/>
          <p:cNvPicPr>
            <a:picLocks noChangeAspect="1" noChangeArrowheads="1"/>
          </p:cNvPicPr>
          <p:nvPr/>
        </p:nvPicPr>
        <p:blipFill>
          <a:blip r:embed="rId4">
            <a:extLst>
              <a:ext uri="{28A0092B-C50C-407E-A947-70E740481C1C}">
                <a14:useLocalDpi xmlns:a14="http://schemas.microsoft.com/office/drawing/2010/main" val="0"/>
              </a:ext>
            </a:extLst>
          </a:blip>
          <a:srcRect l="52229" t="4582" r="6110" b="71706"/>
          <a:stretch>
            <a:fillRect/>
          </a:stretch>
        </p:blipFill>
        <p:spPr bwMode="auto">
          <a:xfrm>
            <a:off x="6223000" y="2193925"/>
            <a:ext cx="1066800"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8813" y="4648200"/>
            <a:ext cx="4329112" cy="1198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1"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48363" y="4670425"/>
            <a:ext cx="2598737" cy="1385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2" name="Rectangle 7"/>
          <p:cNvSpPr>
            <a:spLocks noChangeArrowheads="1"/>
          </p:cNvSpPr>
          <p:nvPr/>
        </p:nvSpPr>
        <p:spPr bwMode="auto">
          <a:xfrm>
            <a:off x="658813" y="4332288"/>
            <a:ext cx="8001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i="1"/>
              <a:t>course</a:t>
            </a:r>
            <a:endParaRPr kumimoji="0" lang="en-US" altLang="en-US"/>
          </a:p>
        </p:txBody>
      </p:sp>
      <p:sp>
        <p:nvSpPr>
          <p:cNvPr id="11273" name="Rectangle 8"/>
          <p:cNvSpPr>
            <a:spLocks noChangeArrowheads="1"/>
          </p:cNvSpPr>
          <p:nvPr/>
        </p:nvSpPr>
        <p:spPr bwMode="auto">
          <a:xfrm>
            <a:off x="5948363" y="4303713"/>
            <a:ext cx="776287"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i="1"/>
              <a:t>prereq</a:t>
            </a:r>
            <a:endParaRPr kumimoji="0" lang="en-US" altLang="en-US"/>
          </a:p>
        </p:txBody>
      </p:sp>
    </p:spTree>
    <p:extLst>
      <p:ext uri="{BB962C8B-B14F-4D97-AF65-F5344CB8AC3E}">
        <p14:creationId xmlns:p14="http://schemas.microsoft.com/office/powerpoint/2010/main" val="38739473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Title 1"/>
          <p:cNvSpPr>
            <a:spLocks noGrp="1"/>
          </p:cNvSpPr>
          <p:nvPr>
            <p:ph type="title"/>
          </p:nvPr>
        </p:nvSpPr>
        <p:spPr bwMode="auto"/>
        <p:txBody>
          <a:bodyPr/>
          <a:lstStyle/>
          <a:p>
            <a:pPr eaLnBrk="1" hangingPunct="1"/>
            <a:r>
              <a:rPr altLang="en-US" cap="none" dirty="0" smtClean="0">
                <a:ea typeface="MS PGothic" pitchFamily="34" charset="-128"/>
              </a:rPr>
              <a:t>JOIN </a:t>
            </a:r>
            <a:r>
              <a:rPr lang="en-US" altLang="en-US" cap="none" dirty="0" smtClean="0">
                <a:ea typeface="MS PGothic" pitchFamily="34" charset="-128"/>
              </a:rPr>
              <a:t>–</a:t>
            </a:r>
            <a:r>
              <a:rPr altLang="en-US" cap="none" dirty="0" smtClean="0">
                <a:ea typeface="MS PGothic" pitchFamily="34" charset="-128"/>
              </a:rPr>
              <a:t> Cartesian Product</a:t>
            </a:r>
            <a:endParaRPr altLang="en-US" cap="none" dirty="0">
              <a:ea typeface="MS PGothic" pitchFamily="34" charset="-128"/>
            </a:endParaRPr>
          </a:p>
        </p:txBody>
      </p:sp>
      <p:sp>
        <p:nvSpPr>
          <p:cNvPr id="150531" name="Content Placeholder 2"/>
          <p:cNvSpPr>
            <a:spLocks noGrp="1"/>
          </p:cNvSpPr>
          <p:nvPr>
            <p:ph idx="1"/>
          </p:nvPr>
        </p:nvSpPr>
        <p:spPr>
          <a:xfrm>
            <a:off x="31750" y="1295400"/>
            <a:ext cx="9144000" cy="4525963"/>
          </a:xfrm>
        </p:spPr>
        <p:txBody>
          <a:bodyPr/>
          <a:lstStyle/>
          <a:p>
            <a:pPr marL="0" indent="0" eaLnBrk="1" hangingPunct="1">
              <a:buFont typeface="Wingdings" pitchFamily="2" charset="2"/>
              <a:buNone/>
            </a:pPr>
            <a:r>
              <a:rPr altLang="en-US" sz="2000" b="1" i="1" dirty="0"/>
              <a:t> Formation of the result of Query 34:</a:t>
            </a:r>
          </a:p>
        </p:txBody>
      </p:sp>
      <p:sp>
        <p:nvSpPr>
          <p:cNvPr id="150532"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150533"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57E3DC16-2B5F-4A62-BCCD-5443DFAB11C6}" type="slidenum">
              <a:rPr lang="en-US" altLang="en-US" sz="900" b="1">
                <a:solidFill>
                  <a:schemeClr val="tx1"/>
                </a:solidFill>
              </a:rPr>
              <a:pPr>
                <a:spcBef>
                  <a:spcPct val="0"/>
                </a:spcBef>
                <a:buClrTx/>
                <a:buSzTx/>
                <a:buFontTx/>
                <a:buNone/>
              </a:pPr>
              <a:t>3</a:t>
            </a:fld>
            <a:endParaRPr lang="en-US" altLang="en-US" sz="900" b="1">
              <a:solidFill>
                <a:schemeClr val="tx1"/>
              </a:solidFill>
            </a:endParaRPr>
          </a:p>
        </p:txBody>
      </p:sp>
      <p:pic>
        <p:nvPicPr>
          <p:cNvPr id="1505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8375" y="1676400"/>
            <a:ext cx="7321550" cy="429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053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9963" y="1676400"/>
            <a:ext cx="7324725" cy="486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564225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Title 1"/>
          <p:cNvSpPr>
            <a:spLocks noGrp="1"/>
          </p:cNvSpPr>
          <p:nvPr>
            <p:ph type="title"/>
          </p:nvPr>
        </p:nvSpPr>
        <p:spPr bwMode="auto"/>
        <p:txBody>
          <a:bodyPr>
            <a:noAutofit/>
          </a:bodyPr>
          <a:lstStyle/>
          <a:p>
            <a:pPr eaLnBrk="1" hangingPunct="1">
              <a:defRPr/>
            </a:pPr>
            <a:r>
              <a:rPr sz="2800" cap="none" dirty="0">
                <a:ea typeface="MS PGothic" pitchFamily="34" charset="-128"/>
              </a:rPr>
              <a:t>JOIN </a:t>
            </a:r>
            <a:r>
              <a:rPr sz="2800" cap="none" dirty="0">
                <a:solidFill>
                  <a:srgbClr val="0070C0"/>
                </a:solidFill>
                <a:ea typeface="MS PGothic" pitchFamily="34" charset="-128"/>
              </a:rPr>
              <a:t>WITHOUT</a:t>
            </a:r>
            <a:r>
              <a:rPr sz="2800" cap="none" dirty="0">
                <a:ea typeface="MS PGothic" pitchFamily="34" charset="-128"/>
              </a:rPr>
              <a:t> USING A PRIMARY KEY/ FOREIGN KEY COMBINATION</a:t>
            </a:r>
            <a:br>
              <a:rPr sz="2800" cap="none" dirty="0">
                <a:ea typeface="MS PGothic" pitchFamily="34" charset="-128"/>
              </a:rPr>
            </a:br>
            <a:endParaRPr sz="2800" cap="none" dirty="0">
              <a:ea typeface="MS PGothic" pitchFamily="34" charset="-128"/>
            </a:endParaRPr>
          </a:p>
        </p:txBody>
      </p:sp>
      <p:sp>
        <p:nvSpPr>
          <p:cNvPr id="246787" name="Content Placeholder 2"/>
          <p:cNvSpPr>
            <a:spLocks noGrp="1"/>
          </p:cNvSpPr>
          <p:nvPr>
            <p:ph idx="1"/>
          </p:nvPr>
        </p:nvSpPr>
        <p:spPr/>
        <p:txBody>
          <a:bodyPr/>
          <a:lstStyle/>
          <a:p>
            <a:pPr eaLnBrk="1" hangingPunct="1"/>
            <a:r>
              <a:rPr altLang="en-US" b="1" smtClean="0"/>
              <a:t>Join without using a primary key/foreign key combination </a:t>
            </a:r>
          </a:p>
          <a:p>
            <a:pPr lvl="1" eaLnBrk="1" hangingPunct="1">
              <a:buFont typeface="Arial" charset="0"/>
              <a:buChar char="•"/>
            </a:pPr>
            <a:r>
              <a:rPr altLang="en-US" smtClean="0"/>
              <a:t>It is possible to join two tables without joining a foreign key column in one table with a primary key column in another table.</a:t>
            </a:r>
          </a:p>
          <a:p>
            <a:pPr lvl="1" eaLnBrk="1" hangingPunct="1">
              <a:buFont typeface="Arial" charset="0"/>
              <a:buChar char="•"/>
            </a:pPr>
            <a:r>
              <a:rPr altLang="en-US" smtClean="0"/>
              <a:t>A JOIN condition can connect a column from one table with a column from the other table as long as those columns contain the same values.</a:t>
            </a:r>
            <a:endParaRPr altLang="en-US" b="1" smtClean="0"/>
          </a:p>
        </p:txBody>
      </p:sp>
      <p:sp>
        <p:nvSpPr>
          <p:cNvPr id="246788"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smtClean="0">
                <a:solidFill>
                  <a:schemeClr val="tx1"/>
                </a:solidFill>
              </a:rPr>
              <a:t>Jukić, Vrbsky, Nestorov – Database Systems </a:t>
            </a:r>
          </a:p>
        </p:txBody>
      </p:sp>
      <p:sp>
        <p:nvSpPr>
          <p:cNvPr id="246789" name="Slide Number Placeholder 15"/>
          <p:cNvSpPr>
            <a:spLocks noGrp="1"/>
          </p:cNvSpPr>
          <p:nvPr>
            <p:ph type="sldNum" sz="quarter" idx="11"/>
          </p:nvPr>
        </p:nvSpPr>
        <p:spPr bwMode="auto">
          <a:xfrm>
            <a:off x="7391400" y="6629400"/>
            <a:ext cx="1752600"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D5FC27A8-8A8B-484B-BA09-32E389A7A170}" type="slidenum">
              <a:rPr lang="en-US" altLang="en-US" sz="900" b="1">
                <a:solidFill>
                  <a:schemeClr val="tx1"/>
                </a:solidFill>
              </a:rPr>
              <a:pPr>
                <a:spcBef>
                  <a:spcPct val="0"/>
                </a:spcBef>
                <a:buClrTx/>
                <a:buSzTx/>
                <a:buFontTx/>
                <a:buNone/>
              </a:pPr>
              <a:t>30</a:t>
            </a:fld>
            <a:endParaRPr lang="en-US" altLang="en-US" sz="900" b="1">
              <a:solidFill>
                <a:schemeClr val="tx1"/>
              </a:solidFill>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Title 1"/>
          <p:cNvSpPr>
            <a:spLocks noGrp="1"/>
          </p:cNvSpPr>
          <p:nvPr>
            <p:ph type="title"/>
          </p:nvPr>
        </p:nvSpPr>
        <p:spPr bwMode="auto"/>
        <p:txBody>
          <a:bodyPr>
            <a:normAutofit fontScale="90000"/>
          </a:bodyPr>
          <a:lstStyle/>
          <a:p>
            <a:pPr eaLnBrk="1" hangingPunct="1">
              <a:defRPr/>
            </a:pPr>
            <a:r>
              <a:rPr cap="none">
                <a:ea typeface="MS PGothic" pitchFamily="34" charset="-128"/>
              </a:rPr>
              <a:t>JOIN WITHOUT USING A PRIMARY KEY/FOREIGN KEY COMBINATION</a:t>
            </a:r>
            <a:br>
              <a:rPr cap="none">
                <a:ea typeface="MS PGothic" pitchFamily="34" charset="-128"/>
              </a:rPr>
            </a:br>
            <a:endParaRPr cap="none">
              <a:ea typeface="MS PGothic" pitchFamily="34" charset="-128"/>
            </a:endParaRPr>
          </a:p>
        </p:txBody>
      </p:sp>
      <p:sp>
        <p:nvSpPr>
          <p:cNvPr id="248835"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smtClean="0">
                <a:solidFill>
                  <a:schemeClr val="tx1"/>
                </a:solidFill>
              </a:rPr>
              <a:t>Jukić, Vrbsky, Nestorov – Database Systems </a:t>
            </a:r>
          </a:p>
        </p:txBody>
      </p:sp>
      <p:sp>
        <p:nvSpPr>
          <p:cNvPr id="248836" name="Slide Number Placeholder 15"/>
          <p:cNvSpPr>
            <a:spLocks noGrp="1"/>
          </p:cNvSpPr>
          <p:nvPr>
            <p:ph type="sldNum" sz="quarter" idx="11"/>
          </p:nvPr>
        </p:nvSpPr>
        <p:spPr bwMode="auto">
          <a:xfrm>
            <a:off x="7696200" y="6629400"/>
            <a:ext cx="1447800"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D42D011A-BE57-4F26-826A-D37FC2E5CE41}" type="slidenum">
              <a:rPr lang="en-US" altLang="en-US" sz="900" b="1">
                <a:solidFill>
                  <a:schemeClr val="tx1"/>
                </a:solidFill>
              </a:rPr>
              <a:pPr>
                <a:spcBef>
                  <a:spcPct val="0"/>
                </a:spcBef>
                <a:buClrTx/>
                <a:buSzTx/>
                <a:buFontTx/>
                <a:buNone/>
              </a:pPr>
              <a:t>31</a:t>
            </a:fld>
            <a:endParaRPr lang="en-US" altLang="en-US" sz="900" b="1">
              <a:solidFill>
                <a:schemeClr val="tx1"/>
              </a:solidFill>
            </a:endParaRPr>
          </a:p>
        </p:txBody>
      </p:sp>
      <p:sp>
        <p:nvSpPr>
          <p:cNvPr id="248837" name="Content Placeholder 2"/>
          <p:cNvSpPr>
            <a:spLocks noGrp="1"/>
          </p:cNvSpPr>
          <p:nvPr>
            <p:ph idx="1"/>
          </p:nvPr>
        </p:nvSpPr>
        <p:spPr>
          <a:xfrm>
            <a:off x="0" y="1554163"/>
            <a:ext cx="9144000" cy="4525962"/>
          </a:xfrm>
        </p:spPr>
        <p:txBody>
          <a:bodyPr/>
          <a:lstStyle/>
          <a:p>
            <a:pPr marL="0" indent="0" eaLnBrk="1" hangingPunct="1">
              <a:buFont typeface="Wingdings" pitchFamily="2" charset="2"/>
              <a:buNone/>
            </a:pPr>
            <a:r>
              <a:rPr altLang="en-US" sz="2000" b="1" i="1" dirty="0" smtClean="0"/>
              <a:t>Query 44 text: 	</a:t>
            </a:r>
            <a:r>
              <a:rPr altLang="en-US" sz="2000" i="1" dirty="0" smtClean="0"/>
              <a:t>For each manager who has a staff member with the same 			name as the manager’s first name, show the manager’s ID, 		first name, and last name and the ID of the staff members who 		have the same name as the manager’s first name</a:t>
            </a:r>
            <a:br>
              <a:rPr altLang="en-US" sz="2000" i="1" dirty="0" smtClean="0"/>
            </a:br>
            <a:endParaRPr altLang="en-US" sz="2000" i="1" dirty="0" smtClean="0"/>
          </a:p>
          <a:p>
            <a:pPr marL="0" indent="0" eaLnBrk="1" hangingPunct="1">
              <a:buFont typeface="Wingdings" pitchFamily="2" charset="2"/>
              <a:buNone/>
            </a:pPr>
            <a:r>
              <a:rPr altLang="en-US" sz="2000" b="1" i="1" dirty="0" smtClean="0"/>
              <a:t>Query 44: 	</a:t>
            </a:r>
            <a:r>
              <a:rPr altLang="en-US" sz="1800" dirty="0" smtClean="0">
                <a:latin typeface="Courier New" pitchFamily="49" charset="0"/>
                <a:cs typeface="Courier New" pitchFamily="49" charset="0"/>
              </a:rPr>
              <a:t>SELECT </a:t>
            </a:r>
            <a:r>
              <a:rPr altLang="en-US" sz="1800" dirty="0" err="1" smtClean="0">
                <a:latin typeface="Courier New" pitchFamily="49" charset="0"/>
                <a:cs typeface="Courier New" pitchFamily="49" charset="0"/>
              </a:rPr>
              <a:t>m.managerid</a:t>
            </a:r>
            <a:r>
              <a:rPr altLang="en-US" sz="1800" dirty="0" smtClean="0">
                <a:latin typeface="Courier New" pitchFamily="49" charset="0"/>
                <a:cs typeface="Courier New" pitchFamily="49" charset="0"/>
              </a:rPr>
              <a:t>, </a:t>
            </a:r>
            <a:r>
              <a:rPr altLang="en-US" sz="1800" dirty="0" err="1" smtClean="0">
                <a:latin typeface="Courier New" pitchFamily="49" charset="0"/>
                <a:cs typeface="Courier New" pitchFamily="49" charset="0"/>
              </a:rPr>
              <a:t>m.mfname</a:t>
            </a:r>
            <a:r>
              <a:rPr altLang="en-US" sz="1800" dirty="0" smtClean="0">
                <a:latin typeface="Courier New" pitchFamily="49" charset="0"/>
                <a:cs typeface="Courier New" pitchFamily="49" charset="0"/>
              </a:rPr>
              <a:t>, </a:t>
            </a:r>
            <a:r>
              <a:rPr altLang="en-US" sz="1800" dirty="0" err="1" smtClean="0">
                <a:latin typeface="Courier New" pitchFamily="49" charset="0"/>
                <a:cs typeface="Courier New" pitchFamily="49" charset="0"/>
              </a:rPr>
              <a:t>m.mlname</a:t>
            </a:r>
            <a:r>
              <a:rPr altLang="en-US" sz="1800" dirty="0" smtClean="0">
                <a:latin typeface="Courier New" pitchFamily="49" charset="0"/>
                <a:cs typeface="Courier New" pitchFamily="49" charset="0"/>
              </a:rPr>
              <a:t>, </a:t>
            </a:r>
            <a:r>
              <a:rPr altLang="en-US" sz="1800" dirty="0" err="1" smtClean="0">
                <a:latin typeface="Courier New" pitchFamily="49" charset="0"/>
                <a:cs typeface="Courier New" pitchFamily="49" charset="0"/>
              </a:rPr>
              <a:t>s.smemberid</a:t>
            </a:r>
            <a:r>
              <a:rPr altLang="en-US" sz="1800" dirty="0" smtClean="0">
                <a:latin typeface="Courier New" pitchFamily="49" charset="0"/>
                <a:cs typeface="Courier New" pitchFamily="49" charset="0"/>
              </a:rPr>
              <a:t/>
            </a:r>
            <a:br>
              <a:rPr altLang="en-US" sz="1800" dirty="0" smtClean="0">
                <a:latin typeface="Courier New" pitchFamily="49" charset="0"/>
                <a:cs typeface="Courier New" pitchFamily="49" charset="0"/>
              </a:rPr>
            </a:br>
            <a:r>
              <a:rPr altLang="en-US" sz="1800" dirty="0" smtClean="0">
                <a:latin typeface="Courier New" pitchFamily="49" charset="0"/>
                <a:cs typeface="Courier New" pitchFamily="49" charset="0"/>
              </a:rPr>
              <a:t>		FROM 	manager m, </a:t>
            </a:r>
            <a:r>
              <a:rPr altLang="en-US" sz="1800" dirty="0" err="1" smtClean="0">
                <a:latin typeface="Courier New" pitchFamily="49" charset="0"/>
                <a:cs typeface="Courier New" pitchFamily="49" charset="0"/>
              </a:rPr>
              <a:t>staffmember</a:t>
            </a:r>
            <a:r>
              <a:rPr altLang="en-US" sz="1800" dirty="0" smtClean="0">
                <a:latin typeface="Courier New" pitchFamily="49" charset="0"/>
                <a:cs typeface="Courier New" pitchFamily="49" charset="0"/>
              </a:rPr>
              <a:t> s</a:t>
            </a:r>
            <a:br>
              <a:rPr altLang="en-US" sz="1800" dirty="0" smtClean="0">
                <a:latin typeface="Courier New" pitchFamily="49" charset="0"/>
                <a:cs typeface="Courier New" pitchFamily="49" charset="0"/>
              </a:rPr>
            </a:br>
            <a:r>
              <a:rPr altLang="en-US" sz="1800" dirty="0" smtClean="0">
                <a:latin typeface="Courier New" pitchFamily="49" charset="0"/>
                <a:cs typeface="Courier New" pitchFamily="49" charset="0"/>
              </a:rPr>
              <a:t>		WHERE 	</a:t>
            </a:r>
            <a:r>
              <a:rPr altLang="en-US" sz="1800" dirty="0" err="1" smtClean="0">
                <a:latin typeface="Courier New" pitchFamily="49" charset="0"/>
                <a:cs typeface="Courier New" pitchFamily="49" charset="0"/>
              </a:rPr>
              <a:t>m.mfname</a:t>
            </a:r>
            <a:r>
              <a:rPr altLang="en-US" sz="1800" dirty="0" smtClean="0">
                <a:latin typeface="Courier New" pitchFamily="49" charset="0"/>
                <a:cs typeface="Courier New" pitchFamily="49" charset="0"/>
              </a:rPr>
              <a:t> = </a:t>
            </a:r>
            <a:r>
              <a:rPr altLang="en-US" sz="1800" dirty="0" err="1" smtClean="0">
                <a:latin typeface="Courier New" pitchFamily="49" charset="0"/>
                <a:cs typeface="Courier New" pitchFamily="49" charset="0"/>
              </a:rPr>
              <a:t>s.smembername</a:t>
            </a:r>
            <a:r>
              <a:rPr altLang="en-US" sz="1800" dirty="0" smtClean="0">
                <a:latin typeface="Courier New" pitchFamily="49" charset="0"/>
                <a:cs typeface="Courier New" pitchFamily="49" charset="0"/>
              </a:rPr>
              <a:t>;</a:t>
            </a:r>
            <a:endParaRPr altLang="en-US" sz="2000" b="1" i="1" dirty="0" smtClean="0"/>
          </a:p>
          <a:p>
            <a:pPr marL="0" indent="0" eaLnBrk="1" hangingPunct="1">
              <a:buFont typeface="Wingdings" pitchFamily="2" charset="2"/>
              <a:buNone/>
            </a:pPr>
            <a:endParaRPr altLang="en-US" sz="2000" b="1" i="1" dirty="0" smtClean="0"/>
          </a:p>
          <a:p>
            <a:pPr marL="0" indent="0" eaLnBrk="1" hangingPunct="1">
              <a:buFont typeface="Wingdings" pitchFamily="2" charset="2"/>
              <a:buNone/>
            </a:pPr>
            <a:r>
              <a:rPr altLang="en-US" sz="2000" b="1" i="1" dirty="0" smtClean="0"/>
              <a:t>Query 44 result:</a:t>
            </a:r>
          </a:p>
        </p:txBody>
      </p:sp>
      <p:pic>
        <p:nvPicPr>
          <p:cNvPr id="24883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4495800"/>
            <a:ext cx="4257675" cy="131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533400" y="152400"/>
            <a:ext cx="8229600" cy="1143000"/>
          </a:xfrm>
        </p:spPr>
        <p:txBody>
          <a:bodyPr/>
          <a:lstStyle/>
          <a:p>
            <a:pPr>
              <a:defRPr/>
            </a:pPr>
            <a:r>
              <a:rPr lang="en-US" dirty="0">
                <a:latin typeface="Courier New" charset="0"/>
                <a:cs typeface="Courier New" charset="0"/>
              </a:rPr>
              <a:t>Semi Join</a:t>
            </a:r>
          </a:p>
        </p:txBody>
      </p:sp>
      <p:sp>
        <p:nvSpPr>
          <p:cNvPr id="20483" name="Content Placeholder 2"/>
          <p:cNvSpPr>
            <a:spLocks noGrp="1"/>
          </p:cNvSpPr>
          <p:nvPr>
            <p:ph idx="1"/>
          </p:nvPr>
        </p:nvSpPr>
        <p:spPr/>
        <p:txBody>
          <a:bodyPr/>
          <a:lstStyle/>
          <a:p>
            <a:pPr>
              <a:defRPr/>
            </a:pPr>
            <a:r>
              <a:rPr lang="en-US" dirty="0" smtClean="0">
                <a:latin typeface="Courier New" panose="02070309020205020404" pitchFamily="49" charset="0"/>
                <a:ea typeface="+mn-ea"/>
                <a:cs typeface="Courier New" panose="02070309020205020404" pitchFamily="49" charset="0"/>
              </a:rPr>
              <a:t>A join where the results only contains the columns from one of the joined relations (left or right)</a:t>
            </a:r>
          </a:p>
          <a:p>
            <a:pPr>
              <a:defRPr/>
            </a:pPr>
            <a:endParaRPr lang="en-US" altLang="en-US" dirty="0">
              <a:latin typeface="Courier New" panose="02070309020205020404" pitchFamily="49" charset="0"/>
              <a:ea typeface="+mn-ea"/>
              <a:cs typeface="Courier New" panose="02070309020205020404" pitchFamily="49" charset="0"/>
            </a:endParaRPr>
          </a:p>
          <a:p>
            <a:pPr>
              <a:defRPr/>
            </a:pPr>
            <a:r>
              <a:rPr lang="en-US" altLang="en-US" dirty="0" smtClean="0">
                <a:latin typeface="Courier New" panose="02070309020205020404" pitchFamily="49" charset="0"/>
                <a:ea typeface="+mn-ea"/>
                <a:cs typeface="Courier New" panose="02070309020205020404" pitchFamily="49" charset="0"/>
              </a:rPr>
              <a:t>Semi-join strategies are techniques for query processing in distributed database systems</a:t>
            </a:r>
          </a:p>
          <a:p>
            <a:pPr>
              <a:defRPr/>
            </a:pPr>
            <a:r>
              <a:rPr lang="en-US" altLang="en-US" dirty="0" smtClean="0">
                <a:latin typeface="Courier New" panose="02070309020205020404" pitchFamily="49" charset="0"/>
                <a:ea typeface="+mn-ea"/>
                <a:cs typeface="Courier New" panose="02070309020205020404" pitchFamily="49" charset="0"/>
              </a:rPr>
              <a:t>Used to reduce communication cost as smaller number of tubles is sent </a:t>
            </a:r>
            <a:endParaRPr lang="en-US" altLang="en-US" dirty="0" smtClean="0">
              <a:latin typeface="Courier New" panose="02070309020205020404" pitchFamily="49" charset="0"/>
              <a:cs typeface="Courier New" panose="02070309020205020404" pitchFamily="49" charset="0"/>
            </a:endParaRPr>
          </a:p>
          <a:p>
            <a:pPr marL="0" indent="0">
              <a:buFontTx/>
              <a:buNone/>
              <a:defRPr/>
            </a:pPr>
            <a:endParaRPr lang="en-US" altLang="en-US" dirty="0" smtClean="0">
              <a:ea typeface="+mn-ea"/>
              <a:cs typeface="+mn-cs"/>
            </a:endParaRPr>
          </a:p>
        </p:txBody>
      </p:sp>
    </p:spTree>
    <p:extLst>
      <p:ext uri="{BB962C8B-B14F-4D97-AF65-F5344CB8AC3E}">
        <p14:creationId xmlns:p14="http://schemas.microsoft.com/office/powerpoint/2010/main" val="402229085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8" name="Rectangle 2"/>
          <p:cNvSpPr>
            <a:spLocks noGrp="1" noChangeArrowheads="1"/>
          </p:cNvSpPr>
          <p:nvPr>
            <p:ph type="title"/>
          </p:nvPr>
        </p:nvSpPr>
        <p:spPr>
          <a:xfrm>
            <a:off x="609600" y="395819"/>
            <a:ext cx="7772400" cy="627062"/>
          </a:xfrm>
        </p:spPr>
        <p:txBody>
          <a:bodyPr/>
          <a:lstStyle/>
          <a:p>
            <a:pPr>
              <a:defRPr/>
            </a:pPr>
            <a:r>
              <a:rPr lang="en-US" dirty="0">
                <a:latin typeface="Courier New" charset="0"/>
                <a:cs typeface="Courier New" charset="0"/>
              </a:rPr>
              <a:t>Semi </a:t>
            </a:r>
            <a:r>
              <a:rPr lang="en-US" dirty="0" smtClean="0">
                <a:latin typeface="Courier New" charset="0"/>
                <a:cs typeface="Courier New" charset="0"/>
              </a:rPr>
              <a:t>Join </a:t>
            </a:r>
            <a:r>
              <a:rPr lang="en-US" dirty="0" smtClean="0">
                <a:ea typeface="+mj-ea"/>
              </a:rPr>
              <a:t>Formal </a:t>
            </a:r>
            <a:r>
              <a:rPr lang="en-US" dirty="0">
                <a:ea typeface="+mj-ea"/>
              </a:rPr>
              <a:t>Definition</a:t>
            </a:r>
          </a:p>
        </p:txBody>
      </p:sp>
      <p:sp>
        <p:nvSpPr>
          <p:cNvPr id="152579" name="Rectangle 3"/>
          <p:cNvSpPr>
            <a:spLocks noGrp="1" noChangeArrowheads="1"/>
          </p:cNvSpPr>
          <p:nvPr>
            <p:ph type="body" idx="4294967295"/>
          </p:nvPr>
        </p:nvSpPr>
        <p:spPr>
          <a:xfrm>
            <a:off x="827088" y="1092200"/>
            <a:ext cx="7947025" cy="4114800"/>
          </a:xfrm>
        </p:spPr>
        <p:txBody>
          <a:bodyPr/>
          <a:lstStyle/>
          <a:p>
            <a:r>
              <a:rPr lang="en-US" altLang="en-US" dirty="0" smtClean="0"/>
              <a:t>The </a:t>
            </a:r>
            <a:r>
              <a:rPr lang="en-US" altLang="en-US" b="1" dirty="0" err="1" smtClean="0">
                <a:solidFill>
                  <a:srgbClr val="000099"/>
                </a:solidFill>
              </a:rPr>
              <a:t>semijoin</a:t>
            </a:r>
            <a:r>
              <a:rPr lang="en-US" altLang="en-US" dirty="0" smtClean="0"/>
              <a:t> of </a:t>
            </a:r>
            <a:r>
              <a:rPr lang="en-US" altLang="en-US" i="1" dirty="0" smtClean="0"/>
              <a:t>r</a:t>
            </a:r>
            <a:r>
              <a:rPr lang="en-US" altLang="en-US" baseline="-25000" dirty="0" smtClean="0"/>
              <a:t>1</a:t>
            </a:r>
            <a:r>
              <a:rPr lang="en-US" altLang="en-US" dirty="0" smtClean="0"/>
              <a:t> with </a:t>
            </a:r>
            <a:r>
              <a:rPr lang="en-US" altLang="en-US" i="1" dirty="0" smtClean="0"/>
              <a:t>r</a:t>
            </a:r>
            <a:r>
              <a:rPr lang="en-US" altLang="en-US" baseline="-25000" dirty="0" smtClean="0"/>
              <a:t>2</a:t>
            </a:r>
            <a:r>
              <a:rPr lang="en-US" altLang="en-US" dirty="0" smtClean="0"/>
              <a:t>, is denoted by:</a:t>
            </a:r>
          </a:p>
          <a:p>
            <a:pPr>
              <a:buFont typeface="Monotype Sorts" charset="2"/>
              <a:buNone/>
            </a:pPr>
            <a:r>
              <a:rPr lang="en-US" altLang="en-US" dirty="0" smtClean="0"/>
              <a:t>				</a:t>
            </a:r>
            <a:r>
              <a:rPr lang="en-US" altLang="en-US" i="1" dirty="0" smtClean="0"/>
              <a:t>r</a:t>
            </a:r>
            <a:r>
              <a:rPr lang="en-US" altLang="en-US" baseline="-25000" dirty="0" smtClean="0"/>
              <a:t>1</a:t>
            </a:r>
            <a:r>
              <a:rPr lang="en-US" altLang="en-US" dirty="0" smtClean="0"/>
              <a:t> </a:t>
            </a:r>
            <a:r>
              <a:rPr lang="en-US" altLang="en-US" dirty="0" smtClean="0">
                <a:sym typeface="MT Extra" panose="05050102010205020202" pitchFamily="18" charset="2"/>
              </a:rPr>
              <a:t>    </a:t>
            </a:r>
            <a:r>
              <a:rPr lang="en-US" altLang="en-US" i="1" dirty="0" smtClean="0">
                <a:sym typeface="MT Extra" panose="05050102010205020202" pitchFamily="18" charset="2"/>
              </a:rPr>
              <a:t>r</a:t>
            </a:r>
            <a:r>
              <a:rPr lang="en-US" altLang="en-US" baseline="-25000" dirty="0" smtClean="0">
                <a:sym typeface="MT Extra" panose="05050102010205020202" pitchFamily="18" charset="2"/>
              </a:rPr>
              <a:t>2</a:t>
            </a:r>
            <a:r>
              <a:rPr lang="en-US" altLang="en-US" dirty="0" smtClean="0">
                <a:sym typeface="MT Extra" panose="05050102010205020202" pitchFamily="18" charset="2"/>
              </a:rPr>
              <a:t> </a:t>
            </a:r>
          </a:p>
          <a:p>
            <a:r>
              <a:rPr lang="en-US" altLang="en-US" dirty="0" smtClean="0">
                <a:sym typeface="MT Extra" panose="05050102010205020202" pitchFamily="18" charset="2"/>
              </a:rPr>
              <a:t>it is defined by:</a:t>
            </a:r>
          </a:p>
          <a:p>
            <a:pPr>
              <a:buFont typeface="Monotype Sorts" charset="2"/>
              <a:buNone/>
            </a:pPr>
            <a:r>
              <a:rPr lang="en-US" altLang="en-US" dirty="0" smtClean="0">
                <a:sym typeface="Symbol" panose="05050102010706020507" pitchFamily="18" charset="2"/>
              </a:rPr>
              <a:t>               </a:t>
            </a:r>
            <a:r>
              <a:rPr lang="en-US" altLang="en-US" i="1" baseline="-25000" dirty="0" smtClean="0">
                <a:sym typeface="Symbol" panose="05050102010706020507" pitchFamily="18" charset="2"/>
              </a:rPr>
              <a:t>R</a:t>
            </a:r>
            <a:r>
              <a:rPr lang="en-US" altLang="en-US" baseline="-25000" dirty="0" smtClean="0">
                <a:sym typeface="Symbol" panose="05050102010706020507" pitchFamily="18" charset="2"/>
              </a:rPr>
              <a:t>1</a:t>
            </a:r>
            <a:r>
              <a:rPr lang="en-US" altLang="en-US" dirty="0" smtClean="0">
                <a:sym typeface="Symbol" panose="05050102010706020507" pitchFamily="18" charset="2"/>
              </a:rPr>
              <a:t> (</a:t>
            </a:r>
            <a:r>
              <a:rPr lang="en-US" altLang="en-US" i="1" dirty="0" smtClean="0">
                <a:sym typeface="Symbol" panose="05050102010706020507" pitchFamily="18" charset="2"/>
              </a:rPr>
              <a:t>r</a:t>
            </a:r>
            <a:r>
              <a:rPr lang="en-US" altLang="en-US" baseline="-25000" dirty="0" smtClean="0">
                <a:sym typeface="Symbol" panose="05050102010706020507" pitchFamily="18" charset="2"/>
              </a:rPr>
              <a:t>1</a:t>
            </a:r>
            <a:r>
              <a:rPr lang="en-US" altLang="en-US" dirty="0" smtClean="0">
                <a:sym typeface="Symbol" panose="05050102010706020507" pitchFamily="18" charset="2"/>
              </a:rPr>
              <a:t>      </a:t>
            </a:r>
            <a:r>
              <a:rPr lang="en-US" altLang="en-US" i="1" dirty="0" smtClean="0">
                <a:sym typeface="Symbol" panose="05050102010706020507" pitchFamily="18" charset="2"/>
              </a:rPr>
              <a:t>r</a:t>
            </a:r>
            <a:r>
              <a:rPr lang="en-US" altLang="en-US" baseline="-25000" dirty="0" smtClean="0">
                <a:sym typeface="Symbol" panose="05050102010706020507" pitchFamily="18" charset="2"/>
              </a:rPr>
              <a:t>2</a:t>
            </a:r>
            <a:r>
              <a:rPr lang="en-US" altLang="en-US" dirty="0" smtClean="0">
                <a:sym typeface="Symbol" panose="05050102010706020507" pitchFamily="18" charset="2"/>
              </a:rPr>
              <a:t>) </a:t>
            </a:r>
          </a:p>
          <a:p>
            <a:endParaRPr lang="en-US" altLang="en-US" dirty="0" smtClean="0">
              <a:sym typeface="Symbol" panose="05050102010706020507" pitchFamily="18" charset="2"/>
            </a:endParaRPr>
          </a:p>
          <a:p>
            <a:r>
              <a:rPr lang="en-US" altLang="en-US" dirty="0" smtClean="0">
                <a:sym typeface="Symbol" panose="05050102010706020507" pitchFamily="18" charset="2"/>
              </a:rPr>
              <a:t>Thus, r</a:t>
            </a:r>
            <a:r>
              <a:rPr lang="en-US" altLang="en-US" baseline="-25000" dirty="0" smtClean="0">
                <a:sym typeface="Symbol" panose="05050102010706020507" pitchFamily="18" charset="2"/>
              </a:rPr>
              <a:t>1</a:t>
            </a:r>
            <a:r>
              <a:rPr lang="en-US" altLang="en-US" dirty="0" smtClean="0">
                <a:sym typeface="Symbol" panose="05050102010706020507" pitchFamily="18" charset="2"/>
              </a:rPr>
              <a:t> </a:t>
            </a:r>
            <a:r>
              <a:rPr lang="en-US" altLang="en-US" dirty="0" smtClean="0">
                <a:sym typeface="MT Extra" panose="05050102010205020202" pitchFamily="18" charset="2"/>
              </a:rPr>
              <a:t>    r</a:t>
            </a:r>
            <a:r>
              <a:rPr lang="en-US" altLang="en-US" baseline="-25000" dirty="0" smtClean="0">
                <a:sym typeface="MT Extra" panose="05050102010205020202" pitchFamily="18" charset="2"/>
              </a:rPr>
              <a:t>2</a:t>
            </a:r>
            <a:r>
              <a:rPr lang="en-US" altLang="en-US" dirty="0" smtClean="0">
                <a:sym typeface="MT Extra" panose="05050102010205020202" pitchFamily="18" charset="2"/>
              </a:rPr>
              <a:t> selects those tuples of r</a:t>
            </a:r>
            <a:r>
              <a:rPr lang="en-US" altLang="en-US" baseline="-25000" dirty="0" smtClean="0">
                <a:sym typeface="MT Extra" panose="05050102010205020202" pitchFamily="18" charset="2"/>
              </a:rPr>
              <a:t>1</a:t>
            </a:r>
            <a:r>
              <a:rPr lang="en-US" altLang="en-US" dirty="0" smtClean="0">
                <a:sym typeface="MT Extra" panose="05050102010205020202" pitchFamily="18" charset="2"/>
              </a:rPr>
              <a:t> that contributed to </a:t>
            </a:r>
            <a:r>
              <a:rPr lang="en-US" altLang="en-US" i="1" dirty="0" smtClean="0">
                <a:sym typeface="MT Extra" panose="05050102010205020202" pitchFamily="18" charset="2"/>
              </a:rPr>
              <a:t>r</a:t>
            </a:r>
            <a:r>
              <a:rPr lang="en-US" altLang="en-US" baseline="-25000" dirty="0" smtClean="0">
                <a:sym typeface="MT Extra" panose="05050102010205020202" pitchFamily="18" charset="2"/>
              </a:rPr>
              <a:t>1</a:t>
            </a:r>
            <a:r>
              <a:rPr lang="en-US" altLang="en-US" dirty="0" smtClean="0">
                <a:sym typeface="MT Extra" panose="05050102010205020202" pitchFamily="18" charset="2"/>
              </a:rPr>
              <a:t>    </a:t>
            </a:r>
            <a:r>
              <a:rPr lang="en-US" altLang="en-US" i="1" dirty="0" smtClean="0">
                <a:sym typeface="MT Extra" panose="05050102010205020202" pitchFamily="18" charset="2"/>
              </a:rPr>
              <a:t>r</a:t>
            </a:r>
            <a:r>
              <a:rPr lang="en-US" altLang="en-US" baseline="-25000" dirty="0" smtClean="0">
                <a:sym typeface="MT Extra" panose="05050102010205020202" pitchFamily="18" charset="2"/>
              </a:rPr>
              <a:t>2</a:t>
            </a:r>
            <a:r>
              <a:rPr lang="en-US" altLang="en-US" dirty="0" smtClean="0">
                <a:sym typeface="MT Extra" panose="05050102010205020202" pitchFamily="18" charset="2"/>
              </a:rPr>
              <a:t>.</a:t>
            </a:r>
          </a:p>
          <a:p>
            <a:endParaRPr lang="en-US" altLang="en-US" dirty="0" smtClean="0">
              <a:sym typeface="MT Extra" panose="05050102010205020202" pitchFamily="18" charset="2"/>
            </a:endParaRPr>
          </a:p>
          <a:p>
            <a:r>
              <a:rPr lang="en-US" altLang="en-US" dirty="0" smtClean="0">
                <a:sym typeface="MT Extra" panose="05050102010205020202" pitchFamily="18" charset="2"/>
              </a:rPr>
              <a:t>In step 3 above, </a:t>
            </a:r>
            <a:r>
              <a:rPr lang="en-US" altLang="en-US" i="1" dirty="0" smtClean="0">
                <a:sym typeface="MT Extra" panose="05050102010205020202" pitchFamily="18" charset="2"/>
              </a:rPr>
              <a:t>temp</a:t>
            </a:r>
            <a:r>
              <a:rPr lang="en-US" altLang="en-US" baseline="-25000" dirty="0" smtClean="0">
                <a:sym typeface="MT Extra" panose="05050102010205020202" pitchFamily="18" charset="2"/>
              </a:rPr>
              <a:t>2</a:t>
            </a:r>
            <a:r>
              <a:rPr lang="en-US" altLang="en-US" dirty="0" smtClean="0">
                <a:sym typeface="MT Extra" panose="05050102010205020202" pitchFamily="18" charset="2"/>
              </a:rPr>
              <a:t>=</a:t>
            </a:r>
            <a:r>
              <a:rPr lang="en-US" altLang="en-US" i="1" dirty="0" smtClean="0">
                <a:sym typeface="MT Extra" panose="05050102010205020202" pitchFamily="18" charset="2"/>
              </a:rPr>
              <a:t>r</a:t>
            </a:r>
            <a:r>
              <a:rPr lang="en-US" altLang="en-US" baseline="-25000" dirty="0" smtClean="0">
                <a:sym typeface="MT Extra" panose="05050102010205020202" pitchFamily="18" charset="2"/>
              </a:rPr>
              <a:t>2</a:t>
            </a:r>
            <a:r>
              <a:rPr lang="en-US" altLang="en-US" dirty="0" smtClean="0">
                <a:sym typeface="MT Extra" panose="05050102010205020202" pitchFamily="18" charset="2"/>
              </a:rPr>
              <a:t>     </a:t>
            </a:r>
            <a:r>
              <a:rPr lang="en-US" altLang="en-US" i="1" dirty="0" smtClean="0">
                <a:sym typeface="MT Extra" panose="05050102010205020202" pitchFamily="18" charset="2"/>
              </a:rPr>
              <a:t>r</a:t>
            </a:r>
            <a:r>
              <a:rPr lang="en-US" altLang="en-US" baseline="-25000" dirty="0" smtClean="0">
                <a:sym typeface="MT Extra" panose="05050102010205020202" pitchFamily="18" charset="2"/>
              </a:rPr>
              <a:t>1</a:t>
            </a:r>
            <a:r>
              <a:rPr lang="en-US" altLang="en-US" dirty="0" smtClean="0">
                <a:sym typeface="MT Extra" panose="05050102010205020202" pitchFamily="18" charset="2"/>
              </a:rPr>
              <a:t>.</a:t>
            </a:r>
          </a:p>
          <a:p>
            <a:endParaRPr lang="en-US" altLang="en-US" dirty="0" smtClean="0">
              <a:sym typeface="MT Extra" panose="05050102010205020202" pitchFamily="18" charset="2"/>
            </a:endParaRPr>
          </a:p>
        </p:txBody>
      </p:sp>
      <p:pic>
        <p:nvPicPr>
          <p:cNvPr id="152580"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45366" y="2550415"/>
            <a:ext cx="234950"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2581"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0" y="3810000"/>
            <a:ext cx="234950"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52582" name="Group 13"/>
          <p:cNvGrpSpPr>
            <a:grpSpLocks/>
          </p:cNvGrpSpPr>
          <p:nvPr/>
        </p:nvGrpSpPr>
        <p:grpSpPr bwMode="auto">
          <a:xfrm>
            <a:off x="3901283" y="1717940"/>
            <a:ext cx="246063" cy="233363"/>
            <a:chOff x="3538" y="1119"/>
            <a:chExt cx="777" cy="796"/>
          </a:xfrm>
        </p:grpSpPr>
        <p:sp>
          <p:nvSpPr>
            <p:cNvPr id="152591" name="Line 8"/>
            <p:cNvSpPr>
              <a:spLocks noChangeShapeType="1"/>
            </p:cNvSpPr>
            <p:nvPr/>
          </p:nvSpPr>
          <p:spPr bwMode="auto">
            <a:xfrm>
              <a:off x="3547" y="1327"/>
              <a:ext cx="768" cy="3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52592" name="Line 10"/>
            <p:cNvSpPr>
              <a:spLocks noChangeShapeType="1"/>
            </p:cNvSpPr>
            <p:nvPr/>
          </p:nvSpPr>
          <p:spPr bwMode="auto">
            <a:xfrm rot="-3222797">
              <a:off x="3537" y="1333"/>
              <a:ext cx="796" cy="3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52593" name="Line 11"/>
            <p:cNvSpPr>
              <a:spLocks noChangeShapeType="1"/>
            </p:cNvSpPr>
            <p:nvPr/>
          </p:nvSpPr>
          <p:spPr bwMode="auto">
            <a:xfrm flipV="1">
              <a:off x="3538" y="1328"/>
              <a:ext cx="0" cy="40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grpSp>
        <p:nvGrpSpPr>
          <p:cNvPr id="152583" name="Group 18"/>
          <p:cNvGrpSpPr>
            <a:grpSpLocks/>
          </p:cNvGrpSpPr>
          <p:nvPr/>
        </p:nvGrpSpPr>
        <p:grpSpPr bwMode="auto">
          <a:xfrm>
            <a:off x="2286000" y="3429000"/>
            <a:ext cx="246063" cy="233363"/>
            <a:chOff x="3538" y="1119"/>
            <a:chExt cx="777" cy="796"/>
          </a:xfrm>
        </p:grpSpPr>
        <p:sp>
          <p:nvSpPr>
            <p:cNvPr id="152588" name="Line 19"/>
            <p:cNvSpPr>
              <a:spLocks noChangeShapeType="1"/>
            </p:cNvSpPr>
            <p:nvPr/>
          </p:nvSpPr>
          <p:spPr bwMode="auto">
            <a:xfrm>
              <a:off x="3547" y="1327"/>
              <a:ext cx="768" cy="3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52589" name="Line 20"/>
            <p:cNvSpPr>
              <a:spLocks noChangeShapeType="1"/>
            </p:cNvSpPr>
            <p:nvPr/>
          </p:nvSpPr>
          <p:spPr bwMode="auto">
            <a:xfrm rot="-3222797">
              <a:off x="3537" y="1333"/>
              <a:ext cx="796" cy="3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52590" name="Line 21"/>
            <p:cNvSpPr>
              <a:spLocks noChangeShapeType="1"/>
            </p:cNvSpPr>
            <p:nvPr/>
          </p:nvSpPr>
          <p:spPr bwMode="auto">
            <a:xfrm flipV="1">
              <a:off x="3538" y="1328"/>
              <a:ext cx="0" cy="40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grpSp>
        <p:nvGrpSpPr>
          <p:cNvPr id="152584" name="Group 22"/>
          <p:cNvGrpSpPr>
            <a:grpSpLocks/>
          </p:cNvGrpSpPr>
          <p:nvPr/>
        </p:nvGrpSpPr>
        <p:grpSpPr bwMode="auto">
          <a:xfrm>
            <a:off x="4573548" y="4648200"/>
            <a:ext cx="246062" cy="233362"/>
            <a:chOff x="3538" y="1119"/>
            <a:chExt cx="777" cy="796"/>
          </a:xfrm>
        </p:grpSpPr>
        <p:sp>
          <p:nvSpPr>
            <p:cNvPr id="152585" name="Line 23"/>
            <p:cNvSpPr>
              <a:spLocks noChangeShapeType="1"/>
            </p:cNvSpPr>
            <p:nvPr/>
          </p:nvSpPr>
          <p:spPr bwMode="auto">
            <a:xfrm>
              <a:off x="3547" y="1327"/>
              <a:ext cx="768" cy="3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52586" name="Line 24"/>
            <p:cNvSpPr>
              <a:spLocks noChangeShapeType="1"/>
            </p:cNvSpPr>
            <p:nvPr/>
          </p:nvSpPr>
          <p:spPr bwMode="auto">
            <a:xfrm rot="-3222797">
              <a:off x="3537" y="1333"/>
              <a:ext cx="796" cy="3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52587" name="Line 25"/>
            <p:cNvSpPr>
              <a:spLocks noChangeShapeType="1"/>
            </p:cNvSpPr>
            <p:nvPr/>
          </p:nvSpPr>
          <p:spPr bwMode="auto">
            <a:xfrm flipV="1">
              <a:off x="3538" y="1328"/>
              <a:ext cx="0" cy="40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sp>
        <p:nvSpPr>
          <p:cNvPr id="2" name="TextBox 1"/>
          <p:cNvSpPr txBox="1"/>
          <p:nvPr/>
        </p:nvSpPr>
        <p:spPr>
          <a:xfrm>
            <a:off x="4516734" y="2392377"/>
            <a:ext cx="3124200" cy="369332"/>
          </a:xfrm>
          <a:prstGeom prst="rect">
            <a:avLst/>
          </a:prstGeom>
          <a:noFill/>
        </p:spPr>
        <p:txBody>
          <a:bodyPr wrap="square" rtlCol="0">
            <a:spAutoFit/>
          </a:bodyPr>
          <a:lstStyle/>
          <a:p>
            <a:r>
              <a:rPr lang="en-US" dirty="0" smtClean="0">
                <a:solidFill>
                  <a:srgbClr val="0070C0"/>
                </a:solidFill>
              </a:rPr>
              <a:t>Project tubles only from R1</a:t>
            </a:r>
            <a:endParaRPr lang="en-US" dirty="0">
              <a:solidFill>
                <a:srgbClr val="0070C0"/>
              </a:solidFill>
            </a:endParaRPr>
          </a:p>
        </p:txBody>
      </p:sp>
      <p:cxnSp>
        <p:nvCxnSpPr>
          <p:cNvPr id="4" name="Elbow Connector 3"/>
          <p:cNvCxnSpPr/>
          <p:nvPr/>
        </p:nvCxnSpPr>
        <p:spPr>
          <a:xfrm>
            <a:off x="3819525" y="2577043"/>
            <a:ext cx="645589" cy="127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03227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533400" y="152400"/>
            <a:ext cx="8229600" cy="1143000"/>
          </a:xfrm>
        </p:spPr>
        <p:txBody>
          <a:bodyPr/>
          <a:lstStyle/>
          <a:p>
            <a:pPr>
              <a:defRPr/>
            </a:pPr>
            <a:r>
              <a:rPr lang="en-US" dirty="0">
                <a:latin typeface="Courier New" charset="0"/>
                <a:cs typeface="Courier New" charset="0"/>
              </a:rPr>
              <a:t>Semi Join</a:t>
            </a:r>
          </a:p>
        </p:txBody>
      </p:sp>
      <p:sp>
        <p:nvSpPr>
          <p:cNvPr id="20483" name="Content Placeholder 2"/>
          <p:cNvSpPr>
            <a:spLocks noGrp="1"/>
          </p:cNvSpPr>
          <p:nvPr>
            <p:ph idx="1"/>
          </p:nvPr>
        </p:nvSpPr>
        <p:spPr/>
        <p:txBody>
          <a:bodyPr/>
          <a:lstStyle/>
          <a:p>
            <a:pPr>
              <a:defRPr/>
            </a:pPr>
            <a:r>
              <a:rPr lang="en-US" dirty="0" smtClean="0">
                <a:latin typeface="Courier New" panose="02070309020205020404" pitchFamily="49" charset="0"/>
                <a:ea typeface="+mn-ea"/>
                <a:cs typeface="Courier New" panose="02070309020205020404" pitchFamily="49" charset="0"/>
              </a:rPr>
              <a:t>Left-</a:t>
            </a:r>
            <a:r>
              <a:rPr lang="en-US" dirty="0" err="1" smtClean="0">
                <a:latin typeface="Courier New" panose="02070309020205020404" pitchFamily="49" charset="0"/>
                <a:ea typeface="+mn-ea"/>
                <a:cs typeface="Courier New" panose="02070309020205020404" pitchFamily="49" charset="0"/>
              </a:rPr>
              <a:t>semijoin</a:t>
            </a:r>
            <a:r>
              <a:rPr lang="en-US" dirty="0" smtClean="0">
                <a:latin typeface="Courier New" panose="02070309020205020404" pitchFamily="49" charset="0"/>
                <a:ea typeface="+mn-ea"/>
                <a:cs typeface="Courier New" panose="02070309020205020404" pitchFamily="49" charset="0"/>
              </a:rPr>
              <a:t> </a:t>
            </a:r>
            <a:r>
              <a:rPr lang="en-US" dirty="0">
                <a:latin typeface="Courier New" panose="02070309020205020404" pitchFamily="49" charset="0"/>
                <a:ea typeface="+mn-ea"/>
                <a:cs typeface="Courier New" panose="02070309020205020404" pitchFamily="49" charset="0"/>
              </a:rPr>
              <a:t>A |x  </a:t>
            </a:r>
            <a:r>
              <a:rPr lang="en-US" dirty="0" smtClean="0">
                <a:latin typeface="Courier New" panose="02070309020205020404" pitchFamily="49" charset="0"/>
                <a:ea typeface="+mn-ea"/>
                <a:cs typeface="Courier New" panose="02070309020205020404" pitchFamily="49" charset="0"/>
              </a:rPr>
              <a:t>B</a:t>
            </a:r>
          </a:p>
          <a:p>
            <a:pPr lvl="1">
              <a:defRPr/>
            </a:pPr>
            <a:r>
              <a:rPr lang="en-US" dirty="0" smtClean="0"/>
              <a:t>take </a:t>
            </a:r>
            <a:r>
              <a:rPr lang="en-US" dirty="0"/>
              <a:t>the </a:t>
            </a:r>
            <a:r>
              <a:rPr lang="en-US" dirty="0">
                <a:latin typeface="Courier New" panose="02070309020205020404" pitchFamily="49" charset="0"/>
                <a:cs typeface="Courier New" panose="02070309020205020404" pitchFamily="49" charset="0"/>
              </a:rPr>
              <a:t>natural join </a:t>
            </a:r>
            <a:r>
              <a:rPr lang="en-US" dirty="0"/>
              <a:t>of </a:t>
            </a:r>
            <a:r>
              <a:rPr lang="en-US" dirty="0">
                <a:latin typeface="Courier New"/>
                <a:cs typeface="Courier New"/>
              </a:rPr>
              <a:t>A</a:t>
            </a:r>
            <a:r>
              <a:rPr lang="en-US" dirty="0"/>
              <a:t> and </a:t>
            </a:r>
            <a:r>
              <a:rPr lang="en-US" dirty="0">
                <a:latin typeface="Courier New"/>
                <a:cs typeface="Courier New"/>
              </a:rPr>
              <a:t>B</a:t>
            </a:r>
            <a:r>
              <a:rPr lang="en-US" dirty="0"/>
              <a:t> and then </a:t>
            </a:r>
            <a:r>
              <a:rPr lang="en-US" dirty="0" smtClean="0">
                <a:latin typeface="Courier New" panose="02070309020205020404" pitchFamily="49" charset="0"/>
                <a:cs typeface="Courier New" panose="02070309020205020404" pitchFamily="49" charset="0"/>
              </a:rPr>
              <a:t>project</a:t>
            </a:r>
            <a:r>
              <a:rPr lang="en-US" dirty="0" smtClean="0"/>
              <a:t> </a:t>
            </a:r>
            <a:r>
              <a:rPr lang="en-US" dirty="0"/>
              <a:t>the result onto the attributes of </a:t>
            </a:r>
            <a:r>
              <a:rPr lang="en-US" dirty="0" smtClean="0">
                <a:latin typeface="Courier New"/>
                <a:cs typeface="Courier New"/>
              </a:rPr>
              <a:t>A</a:t>
            </a:r>
          </a:p>
          <a:p>
            <a:pPr lvl="1">
              <a:defRPr/>
            </a:pPr>
            <a:r>
              <a:rPr lang="en-US" dirty="0" smtClean="0"/>
              <a:t>result is just </a:t>
            </a:r>
            <a:r>
              <a:rPr lang="en-US" dirty="0"/>
              <a:t>those tuples of </a:t>
            </a:r>
            <a:r>
              <a:rPr lang="en-US" dirty="0">
                <a:latin typeface="Courier New"/>
                <a:cs typeface="Courier New"/>
              </a:rPr>
              <a:t>A</a:t>
            </a:r>
            <a:r>
              <a:rPr lang="en-US" dirty="0"/>
              <a:t> that participate in the </a:t>
            </a:r>
            <a:r>
              <a:rPr lang="en-US" dirty="0">
                <a:latin typeface="Courier New" panose="02070309020205020404" pitchFamily="49" charset="0"/>
                <a:cs typeface="Courier New" panose="02070309020205020404" pitchFamily="49" charset="0"/>
              </a:rPr>
              <a:t>natural </a:t>
            </a:r>
            <a:r>
              <a:rPr lang="en-US" dirty="0" smtClean="0">
                <a:latin typeface="Courier New" panose="02070309020205020404" pitchFamily="49" charset="0"/>
                <a:cs typeface="Courier New" panose="02070309020205020404" pitchFamily="49" charset="0"/>
              </a:rPr>
              <a:t>join</a:t>
            </a:r>
          </a:p>
          <a:p>
            <a:pPr>
              <a:defRPr/>
            </a:pPr>
            <a:endParaRPr lang="en-US" altLang="en-US" dirty="0" smtClean="0">
              <a:latin typeface="Courier New" panose="02070309020205020404" pitchFamily="49" charset="0"/>
              <a:ea typeface="+mn-ea"/>
              <a:cs typeface="Courier New" panose="02070309020205020404" pitchFamily="49" charset="0"/>
            </a:endParaRPr>
          </a:p>
          <a:p>
            <a:pPr>
              <a:defRPr/>
            </a:pPr>
            <a:r>
              <a:rPr lang="en-US" altLang="en-US" dirty="0" smtClean="0">
                <a:latin typeface="Courier New" panose="02070309020205020404" pitchFamily="49" charset="0"/>
                <a:ea typeface="+mn-ea"/>
                <a:cs typeface="Courier New" panose="02070309020205020404" pitchFamily="49" charset="0"/>
              </a:rPr>
              <a:t>Right-</a:t>
            </a:r>
            <a:r>
              <a:rPr lang="en-US" altLang="en-US" dirty="0" err="1" smtClean="0">
                <a:latin typeface="Courier New" panose="02070309020205020404" pitchFamily="49" charset="0"/>
                <a:ea typeface="+mn-ea"/>
                <a:cs typeface="Courier New" panose="02070309020205020404" pitchFamily="49" charset="0"/>
              </a:rPr>
              <a:t>semijoin</a:t>
            </a:r>
            <a:r>
              <a:rPr lang="en-US" altLang="en-US" dirty="0" smtClean="0">
                <a:latin typeface="Courier New" panose="02070309020205020404" pitchFamily="49" charset="0"/>
                <a:ea typeface="+mn-ea"/>
                <a:cs typeface="Courier New" panose="02070309020205020404" pitchFamily="49" charset="0"/>
              </a:rPr>
              <a:t> A x| B</a:t>
            </a:r>
          </a:p>
          <a:p>
            <a:pPr lvl="1">
              <a:defRPr/>
            </a:pPr>
            <a:r>
              <a:rPr lang="en-US" altLang="en-US" dirty="0" smtClean="0">
                <a:latin typeface="Courier New" panose="02070309020205020404" pitchFamily="49" charset="0"/>
                <a:cs typeface="Courier New" panose="02070309020205020404" pitchFamily="49" charset="0"/>
              </a:rPr>
              <a:t>Projection</a:t>
            </a:r>
            <a:r>
              <a:rPr lang="en-US" altLang="en-US" dirty="0" smtClean="0"/>
              <a:t> onto </a:t>
            </a:r>
            <a:r>
              <a:rPr lang="en-US" altLang="en-US" dirty="0" smtClean="0">
                <a:latin typeface="Courier New"/>
                <a:cs typeface="Courier New"/>
              </a:rPr>
              <a:t>B</a:t>
            </a:r>
            <a:r>
              <a:rPr lang="en-US" altLang="en-US" dirty="0" smtClean="0"/>
              <a:t> of the </a:t>
            </a:r>
            <a:r>
              <a:rPr lang="en-US" altLang="en-US" dirty="0" smtClean="0">
                <a:latin typeface="Courier New" panose="02070309020205020404" pitchFamily="49" charset="0"/>
                <a:cs typeface="Courier New" panose="02070309020205020404" pitchFamily="49" charset="0"/>
              </a:rPr>
              <a:t>natural join </a:t>
            </a:r>
            <a:r>
              <a:rPr lang="en-US" altLang="en-US" dirty="0" err="1" smtClean="0">
                <a:latin typeface="Courier New" panose="02070309020205020404" pitchFamily="49" charset="0"/>
                <a:cs typeface="Courier New" panose="02070309020205020404" pitchFamily="49" charset="0"/>
              </a:rPr>
              <a:t>A|x|B</a:t>
            </a:r>
            <a:endParaRPr lang="en-US" altLang="en-US" dirty="0" smtClean="0">
              <a:latin typeface="Courier New" panose="02070309020205020404" pitchFamily="49" charset="0"/>
              <a:cs typeface="Courier New" panose="02070309020205020404" pitchFamily="49" charset="0"/>
            </a:endParaRPr>
          </a:p>
          <a:p>
            <a:pPr marL="0" indent="0">
              <a:buFontTx/>
              <a:buNone/>
              <a:defRPr/>
            </a:pPr>
            <a:endParaRPr lang="en-US" altLang="en-US" dirty="0" smtClean="0">
              <a:ea typeface="+mn-ea"/>
              <a:cs typeface="+mn-cs"/>
            </a:endParaRPr>
          </a:p>
        </p:txBody>
      </p:sp>
    </p:spTree>
    <p:extLst>
      <p:ext uri="{BB962C8B-B14F-4D97-AF65-F5344CB8AC3E}">
        <p14:creationId xmlns:p14="http://schemas.microsoft.com/office/powerpoint/2010/main" val="385776585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Semi-join example</a:t>
            </a:r>
            <a:endParaRPr lang="en-US" dirty="0"/>
          </a:p>
        </p:txBody>
      </p:sp>
      <p:pic>
        <p:nvPicPr>
          <p:cNvPr id="6" name="Content Placeholder 5"/>
          <p:cNvPicPr>
            <a:picLocks noGrp="1" noChangeAspect="1"/>
          </p:cNvPicPr>
          <p:nvPr>
            <p:ph idx="1"/>
          </p:nvPr>
        </p:nvPicPr>
        <p:blipFill>
          <a:blip r:embed="rId2"/>
          <a:stretch>
            <a:fillRect/>
          </a:stretch>
        </p:blipFill>
        <p:spPr>
          <a:xfrm>
            <a:off x="490537" y="1219200"/>
            <a:ext cx="8315325" cy="3686175"/>
          </a:xfrm>
          <a:prstGeom prst="rect">
            <a:avLst/>
          </a:prstGeom>
        </p:spPr>
      </p:pic>
      <p:sp>
        <p:nvSpPr>
          <p:cNvPr id="4" name="Footer Placeholder 3"/>
          <p:cNvSpPr>
            <a:spLocks noGrp="1"/>
          </p:cNvSpPr>
          <p:nvPr>
            <p:ph type="ftr" sz="quarter" idx="10"/>
          </p:nvPr>
        </p:nvSpPr>
        <p:spPr/>
        <p:txBody>
          <a:bodyPr/>
          <a:lstStyle/>
          <a:p>
            <a:pPr>
              <a:defRPr/>
            </a:pPr>
            <a:r>
              <a:rPr lang="en-US" smtClean="0"/>
              <a:t>Jukić, Vrbsky, Nestorov – Database Systems </a:t>
            </a:r>
            <a:endParaRPr lang="en-US"/>
          </a:p>
        </p:txBody>
      </p:sp>
      <p:sp>
        <p:nvSpPr>
          <p:cNvPr id="5" name="Slide Number Placeholder 4"/>
          <p:cNvSpPr>
            <a:spLocks noGrp="1"/>
          </p:cNvSpPr>
          <p:nvPr>
            <p:ph type="sldNum" sz="quarter" idx="11"/>
          </p:nvPr>
        </p:nvSpPr>
        <p:spPr/>
        <p:txBody>
          <a:bodyPr/>
          <a:lstStyle/>
          <a:p>
            <a:r>
              <a:rPr lang="en-US" altLang="en-US" smtClean="0"/>
              <a:t>Chapter 5 – Slide  </a:t>
            </a:r>
            <a:fld id="{23E82BB3-E6A7-4832-978B-C5439D8E7D72}" type="slidenum">
              <a:rPr lang="en-US" altLang="en-US" b="1" smtClean="0"/>
              <a:pPr/>
              <a:t>35</a:t>
            </a:fld>
            <a:endParaRPr lang="en-US" altLang="en-US" b="1"/>
          </a:p>
        </p:txBody>
      </p:sp>
      <p:sp>
        <p:nvSpPr>
          <p:cNvPr id="7" name="Down Arrow 6"/>
          <p:cNvSpPr/>
          <p:nvPr/>
        </p:nvSpPr>
        <p:spPr>
          <a:xfrm rot="10800000">
            <a:off x="3048000" y="4586445"/>
            <a:ext cx="304800" cy="381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Elbow Connector 7"/>
          <p:cNvCxnSpPr/>
          <p:nvPr/>
        </p:nvCxnSpPr>
        <p:spPr>
          <a:xfrm rot="10800000" flipV="1">
            <a:off x="3048000" y="2514600"/>
            <a:ext cx="4876801" cy="1143000"/>
          </a:xfrm>
          <a:prstGeom prst="bentConnector3">
            <a:avLst>
              <a:gd name="adj1" fmla="val 2344"/>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Right Arrow 9"/>
          <p:cNvSpPr/>
          <p:nvPr/>
        </p:nvSpPr>
        <p:spPr>
          <a:xfrm rot="16200000">
            <a:off x="2743199" y="3352801"/>
            <a:ext cx="381001"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Elbow Connector 11"/>
          <p:cNvCxnSpPr/>
          <p:nvPr/>
        </p:nvCxnSpPr>
        <p:spPr>
          <a:xfrm rot="10800000">
            <a:off x="762000" y="1295400"/>
            <a:ext cx="7315200" cy="762000"/>
          </a:xfrm>
          <a:prstGeom prst="bentConnector3">
            <a:avLst>
              <a:gd name="adj1" fmla="val -1910"/>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Right Arrow 22"/>
          <p:cNvSpPr/>
          <p:nvPr/>
        </p:nvSpPr>
        <p:spPr>
          <a:xfrm>
            <a:off x="490537" y="2286000"/>
            <a:ext cx="652463"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Arrow Connector 24"/>
          <p:cNvCxnSpPr/>
          <p:nvPr/>
        </p:nvCxnSpPr>
        <p:spPr>
          <a:xfrm>
            <a:off x="762000" y="1295399"/>
            <a:ext cx="0" cy="9906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90637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Semi-join example </a:t>
            </a:r>
            <a:r>
              <a:rPr lang="en-US" sz="2700" dirty="0"/>
              <a:t>– </a:t>
            </a:r>
            <a:r>
              <a:rPr lang="en-US" sz="2200" dirty="0"/>
              <a:t>is implemented using EXISTS or IN</a:t>
            </a:r>
            <a:endParaRPr lang="en-US" sz="2700" dirty="0"/>
          </a:p>
        </p:txBody>
      </p:sp>
      <p:sp>
        <p:nvSpPr>
          <p:cNvPr id="3" name="Content Placeholder 2"/>
          <p:cNvSpPr>
            <a:spLocks noGrp="1"/>
          </p:cNvSpPr>
          <p:nvPr>
            <p:ph idx="1"/>
          </p:nvPr>
        </p:nvSpPr>
        <p:spPr/>
        <p:txBody>
          <a:bodyPr>
            <a:normAutofit fontScale="70000" lnSpcReduction="20000"/>
          </a:bodyPr>
          <a:lstStyle/>
          <a:p>
            <a:r>
              <a:rPr lang="en-US" b="1" dirty="0">
                <a:solidFill>
                  <a:srgbClr val="0070C0"/>
                </a:solidFill>
              </a:rPr>
              <a:t>-- IN</a:t>
            </a:r>
          </a:p>
          <a:p>
            <a:r>
              <a:rPr lang="en-US" dirty="0"/>
              <a:t>SELECT *</a:t>
            </a:r>
          </a:p>
          <a:p>
            <a:r>
              <a:rPr lang="en-US" dirty="0"/>
              <a:t>FROM Employee</a:t>
            </a:r>
          </a:p>
          <a:p>
            <a:r>
              <a:rPr lang="en-US" dirty="0"/>
              <a:t>WHERE </a:t>
            </a:r>
            <a:r>
              <a:rPr lang="en-US" dirty="0" err="1"/>
              <a:t>DeptName</a:t>
            </a:r>
            <a:r>
              <a:rPr lang="en-US" dirty="0"/>
              <a:t> </a:t>
            </a:r>
            <a:r>
              <a:rPr lang="en-US" b="1" dirty="0"/>
              <a:t>IN</a:t>
            </a:r>
            <a:r>
              <a:rPr lang="en-US" dirty="0"/>
              <a:t> (</a:t>
            </a:r>
          </a:p>
          <a:p>
            <a:r>
              <a:rPr lang="en-US" dirty="0"/>
              <a:t>  SELECT </a:t>
            </a:r>
            <a:r>
              <a:rPr lang="en-US" dirty="0" err="1"/>
              <a:t>DeptName</a:t>
            </a:r>
            <a:endParaRPr lang="en-US" dirty="0"/>
          </a:p>
          <a:p>
            <a:r>
              <a:rPr lang="en-US" dirty="0"/>
              <a:t>  FROM </a:t>
            </a:r>
            <a:r>
              <a:rPr lang="en-US" dirty="0" err="1"/>
              <a:t>Dept</a:t>
            </a:r>
            <a:endParaRPr lang="en-US" dirty="0"/>
          </a:p>
          <a:p>
            <a:r>
              <a:rPr lang="en-US" dirty="0"/>
              <a:t>)</a:t>
            </a:r>
          </a:p>
          <a:p>
            <a:r>
              <a:rPr lang="en-US" dirty="0"/>
              <a:t> </a:t>
            </a:r>
          </a:p>
          <a:p>
            <a:r>
              <a:rPr lang="en-US" b="1" dirty="0">
                <a:solidFill>
                  <a:srgbClr val="0070C0"/>
                </a:solidFill>
              </a:rPr>
              <a:t>-- EXISTS</a:t>
            </a:r>
          </a:p>
          <a:p>
            <a:r>
              <a:rPr lang="en-US" dirty="0"/>
              <a:t>SELECT *</a:t>
            </a:r>
          </a:p>
          <a:p>
            <a:r>
              <a:rPr lang="en-US" dirty="0"/>
              <a:t>FROM Employee</a:t>
            </a:r>
          </a:p>
          <a:p>
            <a:r>
              <a:rPr lang="en-US" dirty="0"/>
              <a:t>WHERE </a:t>
            </a:r>
            <a:r>
              <a:rPr lang="en-US" b="1" dirty="0"/>
              <a:t>EXISTS</a:t>
            </a:r>
            <a:r>
              <a:rPr lang="en-US" dirty="0"/>
              <a:t> (</a:t>
            </a:r>
          </a:p>
          <a:p>
            <a:r>
              <a:rPr lang="en-US" dirty="0"/>
              <a:t>  SELECT 1</a:t>
            </a:r>
          </a:p>
          <a:p>
            <a:r>
              <a:rPr lang="en-US" dirty="0"/>
              <a:t>  FROM </a:t>
            </a:r>
            <a:r>
              <a:rPr lang="en-US" dirty="0" err="1"/>
              <a:t>Dept</a:t>
            </a:r>
            <a:endParaRPr lang="en-US" dirty="0"/>
          </a:p>
          <a:p>
            <a:r>
              <a:rPr lang="en-US" dirty="0"/>
              <a:t>  WHERE </a:t>
            </a:r>
            <a:r>
              <a:rPr lang="en-US" dirty="0" err="1"/>
              <a:t>Employee.DeptName</a:t>
            </a:r>
            <a:r>
              <a:rPr lang="en-US" dirty="0"/>
              <a:t> = </a:t>
            </a:r>
            <a:r>
              <a:rPr lang="en-US" dirty="0" err="1"/>
              <a:t>Dept.DeptName</a:t>
            </a:r>
            <a:endParaRPr lang="en-US" dirty="0"/>
          </a:p>
          <a:p>
            <a:r>
              <a:rPr lang="en-US" dirty="0"/>
              <a:t>)</a:t>
            </a:r>
          </a:p>
        </p:txBody>
      </p:sp>
      <p:sp>
        <p:nvSpPr>
          <p:cNvPr id="4" name="Footer Placeholder 3"/>
          <p:cNvSpPr>
            <a:spLocks noGrp="1"/>
          </p:cNvSpPr>
          <p:nvPr>
            <p:ph type="ftr" sz="quarter" idx="10"/>
          </p:nvPr>
        </p:nvSpPr>
        <p:spPr/>
        <p:txBody>
          <a:bodyPr/>
          <a:lstStyle/>
          <a:p>
            <a:pPr>
              <a:defRPr/>
            </a:pPr>
            <a:r>
              <a:rPr lang="en-US" smtClean="0"/>
              <a:t>Jukić, Vrbsky, Nestorov – Database Systems </a:t>
            </a:r>
            <a:endParaRPr lang="en-US"/>
          </a:p>
        </p:txBody>
      </p:sp>
      <p:sp>
        <p:nvSpPr>
          <p:cNvPr id="5" name="Slide Number Placeholder 4"/>
          <p:cNvSpPr>
            <a:spLocks noGrp="1"/>
          </p:cNvSpPr>
          <p:nvPr>
            <p:ph type="sldNum" sz="quarter" idx="11"/>
          </p:nvPr>
        </p:nvSpPr>
        <p:spPr/>
        <p:txBody>
          <a:bodyPr/>
          <a:lstStyle/>
          <a:p>
            <a:r>
              <a:rPr lang="en-US" altLang="en-US" smtClean="0"/>
              <a:t>Chapter 5 – Slide  </a:t>
            </a:r>
            <a:fld id="{23E82BB3-E6A7-4832-978B-C5439D8E7D72}" type="slidenum">
              <a:rPr lang="en-US" altLang="en-US" b="1" smtClean="0"/>
              <a:pPr/>
              <a:t>36</a:t>
            </a:fld>
            <a:endParaRPr lang="en-US" altLang="en-US" b="1"/>
          </a:p>
        </p:txBody>
      </p:sp>
      <p:sp>
        <p:nvSpPr>
          <p:cNvPr id="7" name="Rectangle 2"/>
          <p:cNvSpPr>
            <a:spLocks noChangeArrowheads="1"/>
          </p:cNvSpPr>
          <p:nvPr/>
        </p:nvSpPr>
        <p:spPr bwMode="auto">
          <a:xfrm>
            <a:off x="3733800" y="1416983"/>
            <a:ext cx="5257800" cy="3216265"/>
          </a:xfrm>
          <a:prstGeom prst="rect">
            <a:avLst/>
          </a:prstGeom>
          <a:solidFill>
            <a:schemeClr val="bg1">
              <a:lumMod val="95000"/>
            </a:schemeClr>
          </a:solidFill>
          <a:ln>
            <a:noFill/>
          </a:ln>
          <a:effectLst/>
        </p:spPr>
        <p:txBody>
          <a:bodyPr vert="horz" wrap="square" lIns="0" tIns="0" rIns="0" bIns="0" numCol="1" anchor="ctr"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1"/>
            <a:r>
              <a:rPr kumimoji="0" lang="en-US" altLang="en-US" sz="1100" b="0" i="0" u="none" strike="noStrike" cap="none" normalizeH="0" baseline="0" dirty="0" smtClean="0">
                <a:ln>
                  <a:noFill/>
                </a:ln>
                <a:solidFill>
                  <a:srgbClr val="008200"/>
                </a:solidFill>
                <a:effectLst/>
                <a:latin typeface="Consolas" panose="020B0609020204030204" pitchFamily="49" charset="0"/>
                <a:cs typeface="Consolas" panose="020B0609020204030204" pitchFamily="49" charset="0"/>
              </a:rPr>
              <a:t>-- Natural semi join</a:t>
            </a:r>
            <a:endParaRPr kumimoji="0" lang="en-US" altLang="en-US" sz="800" b="0" i="0" u="none" strike="noStrike" cap="none" normalizeH="0" baseline="0" dirty="0" smtClean="0">
              <a:ln>
                <a:noFill/>
              </a:ln>
              <a:solidFill>
                <a:schemeClr val="tx1"/>
              </a:solidFill>
              <a:effectLst/>
            </a:endParaRPr>
          </a:p>
          <a:p>
            <a:pPr lvl="1"/>
            <a:r>
              <a:rPr kumimoji="0" lang="en-US" altLang="en-US" sz="1100" b="1" i="0" u="none" strike="noStrike" cap="none" normalizeH="0" baseline="0" dirty="0" smtClean="0">
                <a:ln>
                  <a:noFill/>
                </a:ln>
                <a:solidFill>
                  <a:srgbClr val="006699"/>
                </a:solidFill>
                <a:effectLst/>
                <a:latin typeface="Consolas" panose="020B0609020204030204" pitchFamily="49" charset="0"/>
                <a:cs typeface="Consolas" panose="020B0609020204030204" pitchFamily="49" charset="0"/>
              </a:rPr>
              <a:t>SELECT</a:t>
            </a:r>
            <a:r>
              <a:rPr kumimoji="0" lang="en-US" altLang="en-US" sz="1600" b="0" i="0" u="none" strike="noStrike" cap="none" normalizeH="0" baseline="0" dirty="0" smtClean="0">
                <a:ln>
                  <a:noFill/>
                </a:ln>
                <a:solidFill>
                  <a:srgbClr val="111111"/>
                </a:solidFill>
                <a:effectLst/>
                <a:latin typeface="Consolas" panose="020B0609020204030204" pitchFamily="49" charset="0"/>
                <a:cs typeface="Consolas" panose="020B0609020204030204" pitchFamily="49" charset="0"/>
              </a:rPr>
              <a:t> </a:t>
            </a:r>
            <a:r>
              <a:rPr kumimoji="0" lang="en-US" altLang="en-US"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800" b="0" i="0" u="none" strike="noStrike" cap="none" normalizeH="0" baseline="0" dirty="0" smtClean="0">
              <a:ln>
                <a:noFill/>
              </a:ln>
              <a:solidFill>
                <a:schemeClr val="tx1"/>
              </a:solidFill>
              <a:effectLst/>
            </a:endParaRPr>
          </a:p>
          <a:p>
            <a:pPr lvl="1"/>
            <a:r>
              <a:rPr kumimoji="0" lang="en-US" altLang="en-US" sz="1100" b="1" i="0" u="none" strike="noStrike" cap="none" normalizeH="0" baseline="0" dirty="0" smtClean="0">
                <a:ln>
                  <a:noFill/>
                </a:ln>
                <a:solidFill>
                  <a:srgbClr val="006699"/>
                </a:solidFill>
                <a:effectLst/>
                <a:latin typeface="Consolas" panose="020B0609020204030204" pitchFamily="49" charset="0"/>
                <a:cs typeface="Consolas" panose="020B0609020204030204" pitchFamily="49" charset="0"/>
              </a:rPr>
              <a:t>FROM</a:t>
            </a:r>
            <a:r>
              <a:rPr kumimoji="0" lang="en-US" altLang="en-US" sz="1600" b="0" i="0" u="none" strike="noStrike" cap="none" normalizeH="0" baseline="0" dirty="0" smtClean="0">
                <a:ln>
                  <a:noFill/>
                </a:ln>
                <a:solidFill>
                  <a:srgbClr val="111111"/>
                </a:solidFill>
                <a:effectLst/>
                <a:latin typeface="Consolas" panose="020B0609020204030204" pitchFamily="49" charset="0"/>
                <a:cs typeface="Consolas" panose="020B0609020204030204" pitchFamily="49" charset="0"/>
              </a:rPr>
              <a:t> </a:t>
            </a:r>
            <a:r>
              <a:rPr kumimoji="0" lang="en-US" altLang="en-US"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Employee</a:t>
            </a:r>
            <a:endParaRPr kumimoji="0" lang="en-US" altLang="en-US" sz="800" b="0" i="0" u="none" strike="noStrike" cap="none" normalizeH="0" baseline="0" dirty="0" smtClean="0">
              <a:ln>
                <a:noFill/>
              </a:ln>
              <a:solidFill>
                <a:schemeClr val="tx1"/>
              </a:solidFill>
              <a:effectLst/>
            </a:endParaRPr>
          </a:p>
          <a:p>
            <a:pPr lvl="1"/>
            <a:r>
              <a:rPr kumimoji="0" lang="en-US" altLang="en-US"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NATURAL </a:t>
            </a:r>
            <a:r>
              <a:rPr kumimoji="0" lang="en-US" altLang="en-US" sz="1100" b="0" i="0" u="none" strike="noStrike" cap="none" normalizeH="0" baseline="0" dirty="0" smtClean="0">
                <a:ln>
                  <a:noFill/>
                </a:ln>
                <a:solidFill>
                  <a:srgbClr val="FF1493"/>
                </a:solidFill>
                <a:effectLst/>
                <a:latin typeface="Consolas" panose="020B0609020204030204" pitchFamily="49" charset="0"/>
                <a:cs typeface="Consolas" panose="020B0609020204030204" pitchFamily="49" charset="0"/>
              </a:rPr>
              <a:t>LEFT</a:t>
            </a:r>
            <a:r>
              <a:rPr kumimoji="0" lang="en-US" altLang="en-US" sz="1600" b="0" i="0" u="none" strike="noStrike" cap="none" normalizeH="0" baseline="0" dirty="0" smtClean="0">
                <a:ln>
                  <a:noFill/>
                </a:ln>
                <a:solidFill>
                  <a:srgbClr val="111111"/>
                </a:solidFill>
                <a:effectLst/>
                <a:latin typeface="Consolas" panose="020B0609020204030204" pitchFamily="49" charset="0"/>
                <a:cs typeface="Consolas" panose="020B0609020204030204" pitchFamily="49" charset="0"/>
              </a:rPr>
              <a:t> </a:t>
            </a:r>
            <a:r>
              <a:rPr kumimoji="0" lang="en-US" altLang="en-US"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SEMI </a:t>
            </a:r>
            <a:r>
              <a:rPr kumimoji="0" lang="en-US" altLang="en-US" sz="1100" b="0" i="0" u="none" strike="noStrike" cap="none" normalizeH="0" baseline="0" dirty="0" smtClean="0">
                <a:ln>
                  <a:noFill/>
                </a:ln>
                <a:solidFill>
                  <a:srgbClr val="808080"/>
                </a:solidFill>
                <a:effectLst/>
                <a:latin typeface="Consolas" panose="020B0609020204030204" pitchFamily="49" charset="0"/>
                <a:cs typeface="Consolas" panose="020B0609020204030204" pitchFamily="49" charset="0"/>
              </a:rPr>
              <a:t>JOIN</a:t>
            </a:r>
            <a:r>
              <a:rPr kumimoji="0" lang="en-US" altLang="en-US" sz="1600" b="0" i="0" u="none" strike="noStrike" cap="none" normalizeH="0" baseline="0" dirty="0" smtClean="0">
                <a:ln>
                  <a:noFill/>
                </a:ln>
                <a:solidFill>
                  <a:srgbClr val="111111"/>
                </a:solidFill>
                <a:effectLst/>
                <a:latin typeface="Consolas" panose="020B0609020204030204" pitchFamily="49" charset="0"/>
                <a:cs typeface="Consolas" panose="020B0609020204030204" pitchFamily="49" charset="0"/>
              </a:rPr>
              <a:t> </a:t>
            </a:r>
            <a:r>
              <a:rPr kumimoji="0" lang="en-US" altLang="en-US" sz="11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Dept</a:t>
            </a:r>
            <a:endParaRPr kumimoji="0" lang="en-US" altLang="en-US" sz="800" b="0" i="0" u="none" strike="noStrike" cap="none" normalizeH="0" baseline="0" dirty="0" smtClean="0">
              <a:ln>
                <a:noFill/>
              </a:ln>
              <a:solidFill>
                <a:schemeClr val="tx1"/>
              </a:solidFill>
              <a:effectLst/>
            </a:endParaRPr>
          </a:p>
          <a:p>
            <a:pPr lvl="1"/>
            <a:r>
              <a:rPr kumimoji="0" lang="en-US" altLang="en-US" sz="1600" b="0" i="0" u="none" strike="noStrike" cap="none" normalizeH="0" baseline="0" dirty="0" smtClean="0">
                <a:ln>
                  <a:noFill/>
                </a:ln>
                <a:solidFill>
                  <a:srgbClr val="111111"/>
                </a:solidFill>
                <a:effectLst/>
                <a:latin typeface="Consolas" panose="020B0609020204030204" pitchFamily="49" charset="0"/>
                <a:cs typeface="Consolas" panose="020B0609020204030204" pitchFamily="49" charset="0"/>
              </a:rPr>
              <a:t> </a:t>
            </a:r>
            <a:endParaRPr kumimoji="0" lang="en-US" altLang="en-US" sz="800" b="0" i="0" u="none" strike="noStrike" cap="none" normalizeH="0" baseline="0" dirty="0" smtClean="0">
              <a:ln>
                <a:noFill/>
              </a:ln>
              <a:solidFill>
                <a:schemeClr val="tx1"/>
              </a:solidFill>
              <a:effectLst/>
            </a:endParaRPr>
          </a:p>
          <a:p>
            <a:pPr lvl="1"/>
            <a:r>
              <a:rPr kumimoji="0" lang="en-US" altLang="en-US" sz="1100" b="0" i="0" u="none" strike="noStrike" cap="none" normalizeH="0" baseline="0" dirty="0" smtClean="0">
                <a:ln>
                  <a:noFill/>
                </a:ln>
                <a:solidFill>
                  <a:srgbClr val="008200"/>
                </a:solidFill>
                <a:effectLst/>
                <a:latin typeface="Consolas" panose="020B0609020204030204" pitchFamily="49" charset="0"/>
                <a:cs typeface="Consolas" panose="020B0609020204030204" pitchFamily="49" charset="0"/>
              </a:rPr>
              <a:t>-- Semi join with USING clause</a:t>
            </a:r>
            <a:endParaRPr kumimoji="0" lang="en-US" altLang="en-US" sz="800" b="0" i="0" u="none" strike="noStrike" cap="none" normalizeH="0" baseline="0" dirty="0" smtClean="0">
              <a:ln>
                <a:noFill/>
              </a:ln>
              <a:solidFill>
                <a:schemeClr val="tx1"/>
              </a:solidFill>
              <a:effectLst/>
            </a:endParaRPr>
          </a:p>
          <a:p>
            <a:pPr lvl="1"/>
            <a:r>
              <a:rPr kumimoji="0" lang="en-US" altLang="en-US" sz="1100" b="1" i="0" u="none" strike="noStrike" cap="none" normalizeH="0" baseline="0" dirty="0" smtClean="0">
                <a:ln>
                  <a:noFill/>
                </a:ln>
                <a:solidFill>
                  <a:srgbClr val="006699"/>
                </a:solidFill>
                <a:effectLst/>
                <a:latin typeface="Consolas" panose="020B0609020204030204" pitchFamily="49" charset="0"/>
                <a:cs typeface="Consolas" panose="020B0609020204030204" pitchFamily="49" charset="0"/>
              </a:rPr>
              <a:t>SELECT</a:t>
            </a:r>
            <a:r>
              <a:rPr kumimoji="0" lang="en-US" altLang="en-US" sz="1600" b="0" i="0" u="none" strike="noStrike" cap="none" normalizeH="0" baseline="0" dirty="0" smtClean="0">
                <a:ln>
                  <a:noFill/>
                </a:ln>
                <a:solidFill>
                  <a:srgbClr val="111111"/>
                </a:solidFill>
                <a:effectLst/>
                <a:latin typeface="Consolas" panose="020B0609020204030204" pitchFamily="49" charset="0"/>
                <a:cs typeface="Consolas" panose="020B0609020204030204" pitchFamily="49" charset="0"/>
              </a:rPr>
              <a:t> </a:t>
            </a:r>
            <a:r>
              <a:rPr kumimoji="0" lang="en-US" altLang="en-US"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800" b="0" i="0" u="none" strike="noStrike" cap="none" normalizeH="0" baseline="0" dirty="0" smtClean="0">
              <a:ln>
                <a:noFill/>
              </a:ln>
              <a:solidFill>
                <a:schemeClr val="tx1"/>
              </a:solidFill>
              <a:effectLst/>
            </a:endParaRPr>
          </a:p>
          <a:p>
            <a:pPr lvl="1"/>
            <a:r>
              <a:rPr kumimoji="0" lang="en-US" altLang="en-US" sz="1100" b="1" i="0" u="none" strike="noStrike" cap="none" normalizeH="0" baseline="0" dirty="0" smtClean="0">
                <a:ln>
                  <a:noFill/>
                </a:ln>
                <a:solidFill>
                  <a:srgbClr val="006699"/>
                </a:solidFill>
                <a:effectLst/>
                <a:latin typeface="Consolas" panose="020B0609020204030204" pitchFamily="49" charset="0"/>
                <a:cs typeface="Consolas" panose="020B0609020204030204" pitchFamily="49" charset="0"/>
              </a:rPr>
              <a:t>FROM</a:t>
            </a:r>
            <a:r>
              <a:rPr kumimoji="0" lang="en-US" altLang="en-US" sz="1600" b="0" i="0" u="none" strike="noStrike" cap="none" normalizeH="0" baseline="0" dirty="0" smtClean="0">
                <a:ln>
                  <a:noFill/>
                </a:ln>
                <a:solidFill>
                  <a:srgbClr val="111111"/>
                </a:solidFill>
                <a:effectLst/>
                <a:latin typeface="Consolas" panose="020B0609020204030204" pitchFamily="49" charset="0"/>
                <a:cs typeface="Consolas" panose="020B0609020204030204" pitchFamily="49" charset="0"/>
              </a:rPr>
              <a:t> </a:t>
            </a:r>
            <a:r>
              <a:rPr kumimoji="0" lang="en-US" altLang="en-US"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Employee</a:t>
            </a:r>
            <a:endParaRPr kumimoji="0" lang="en-US" altLang="en-US" sz="800" b="0" i="0" u="none" strike="noStrike" cap="none" normalizeH="0" baseline="0" dirty="0" smtClean="0">
              <a:ln>
                <a:noFill/>
              </a:ln>
              <a:solidFill>
                <a:schemeClr val="tx1"/>
              </a:solidFill>
              <a:effectLst/>
            </a:endParaRPr>
          </a:p>
          <a:p>
            <a:pPr lvl="1"/>
            <a:r>
              <a:rPr kumimoji="0" lang="en-US" altLang="en-US" sz="1100" b="0" i="0" u="none" strike="noStrike" cap="none" normalizeH="0" baseline="0" dirty="0" smtClean="0">
                <a:ln>
                  <a:noFill/>
                </a:ln>
                <a:solidFill>
                  <a:srgbClr val="FF1493"/>
                </a:solidFill>
                <a:effectLst/>
                <a:latin typeface="Consolas" panose="020B0609020204030204" pitchFamily="49" charset="0"/>
                <a:cs typeface="Consolas" panose="020B0609020204030204" pitchFamily="49" charset="0"/>
              </a:rPr>
              <a:t>LEFT</a:t>
            </a:r>
            <a:r>
              <a:rPr kumimoji="0" lang="en-US" altLang="en-US" sz="1600" b="0" i="0" u="none" strike="noStrike" cap="none" normalizeH="0" baseline="0" dirty="0" smtClean="0">
                <a:ln>
                  <a:noFill/>
                </a:ln>
                <a:solidFill>
                  <a:srgbClr val="111111"/>
                </a:solidFill>
                <a:effectLst/>
                <a:latin typeface="Consolas" panose="020B0609020204030204" pitchFamily="49" charset="0"/>
                <a:cs typeface="Consolas" panose="020B0609020204030204" pitchFamily="49" charset="0"/>
              </a:rPr>
              <a:t> </a:t>
            </a:r>
            <a:r>
              <a:rPr kumimoji="0" lang="en-US" altLang="en-US"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SEMI </a:t>
            </a:r>
            <a:r>
              <a:rPr kumimoji="0" lang="en-US" altLang="en-US" sz="1100" b="0" i="0" u="none" strike="noStrike" cap="none" normalizeH="0" baseline="0" dirty="0" smtClean="0">
                <a:ln>
                  <a:noFill/>
                </a:ln>
                <a:solidFill>
                  <a:srgbClr val="808080"/>
                </a:solidFill>
                <a:effectLst/>
                <a:latin typeface="Consolas" panose="020B0609020204030204" pitchFamily="49" charset="0"/>
                <a:cs typeface="Consolas" panose="020B0609020204030204" pitchFamily="49" charset="0"/>
              </a:rPr>
              <a:t>JOIN</a:t>
            </a:r>
            <a:r>
              <a:rPr kumimoji="0" lang="en-US" altLang="en-US" sz="1600" b="0" i="0" u="none" strike="noStrike" cap="none" normalizeH="0" baseline="0" dirty="0" smtClean="0">
                <a:ln>
                  <a:noFill/>
                </a:ln>
                <a:solidFill>
                  <a:srgbClr val="111111"/>
                </a:solidFill>
                <a:effectLst/>
                <a:latin typeface="Consolas" panose="020B0609020204030204" pitchFamily="49" charset="0"/>
                <a:cs typeface="Consolas" panose="020B0609020204030204" pitchFamily="49" charset="0"/>
              </a:rPr>
              <a:t> </a:t>
            </a:r>
            <a:r>
              <a:rPr kumimoji="0" lang="en-US" altLang="en-US" sz="11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Dept</a:t>
            </a:r>
            <a:r>
              <a:rPr kumimoji="0" lang="en-US" altLang="en-US"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USING (</a:t>
            </a:r>
            <a:r>
              <a:rPr kumimoji="0" lang="en-US" altLang="en-US" sz="11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DeptName</a:t>
            </a:r>
            <a:r>
              <a:rPr kumimoji="0" lang="en-US" altLang="en-US"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800" b="0" i="0" u="none" strike="noStrike" cap="none" normalizeH="0" baseline="0" dirty="0" smtClean="0">
              <a:ln>
                <a:noFill/>
              </a:ln>
              <a:solidFill>
                <a:schemeClr val="tx1"/>
              </a:solidFill>
              <a:effectLst/>
            </a:endParaRPr>
          </a:p>
          <a:p>
            <a:pPr lvl="1"/>
            <a:r>
              <a:rPr kumimoji="0" lang="en-US" altLang="en-US" sz="1600" b="0" i="0" u="none" strike="noStrike" cap="none" normalizeH="0" baseline="0" dirty="0" smtClean="0">
                <a:ln>
                  <a:noFill/>
                </a:ln>
                <a:solidFill>
                  <a:srgbClr val="111111"/>
                </a:solidFill>
                <a:effectLst/>
                <a:latin typeface="Consolas" panose="020B0609020204030204" pitchFamily="49" charset="0"/>
                <a:cs typeface="Consolas" panose="020B0609020204030204" pitchFamily="49" charset="0"/>
              </a:rPr>
              <a:t> </a:t>
            </a:r>
            <a:endParaRPr kumimoji="0" lang="en-US" altLang="en-US" sz="800" b="0" i="0" u="none" strike="noStrike" cap="none" normalizeH="0" baseline="0" dirty="0" smtClean="0">
              <a:ln>
                <a:noFill/>
              </a:ln>
              <a:solidFill>
                <a:schemeClr val="tx1"/>
              </a:solidFill>
              <a:effectLst/>
            </a:endParaRPr>
          </a:p>
          <a:p>
            <a:pPr lvl="1"/>
            <a:r>
              <a:rPr kumimoji="0" lang="en-US" altLang="en-US" sz="1100" b="0" i="0" u="none" strike="noStrike" cap="none" normalizeH="0" baseline="0" dirty="0" smtClean="0">
                <a:ln>
                  <a:noFill/>
                </a:ln>
                <a:solidFill>
                  <a:srgbClr val="008200"/>
                </a:solidFill>
                <a:effectLst/>
                <a:latin typeface="Consolas" panose="020B0609020204030204" pitchFamily="49" charset="0"/>
                <a:cs typeface="Consolas" panose="020B0609020204030204" pitchFamily="49" charset="0"/>
              </a:rPr>
              <a:t>-- Semi join with ON clause</a:t>
            </a:r>
            <a:endParaRPr kumimoji="0" lang="en-US" altLang="en-US" sz="800" b="0" i="0" u="none" strike="noStrike" cap="none" normalizeH="0" baseline="0" dirty="0" smtClean="0">
              <a:ln>
                <a:noFill/>
              </a:ln>
              <a:solidFill>
                <a:schemeClr val="tx1"/>
              </a:solidFill>
              <a:effectLst/>
            </a:endParaRPr>
          </a:p>
          <a:p>
            <a:pPr lvl="1"/>
            <a:r>
              <a:rPr kumimoji="0" lang="en-US" altLang="en-US" sz="1100" b="1" i="0" u="none" strike="noStrike" cap="none" normalizeH="0" baseline="0" dirty="0" smtClean="0">
                <a:ln>
                  <a:noFill/>
                </a:ln>
                <a:solidFill>
                  <a:srgbClr val="006699"/>
                </a:solidFill>
                <a:effectLst/>
                <a:latin typeface="Consolas" panose="020B0609020204030204" pitchFamily="49" charset="0"/>
                <a:cs typeface="Consolas" panose="020B0609020204030204" pitchFamily="49" charset="0"/>
              </a:rPr>
              <a:t>SELECT</a:t>
            </a:r>
            <a:r>
              <a:rPr kumimoji="0" lang="en-US" altLang="en-US" sz="1600" b="0" i="0" u="none" strike="noStrike" cap="none" normalizeH="0" baseline="0" dirty="0" smtClean="0">
                <a:ln>
                  <a:noFill/>
                </a:ln>
                <a:solidFill>
                  <a:srgbClr val="111111"/>
                </a:solidFill>
                <a:effectLst/>
                <a:latin typeface="Consolas" panose="020B0609020204030204" pitchFamily="49" charset="0"/>
                <a:cs typeface="Consolas" panose="020B0609020204030204" pitchFamily="49" charset="0"/>
              </a:rPr>
              <a:t> </a:t>
            </a:r>
            <a:r>
              <a:rPr kumimoji="0" lang="en-US" altLang="en-US"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800" b="0" i="0" u="none" strike="noStrike" cap="none" normalizeH="0" baseline="0" dirty="0" smtClean="0">
              <a:ln>
                <a:noFill/>
              </a:ln>
              <a:solidFill>
                <a:schemeClr val="tx1"/>
              </a:solidFill>
              <a:effectLst/>
            </a:endParaRPr>
          </a:p>
          <a:p>
            <a:pPr lvl="1"/>
            <a:r>
              <a:rPr kumimoji="0" lang="en-US" altLang="en-US" sz="1100" b="1" i="0" u="none" strike="noStrike" cap="none" normalizeH="0" baseline="0" dirty="0" smtClean="0">
                <a:ln>
                  <a:noFill/>
                </a:ln>
                <a:solidFill>
                  <a:srgbClr val="006699"/>
                </a:solidFill>
                <a:effectLst/>
                <a:latin typeface="Consolas" panose="020B0609020204030204" pitchFamily="49" charset="0"/>
                <a:cs typeface="Consolas" panose="020B0609020204030204" pitchFamily="49" charset="0"/>
              </a:rPr>
              <a:t>FROM</a:t>
            </a:r>
            <a:r>
              <a:rPr kumimoji="0" lang="en-US" altLang="en-US" sz="1600" b="0" i="0" u="none" strike="noStrike" cap="none" normalizeH="0" baseline="0" dirty="0" smtClean="0">
                <a:ln>
                  <a:noFill/>
                </a:ln>
                <a:solidFill>
                  <a:srgbClr val="111111"/>
                </a:solidFill>
                <a:effectLst/>
                <a:latin typeface="Consolas" panose="020B0609020204030204" pitchFamily="49" charset="0"/>
                <a:cs typeface="Consolas" panose="020B0609020204030204" pitchFamily="49" charset="0"/>
              </a:rPr>
              <a:t> </a:t>
            </a:r>
            <a:r>
              <a:rPr kumimoji="0" lang="en-US" altLang="en-US"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Employee e</a:t>
            </a:r>
            <a:endParaRPr kumimoji="0" lang="en-US" altLang="en-US" sz="800" b="0" i="0" u="none" strike="noStrike" cap="none" normalizeH="0" baseline="0" dirty="0" smtClean="0">
              <a:ln>
                <a:noFill/>
              </a:ln>
              <a:solidFill>
                <a:schemeClr val="tx1"/>
              </a:solidFill>
              <a:effectLst/>
            </a:endParaRPr>
          </a:p>
          <a:p>
            <a:pPr lvl="1"/>
            <a:r>
              <a:rPr kumimoji="0" lang="en-US" altLang="en-US" sz="1100" b="0" i="0" u="none" strike="noStrike" cap="none" normalizeH="0" baseline="0" dirty="0" smtClean="0">
                <a:ln>
                  <a:noFill/>
                </a:ln>
                <a:solidFill>
                  <a:srgbClr val="FF1493"/>
                </a:solidFill>
                <a:effectLst/>
                <a:latin typeface="Consolas" panose="020B0609020204030204" pitchFamily="49" charset="0"/>
                <a:cs typeface="Consolas" panose="020B0609020204030204" pitchFamily="49" charset="0"/>
              </a:rPr>
              <a:t>LEFT</a:t>
            </a:r>
            <a:r>
              <a:rPr kumimoji="0" lang="en-US" altLang="en-US" sz="1600" b="0" i="0" u="none" strike="noStrike" cap="none" normalizeH="0" baseline="0" dirty="0" smtClean="0">
                <a:ln>
                  <a:noFill/>
                </a:ln>
                <a:solidFill>
                  <a:srgbClr val="111111"/>
                </a:solidFill>
                <a:effectLst/>
                <a:latin typeface="Consolas" panose="020B0609020204030204" pitchFamily="49" charset="0"/>
                <a:cs typeface="Consolas" panose="020B0609020204030204" pitchFamily="49" charset="0"/>
              </a:rPr>
              <a:t> </a:t>
            </a:r>
            <a:r>
              <a:rPr kumimoji="0" lang="en-US" altLang="en-US"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SEMI </a:t>
            </a:r>
            <a:r>
              <a:rPr kumimoji="0" lang="en-US" altLang="en-US" sz="1100" b="0" i="0" u="none" strike="noStrike" cap="none" normalizeH="0" baseline="0" dirty="0" smtClean="0">
                <a:ln>
                  <a:noFill/>
                </a:ln>
                <a:solidFill>
                  <a:srgbClr val="808080"/>
                </a:solidFill>
                <a:effectLst/>
                <a:latin typeface="Consolas" panose="020B0609020204030204" pitchFamily="49" charset="0"/>
                <a:cs typeface="Consolas" panose="020B0609020204030204" pitchFamily="49" charset="0"/>
              </a:rPr>
              <a:t>JOIN</a:t>
            </a:r>
            <a:r>
              <a:rPr kumimoji="0" lang="en-US" altLang="en-US" sz="1600" b="0" i="0" u="none" strike="noStrike" cap="none" normalizeH="0" baseline="0" dirty="0" smtClean="0">
                <a:ln>
                  <a:noFill/>
                </a:ln>
                <a:solidFill>
                  <a:srgbClr val="111111"/>
                </a:solidFill>
                <a:effectLst/>
                <a:latin typeface="Consolas" panose="020B0609020204030204" pitchFamily="49" charset="0"/>
                <a:cs typeface="Consolas" panose="020B0609020204030204" pitchFamily="49" charset="0"/>
              </a:rPr>
              <a:t> </a:t>
            </a:r>
            <a:r>
              <a:rPr kumimoji="0" lang="en-US" altLang="en-US" sz="11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Dept</a:t>
            </a:r>
            <a:r>
              <a:rPr kumimoji="0" lang="en-US" altLang="en-US"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d </a:t>
            </a:r>
            <a:r>
              <a:rPr kumimoji="0" lang="en-US" altLang="en-US" sz="1100" b="1" i="0" u="none" strike="noStrike" cap="none" normalizeH="0" baseline="0" dirty="0" smtClean="0">
                <a:ln>
                  <a:noFill/>
                </a:ln>
                <a:solidFill>
                  <a:srgbClr val="006699"/>
                </a:solidFill>
                <a:effectLst/>
                <a:latin typeface="Consolas" panose="020B0609020204030204" pitchFamily="49" charset="0"/>
                <a:cs typeface="Consolas" panose="020B0609020204030204" pitchFamily="49" charset="0"/>
              </a:rPr>
              <a:t>ON</a:t>
            </a:r>
            <a:r>
              <a:rPr kumimoji="0" lang="en-US" altLang="en-US" sz="1600" b="0" i="0" u="none" strike="noStrike" cap="none" normalizeH="0" baseline="0" dirty="0" smtClean="0">
                <a:ln>
                  <a:noFill/>
                </a:ln>
                <a:solidFill>
                  <a:srgbClr val="111111"/>
                </a:solidFill>
                <a:effectLst/>
                <a:latin typeface="Consolas" panose="020B0609020204030204" pitchFamily="49" charset="0"/>
                <a:cs typeface="Consolas" panose="020B0609020204030204" pitchFamily="49" charset="0"/>
              </a:rPr>
              <a:t> </a:t>
            </a:r>
            <a:r>
              <a:rPr kumimoji="0" lang="en-US" altLang="en-US" sz="11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e.DeptName</a:t>
            </a:r>
            <a:r>
              <a:rPr kumimoji="0" lang="en-US" altLang="en-US"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altLang="en-US" sz="11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d.DeptName</a:t>
            </a:r>
            <a:endParaRPr kumimoji="0" lang="en-US" altLang="en-US" sz="2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766597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Semi-join example – </a:t>
            </a:r>
            <a:r>
              <a:rPr lang="en-US" sz="2200" dirty="0" smtClean="0"/>
              <a:t>is implemented using EXISTS or IN</a:t>
            </a:r>
            <a:endParaRPr lang="en-US" sz="2200" dirty="0"/>
          </a:p>
        </p:txBody>
      </p:sp>
      <p:sp>
        <p:nvSpPr>
          <p:cNvPr id="3" name="Content Placeholder 2"/>
          <p:cNvSpPr>
            <a:spLocks noGrp="1"/>
          </p:cNvSpPr>
          <p:nvPr>
            <p:ph idx="1"/>
          </p:nvPr>
        </p:nvSpPr>
        <p:spPr>
          <a:xfrm>
            <a:off x="304800" y="1143000"/>
            <a:ext cx="8686800" cy="533400"/>
          </a:xfrm>
        </p:spPr>
        <p:txBody>
          <a:bodyPr/>
          <a:lstStyle/>
          <a:p>
            <a:r>
              <a:rPr lang="en-US" dirty="0" smtClean="0"/>
              <a:t>“Give a list of departments with at least one employee”</a:t>
            </a:r>
          </a:p>
        </p:txBody>
      </p:sp>
      <p:sp>
        <p:nvSpPr>
          <p:cNvPr id="4" name="Footer Placeholder 3"/>
          <p:cNvSpPr>
            <a:spLocks noGrp="1"/>
          </p:cNvSpPr>
          <p:nvPr>
            <p:ph type="ftr" sz="quarter" idx="10"/>
          </p:nvPr>
        </p:nvSpPr>
        <p:spPr/>
        <p:txBody>
          <a:bodyPr/>
          <a:lstStyle/>
          <a:p>
            <a:pPr>
              <a:defRPr/>
            </a:pPr>
            <a:r>
              <a:rPr lang="en-US" smtClean="0"/>
              <a:t>Jukić, Vrbsky, Nestorov – Database Systems </a:t>
            </a:r>
            <a:endParaRPr lang="en-US"/>
          </a:p>
        </p:txBody>
      </p:sp>
      <p:sp>
        <p:nvSpPr>
          <p:cNvPr id="5" name="Slide Number Placeholder 4"/>
          <p:cNvSpPr>
            <a:spLocks noGrp="1"/>
          </p:cNvSpPr>
          <p:nvPr>
            <p:ph type="sldNum" sz="quarter" idx="11"/>
          </p:nvPr>
        </p:nvSpPr>
        <p:spPr/>
        <p:txBody>
          <a:bodyPr/>
          <a:lstStyle/>
          <a:p>
            <a:r>
              <a:rPr lang="en-US" altLang="en-US" smtClean="0"/>
              <a:t>Chapter 5 – Slide  </a:t>
            </a:r>
            <a:fld id="{23E82BB3-E6A7-4832-978B-C5439D8E7D72}" type="slidenum">
              <a:rPr lang="en-US" altLang="en-US" b="1" smtClean="0"/>
              <a:pPr/>
              <a:t>37</a:t>
            </a:fld>
            <a:endParaRPr lang="en-US" altLang="en-US" b="1"/>
          </a:p>
        </p:txBody>
      </p:sp>
      <p:sp>
        <p:nvSpPr>
          <p:cNvPr id="6" name="Content Placeholder 2"/>
          <p:cNvSpPr txBox="1">
            <a:spLocks/>
          </p:cNvSpPr>
          <p:nvPr/>
        </p:nvSpPr>
        <p:spPr bwMode="auto">
          <a:xfrm>
            <a:off x="304800" y="1676399"/>
            <a:ext cx="3962400" cy="47394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marL="342900" indent="-342900" algn="l" rtl="0" eaLnBrk="0" fontAlgn="base" hangingPunct="0">
              <a:spcBef>
                <a:spcPct val="20000"/>
              </a:spcBef>
              <a:spcAft>
                <a:spcPct val="0"/>
              </a:spcAft>
              <a:buClrTx/>
              <a:buSzPct val="90000"/>
              <a:buFont typeface="Wingdings" pitchFamily="2" charset="2"/>
              <a:buChar char="§"/>
              <a:defRPr lang="en-US" sz="2400" kern="1200">
                <a:solidFill>
                  <a:schemeClr val="tx2"/>
                </a:solidFill>
                <a:latin typeface="+mn-lt"/>
                <a:ea typeface="MS PGothic" pitchFamily="34" charset="-128"/>
                <a:cs typeface="+mn-cs"/>
              </a:defRPr>
            </a:lvl1pPr>
            <a:lvl2pPr marL="742950" indent="-285750" algn="l" rtl="0" eaLnBrk="0" fontAlgn="base" hangingPunct="0">
              <a:spcBef>
                <a:spcPct val="20000"/>
              </a:spcBef>
              <a:spcAft>
                <a:spcPct val="0"/>
              </a:spcAft>
              <a:buClrTx/>
              <a:buSzPct val="90000"/>
              <a:buFont typeface="Arial" pitchFamily="34" charset="0"/>
              <a:buChar char="•"/>
              <a:defRPr lang="en-US" sz="2000" kern="1200">
                <a:solidFill>
                  <a:schemeClr val="tx2"/>
                </a:solidFill>
                <a:latin typeface="+mn-lt"/>
                <a:ea typeface="MS PGothic" pitchFamily="34" charset="-128"/>
                <a:cs typeface="+mn-cs"/>
              </a:defRPr>
            </a:lvl2pPr>
            <a:lvl3pPr marL="1143000" indent="-228600" algn="l" rtl="0" eaLnBrk="0" fontAlgn="base" hangingPunct="0">
              <a:spcBef>
                <a:spcPct val="20000"/>
              </a:spcBef>
              <a:spcAft>
                <a:spcPct val="0"/>
              </a:spcAft>
              <a:buClrTx/>
              <a:buSzPct val="60000"/>
              <a:buFont typeface="Courier New" pitchFamily="49" charset="0"/>
              <a:buChar char="o"/>
              <a:defRPr lang="en-US" sz="1800" kern="1200">
                <a:solidFill>
                  <a:schemeClr val="tx2"/>
                </a:solidFill>
                <a:latin typeface="+mn-lt"/>
                <a:ea typeface="MS PGothic" pitchFamily="34" charset="-128"/>
                <a:cs typeface="+mn-cs"/>
              </a:defRPr>
            </a:lvl3pPr>
            <a:lvl4pPr marL="1600200" indent="-228600" algn="l" rtl="0" eaLnBrk="0" fontAlgn="base" hangingPunct="0">
              <a:spcBef>
                <a:spcPct val="20000"/>
              </a:spcBef>
              <a:spcAft>
                <a:spcPct val="0"/>
              </a:spcAft>
              <a:buClrTx/>
              <a:buSzPct val="50000"/>
              <a:buFont typeface="Wingdings 2" pitchFamily="18" charset="2"/>
              <a:buChar char=""/>
              <a:defRPr lang="en-US" sz="1600" kern="1200">
                <a:solidFill>
                  <a:schemeClr val="tx2"/>
                </a:solidFill>
                <a:latin typeface="+mn-lt"/>
                <a:ea typeface="MS PGothic" pitchFamily="34" charset="-128"/>
                <a:cs typeface="+mn-cs"/>
              </a:defRPr>
            </a:lvl4pPr>
            <a:lvl5pPr marL="2057400" indent="-228600" algn="l" rtl="0" eaLnBrk="0" fontAlgn="base" hangingPunct="0">
              <a:spcBef>
                <a:spcPct val="20000"/>
              </a:spcBef>
              <a:spcAft>
                <a:spcPct val="0"/>
              </a:spcAft>
              <a:buClrTx/>
              <a:buSzPct val="40000"/>
              <a:buFont typeface="Wingdings" pitchFamily="2" charset="2"/>
              <a:buChar char="v"/>
              <a:defRPr lang="en-US" sz="1400" kern="1200">
                <a:solidFill>
                  <a:schemeClr val="tx2"/>
                </a:solidFill>
                <a:latin typeface="+mn-lt"/>
                <a:ea typeface="MS PGothic" pitchFamily="34" charset="-128"/>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a:lstStyle>
          <a:p>
            <a:r>
              <a:rPr lang="en-US" b="1" dirty="0" smtClean="0"/>
              <a:t>Conventional join:</a:t>
            </a:r>
          </a:p>
          <a:p>
            <a:pPr lvl="1"/>
            <a:r>
              <a:rPr lang="en-US" dirty="0" smtClean="0">
                <a:solidFill>
                  <a:srgbClr val="0070C0"/>
                </a:solidFill>
              </a:rPr>
              <a:t>SELECT </a:t>
            </a:r>
            <a:r>
              <a:rPr lang="en-US" dirty="0" err="1" smtClean="0">
                <a:solidFill>
                  <a:srgbClr val="0070C0"/>
                </a:solidFill>
              </a:rPr>
              <a:t>D.deptNo</a:t>
            </a:r>
            <a:r>
              <a:rPr lang="en-US" dirty="0" smtClean="0">
                <a:solidFill>
                  <a:srgbClr val="0070C0"/>
                </a:solidFill>
              </a:rPr>
              <a:t>, </a:t>
            </a:r>
            <a:r>
              <a:rPr lang="en-US" dirty="0" err="1" smtClean="0">
                <a:solidFill>
                  <a:srgbClr val="0070C0"/>
                </a:solidFill>
              </a:rPr>
              <a:t>D.Dname</a:t>
            </a:r>
            <a:endParaRPr lang="en-US" dirty="0" smtClean="0">
              <a:solidFill>
                <a:srgbClr val="0070C0"/>
              </a:solidFill>
            </a:endParaRPr>
          </a:p>
          <a:p>
            <a:pPr lvl="1"/>
            <a:r>
              <a:rPr lang="en-US" dirty="0" smtClean="0">
                <a:solidFill>
                  <a:srgbClr val="0070C0"/>
                </a:solidFill>
              </a:rPr>
              <a:t>FROM Department D, Employee E</a:t>
            </a:r>
          </a:p>
          <a:p>
            <a:pPr lvl="1"/>
            <a:r>
              <a:rPr lang="en-US" dirty="0" smtClean="0">
                <a:solidFill>
                  <a:srgbClr val="0070C0"/>
                </a:solidFill>
              </a:rPr>
              <a:t>WHERE </a:t>
            </a:r>
            <a:r>
              <a:rPr lang="en-US" dirty="0" err="1" smtClean="0">
                <a:solidFill>
                  <a:srgbClr val="0070C0"/>
                </a:solidFill>
              </a:rPr>
              <a:t>E.deptNo</a:t>
            </a:r>
            <a:r>
              <a:rPr lang="en-US" dirty="0" smtClean="0">
                <a:solidFill>
                  <a:srgbClr val="0070C0"/>
                </a:solidFill>
              </a:rPr>
              <a:t> = </a:t>
            </a:r>
            <a:r>
              <a:rPr lang="en-US" dirty="0" err="1" smtClean="0">
                <a:solidFill>
                  <a:srgbClr val="0070C0"/>
                </a:solidFill>
              </a:rPr>
              <a:t>D.deptNo</a:t>
            </a:r>
            <a:endParaRPr lang="en-US" dirty="0" smtClean="0">
              <a:solidFill>
                <a:srgbClr val="0070C0"/>
              </a:solidFill>
            </a:endParaRPr>
          </a:p>
          <a:p>
            <a:pPr lvl="1"/>
            <a:r>
              <a:rPr lang="en-US" dirty="0" smtClean="0">
                <a:solidFill>
                  <a:srgbClr val="0070C0"/>
                </a:solidFill>
              </a:rPr>
              <a:t>ORDER BY </a:t>
            </a:r>
            <a:r>
              <a:rPr lang="en-US" dirty="0" err="1" smtClean="0">
                <a:solidFill>
                  <a:srgbClr val="0070C0"/>
                </a:solidFill>
              </a:rPr>
              <a:t>D.deptNo</a:t>
            </a:r>
            <a:r>
              <a:rPr lang="en-US" dirty="0" smtClean="0">
                <a:solidFill>
                  <a:srgbClr val="0070C0"/>
                </a:solidFill>
              </a:rPr>
              <a:t>;</a:t>
            </a:r>
          </a:p>
          <a:p>
            <a:pPr lvl="1"/>
            <a:endParaRPr lang="en-US" dirty="0" smtClean="0"/>
          </a:p>
          <a:p>
            <a:pPr lvl="1"/>
            <a:r>
              <a:rPr lang="en-US" dirty="0" smtClean="0"/>
              <a:t>Department with N employees will show up N times</a:t>
            </a:r>
          </a:p>
          <a:p>
            <a:pPr lvl="1"/>
            <a:endParaRPr lang="en-US" dirty="0"/>
          </a:p>
        </p:txBody>
      </p:sp>
      <p:sp>
        <p:nvSpPr>
          <p:cNvPr id="7" name="Content Placeholder 2"/>
          <p:cNvSpPr txBox="1">
            <a:spLocks/>
          </p:cNvSpPr>
          <p:nvPr/>
        </p:nvSpPr>
        <p:spPr bwMode="auto">
          <a:xfrm>
            <a:off x="4495800" y="1676399"/>
            <a:ext cx="4495800" cy="440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92500" lnSpcReduction="10000"/>
          </a:bodyPr>
          <a:lstStyle>
            <a:lvl1pPr marL="342900" indent="-342900" algn="l" rtl="0" eaLnBrk="0" fontAlgn="base" hangingPunct="0">
              <a:spcBef>
                <a:spcPct val="20000"/>
              </a:spcBef>
              <a:spcAft>
                <a:spcPct val="0"/>
              </a:spcAft>
              <a:buClrTx/>
              <a:buSzPct val="90000"/>
              <a:buFont typeface="Wingdings" pitchFamily="2" charset="2"/>
              <a:buChar char="§"/>
              <a:defRPr lang="en-US" sz="2400" kern="1200">
                <a:solidFill>
                  <a:schemeClr val="tx2"/>
                </a:solidFill>
                <a:latin typeface="+mn-lt"/>
                <a:ea typeface="MS PGothic" pitchFamily="34" charset="-128"/>
                <a:cs typeface="+mn-cs"/>
              </a:defRPr>
            </a:lvl1pPr>
            <a:lvl2pPr marL="742950" indent="-285750" algn="l" rtl="0" eaLnBrk="0" fontAlgn="base" hangingPunct="0">
              <a:spcBef>
                <a:spcPct val="20000"/>
              </a:spcBef>
              <a:spcAft>
                <a:spcPct val="0"/>
              </a:spcAft>
              <a:buClrTx/>
              <a:buSzPct val="90000"/>
              <a:buFont typeface="Arial" pitchFamily="34" charset="0"/>
              <a:buChar char="•"/>
              <a:defRPr lang="en-US" sz="2000" kern="1200">
                <a:solidFill>
                  <a:schemeClr val="tx2"/>
                </a:solidFill>
                <a:latin typeface="+mn-lt"/>
                <a:ea typeface="MS PGothic" pitchFamily="34" charset="-128"/>
                <a:cs typeface="+mn-cs"/>
              </a:defRPr>
            </a:lvl2pPr>
            <a:lvl3pPr marL="1143000" indent="-228600" algn="l" rtl="0" eaLnBrk="0" fontAlgn="base" hangingPunct="0">
              <a:spcBef>
                <a:spcPct val="20000"/>
              </a:spcBef>
              <a:spcAft>
                <a:spcPct val="0"/>
              </a:spcAft>
              <a:buClrTx/>
              <a:buSzPct val="60000"/>
              <a:buFont typeface="Courier New" pitchFamily="49" charset="0"/>
              <a:buChar char="o"/>
              <a:defRPr lang="en-US" sz="1800" kern="1200">
                <a:solidFill>
                  <a:schemeClr val="tx2"/>
                </a:solidFill>
                <a:latin typeface="+mn-lt"/>
                <a:ea typeface="MS PGothic" pitchFamily="34" charset="-128"/>
                <a:cs typeface="+mn-cs"/>
              </a:defRPr>
            </a:lvl3pPr>
            <a:lvl4pPr marL="1600200" indent="-228600" algn="l" rtl="0" eaLnBrk="0" fontAlgn="base" hangingPunct="0">
              <a:spcBef>
                <a:spcPct val="20000"/>
              </a:spcBef>
              <a:spcAft>
                <a:spcPct val="0"/>
              </a:spcAft>
              <a:buClrTx/>
              <a:buSzPct val="50000"/>
              <a:buFont typeface="Wingdings 2" pitchFamily="18" charset="2"/>
              <a:buChar char=""/>
              <a:defRPr lang="en-US" sz="1600" kern="1200">
                <a:solidFill>
                  <a:schemeClr val="tx2"/>
                </a:solidFill>
                <a:latin typeface="+mn-lt"/>
                <a:ea typeface="MS PGothic" pitchFamily="34" charset="-128"/>
                <a:cs typeface="+mn-cs"/>
              </a:defRPr>
            </a:lvl4pPr>
            <a:lvl5pPr marL="2057400" indent="-228600" algn="l" rtl="0" eaLnBrk="0" fontAlgn="base" hangingPunct="0">
              <a:spcBef>
                <a:spcPct val="20000"/>
              </a:spcBef>
              <a:spcAft>
                <a:spcPct val="0"/>
              </a:spcAft>
              <a:buClrTx/>
              <a:buSzPct val="40000"/>
              <a:buFont typeface="Wingdings" pitchFamily="2" charset="2"/>
              <a:buChar char="v"/>
              <a:defRPr lang="en-US" sz="1400" kern="1200">
                <a:solidFill>
                  <a:schemeClr val="tx2"/>
                </a:solidFill>
                <a:latin typeface="+mn-lt"/>
                <a:ea typeface="MS PGothic" pitchFamily="34" charset="-128"/>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a:lstStyle>
          <a:p>
            <a:r>
              <a:rPr lang="en-US" b="1" dirty="0" smtClean="0"/>
              <a:t>Semi-Join Implementation</a:t>
            </a:r>
            <a:r>
              <a:rPr lang="en-US" dirty="0" smtClean="0"/>
              <a:t>:</a:t>
            </a:r>
          </a:p>
          <a:p>
            <a:pPr lvl="1"/>
            <a:r>
              <a:rPr lang="en-US" dirty="0" smtClean="0">
                <a:solidFill>
                  <a:srgbClr val="0070C0"/>
                </a:solidFill>
              </a:rPr>
              <a:t>SELECT </a:t>
            </a:r>
            <a:r>
              <a:rPr lang="en-US" dirty="0" err="1" smtClean="0">
                <a:solidFill>
                  <a:srgbClr val="0070C0"/>
                </a:solidFill>
              </a:rPr>
              <a:t>D.deptNo</a:t>
            </a:r>
            <a:r>
              <a:rPr lang="en-US" dirty="0" smtClean="0">
                <a:solidFill>
                  <a:srgbClr val="0070C0"/>
                </a:solidFill>
              </a:rPr>
              <a:t>, </a:t>
            </a:r>
            <a:r>
              <a:rPr lang="en-US" dirty="0" err="1" smtClean="0">
                <a:solidFill>
                  <a:srgbClr val="0070C0"/>
                </a:solidFill>
              </a:rPr>
              <a:t>D.Dname</a:t>
            </a:r>
            <a:endParaRPr lang="en-US" dirty="0" smtClean="0">
              <a:solidFill>
                <a:srgbClr val="0070C0"/>
              </a:solidFill>
            </a:endParaRPr>
          </a:p>
          <a:p>
            <a:pPr lvl="1"/>
            <a:r>
              <a:rPr lang="en-US" dirty="0" smtClean="0">
                <a:solidFill>
                  <a:srgbClr val="0070C0"/>
                </a:solidFill>
              </a:rPr>
              <a:t>FROM Department D</a:t>
            </a:r>
          </a:p>
          <a:p>
            <a:pPr lvl="1"/>
            <a:r>
              <a:rPr lang="en-US" dirty="0" smtClean="0">
                <a:solidFill>
                  <a:srgbClr val="0070C0"/>
                </a:solidFill>
              </a:rPr>
              <a:t>WHERE </a:t>
            </a:r>
            <a:r>
              <a:rPr lang="en-US" b="1" u="sng" dirty="0" smtClean="0">
                <a:solidFill>
                  <a:srgbClr val="0070C0"/>
                </a:solidFill>
              </a:rPr>
              <a:t>EXISTS</a:t>
            </a:r>
          </a:p>
          <a:p>
            <a:pPr lvl="1"/>
            <a:r>
              <a:rPr lang="en-US" dirty="0" smtClean="0">
                <a:solidFill>
                  <a:srgbClr val="0070C0"/>
                </a:solidFill>
              </a:rPr>
              <a:t>(SELECT 1</a:t>
            </a:r>
          </a:p>
          <a:p>
            <a:pPr lvl="1"/>
            <a:r>
              <a:rPr lang="en-US" dirty="0" smtClean="0">
                <a:solidFill>
                  <a:srgbClr val="0070C0"/>
                </a:solidFill>
              </a:rPr>
              <a:t>FROM </a:t>
            </a:r>
            <a:r>
              <a:rPr lang="en-US" dirty="0">
                <a:solidFill>
                  <a:srgbClr val="0070C0"/>
                </a:solidFill>
              </a:rPr>
              <a:t>Employee </a:t>
            </a:r>
            <a:r>
              <a:rPr lang="en-US" dirty="0" smtClean="0">
                <a:solidFill>
                  <a:srgbClr val="0070C0"/>
                </a:solidFill>
              </a:rPr>
              <a:t>E</a:t>
            </a:r>
          </a:p>
          <a:p>
            <a:pPr lvl="1"/>
            <a:r>
              <a:rPr lang="en-US" dirty="0" smtClean="0">
                <a:solidFill>
                  <a:srgbClr val="0070C0"/>
                </a:solidFill>
              </a:rPr>
              <a:t>WHERE </a:t>
            </a:r>
            <a:r>
              <a:rPr lang="en-US" dirty="0" err="1" smtClean="0">
                <a:solidFill>
                  <a:srgbClr val="0070C0"/>
                </a:solidFill>
              </a:rPr>
              <a:t>E.deptNo</a:t>
            </a:r>
            <a:r>
              <a:rPr lang="en-US" dirty="0" smtClean="0">
                <a:solidFill>
                  <a:srgbClr val="0070C0"/>
                </a:solidFill>
              </a:rPr>
              <a:t> = </a:t>
            </a:r>
            <a:r>
              <a:rPr lang="en-US" dirty="0" err="1" smtClean="0">
                <a:solidFill>
                  <a:srgbClr val="0070C0"/>
                </a:solidFill>
              </a:rPr>
              <a:t>D.deptNo</a:t>
            </a:r>
            <a:r>
              <a:rPr lang="en-US" dirty="0" smtClean="0">
                <a:solidFill>
                  <a:srgbClr val="0070C0"/>
                </a:solidFill>
              </a:rPr>
              <a:t>)</a:t>
            </a:r>
          </a:p>
          <a:p>
            <a:pPr lvl="1"/>
            <a:r>
              <a:rPr lang="en-US" dirty="0" smtClean="0">
                <a:solidFill>
                  <a:srgbClr val="0070C0"/>
                </a:solidFill>
              </a:rPr>
              <a:t>ORDER BY </a:t>
            </a:r>
            <a:r>
              <a:rPr lang="en-US" dirty="0" err="1" smtClean="0">
                <a:solidFill>
                  <a:srgbClr val="0070C0"/>
                </a:solidFill>
              </a:rPr>
              <a:t>D.deptNo</a:t>
            </a:r>
            <a:r>
              <a:rPr lang="en-US" dirty="0" smtClean="0">
                <a:solidFill>
                  <a:srgbClr val="0070C0"/>
                </a:solidFill>
              </a:rPr>
              <a:t>;</a:t>
            </a:r>
          </a:p>
          <a:p>
            <a:pPr lvl="1"/>
            <a:endParaRPr lang="en-US" dirty="0" smtClean="0"/>
          </a:p>
          <a:p>
            <a:pPr lvl="1"/>
            <a:r>
              <a:rPr lang="en-US" dirty="0" smtClean="0"/>
              <a:t>No Department appears more than once</a:t>
            </a:r>
          </a:p>
          <a:p>
            <a:pPr lvl="1"/>
            <a:r>
              <a:rPr lang="en-US" dirty="0" smtClean="0">
                <a:solidFill>
                  <a:srgbClr val="FF0000"/>
                </a:solidFill>
              </a:rPr>
              <a:t>Oracle STOPS processing as soon as the first employee in the department is found</a:t>
            </a:r>
          </a:p>
          <a:p>
            <a:pPr lvl="1"/>
            <a:endParaRPr lang="en-US" dirty="0"/>
          </a:p>
        </p:txBody>
      </p:sp>
    </p:spTree>
    <p:extLst>
      <p:ext uri="{BB962C8B-B14F-4D97-AF65-F5344CB8AC3E}">
        <p14:creationId xmlns:p14="http://schemas.microsoft.com/office/powerpoint/2010/main" val="135966035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9785"/>
            <a:ext cx="8686800" cy="838200"/>
          </a:xfrm>
        </p:spPr>
        <p:txBody>
          <a:bodyPr/>
          <a:lstStyle/>
          <a:p>
            <a:r>
              <a:rPr lang="en-US" b="1" dirty="0"/>
              <a:t>Anti join</a:t>
            </a:r>
            <a:endParaRPr lang="en-US" dirty="0"/>
          </a:p>
        </p:txBody>
      </p:sp>
      <p:pic>
        <p:nvPicPr>
          <p:cNvPr id="6" name="Content Placeholder 5"/>
          <p:cNvPicPr>
            <a:picLocks noGrp="1" noChangeAspect="1"/>
          </p:cNvPicPr>
          <p:nvPr>
            <p:ph idx="1"/>
          </p:nvPr>
        </p:nvPicPr>
        <p:blipFill>
          <a:blip r:embed="rId2"/>
          <a:stretch>
            <a:fillRect/>
          </a:stretch>
        </p:blipFill>
        <p:spPr>
          <a:xfrm>
            <a:off x="381000" y="1052512"/>
            <a:ext cx="8029575" cy="3476625"/>
          </a:xfrm>
          <a:prstGeom prst="rect">
            <a:avLst/>
          </a:prstGeom>
        </p:spPr>
      </p:pic>
      <p:sp>
        <p:nvSpPr>
          <p:cNvPr id="4" name="Footer Placeholder 3"/>
          <p:cNvSpPr>
            <a:spLocks noGrp="1"/>
          </p:cNvSpPr>
          <p:nvPr>
            <p:ph type="ftr" sz="quarter" idx="10"/>
          </p:nvPr>
        </p:nvSpPr>
        <p:spPr/>
        <p:txBody>
          <a:bodyPr/>
          <a:lstStyle/>
          <a:p>
            <a:pPr>
              <a:defRPr/>
            </a:pPr>
            <a:r>
              <a:rPr lang="en-US" smtClean="0"/>
              <a:t>Jukić, Vrbsky, Nestorov – Database Systems </a:t>
            </a:r>
            <a:endParaRPr lang="en-US"/>
          </a:p>
        </p:txBody>
      </p:sp>
      <p:sp>
        <p:nvSpPr>
          <p:cNvPr id="5" name="Slide Number Placeholder 4"/>
          <p:cNvSpPr>
            <a:spLocks noGrp="1"/>
          </p:cNvSpPr>
          <p:nvPr>
            <p:ph type="sldNum" sz="quarter" idx="11"/>
          </p:nvPr>
        </p:nvSpPr>
        <p:spPr/>
        <p:txBody>
          <a:bodyPr/>
          <a:lstStyle/>
          <a:p>
            <a:r>
              <a:rPr lang="en-US" altLang="en-US" smtClean="0"/>
              <a:t>Chapter 5 – Slide  </a:t>
            </a:r>
            <a:fld id="{23E82BB3-E6A7-4832-978B-C5439D8E7D72}" type="slidenum">
              <a:rPr lang="en-US" altLang="en-US" b="1" smtClean="0"/>
              <a:pPr/>
              <a:t>38</a:t>
            </a:fld>
            <a:endParaRPr lang="en-US" altLang="en-US" b="1"/>
          </a:p>
        </p:txBody>
      </p:sp>
    </p:spTree>
    <p:extLst>
      <p:ext uri="{BB962C8B-B14F-4D97-AF65-F5344CB8AC3E}">
        <p14:creationId xmlns:p14="http://schemas.microsoft.com/office/powerpoint/2010/main" val="382261761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ANTI-join </a:t>
            </a:r>
            <a:r>
              <a:rPr lang="en-US" dirty="0"/>
              <a:t>example – </a:t>
            </a:r>
            <a:r>
              <a:rPr lang="en-US" sz="2000" dirty="0"/>
              <a:t>is implemented using </a:t>
            </a:r>
            <a:r>
              <a:rPr lang="en-US" sz="2000" dirty="0" smtClean="0"/>
              <a:t>NOT EXISTS </a:t>
            </a:r>
            <a:r>
              <a:rPr lang="en-US" sz="2000" dirty="0"/>
              <a:t>or </a:t>
            </a:r>
            <a:r>
              <a:rPr lang="en-US" sz="2000" dirty="0" smtClean="0"/>
              <a:t>NOT IN</a:t>
            </a:r>
            <a:endParaRPr lang="en-US" sz="2000" dirty="0"/>
          </a:p>
        </p:txBody>
      </p:sp>
      <p:sp>
        <p:nvSpPr>
          <p:cNvPr id="3" name="Content Placeholder 2"/>
          <p:cNvSpPr>
            <a:spLocks noGrp="1"/>
          </p:cNvSpPr>
          <p:nvPr>
            <p:ph idx="1"/>
          </p:nvPr>
        </p:nvSpPr>
        <p:spPr/>
        <p:txBody>
          <a:bodyPr>
            <a:normAutofit fontScale="62500" lnSpcReduction="20000"/>
          </a:bodyPr>
          <a:lstStyle/>
          <a:p>
            <a:r>
              <a:rPr lang="en-US" dirty="0"/>
              <a:t>In SQL, we would write the same relation using NOT IN or NOT EXISTS (although, in the case of NOT IN, we need to be extra careful with NULLs</a:t>
            </a:r>
            <a:r>
              <a:rPr lang="en-US" dirty="0" smtClean="0"/>
              <a:t>):</a:t>
            </a:r>
          </a:p>
          <a:p>
            <a:endParaRPr lang="en-US" dirty="0" smtClean="0"/>
          </a:p>
          <a:p>
            <a:r>
              <a:rPr lang="en-US" b="1" dirty="0" smtClean="0">
                <a:solidFill>
                  <a:srgbClr val="0070C0"/>
                </a:solidFill>
              </a:rPr>
              <a:t>-- </a:t>
            </a:r>
            <a:r>
              <a:rPr lang="en-US" b="1" dirty="0">
                <a:solidFill>
                  <a:srgbClr val="0070C0"/>
                </a:solidFill>
              </a:rPr>
              <a:t>NOT IN</a:t>
            </a:r>
          </a:p>
          <a:p>
            <a:r>
              <a:rPr lang="en-US" dirty="0"/>
              <a:t>SELECT *</a:t>
            </a:r>
          </a:p>
          <a:p>
            <a:r>
              <a:rPr lang="en-US" dirty="0"/>
              <a:t>FROM Employee</a:t>
            </a:r>
          </a:p>
          <a:p>
            <a:r>
              <a:rPr lang="en-US" dirty="0"/>
              <a:t>WHERE </a:t>
            </a:r>
            <a:r>
              <a:rPr lang="en-US" dirty="0" err="1"/>
              <a:t>DeptName</a:t>
            </a:r>
            <a:r>
              <a:rPr lang="en-US" dirty="0"/>
              <a:t> NOT IN (</a:t>
            </a:r>
          </a:p>
          <a:p>
            <a:r>
              <a:rPr lang="en-US" dirty="0"/>
              <a:t>  SELECT </a:t>
            </a:r>
            <a:r>
              <a:rPr lang="en-US" dirty="0" err="1"/>
              <a:t>DeptName</a:t>
            </a:r>
            <a:endParaRPr lang="en-US" dirty="0"/>
          </a:p>
          <a:p>
            <a:r>
              <a:rPr lang="en-US" dirty="0"/>
              <a:t>  FROM </a:t>
            </a:r>
            <a:r>
              <a:rPr lang="en-US" dirty="0" err="1"/>
              <a:t>Dept</a:t>
            </a:r>
            <a:endParaRPr lang="en-US" dirty="0"/>
          </a:p>
          <a:p>
            <a:r>
              <a:rPr lang="en-US" dirty="0"/>
              <a:t>)</a:t>
            </a:r>
          </a:p>
          <a:p>
            <a:r>
              <a:rPr lang="en-US" dirty="0"/>
              <a:t> </a:t>
            </a:r>
          </a:p>
          <a:p>
            <a:r>
              <a:rPr lang="en-US" b="1" dirty="0">
                <a:solidFill>
                  <a:srgbClr val="0070C0"/>
                </a:solidFill>
              </a:rPr>
              <a:t>-- NOT EXISTS</a:t>
            </a:r>
          </a:p>
          <a:p>
            <a:r>
              <a:rPr lang="en-US" dirty="0"/>
              <a:t>SELECT *</a:t>
            </a:r>
          </a:p>
          <a:p>
            <a:r>
              <a:rPr lang="en-US" dirty="0"/>
              <a:t>FROM Employee</a:t>
            </a:r>
          </a:p>
          <a:p>
            <a:r>
              <a:rPr lang="en-US" dirty="0"/>
              <a:t>WHERE NOT EXISTS (</a:t>
            </a:r>
          </a:p>
          <a:p>
            <a:r>
              <a:rPr lang="en-US" dirty="0"/>
              <a:t>  SELECT 1</a:t>
            </a:r>
          </a:p>
          <a:p>
            <a:r>
              <a:rPr lang="en-US" dirty="0"/>
              <a:t>  FROM </a:t>
            </a:r>
            <a:r>
              <a:rPr lang="en-US" dirty="0" err="1"/>
              <a:t>Dept</a:t>
            </a:r>
            <a:endParaRPr lang="en-US" dirty="0"/>
          </a:p>
          <a:p>
            <a:r>
              <a:rPr lang="en-US" dirty="0"/>
              <a:t>  WHERE </a:t>
            </a:r>
            <a:r>
              <a:rPr lang="en-US" dirty="0" err="1"/>
              <a:t>Employee.DeptName</a:t>
            </a:r>
            <a:r>
              <a:rPr lang="en-US" dirty="0"/>
              <a:t> = </a:t>
            </a:r>
            <a:r>
              <a:rPr lang="en-US" dirty="0" err="1"/>
              <a:t>Dept.DeptName</a:t>
            </a:r>
            <a:endParaRPr lang="en-US" dirty="0"/>
          </a:p>
          <a:p>
            <a:r>
              <a:rPr lang="en-US" dirty="0"/>
              <a:t>)</a:t>
            </a:r>
          </a:p>
        </p:txBody>
      </p:sp>
      <p:sp>
        <p:nvSpPr>
          <p:cNvPr id="4" name="Footer Placeholder 3"/>
          <p:cNvSpPr>
            <a:spLocks noGrp="1"/>
          </p:cNvSpPr>
          <p:nvPr>
            <p:ph type="ftr" sz="quarter" idx="10"/>
          </p:nvPr>
        </p:nvSpPr>
        <p:spPr/>
        <p:txBody>
          <a:bodyPr/>
          <a:lstStyle/>
          <a:p>
            <a:pPr>
              <a:defRPr/>
            </a:pPr>
            <a:r>
              <a:rPr lang="en-US" smtClean="0"/>
              <a:t>Jukić, Vrbsky, Nestorov – Database Systems </a:t>
            </a:r>
            <a:endParaRPr lang="en-US"/>
          </a:p>
        </p:txBody>
      </p:sp>
      <p:sp>
        <p:nvSpPr>
          <p:cNvPr id="5" name="Slide Number Placeholder 4"/>
          <p:cNvSpPr>
            <a:spLocks noGrp="1"/>
          </p:cNvSpPr>
          <p:nvPr>
            <p:ph type="sldNum" sz="quarter" idx="11"/>
          </p:nvPr>
        </p:nvSpPr>
        <p:spPr/>
        <p:txBody>
          <a:bodyPr/>
          <a:lstStyle/>
          <a:p>
            <a:r>
              <a:rPr lang="en-US" altLang="en-US" smtClean="0"/>
              <a:t>Chapter 5 – Slide  </a:t>
            </a:r>
            <a:fld id="{23E82BB3-E6A7-4832-978B-C5439D8E7D72}" type="slidenum">
              <a:rPr lang="en-US" altLang="en-US" b="1" smtClean="0"/>
              <a:pPr/>
              <a:t>39</a:t>
            </a:fld>
            <a:endParaRPr lang="en-US" altLang="en-US" b="1"/>
          </a:p>
        </p:txBody>
      </p:sp>
      <p:sp>
        <p:nvSpPr>
          <p:cNvPr id="7" name="Rectangle 2"/>
          <p:cNvSpPr>
            <a:spLocks noChangeArrowheads="1"/>
          </p:cNvSpPr>
          <p:nvPr/>
        </p:nvSpPr>
        <p:spPr bwMode="auto">
          <a:xfrm>
            <a:off x="3810000" y="2035821"/>
            <a:ext cx="4876800" cy="3216265"/>
          </a:xfrm>
          <a:prstGeom prst="rect">
            <a:avLst/>
          </a:prstGeom>
          <a:solidFill>
            <a:schemeClr val="bg1">
              <a:lumMod val="95000"/>
            </a:schemeClr>
          </a:solidFill>
          <a:ln>
            <a:noFill/>
          </a:ln>
          <a:effectLst/>
        </p:spPr>
        <p:txBody>
          <a:bodyPr vert="horz" wrap="square" lIns="0" tIns="0" rIns="0" bIns="0" numCol="1" anchor="ctr"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1"/>
            <a:r>
              <a:rPr kumimoji="0" lang="en-US" altLang="en-US" sz="1100" b="0" i="0" u="none" strike="noStrike" cap="none" normalizeH="0" baseline="0" dirty="0" smtClean="0">
                <a:ln>
                  <a:noFill/>
                </a:ln>
                <a:solidFill>
                  <a:srgbClr val="008200"/>
                </a:solidFill>
                <a:effectLst/>
                <a:latin typeface="Consolas" panose="020B0609020204030204" pitchFamily="49" charset="0"/>
                <a:cs typeface="Consolas" panose="020B0609020204030204" pitchFamily="49" charset="0"/>
              </a:rPr>
              <a:t>-- Natural anti join</a:t>
            </a:r>
            <a:endParaRPr kumimoji="0" lang="en-US" altLang="en-US" sz="800" b="0" i="0" u="none" strike="noStrike" cap="none" normalizeH="0" baseline="0" dirty="0" smtClean="0">
              <a:ln>
                <a:noFill/>
              </a:ln>
              <a:solidFill>
                <a:schemeClr val="tx1"/>
              </a:solidFill>
              <a:effectLst/>
            </a:endParaRPr>
          </a:p>
          <a:p>
            <a:pPr lvl="1"/>
            <a:r>
              <a:rPr kumimoji="0" lang="en-US" altLang="en-US" sz="1100" b="1" i="0" u="none" strike="noStrike" cap="none" normalizeH="0" baseline="0" dirty="0" smtClean="0">
                <a:ln>
                  <a:noFill/>
                </a:ln>
                <a:solidFill>
                  <a:srgbClr val="006699"/>
                </a:solidFill>
                <a:effectLst/>
                <a:latin typeface="Consolas" panose="020B0609020204030204" pitchFamily="49" charset="0"/>
                <a:cs typeface="Consolas" panose="020B0609020204030204" pitchFamily="49" charset="0"/>
              </a:rPr>
              <a:t>SELECT</a:t>
            </a:r>
            <a:r>
              <a:rPr kumimoji="0" lang="en-US" altLang="en-US" sz="1600" b="0" i="0" u="none" strike="noStrike" cap="none" normalizeH="0" baseline="0" dirty="0" smtClean="0">
                <a:ln>
                  <a:noFill/>
                </a:ln>
                <a:solidFill>
                  <a:srgbClr val="111111"/>
                </a:solidFill>
                <a:effectLst/>
                <a:latin typeface="Consolas" panose="020B0609020204030204" pitchFamily="49" charset="0"/>
                <a:cs typeface="Consolas" panose="020B0609020204030204" pitchFamily="49" charset="0"/>
              </a:rPr>
              <a:t> </a:t>
            </a:r>
            <a:r>
              <a:rPr kumimoji="0" lang="en-US" altLang="en-US"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800" b="0" i="0" u="none" strike="noStrike" cap="none" normalizeH="0" baseline="0" dirty="0" smtClean="0">
              <a:ln>
                <a:noFill/>
              </a:ln>
              <a:solidFill>
                <a:schemeClr val="tx1"/>
              </a:solidFill>
              <a:effectLst/>
            </a:endParaRPr>
          </a:p>
          <a:p>
            <a:pPr lvl="1"/>
            <a:r>
              <a:rPr kumimoji="0" lang="en-US" altLang="en-US" sz="1100" b="1" i="0" u="none" strike="noStrike" cap="none" normalizeH="0" baseline="0" dirty="0" smtClean="0">
                <a:ln>
                  <a:noFill/>
                </a:ln>
                <a:solidFill>
                  <a:srgbClr val="006699"/>
                </a:solidFill>
                <a:effectLst/>
                <a:latin typeface="Consolas" panose="020B0609020204030204" pitchFamily="49" charset="0"/>
                <a:cs typeface="Consolas" panose="020B0609020204030204" pitchFamily="49" charset="0"/>
              </a:rPr>
              <a:t>FROM</a:t>
            </a:r>
            <a:r>
              <a:rPr kumimoji="0" lang="en-US" altLang="en-US" sz="1600" b="0" i="0" u="none" strike="noStrike" cap="none" normalizeH="0" baseline="0" dirty="0" smtClean="0">
                <a:ln>
                  <a:noFill/>
                </a:ln>
                <a:solidFill>
                  <a:srgbClr val="111111"/>
                </a:solidFill>
                <a:effectLst/>
                <a:latin typeface="Consolas" panose="020B0609020204030204" pitchFamily="49" charset="0"/>
                <a:cs typeface="Consolas" panose="020B0609020204030204" pitchFamily="49" charset="0"/>
              </a:rPr>
              <a:t> </a:t>
            </a:r>
            <a:r>
              <a:rPr kumimoji="0" lang="en-US" altLang="en-US"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Employee</a:t>
            </a:r>
            <a:endParaRPr kumimoji="0" lang="en-US" altLang="en-US" sz="800" b="0" i="0" u="none" strike="noStrike" cap="none" normalizeH="0" baseline="0" dirty="0" smtClean="0">
              <a:ln>
                <a:noFill/>
              </a:ln>
              <a:solidFill>
                <a:schemeClr val="tx1"/>
              </a:solidFill>
              <a:effectLst/>
            </a:endParaRPr>
          </a:p>
          <a:p>
            <a:pPr lvl="1"/>
            <a:r>
              <a:rPr kumimoji="0" lang="en-US" altLang="en-US"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NATURAL </a:t>
            </a:r>
            <a:r>
              <a:rPr kumimoji="0" lang="en-US" altLang="en-US" sz="1100" b="0" i="0" u="none" strike="noStrike" cap="none" normalizeH="0" baseline="0" dirty="0" smtClean="0">
                <a:ln>
                  <a:noFill/>
                </a:ln>
                <a:solidFill>
                  <a:srgbClr val="FF1493"/>
                </a:solidFill>
                <a:effectLst/>
                <a:latin typeface="Consolas" panose="020B0609020204030204" pitchFamily="49" charset="0"/>
                <a:cs typeface="Consolas" panose="020B0609020204030204" pitchFamily="49" charset="0"/>
              </a:rPr>
              <a:t>LEFT</a:t>
            </a:r>
            <a:r>
              <a:rPr kumimoji="0" lang="en-US" altLang="en-US" sz="1600" b="0" i="0" u="none" strike="noStrike" cap="none" normalizeH="0" baseline="0" dirty="0" smtClean="0">
                <a:ln>
                  <a:noFill/>
                </a:ln>
                <a:solidFill>
                  <a:srgbClr val="111111"/>
                </a:solidFill>
                <a:effectLst/>
                <a:latin typeface="Consolas" panose="020B0609020204030204" pitchFamily="49" charset="0"/>
                <a:cs typeface="Consolas" panose="020B0609020204030204" pitchFamily="49" charset="0"/>
              </a:rPr>
              <a:t> </a:t>
            </a:r>
            <a:r>
              <a:rPr kumimoji="0" lang="en-US" altLang="en-US"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ANTI </a:t>
            </a:r>
            <a:r>
              <a:rPr kumimoji="0" lang="en-US" altLang="en-US" sz="1100" b="0" i="0" u="none" strike="noStrike" cap="none" normalizeH="0" baseline="0" dirty="0" smtClean="0">
                <a:ln>
                  <a:noFill/>
                </a:ln>
                <a:solidFill>
                  <a:srgbClr val="808080"/>
                </a:solidFill>
                <a:effectLst/>
                <a:latin typeface="Consolas" panose="020B0609020204030204" pitchFamily="49" charset="0"/>
                <a:cs typeface="Consolas" panose="020B0609020204030204" pitchFamily="49" charset="0"/>
              </a:rPr>
              <a:t>JOIN</a:t>
            </a:r>
            <a:r>
              <a:rPr kumimoji="0" lang="en-US" altLang="en-US" sz="1600" b="0" i="0" u="none" strike="noStrike" cap="none" normalizeH="0" baseline="0" dirty="0" smtClean="0">
                <a:ln>
                  <a:noFill/>
                </a:ln>
                <a:solidFill>
                  <a:srgbClr val="111111"/>
                </a:solidFill>
                <a:effectLst/>
                <a:latin typeface="Consolas" panose="020B0609020204030204" pitchFamily="49" charset="0"/>
                <a:cs typeface="Consolas" panose="020B0609020204030204" pitchFamily="49" charset="0"/>
              </a:rPr>
              <a:t> </a:t>
            </a:r>
            <a:r>
              <a:rPr kumimoji="0" lang="en-US" altLang="en-US" sz="11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Dept</a:t>
            </a:r>
            <a:endParaRPr kumimoji="0" lang="en-US" altLang="en-US" sz="800" b="0" i="0" u="none" strike="noStrike" cap="none" normalizeH="0" baseline="0" dirty="0" smtClean="0">
              <a:ln>
                <a:noFill/>
              </a:ln>
              <a:solidFill>
                <a:schemeClr val="tx1"/>
              </a:solidFill>
              <a:effectLst/>
            </a:endParaRPr>
          </a:p>
          <a:p>
            <a:pPr lvl="1"/>
            <a:r>
              <a:rPr kumimoji="0" lang="en-US" altLang="en-US" sz="1600" b="0" i="0" u="none" strike="noStrike" cap="none" normalizeH="0" baseline="0" dirty="0" smtClean="0">
                <a:ln>
                  <a:noFill/>
                </a:ln>
                <a:solidFill>
                  <a:srgbClr val="111111"/>
                </a:solidFill>
                <a:effectLst/>
                <a:latin typeface="Consolas" panose="020B0609020204030204" pitchFamily="49" charset="0"/>
                <a:cs typeface="Consolas" panose="020B0609020204030204" pitchFamily="49" charset="0"/>
              </a:rPr>
              <a:t> </a:t>
            </a:r>
            <a:endParaRPr kumimoji="0" lang="en-US" altLang="en-US" sz="800" b="0" i="0" u="none" strike="noStrike" cap="none" normalizeH="0" baseline="0" dirty="0" smtClean="0">
              <a:ln>
                <a:noFill/>
              </a:ln>
              <a:solidFill>
                <a:schemeClr val="tx1"/>
              </a:solidFill>
              <a:effectLst/>
            </a:endParaRPr>
          </a:p>
          <a:p>
            <a:pPr lvl="1"/>
            <a:r>
              <a:rPr kumimoji="0" lang="en-US" altLang="en-US" sz="1100" b="0" i="0" u="none" strike="noStrike" cap="none" normalizeH="0" baseline="0" dirty="0" smtClean="0">
                <a:ln>
                  <a:noFill/>
                </a:ln>
                <a:solidFill>
                  <a:srgbClr val="008200"/>
                </a:solidFill>
                <a:effectLst/>
                <a:latin typeface="Consolas" panose="020B0609020204030204" pitchFamily="49" charset="0"/>
                <a:cs typeface="Consolas" panose="020B0609020204030204" pitchFamily="49" charset="0"/>
              </a:rPr>
              <a:t>-- Anti join with USING clause</a:t>
            </a:r>
            <a:endParaRPr kumimoji="0" lang="en-US" altLang="en-US" sz="800" b="0" i="0" u="none" strike="noStrike" cap="none" normalizeH="0" baseline="0" dirty="0" smtClean="0">
              <a:ln>
                <a:noFill/>
              </a:ln>
              <a:solidFill>
                <a:schemeClr val="tx1"/>
              </a:solidFill>
              <a:effectLst/>
            </a:endParaRPr>
          </a:p>
          <a:p>
            <a:pPr lvl="1"/>
            <a:r>
              <a:rPr kumimoji="0" lang="en-US" altLang="en-US" sz="1100" b="1" i="0" u="none" strike="noStrike" cap="none" normalizeH="0" baseline="0" dirty="0" smtClean="0">
                <a:ln>
                  <a:noFill/>
                </a:ln>
                <a:solidFill>
                  <a:srgbClr val="006699"/>
                </a:solidFill>
                <a:effectLst/>
                <a:latin typeface="Consolas" panose="020B0609020204030204" pitchFamily="49" charset="0"/>
                <a:cs typeface="Consolas" panose="020B0609020204030204" pitchFamily="49" charset="0"/>
              </a:rPr>
              <a:t>SELECT</a:t>
            </a:r>
            <a:r>
              <a:rPr kumimoji="0" lang="en-US" altLang="en-US" sz="1600" b="0" i="0" u="none" strike="noStrike" cap="none" normalizeH="0" baseline="0" dirty="0" smtClean="0">
                <a:ln>
                  <a:noFill/>
                </a:ln>
                <a:solidFill>
                  <a:srgbClr val="111111"/>
                </a:solidFill>
                <a:effectLst/>
                <a:latin typeface="Consolas" panose="020B0609020204030204" pitchFamily="49" charset="0"/>
                <a:cs typeface="Consolas" panose="020B0609020204030204" pitchFamily="49" charset="0"/>
              </a:rPr>
              <a:t> </a:t>
            </a:r>
            <a:r>
              <a:rPr kumimoji="0" lang="en-US" altLang="en-US"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800" b="0" i="0" u="none" strike="noStrike" cap="none" normalizeH="0" baseline="0" dirty="0" smtClean="0">
              <a:ln>
                <a:noFill/>
              </a:ln>
              <a:solidFill>
                <a:schemeClr val="tx1"/>
              </a:solidFill>
              <a:effectLst/>
            </a:endParaRPr>
          </a:p>
          <a:p>
            <a:pPr lvl="1"/>
            <a:r>
              <a:rPr kumimoji="0" lang="en-US" altLang="en-US" sz="1100" b="1" i="0" u="none" strike="noStrike" cap="none" normalizeH="0" baseline="0" dirty="0" smtClean="0">
                <a:ln>
                  <a:noFill/>
                </a:ln>
                <a:solidFill>
                  <a:srgbClr val="006699"/>
                </a:solidFill>
                <a:effectLst/>
                <a:latin typeface="Consolas" panose="020B0609020204030204" pitchFamily="49" charset="0"/>
                <a:cs typeface="Consolas" panose="020B0609020204030204" pitchFamily="49" charset="0"/>
              </a:rPr>
              <a:t>FROM</a:t>
            </a:r>
            <a:r>
              <a:rPr kumimoji="0" lang="en-US" altLang="en-US" sz="1600" b="0" i="0" u="none" strike="noStrike" cap="none" normalizeH="0" baseline="0" dirty="0" smtClean="0">
                <a:ln>
                  <a:noFill/>
                </a:ln>
                <a:solidFill>
                  <a:srgbClr val="111111"/>
                </a:solidFill>
                <a:effectLst/>
                <a:latin typeface="Consolas" panose="020B0609020204030204" pitchFamily="49" charset="0"/>
                <a:cs typeface="Consolas" panose="020B0609020204030204" pitchFamily="49" charset="0"/>
              </a:rPr>
              <a:t> </a:t>
            </a:r>
            <a:r>
              <a:rPr kumimoji="0" lang="en-US" altLang="en-US"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Employee</a:t>
            </a:r>
            <a:endParaRPr kumimoji="0" lang="en-US" altLang="en-US" sz="800" b="0" i="0" u="none" strike="noStrike" cap="none" normalizeH="0" baseline="0" dirty="0" smtClean="0">
              <a:ln>
                <a:noFill/>
              </a:ln>
              <a:solidFill>
                <a:schemeClr val="tx1"/>
              </a:solidFill>
              <a:effectLst/>
            </a:endParaRPr>
          </a:p>
          <a:p>
            <a:pPr lvl="1"/>
            <a:r>
              <a:rPr kumimoji="0" lang="en-US" altLang="en-US" sz="1100" b="0" i="0" u="none" strike="noStrike" cap="none" normalizeH="0" baseline="0" dirty="0" smtClean="0">
                <a:ln>
                  <a:noFill/>
                </a:ln>
                <a:solidFill>
                  <a:srgbClr val="FF1493"/>
                </a:solidFill>
                <a:effectLst/>
                <a:latin typeface="Consolas" panose="020B0609020204030204" pitchFamily="49" charset="0"/>
                <a:cs typeface="Consolas" panose="020B0609020204030204" pitchFamily="49" charset="0"/>
              </a:rPr>
              <a:t>LEFT</a:t>
            </a:r>
            <a:r>
              <a:rPr kumimoji="0" lang="en-US" altLang="en-US" sz="1600" b="0" i="0" u="none" strike="noStrike" cap="none" normalizeH="0" baseline="0" dirty="0" smtClean="0">
                <a:ln>
                  <a:noFill/>
                </a:ln>
                <a:solidFill>
                  <a:srgbClr val="111111"/>
                </a:solidFill>
                <a:effectLst/>
                <a:latin typeface="Consolas" panose="020B0609020204030204" pitchFamily="49" charset="0"/>
                <a:cs typeface="Consolas" panose="020B0609020204030204" pitchFamily="49" charset="0"/>
              </a:rPr>
              <a:t> </a:t>
            </a:r>
            <a:r>
              <a:rPr kumimoji="0" lang="en-US" altLang="en-US"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ANTI </a:t>
            </a:r>
            <a:r>
              <a:rPr kumimoji="0" lang="en-US" altLang="en-US" sz="1100" b="0" i="0" u="none" strike="noStrike" cap="none" normalizeH="0" baseline="0" dirty="0" smtClean="0">
                <a:ln>
                  <a:noFill/>
                </a:ln>
                <a:solidFill>
                  <a:srgbClr val="808080"/>
                </a:solidFill>
                <a:effectLst/>
                <a:latin typeface="Consolas" panose="020B0609020204030204" pitchFamily="49" charset="0"/>
                <a:cs typeface="Consolas" panose="020B0609020204030204" pitchFamily="49" charset="0"/>
              </a:rPr>
              <a:t>JOIN</a:t>
            </a:r>
            <a:r>
              <a:rPr kumimoji="0" lang="en-US" altLang="en-US" sz="1600" b="0" i="0" u="none" strike="noStrike" cap="none" normalizeH="0" baseline="0" dirty="0" smtClean="0">
                <a:ln>
                  <a:noFill/>
                </a:ln>
                <a:solidFill>
                  <a:srgbClr val="111111"/>
                </a:solidFill>
                <a:effectLst/>
                <a:latin typeface="Consolas" panose="020B0609020204030204" pitchFamily="49" charset="0"/>
                <a:cs typeface="Consolas" panose="020B0609020204030204" pitchFamily="49" charset="0"/>
              </a:rPr>
              <a:t> </a:t>
            </a:r>
            <a:r>
              <a:rPr kumimoji="0" lang="en-US" altLang="en-US" sz="11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Dept</a:t>
            </a:r>
            <a:r>
              <a:rPr kumimoji="0" lang="en-US" altLang="en-US"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USING (</a:t>
            </a:r>
            <a:r>
              <a:rPr kumimoji="0" lang="en-US" altLang="en-US" sz="11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DeptName</a:t>
            </a:r>
            <a:r>
              <a:rPr kumimoji="0" lang="en-US" altLang="en-US"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800" b="0" i="0" u="none" strike="noStrike" cap="none" normalizeH="0" baseline="0" dirty="0" smtClean="0">
              <a:ln>
                <a:noFill/>
              </a:ln>
              <a:solidFill>
                <a:schemeClr val="tx1"/>
              </a:solidFill>
              <a:effectLst/>
            </a:endParaRPr>
          </a:p>
          <a:p>
            <a:pPr lvl="1"/>
            <a:r>
              <a:rPr kumimoji="0" lang="en-US" altLang="en-US" sz="1600" b="0" i="0" u="none" strike="noStrike" cap="none" normalizeH="0" baseline="0" dirty="0" smtClean="0">
                <a:ln>
                  <a:noFill/>
                </a:ln>
                <a:solidFill>
                  <a:srgbClr val="111111"/>
                </a:solidFill>
                <a:effectLst/>
                <a:latin typeface="Consolas" panose="020B0609020204030204" pitchFamily="49" charset="0"/>
                <a:cs typeface="Consolas" panose="020B0609020204030204" pitchFamily="49" charset="0"/>
              </a:rPr>
              <a:t> </a:t>
            </a:r>
            <a:endParaRPr kumimoji="0" lang="en-US" altLang="en-US" sz="800" b="0" i="0" u="none" strike="noStrike" cap="none" normalizeH="0" baseline="0" dirty="0" smtClean="0">
              <a:ln>
                <a:noFill/>
              </a:ln>
              <a:solidFill>
                <a:schemeClr val="tx1"/>
              </a:solidFill>
              <a:effectLst/>
            </a:endParaRPr>
          </a:p>
          <a:p>
            <a:pPr lvl="1"/>
            <a:r>
              <a:rPr kumimoji="0" lang="en-US" altLang="en-US" sz="1100" b="0" i="0" u="none" strike="noStrike" cap="none" normalizeH="0" baseline="0" dirty="0" smtClean="0">
                <a:ln>
                  <a:noFill/>
                </a:ln>
                <a:solidFill>
                  <a:srgbClr val="008200"/>
                </a:solidFill>
                <a:effectLst/>
                <a:latin typeface="Consolas" panose="020B0609020204030204" pitchFamily="49" charset="0"/>
                <a:cs typeface="Consolas" panose="020B0609020204030204" pitchFamily="49" charset="0"/>
              </a:rPr>
              <a:t>-- Anti join with ON clause</a:t>
            </a:r>
            <a:endParaRPr kumimoji="0" lang="en-US" altLang="en-US" sz="800" b="0" i="0" u="none" strike="noStrike" cap="none" normalizeH="0" baseline="0" dirty="0" smtClean="0">
              <a:ln>
                <a:noFill/>
              </a:ln>
              <a:solidFill>
                <a:schemeClr val="tx1"/>
              </a:solidFill>
              <a:effectLst/>
            </a:endParaRPr>
          </a:p>
          <a:p>
            <a:pPr lvl="1"/>
            <a:r>
              <a:rPr kumimoji="0" lang="en-US" altLang="en-US" sz="1100" b="1" i="0" u="none" strike="noStrike" cap="none" normalizeH="0" baseline="0" dirty="0" smtClean="0">
                <a:ln>
                  <a:noFill/>
                </a:ln>
                <a:solidFill>
                  <a:srgbClr val="006699"/>
                </a:solidFill>
                <a:effectLst/>
                <a:latin typeface="Consolas" panose="020B0609020204030204" pitchFamily="49" charset="0"/>
                <a:cs typeface="Consolas" panose="020B0609020204030204" pitchFamily="49" charset="0"/>
              </a:rPr>
              <a:t>SELECT</a:t>
            </a:r>
            <a:r>
              <a:rPr kumimoji="0" lang="en-US" altLang="en-US" sz="1600" b="0" i="0" u="none" strike="noStrike" cap="none" normalizeH="0" baseline="0" dirty="0" smtClean="0">
                <a:ln>
                  <a:noFill/>
                </a:ln>
                <a:solidFill>
                  <a:srgbClr val="111111"/>
                </a:solidFill>
                <a:effectLst/>
                <a:latin typeface="Consolas" panose="020B0609020204030204" pitchFamily="49" charset="0"/>
                <a:cs typeface="Consolas" panose="020B0609020204030204" pitchFamily="49" charset="0"/>
              </a:rPr>
              <a:t> </a:t>
            </a:r>
            <a:r>
              <a:rPr kumimoji="0" lang="en-US" altLang="en-US"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800" b="0" i="0" u="none" strike="noStrike" cap="none" normalizeH="0" baseline="0" dirty="0" smtClean="0">
              <a:ln>
                <a:noFill/>
              </a:ln>
              <a:solidFill>
                <a:schemeClr val="tx1"/>
              </a:solidFill>
              <a:effectLst/>
            </a:endParaRPr>
          </a:p>
          <a:p>
            <a:pPr lvl="1"/>
            <a:r>
              <a:rPr kumimoji="0" lang="en-US" altLang="en-US" sz="1100" b="1" i="0" u="none" strike="noStrike" cap="none" normalizeH="0" baseline="0" dirty="0" smtClean="0">
                <a:ln>
                  <a:noFill/>
                </a:ln>
                <a:solidFill>
                  <a:srgbClr val="006699"/>
                </a:solidFill>
                <a:effectLst/>
                <a:latin typeface="Consolas" panose="020B0609020204030204" pitchFamily="49" charset="0"/>
                <a:cs typeface="Consolas" panose="020B0609020204030204" pitchFamily="49" charset="0"/>
              </a:rPr>
              <a:t>FROM</a:t>
            </a:r>
            <a:r>
              <a:rPr kumimoji="0" lang="en-US" altLang="en-US" sz="1600" b="0" i="0" u="none" strike="noStrike" cap="none" normalizeH="0" baseline="0" dirty="0" smtClean="0">
                <a:ln>
                  <a:noFill/>
                </a:ln>
                <a:solidFill>
                  <a:srgbClr val="111111"/>
                </a:solidFill>
                <a:effectLst/>
                <a:latin typeface="Consolas" panose="020B0609020204030204" pitchFamily="49" charset="0"/>
                <a:cs typeface="Consolas" panose="020B0609020204030204" pitchFamily="49" charset="0"/>
              </a:rPr>
              <a:t> </a:t>
            </a:r>
            <a:r>
              <a:rPr kumimoji="0" lang="en-US" altLang="en-US"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Employee e</a:t>
            </a:r>
            <a:endParaRPr kumimoji="0" lang="en-US" altLang="en-US" sz="800" b="0" i="0" u="none" strike="noStrike" cap="none" normalizeH="0" baseline="0" dirty="0" smtClean="0">
              <a:ln>
                <a:noFill/>
              </a:ln>
              <a:solidFill>
                <a:schemeClr val="tx1"/>
              </a:solidFill>
              <a:effectLst/>
            </a:endParaRPr>
          </a:p>
          <a:p>
            <a:pPr lvl="1"/>
            <a:r>
              <a:rPr kumimoji="0" lang="en-US" altLang="en-US" sz="1100" b="0" i="0" u="none" strike="noStrike" cap="none" normalizeH="0" baseline="0" dirty="0" smtClean="0">
                <a:ln>
                  <a:noFill/>
                </a:ln>
                <a:solidFill>
                  <a:srgbClr val="FF1493"/>
                </a:solidFill>
                <a:effectLst/>
                <a:latin typeface="Consolas" panose="020B0609020204030204" pitchFamily="49" charset="0"/>
                <a:cs typeface="Consolas" panose="020B0609020204030204" pitchFamily="49" charset="0"/>
              </a:rPr>
              <a:t>LEFT</a:t>
            </a:r>
            <a:r>
              <a:rPr kumimoji="0" lang="en-US" altLang="en-US" sz="1600" b="0" i="0" u="none" strike="noStrike" cap="none" normalizeH="0" baseline="0" dirty="0" smtClean="0">
                <a:ln>
                  <a:noFill/>
                </a:ln>
                <a:solidFill>
                  <a:srgbClr val="111111"/>
                </a:solidFill>
                <a:effectLst/>
                <a:latin typeface="Consolas" panose="020B0609020204030204" pitchFamily="49" charset="0"/>
                <a:cs typeface="Consolas" panose="020B0609020204030204" pitchFamily="49" charset="0"/>
              </a:rPr>
              <a:t> </a:t>
            </a:r>
            <a:r>
              <a:rPr kumimoji="0" lang="en-US" altLang="en-US"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ANTI </a:t>
            </a:r>
            <a:r>
              <a:rPr kumimoji="0" lang="en-US" altLang="en-US" sz="1100" b="0" i="0" u="none" strike="noStrike" cap="none" normalizeH="0" baseline="0" dirty="0" smtClean="0">
                <a:ln>
                  <a:noFill/>
                </a:ln>
                <a:solidFill>
                  <a:srgbClr val="808080"/>
                </a:solidFill>
                <a:effectLst/>
                <a:latin typeface="Consolas" panose="020B0609020204030204" pitchFamily="49" charset="0"/>
                <a:cs typeface="Consolas" panose="020B0609020204030204" pitchFamily="49" charset="0"/>
              </a:rPr>
              <a:t>JOIN</a:t>
            </a:r>
            <a:r>
              <a:rPr kumimoji="0" lang="en-US" altLang="en-US" sz="1600" b="0" i="0" u="none" strike="noStrike" cap="none" normalizeH="0" baseline="0" dirty="0" smtClean="0">
                <a:ln>
                  <a:noFill/>
                </a:ln>
                <a:solidFill>
                  <a:srgbClr val="111111"/>
                </a:solidFill>
                <a:effectLst/>
                <a:latin typeface="Consolas" panose="020B0609020204030204" pitchFamily="49" charset="0"/>
                <a:cs typeface="Consolas" panose="020B0609020204030204" pitchFamily="49" charset="0"/>
              </a:rPr>
              <a:t> </a:t>
            </a:r>
            <a:r>
              <a:rPr kumimoji="0" lang="en-US" altLang="en-US" sz="11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Dept</a:t>
            </a:r>
            <a:r>
              <a:rPr kumimoji="0" lang="en-US" altLang="en-US"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d </a:t>
            </a:r>
            <a:r>
              <a:rPr kumimoji="0" lang="en-US" altLang="en-US" sz="1100" b="1" i="0" u="none" strike="noStrike" cap="none" normalizeH="0" baseline="0" dirty="0" smtClean="0">
                <a:ln>
                  <a:noFill/>
                </a:ln>
                <a:solidFill>
                  <a:srgbClr val="006699"/>
                </a:solidFill>
                <a:effectLst/>
                <a:latin typeface="Consolas" panose="020B0609020204030204" pitchFamily="49" charset="0"/>
                <a:cs typeface="Consolas" panose="020B0609020204030204" pitchFamily="49" charset="0"/>
              </a:rPr>
              <a:t>ON</a:t>
            </a:r>
            <a:r>
              <a:rPr kumimoji="0" lang="en-US" altLang="en-US" sz="1600" b="0" i="0" u="none" strike="noStrike" cap="none" normalizeH="0" baseline="0" dirty="0" smtClean="0">
                <a:ln>
                  <a:noFill/>
                </a:ln>
                <a:solidFill>
                  <a:srgbClr val="111111"/>
                </a:solidFill>
                <a:effectLst/>
                <a:latin typeface="Consolas" panose="020B0609020204030204" pitchFamily="49" charset="0"/>
                <a:cs typeface="Consolas" panose="020B0609020204030204" pitchFamily="49" charset="0"/>
              </a:rPr>
              <a:t> </a:t>
            </a:r>
            <a:r>
              <a:rPr kumimoji="0" lang="en-US" altLang="en-US" sz="11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e.DeptName</a:t>
            </a:r>
            <a:r>
              <a:rPr kumimoji="0" lang="en-US" altLang="en-US"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altLang="en-US" sz="11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d.DeptName</a:t>
            </a:r>
            <a:endParaRPr kumimoji="0" lang="en-US" altLang="en-US" sz="2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848414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example</a:t>
            </a:r>
            <a:endParaRPr lang="en-US" dirty="0"/>
          </a:p>
        </p:txBody>
      </p:sp>
      <p:sp>
        <p:nvSpPr>
          <p:cNvPr id="3" name="Content Placeholder 2"/>
          <p:cNvSpPr>
            <a:spLocks noGrp="1"/>
          </p:cNvSpPr>
          <p:nvPr>
            <p:ph idx="1"/>
          </p:nvPr>
        </p:nvSpPr>
        <p:spPr/>
        <p:txBody>
          <a:bodyPr>
            <a:normAutofit fontScale="85000" lnSpcReduction="10000"/>
          </a:bodyPr>
          <a:lstStyle/>
          <a:p>
            <a:pPr eaLnBrk="1" hangingPunct="1">
              <a:spcBef>
                <a:spcPct val="0"/>
              </a:spcBef>
              <a:buSzTx/>
              <a:buNone/>
            </a:pPr>
            <a:r>
              <a:rPr lang="en-US" altLang="en-US" b="1" dirty="0">
                <a:solidFill>
                  <a:schemeClr val="tx1"/>
                </a:solidFill>
                <a:latin typeface="Courier New" pitchFamily="49" charset="0"/>
                <a:cs typeface="Courier New" pitchFamily="49" charset="0"/>
              </a:rPr>
              <a:t>CREATE TABLE vendor</a:t>
            </a:r>
          </a:p>
          <a:p>
            <a:pPr eaLnBrk="1" hangingPunct="1">
              <a:spcBef>
                <a:spcPct val="0"/>
              </a:spcBef>
              <a:buSzTx/>
              <a:buNone/>
            </a:pPr>
            <a:r>
              <a:rPr lang="en-US" altLang="en-US" dirty="0">
                <a:solidFill>
                  <a:schemeClr val="tx1"/>
                </a:solidFill>
                <a:latin typeface="Courier New" pitchFamily="49" charset="0"/>
                <a:cs typeface="Courier New" pitchFamily="49" charset="0"/>
              </a:rPr>
              <a:t>( 	</a:t>
            </a:r>
            <a:r>
              <a:rPr lang="en-US" altLang="en-US" dirty="0" err="1">
                <a:solidFill>
                  <a:schemeClr val="tx1"/>
                </a:solidFill>
                <a:latin typeface="Courier New" pitchFamily="49" charset="0"/>
                <a:cs typeface="Courier New" pitchFamily="49" charset="0"/>
              </a:rPr>
              <a:t>vendorid</a:t>
            </a:r>
            <a:r>
              <a:rPr lang="en-US" altLang="en-US" dirty="0">
                <a:solidFill>
                  <a:schemeClr val="tx1"/>
                </a:solidFill>
                <a:latin typeface="Courier New" pitchFamily="49" charset="0"/>
                <a:cs typeface="Courier New" pitchFamily="49" charset="0"/>
              </a:rPr>
              <a:t> 	CHAR(2) 		NOT NULL,</a:t>
            </a:r>
          </a:p>
          <a:p>
            <a:pPr eaLnBrk="1" hangingPunct="1">
              <a:spcBef>
                <a:spcPct val="0"/>
              </a:spcBef>
              <a:buSzTx/>
              <a:buNone/>
            </a:pPr>
            <a:r>
              <a:rPr lang="en-US" altLang="en-US" dirty="0">
                <a:solidFill>
                  <a:schemeClr val="tx1"/>
                </a:solidFill>
                <a:latin typeface="Courier New" pitchFamily="49" charset="0"/>
                <a:cs typeface="Courier New" pitchFamily="49" charset="0"/>
              </a:rPr>
              <a:t>	</a:t>
            </a:r>
            <a:r>
              <a:rPr lang="en-US" altLang="en-US" dirty="0" err="1">
                <a:solidFill>
                  <a:schemeClr val="tx1"/>
                </a:solidFill>
                <a:latin typeface="Courier New" pitchFamily="49" charset="0"/>
                <a:cs typeface="Courier New" pitchFamily="49" charset="0"/>
              </a:rPr>
              <a:t>vendorname</a:t>
            </a:r>
            <a:r>
              <a:rPr lang="en-US" altLang="en-US" dirty="0">
                <a:solidFill>
                  <a:schemeClr val="tx1"/>
                </a:solidFill>
                <a:latin typeface="Courier New" pitchFamily="49" charset="0"/>
                <a:cs typeface="Courier New" pitchFamily="49" charset="0"/>
              </a:rPr>
              <a:t> 	VARCHAR(25) 	NOT NULL,</a:t>
            </a:r>
          </a:p>
          <a:p>
            <a:pPr eaLnBrk="1" hangingPunct="1">
              <a:spcBef>
                <a:spcPct val="0"/>
              </a:spcBef>
              <a:buSzTx/>
              <a:buNone/>
            </a:pPr>
            <a:r>
              <a:rPr lang="en-US" altLang="en-US" dirty="0">
                <a:solidFill>
                  <a:schemeClr val="tx1"/>
                </a:solidFill>
                <a:latin typeface="Courier New" pitchFamily="49" charset="0"/>
                <a:cs typeface="Courier New" pitchFamily="49" charset="0"/>
              </a:rPr>
              <a:t>	PRIMARY KEY (</a:t>
            </a:r>
            <a:r>
              <a:rPr lang="en-US" altLang="en-US" dirty="0" err="1">
                <a:solidFill>
                  <a:schemeClr val="tx1"/>
                </a:solidFill>
                <a:latin typeface="Courier New" pitchFamily="49" charset="0"/>
                <a:cs typeface="Courier New" pitchFamily="49" charset="0"/>
              </a:rPr>
              <a:t>vendorid</a:t>
            </a:r>
            <a:r>
              <a:rPr lang="en-US" altLang="en-US" dirty="0">
                <a:solidFill>
                  <a:schemeClr val="tx1"/>
                </a:solidFill>
                <a:latin typeface="Courier New" pitchFamily="49" charset="0"/>
                <a:cs typeface="Courier New" pitchFamily="49" charset="0"/>
              </a:rPr>
              <a:t>) );</a:t>
            </a:r>
          </a:p>
          <a:p>
            <a:pPr eaLnBrk="1" hangingPunct="1">
              <a:spcBef>
                <a:spcPct val="0"/>
              </a:spcBef>
              <a:buSzTx/>
              <a:buNone/>
            </a:pPr>
            <a:endParaRPr lang="en-US" altLang="en-US" dirty="0">
              <a:solidFill>
                <a:schemeClr val="tx1"/>
              </a:solidFill>
              <a:latin typeface="Courier New" pitchFamily="49" charset="0"/>
              <a:cs typeface="Courier New" pitchFamily="49" charset="0"/>
            </a:endParaRPr>
          </a:p>
          <a:p>
            <a:pPr eaLnBrk="1" hangingPunct="1">
              <a:spcBef>
                <a:spcPct val="0"/>
              </a:spcBef>
              <a:buSzTx/>
              <a:buNone/>
            </a:pPr>
            <a:endParaRPr lang="en-US" altLang="en-US" dirty="0">
              <a:solidFill>
                <a:schemeClr val="tx1"/>
              </a:solidFill>
              <a:latin typeface="Courier New" pitchFamily="49" charset="0"/>
              <a:cs typeface="Courier New" pitchFamily="49" charset="0"/>
            </a:endParaRPr>
          </a:p>
          <a:p>
            <a:pPr eaLnBrk="1" hangingPunct="1">
              <a:spcBef>
                <a:spcPct val="0"/>
              </a:spcBef>
              <a:buSzTx/>
              <a:buNone/>
            </a:pPr>
            <a:r>
              <a:rPr lang="en-US" altLang="en-US" b="1" dirty="0">
                <a:solidFill>
                  <a:schemeClr val="tx1"/>
                </a:solidFill>
                <a:latin typeface="Courier New" pitchFamily="49" charset="0"/>
                <a:cs typeface="Courier New" pitchFamily="49" charset="0"/>
              </a:rPr>
              <a:t>CREATE TABLE product</a:t>
            </a:r>
          </a:p>
          <a:p>
            <a:pPr eaLnBrk="1" hangingPunct="1">
              <a:spcBef>
                <a:spcPct val="0"/>
              </a:spcBef>
              <a:buSzTx/>
              <a:buNone/>
            </a:pPr>
            <a:r>
              <a:rPr lang="en-US" altLang="en-US" dirty="0">
                <a:solidFill>
                  <a:schemeClr val="tx1"/>
                </a:solidFill>
                <a:latin typeface="Courier New" pitchFamily="49" charset="0"/>
                <a:cs typeface="Courier New" pitchFamily="49" charset="0"/>
              </a:rPr>
              <a:t>( 	</a:t>
            </a:r>
            <a:r>
              <a:rPr lang="en-US" altLang="en-US" dirty="0" err="1">
                <a:solidFill>
                  <a:schemeClr val="tx1"/>
                </a:solidFill>
                <a:latin typeface="Courier New" pitchFamily="49" charset="0"/>
                <a:cs typeface="Courier New" pitchFamily="49" charset="0"/>
              </a:rPr>
              <a:t>productid</a:t>
            </a:r>
            <a:r>
              <a:rPr lang="en-US" altLang="en-US" dirty="0">
                <a:solidFill>
                  <a:schemeClr val="tx1"/>
                </a:solidFill>
                <a:latin typeface="Courier New" pitchFamily="49" charset="0"/>
                <a:cs typeface="Courier New" pitchFamily="49" charset="0"/>
              </a:rPr>
              <a:t> 	CHAR(3) 		NOT NULL,</a:t>
            </a:r>
          </a:p>
          <a:p>
            <a:pPr eaLnBrk="1" hangingPunct="1">
              <a:spcBef>
                <a:spcPct val="0"/>
              </a:spcBef>
              <a:buSzTx/>
              <a:buNone/>
            </a:pPr>
            <a:r>
              <a:rPr lang="en-US" altLang="en-US" dirty="0">
                <a:solidFill>
                  <a:schemeClr val="tx1"/>
                </a:solidFill>
                <a:latin typeface="Courier New" pitchFamily="49" charset="0"/>
                <a:cs typeface="Courier New" pitchFamily="49" charset="0"/>
              </a:rPr>
              <a:t>	</a:t>
            </a:r>
            <a:r>
              <a:rPr lang="en-US" altLang="en-US" dirty="0" err="1">
                <a:solidFill>
                  <a:schemeClr val="tx1"/>
                </a:solidFill>
                <a:latin typeface="Courier New" pitchFamily="49" charset="0"/>
                <a:cs typeface="Courier New" pitchFamily="49" charset="0"/>
              </a:rPr>
              <a:t>productname</a:t>
            </a:r>
            <a:r>
              <a:rPr lang="en-US" altLang="en-US" dirty="0">
                <a:solidFill>
                  <a:schemeClr val="tx1"/>
                </a:solidFill>
                <a:latin typeface="Courier New" pitchFamily="49" charset="0"/>
                <a:cs typeface="Courier New" pitchFamily="49" charset="0"/>
              </a:rPr>
              <a:t> 	VARCHAR(25) 	NOT NULL,</a:t>
            </a:r>
          </a:p>
          <a:p>
            <a:pPr eaLnBrk="1" hangingPunct="1">
              <a:spcBef>
                <a:spcPct val="0"/>
              </a:spcBef>
              <a:buSzTx/>
              <a:buNone/>
            </a:pPr>
            <a:r>
              <a:rPr lang="en-US" altLang="en-US" dirty="0">
                <a:solidFill>
                  <a:schemeClr val="tx1"/>
                </a:solidFill>
                <a:latin typeface="Courier New" pitchFamily="49" charset="0"/>
                <a:cs typeface="Courier New" pitchFamily="49" charset="0"/>
              </a:rPr>
              <a:t>	</a:t>
            </a:r>
            <a:r>
              <a:rPr lang="en-US" altLang="en-US" dirty="0" err="1">
                <a:solidFill>
                  <a:schemeClr val="tx1"/>
                </a:solidFill>
                <a:latin typeface="Courier New" pitchFamily="49" charset="0"/>
                <a:cs typeface="Courier New" pitchFamily="49" charset="0"/>
              </a:rPr>
              <a:t>productprice</a:t>
            </a:r>
            <a:r>
              <a:rPr lang="en-US" altLang="en-US" dirty="0">
                <a:solidFill>
                  <a:schemeClr val="tx1"/>
                </a:solidFill>
                <a:latin typeface="Courier New" pitchFamily="49" charset="0"/>
                <a:cs typeface="Courier New" pitchFamily="49" charset="0"/>
              </a:rPr>
              <a:t> 	NUMERIC(7,2)	NOT NULL,</a:t>
            </a:r>
          </a:p>
          <a:p>
            <a:pPr eaLnBrk="1" hangingPunct="1">
              <a:spcBef>
                <a:spcPct val="0"/>
              </a:spcBef>
              <a:buSzTx/>
              <a:buNone/>
            </a:pPr>
            <a:r>
              <a:rPr lang="en-US" altLang="en-US" dirty="0">
                <a:solidFill>
                  <a:schemeClr val="tx1"/>
                </a:solidFill>
                <a:latin typeface="Courier New" pitchFamily="49" charset="0"/>
                <a:cs typeface="Courier New" pitchFamily="49" charset="0"/>
              </a:rPr>
              <a:t>	</a:t>
            </a:r>
            <a:r>
              <a:rPr lang="en-US" altLang="en-US" dirty="0" err="1">
                <a:solidFill>
                  <a:schemeClr val="tx1"/>
                </a:solidFill>
                <a:latin typeface="Courier New" pitchFamily="49" charset="0"/>
                <a:cs typeface="Courier New" pitchFamily="49" charset="0"/>
              </a:rPr>
              <a:t>vendorid</a:t>
            </a:r>
            <a:r>
              <a:rPr lang="en-US" altLang="en-US" dirty="0">
                <a:solidFill>
                  <a:schemeClr val="tx1"/>
                </a:solidFill>
                <a:latin typeface="Courier New" pitchFamily="49" charset="0"/>
                <a:cs typeface="Courier New" pitchFamily="49" charset="0"/>
              </a:rPr>
              <a:t> 	CHAR(2) 		NOT NULL,</a:t>
            </a:r>
          </a:p>
          <a:p>
            <a:pPr eaLnBrk="1" hangingPunct="1">
              <a:spcBef>
                <a:spcPct val="0"/>
              </a:spcBef>
              <a:buSzTx/>
              <a:buNone/>
            </a:pPr>
            <a:r>
              <a:rPr lang="en-US" altLang="en-US" dirty="0">
                <a:solidFill>
                  <a:schemeClr val="tx1"/>
                </a:solidFill>
                <a:latin typeface="Courier New" pitchFamily="49" charset="0"/>
                <a:cs typeface="Courier New" pitchFamily="49" charset="0"/>
              </a:rPr>
              <a:t>	</a:t>
            </a:r>
            <a:r>
              <a:rPr lang="en-US" altLang="en-US" dirty="0" err="1">
                <a:solidFill>
                  <a:schemeClr val="tx1"/>
                </a:solidFill>
                <a:latin typeface="Courier New" pitchFamily="49" charset="0"/>
                <a:cs typeface="Courier New" pitchFamily="49" charset="0"/>
              </a:rPr>
              <a:t>categoryid</a:t>
            </a:r>
            <a:r>
              <a:rPr lang="en-US" altLang="en-US" dirty="0">
                <a:solidFill>
                  <a:schemeClr val="tx1"/>
                </a:solidFill>
                <a:latin typeface="Courier New" pitchFamily="49" charset="0"/>
                <a:cs typeface="Courier New" pitchFamily="49" charset="0"/>
              </a:rPr>
              <a:t> 	CHAR(2) 		NOT NULL,</a:t>
            </a:r>
          </a:p>
          <a:p>
            <a:pPr eaLnBrk="1" hangingPunct="1">
              <a:spcBef>
                <a:spcPct val="0"/>
              </a:spcBef>
              <a:buSzTx/>
              <a:buNone/>
            </a:pPr>
            <a:r>
              <a:rPr lang="en-US" altLang="en-US" dirty="0">
                <a:solidFill>
                  <a:schemeClr val="tx1"/>
                </a:solidFill>
                <a:latin typeface="Courier New" pitchFamily="49" charset="0"/>
                <a:cs typeface="Courier New" pitchFamily="49" charset="0"/>
              </a:rPr>
              <a:t>	PRIMARY KEY (</a:t>
            </a:r>
            <a:r>
              <a:rPr lang="en-US" altLang="en-US" dirty="0" err="1">
                <a:solidFill>
                  <a:schemeClr val="tx1"/>
                </a:solidFill>
                <a:latin typeface="Courier New" pitchFamily="49" charset="0"/>
                <a:cs typeface="Courier New" pitchFamily="49" charset="0"/>
              </a:rPr>
              <a:t>productid</a:t>
            </a:r>
            <a:r>
              <a:rPr lang="en-US" altLang="en-US" dirty="0">
                <a:solidFill>
                  <a:schemeClr val="tx1"/>
                </a:solidFill>
                <a:latin typeface="Courier New" pitchFamily="49" charset="0"/>
                <a:cs typeface="Courier New" pitchFamily="49" charset="0"/>
              </a:rPr>
              <a:t>),</a:t>
            </a:r>
          </a:p>
          <a:p>
            <a:pPr eaLnBrk="1" hangingPunct="1">
              <a:spcBef>
                <a:spcPct val="0"/>
              </a:spcBef>
              <a:buSzTx/>
              <a:buNone/>
            </a:pPr>
            <a:r>
              <a:rPr lang="en-US" altLang="en-US" dirty="0">
                <a:solidFill>
                  <a:schemeClr val="tx1"/>
                </a:solidFill>
                <a:latin typeface="Courier New" pitchFamily="49" charset="0"/>
                <a:cs typeface="Courier New" pitchFamily="49" charset="0"/>
              </a:rPr>
              <a:t>	FOREIGN KEY (</a:t>
            </a:r>
            <a:r>
              <a:rPr lang="en-US" altLang="en-US" dirty="0" err="1">
                <a:solidFill>
                  <a:schemeClr val="tx1"/>
                </a:solidFill>
                <a:latin typeface="Courier New" pitchFamily="49" charset="0"/>
                <a:cs typeface="Courier New" pitchFamily="49" charset="0"/>
              </a:rPr>
              <a:t>vendorid</a:t>
            </a:r>
            <a:r>
              <a:rPr lang="en-US" altLang="en-US" dirty="0">
                <a:solidFill>
                  <a:schemeClr val="tx1"/>
                </a:solidFill>
                <a:latin typeface="Courier New" pitchFamily="49" charset="0"/>
                <a:cs typeface="Courier New" pitchFamily="49" charset="0"/>
              </a:rPr>
              <a:t>) REFERENCES vendor(</a:t>
            </a:r>
            <a:r>
              <a:rPr lang="en-US" altLang="en-US" dirty="0" err="1">
                <a:solidFill>
                  <a:schemeClr val="tx1"/>
                </a:solidFill>
                <a:latin typeface="Courier New" pitchFamily="49" charset="0"/>
                <a:cs typeface="Courier New" pitchFamily="49" charset="0"/>
              </a:rPr>
              <a:t>vendorid</a:t>
            </a:r>
            <a:r>
              <a:rPr lang="en-US" altLang="en-US" dirty="0">
                <a:solidFill>
                  <a:schemeClr val="tx1"/>
                </a:solidFill>
                <a:latin typeface="Courier New" pitchFamily="49" charset="0"/>
                <a:cs typeface="Courier New" pitchFamily="49" charset="0"/>
              </a:rPr>
              <a:t>),</a:t>
            </a:r>
          </a:p>
          <a:p>
            <a:pPr eaLnBrk="1" hangingPunct="1">
              <a:spcBef>
                <a:spcPct val="0"/>
              </a:spcBef>
              <a:buSzTx/>
              <a:buNone/>
            </a:pPr>
            <a:r>
              <a:rPr lang="en-US" altLang="en-US" dirty="0">
                <a:solidFill>
                  <a:schemeClr val="tx1"/>
                </a:solidFill>
                <a:latin typeface="Courier New" pitchFamily="49" charset="0"/>
                <a:cs typeface="Courier New" pitchFamily="49" charset="0"/>
              </a:rPr>
              <a:t>	FOREIGN KEY (</a:t>
            </a:r>
            <a:r>
              <a:rPr lang="en-US" altLang="en-US" dirty="0" err="1">
                <a:solidFill>
                  <a:schemeClr val="tx1"/>
                </a:solidFill>
                <a:latin typeface="Courier New" pitchFamily="49" charset="0"/>
                <a:cs typeface="Courier New" pitchFamily="49" charset="0"/>
              </a:rPr>
              <a:t>categoryid</a:t>
            </a:r>
            <a:r>
              <a:rPr lang="en-US" altLang="en-US" dirty="0">
                <a:solidFill>
                  <a:schemeClr val="tx1"/>
                </a:solidFill>
                <a:latin typeface="Courier New" pitchFamily="49" charset="0"/>
                <a:cs typeface="Courier New" pitchFamily="49" charset="0"/>
              </a:rPr>
              <a:t>) REFERENCES category(</a:t>
            </a:r>
            <a:r>
              <a:rPr lang="en-US" altLang="en-US" dirty="0" err="1">
                <a:solidFill>
                  <a:schemeClr val="tx1"/>
                </a:solidFill>
                <a:latin typeface="Courier New" pitchFamily="49" charset="0"/>
                <a:cs typeface="Courier New" pitchFamily="49" charset="0"/>
              </a:rPr>
              <a:t>categoryid</a:t>
            </a:r>
            <a:r>
              <a:rPr lang="en-US" altLang="en-US" dirty="0">
                <a:solidFill>
                  <a:schemeClr val="tx1"/>
                </a:solidFill>
                <a:latin typeface="Courier New" pitchFamily="49" charset="0"/>
                <a:cs typeface="Courier New" pitchFamily="49" charset="0"/>
              </a:rPr>
              <a:t>) );</a:t>
            </a:r>
          </a:p>
          <a:p>
            <a:endParaRPr lang="en-US" dirty="0"/>
          </a:p>
        </p:txBody>
      </p:sp>
      <p:sp>
        <p:nvSpPr>
          <p:cNvPr id="4" name="Footer Placeholder 3"/>
          <p:cNvSpPr>
            <a:spLocks noGrp="1"/>
          </p:cNvSpPr>
          <p:nvPr>
            <p:ph type="ftr" sz="quarter" idx="10"/>
          </p:nvPr>
        </p:nvSpPr>
        <p:spPr/>
        <p:txBody>
          <a:bodyPr/>
          <a:lstStyle/>
          <a:p>
            <a:pPr>
              <a:defRPr/>
            </a:pPr>
            <a:r>
              <a:rPr lang="en-US" smtClean="0"/>
              <a:t>Jukić, Vrbsky, Nestorov – Database Systems </a:t>
            </a:r>
            <a:endParaRPr lang="en-US"/>
          </a:p>
        </p:txBody>
      </p:sp>
      <p:sp>
        <p:nvSpPr>
          <p:cNvPr id="5" name="Slide Number Placeholder 4"/>
          <p:cNvSpPr>
            <a:spLocks noGrp="1"/>
          </p:cNvSpPr>
          <p:nvPr>
            <p:ph type="sldNum" sz="quarter" idx="11"/>
          </p:nvPr>
        </p:nvSpPr>
        <p:spPr/>
        <p:txBody>
          <a:bodyPr/>
          <a:lstStyle/>
          <a:p>
            <a:r>
              <a:rPr lang="en-US" altLang="en-US" smtClean="0"/>
              <a:t>Chapter 5 – Slide  </a:t>
            </a:r>
            <a:fld id="{23E82BB3-E6A7-4832-978B-C5439D8E7D72}" type="slidenum">
              <a:rPr lang="en-US" altLang="en-US" b="1" smtClean="0"/>
              <a:pPr/>
              <a:t>4</a:t>
            </a:fld>
            <a:endParaRPr lang="en-US" altLang="en-US" b="1"/>
          </a:p>
        </p:txBody>
      </p:sp>
    </p:spTree>
    <p:extLst>
      <p:ext uri="{BB962C8B-B14F-4D97-AF65-F5344CB8AC3E}">
        <p14:creationId xmlns:p14="http://schemas.microsoft.com/office/powerpoint/2010/main" val="326598999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Useful resource</a:t>
            </a:r>
            <a:endParaRPr lang="en-US" dirty="0"/>
          </a:p>
        </p:txBody>
      </p:sp>
      <p:sp>
        <p:nvSpPr>
          <p:cNvPr id="3" name="Content Placeholder 2"/>
          <p:cNvSpPr>
            <a:spLocks noGrp="1"/>
          </p:cNvSpPr>
          <p:nvPr>
            <p:ph idx="1"/>
          </p:nvPr>
        </p:nvSpPr>
        <p:spPr/>
        <p:txBody>
          <a:bodyPr/>
          <a:lstStyle/>
          <a:p>
            <a:r>
              <a:rPr lang="en-US" dirty="0">
                <a:hlinkClick r:id="rId2"/>
              </a:rPr>
              <a:t>https://</a:t>
            </a:r>
            <a:r>
              <a:rPr lang="en-US" dirty="0" smtClean="0">
                <a:hlinkClick r:id="rId2"/>
              </a:rPr>
              <a:t>www.w3schools.com/sql/sql_join.asp</a:t>
            </a:r>
            <a:endParaRPr lang="en-US" dirty="0" smtClean="0"/>
          </a:p>
          <a:p>
            <a:endParaRPr lang="en-US" dirty="0"/>
          </a:p>
        </p:txBody>
      </p:sp>
      <p:sp>
        <p:nvSpPr>
          <p:cNvPr id="4" name="Footer Placeholder 3"/>
          <p:cNvSpPr>
            <a:spLocks noGrp="1"/>
          </p:cNvSpPr>
          <p:nvPr>
            <p:ph type="ftr" sz="quarter" idx="10"/>
          </p:nvPr>
        </p:nvSpPr>
        <p:spPr/>
        <p:txBody>
          <a:bodyPr/>
          <a:lstStyle/>
          <a:p>
            <a:pPr>
              <a:defRPr/>
            </a:pPr>
            <a:r>
              <a:rPr lang="en-US" smtClean="0"/>
              <a:t>Jukić, Vrbsky, Nestorov – Database Systems </a:t>
            </a:r>
            <a:endParaRPr lang="en-US"/>
          </a:p>
        </p:txBody>
      </p:sp>
      <p:sp>
        <p:nvSpPr>
          <p:cNvPr id="5" name="Slide Number Placeholder 4"/>
          <p:cNvSpPr>
            <a:spLocks noGrp="1"/>
          </p:cNvSpPr>
          <p:nvPr>
            <p:ph type="sldNum" sz="quarter" idx="11"/>
          </p:nvPr>
        </p:nvSpPr>
        <p:spPr/>
        <p:txBody>
          <a:bodyPr/>
          <a:lstStyle/>
          <a:p>
            <a:r>
              <a:rPr lang="en-US" altLang="en-US" smtClean="0"/>
              <a:t>Chapter 5 – Slide  </a:t>
            </a:r>
            <a:fld id="{23E82BB3-E6A7-4832-978B-C5439D8E7D72}" type="slidenum">
              <a:rPr lang="en-US" altLang="en-US" b="1" smtClean="0"/>
              <a:pPr/>
              <a:t>40</a:t>
            </a:fld>
            <a:endParaRPr lang="en-US" altLang="en-US" b="1"/>
          </a:p>
        </p:txBody>
      </p:sp>
      <p:pic>
        <p:nvPicPr>
          <p:cNvPr id="6" name="Picture 5"/>
          <p:cNvPicPr>
            <a:picLocks noChangeAspect="1"/>
          </p:cNvPicPr>
          <p:nvPr/>
        </p:nvPicPr>
        <p:blipFill>
          <a:blip r:embed="rId3"/>
          <a:stretch>
            <a:fillRect/>
          </a:stretch>
        </p:blipFill>
        <p:spPr>
          <a:xfrm>
            <a:off x="523875" y="2514600"/>
            <a:ext cx="8010525" cy="3286369"/>
          </a:xfrm>
          <a:prstGeom prst="rect">
            <a:avLst/>
          </a:prstGeom>
        </p:spPr>
      </p:pic>
    </p:spTree>
    <p:extLst>
      <p:ext uri="{BB962C8B-B14F-4D97-AF65-F5344CB8AC3E}">
        <p14:creationId xmlns:p14="http://schemas.microsoft.com/office/powerpoint/2010/main" val="3954502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example</a:t>
            </a:r>
            <a:endParaRPr lang="en-US" dirty="0"/>
          </a:p>
        </p:txBody>
      </p:sp>
      <p:sp>
        <p:nvSpPr>
          <p:cNvPr id="4" name="Footer Placeholder 3"/>
          <p:cNvSpPr>
            <a:spLocks noGrp="1"/>
          </p:cNvSpPr>
          <p:nvPr>
            <p:ph type="ftr" sz="quarter" idx="10"/>
          </p:nvPr>
        </p:nvSpPr>
        <p:spPr/>
        <p:txBody>
          <a:bodyPr/>
          <a:lstStyle/>
          <a:p>
            <a:pPr>
              <a:defRPr/>
            </a:pPr>
            <a:r>
              <a:rPr lang="en-US" smtClean="0"/>
              <a:t>Jukić, Vrbsky, Nestorov – Database Systems </a:t>
            </a:r>
            <a:endParaRPr lang="en-US"/>
          </a:p>
        </p:txBody>
      </p:sp>
      <p:sp>
        <p:nvSpPr>
          <p:cNvPr id="5" name="Slide Number Placeholder 4"/>
          <p:cNvSpPr>
            <a:spLocks noGrp="1"/>
          </p:cNvSpPr>
          <p:nvPr>
            <p:ph type="sldNum" sz="quarter" idx="11"/>
          </p:nvPr>
        </p:nvSpPr>
        <p:spPr/>
        <p:txBody>
          <a:bodyPr/>
          <a:lstStyle/>
          <a:p>
            <a:r>
              <a:rPr lang="en-US" altLang="en-US" smtClean="0"/>
              <a:t>Chapter 5 – Slide  </a:t>
            </a:r>
            <a:fld id="{23E82BB3-E6A7-4832-978B-C5439D8E7D72}" type="slidenum">
              <a:rPr lang="en-US" altLang="en-US" b="1" smtClean="0"/>
              <a:pPr/>
              <a:t>5</a:t>
            </a:fld>
            <a:endParaRPr lang="en-US" altLang="en-US" b="1"/>
          </a:p>
        </p:txBody>
      </p:sp>
      <p:sp>
        <p:nvSpPr>
          <p:cNvPr id="6" name="Content Placeholder 5"/>
          <p:cNvSpPr>
            <a:spLocks noGrp="1"/>
          </p:cNvSpPr>
          <p:nvPr>
            <p:ph idx="1"/>
          </p:nvPr>
        </p:nvSpPr>
        <p:spPr/>
        <p:txBody>
          <a:bodyPr/>
          <a:lstStyle/>
          <a:p>
            <a:r>
              <a:rPr lang="en-US" dirty="0" smtClean="0"/>
              <a:t>Vendor &amp; </a:t>
            </a:r>
            <a:r>
              <a:rPr lang="en-US" dirty="0" err="1" smtClean="0"/>
              <a:t>Produc</a:t>
            </a:r>
            <a:endParaRPr lang="en-US" dirty="0"/>
          </a:p>
        </p:txBody>
      </p:sp>
      <p:sp>
        <p:nvSpPr>
          <p:cNvPr id="7" name="TextBox 8"/>
          <p:cNvSpPr txBox="1">
            <a:spLocks noChangeArrowheads="1"/>
          </p:cNvSpPr>
          <p:nvPr/>
        </p:nvSpPr>
        <p:spPr bwMode="auto">
          <a:xfrm>
            <a:off x="304800" y="2514600"/>
            <a:ext cx="8382000" cy="224676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eaLnBrk="1" hangingPunct="1">
              <a:spcBef>
                <a:spcPct val="0"/>
              </a:spcBef>
              <a:buClrTx/>
              <a:buSzTx/>
              <a:buFontTx/>
              <a:buNone/>
            </a:pPr>
            <a:r>
              <a:rPr lang="en-US" altLang="en-US" sz="1400" dirty="0" smtClean="0">
                <a:solidFill>
                  <a:schemeClr val="tx1"/>
                </a:solidFill>
                <a:latin typeface="Courier New" pitchFamily="49" charset="0"/>
                <a:cs typeface="Courier New" pitchFamily="49" charset="0"/>
              </a:rPr>
              <a:t>INSERT INTO vendor VALUES ('</a:t>
            </a:r>
            <a:r>
              <a:rPr lang="en-US" altLang="en-US" sz="1400" dirty="0" err="1" smtClean="0">
                <a:solidFill>
                  <a:schemeClr val="tx1"/>
                </a:solidFill>
                <a:latin typeface="Courier New" pitchFamily="49" charset="0"/>
                <a:cs typeface="Courier New" pitchFamily="49" charset="0"/>
              </a:rPr>
              <a:t>PG','Pacifica</a:t>
            </a:r>
            <a:r>
              <a:rPr lang="en-US" altLang="en-US" sz="1400" dirty="0" smtClean="0">
                <a:solidFill>
                  <a:schemeClr val="tx1"/>
                </a:solidFill>
                <a:latin typeface="Courier New" pitchFamily="49" charset="0"/>
                <a:cs typeface="Courier New" pitchFamily="49" charset="0"/>
              </a:rPr>
              <a:t> Gear');</a:t>
            </a:r>
          </a:p>
          <a:p>
            <a:pPr eaLnBrk="1" hangingPunct="1">
              <a:spcBef>
                <a:spcPct val="0"/>
              </a:spcBef>
              <a:buClrTx/>
              <a:buSzTx/>
              <a:buFontTx/>
              <a:buNone/>
            </a:pPr>
            <a:r>
              <a:rPr lang="en-US" altLang="en-US" sz="1400" dirty="0" smtClean="0">
                <a:solidFill>
                  <a:schemeClr val="tx1"/>
                </a:solidFill>
                <a:latin typeface="Courier New" pitchFamily="49" charset="0"/>
                <a:cs typeface="Courier New" pitchFamily="49" charset="0"/>
              </a:rPr>
              <a:t>INSERT INTO vendor VALUES ('</a:t>
            </a:r>
            <a:r>
              <a:rPr lang="en-US" altLang="en-US" sz="1400" dirty="0" err="1" smtClean="0">
                <a:solidFill>
                  <a:schemeClr val="tx1"/>
                </a:solidFill>
                <a:latin typeface="Courier New" pitchFamily="49" charset="0"/>
                <a:cs typeface="Courier New" pitchFamily="49" charset="0"/>
              </a:rPr>
              <a:t>MK','Mountain</a:t>
            </a:r>
            <a:r>
              <a:rPr lang="en-US" altLang="en-US" sz="1400" dirty="0" smtClean="0">
                <a:solidFill>
                  <a:schemeClr val="tx1"/>
                </a:solidFill>
                <a:latin typeface="Courier New" pitchFamily="49" charset="0"/>
                <a:cs typeface="Courier New" pitchFamily="49" charset="0"/>
              </a:rPr>
              <a:t> King');</a:t>
            </a:r>
          </a:p>
          <a:p>
            <a:pPr eaLnBrk="1" hangingPunct="1">
              <a:spcBef>
                <a:spcPct val="0"/>
              </a:spcBef>
              <a:buClrTx/>
              <a:buSzTx/>
              <a:buFontTx/>
              <a:buNone/>
            </a:pPr>
            <a:endParaRPr lang="en-US" altLang="en-US" sz="1400" dirty="0" smtClean="0">
              <a:solidFill>
                <a:schemeClr val="tx1"/>
              </a:solidFill>
              <a:latin typeface="Courier New" pitchFamily="49" charset="0"/>
              <a:cs typeface="Courier New" pitchFamily="49" charset="0"/>
            </a:endParaRPr>
          </a:p>
          <a:p>
            <a:pPr eaLnBrk="1" hangingPunct="1">
              <a:spcBef>
                <a:spcPct val="0"/>
              </a:spcBef>
              <a:buClrTx/>
              <a:buSzTx/>
              <a:buFontTx/>
              <a:buNone/>
            </a:pPr>
            <a:r>
              <a:rPr lang="en-US" altLang="en-US" sz="1400" dirty="0" smtClean="0">
                <a:solidFill>
                  <a:schemeClr val="tx1"/>
                </a:solidFill>
                <a:latin typeface="Courier New" pitchFamily="49" charset="0"/>
                <a:cs typeface="Courier New" pitchFamily="49" charset="0"/>
              </a:rPr>
              <a:t>INSERT INTO product VALUES ('1X1','Zzz Bag',100,'PG','CP');</a:t>
            </a:r>
          </a:p>
          <a:p>
            <a:pPr eaLnBrk="1" hangingPunct="1">
              <a:spcBef>
                <a:spcPct val="0"/>
              </a:spcBef>
              <a:buClrTx/>
              <a:buSzTx/>
              <a:buFontTx/>
              <a:buNone/>
            </a:pPr>
            <a:r>
              <a:rPr lang="en-US" altLang="en-US" sz="1400" dirty="0" smtClean="0">
                <a:solidFill>
                  <a:schemeClr val="tx1"/>
                </a:solidFill>
                <a:latin typeface="Courier New" pitchFamily="49" charset="0"/>
                <a:cs typeface="Courier New" pitchFamily="49" charset="0"/>
              </a:rPr>
              <a:t>INSERT INTO product VALUES ('2X2','Easy Boot',70,'MK','FW');</a:t>
            </a:r>
          </a:p>
          <a:p>
            <a:pPr eaLnBrk="1" hangingPunct="1">
              <a:spcBef>
                <a:spcPct val="0"/>
              </a:spcBef>
              <a:buClrTx/>
              <a:buSzTx/>
              <a:buFontTx/>
              <a:buNone/>
            </a:pPr>
            <a:r>
              <a:rPr lang="en-US" altLang="en-US" sz="1400" dirty="0" smtClean="0">
                <a:solidFill>
                  <a:schemeClr val="tx1"/>
                </a:solidFill>
                <a:latin typeface="Courier New" pitchFamily="49" charset="0"/>
                <a:cs typeface="Courier New" pitchFamily="49" charset="0"/>
              </a:rPr>
              <a:t>INSERT INTO product VALUES ('3X3','Cosy Sock',15,'MK','FW');</a:t>
            </a:r>
          </a:p>
          <a:p>
            <a:pPr eaLnBrk="1" hangingPunct="1">
              <a:spcBef>
                <a:spcPct val="0"/>
              </a:spcBef>
              <a:buClrTx/>
              <a:buSzTx/>
              <a:buFontTx/>
              <a:buNone/>
            </a:pPr>
            <a:r>
              <a:rPr lang="en-US" altLang="en-US" sz="1400" dirty="0" smtClean="0">
                <a:solidFill>
                  <a:schemeClr val="tx1"/>
                </a:solidFill>
                <a:latin typeface="Courier New" pitchFamily="49" charset="0"/>
                <a:cs typeface="Courier New" pitchFamily="49" charset="0"/>
              </a:rPr>
              <a:t>INSERT INTO product VALUES ('4X4','Dura Boot',90,'PG','FW');</a:t>
            </a:r>
          </a:p>
          <a:p>
            <a:pPr eaLnBrk="1" hangingPunct="1">
              <a:spcBef>
                <a:spcPct val="0"/>
              </a:spcBef>
              <a:buClrTx/>
              <a:buSzTx/>
              <a:buFontTx/>
              <a:buNone/>
            </a:pPr>
            <a:r>
              <a:rPr lang="en-US" altLang="en-US" sz="1400" dirty="0" smtClean="0">
                <a:solidFill>
                  <a:schemeClr val="tx1"/>
                </a:solidFill>
                <a:latin typeface="Courier New" pitchFamily="49" charset="0"/>
                <a:cs typeface="Courier New" pitchFamily="49" charset="0"/>
              </a:rPr>
              <a:t>INSERT INTO product VALUES ('5X5','Tiny Tent',150,'MK','CP');</a:t>
            </a:r>
          </a:p>
          <a:p>
            <a:pPr eaLnBrk="1" hangingPunct="1">
              <a:spcBef>
                <a:spcPct val="0"/>
              </a:spcBef>
              <a:buClrTx/>
              <a:buSzTx/>
              <a:buFontTx/>
              <a:buNone/>
            </a:pPr>
            <a:r>
              <a:rPr lang="en-US" altLang="en-US" sz="1400" dirty="0" smtClean="0">
                <a:solidFill>
                  <a:schemeClr val="tx1"/>
                </a:solidFill>
                <a:latin typeface="Courier New" pitchFamily="49" charset="0"/>
                <a:cs typeface="Courier New" pitchFamily="49" charset="0"/>
              </a:rPr>
              <a:t>INSERT INTO product VALUES ('6X6','Biggy Tent',250,'MK','CP');</a:t>
            </a:r>
          </a:p>
          <a:p>
            <a:pPr eaLnBrk="1" hangingPunct="1">
              <a:spcBef>
                <a:spcPct val="0"/>
              </a:spcBef>
              <a:buClrTx/>
              <a:buSzTx/>
              <a:buFontTx/>
              <a:buNone/>
            </a:pPr>
            <a:endParaRPr lang="en-US" altLang="en-US" sz="1400" dirty="0">
              <a:solidFill>
                <a:schemeClr val="tx1"/>
              </a:solidFill>
              <a:latin typeface="Courier New" pitchFamily="49" charset="0"/>
              <a:cs typeface="Courier New" pitchFamily="49" charset="0"/>
            </a:endParaRPr>
          </a:p>
        </p:txBody>
      </p:sp>
    </p:spTree>
    <p:extLst>
      <p:ext uri="{BB962C8B-B14F-4D97-AF65-F5344CB8AC3E}">
        <p14:creationId xmlns:p14="http://schemas.microsoft.com/office/powerpoint/2010/main" val="8251886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0"/>
          </p:nvPr>
        </p:nvSpPr>
        <p:spPr/>
        <p:txBody>
          <a:bodyPr/>
          <a:lstStyle/>
          <a:p>
            <a:pPr>
              <a:defRPr/>
            </a:pPr>
            <a:r>
              <a:rPr lang="en-US" smtClean="0"/>
              <a:t>Jukić, Vrbsky, Nestorov – Database Systems </a:t>
            </a:r>
            <a:endParaRPr lang="en-US"/>
          </a:p>
        </p:txBody>
      </p:sp>
      <p:sp>
        <p:nvSpPr>
          <p:cNvPr id="5" name="Slide Number Placeholder 4"/>
          <p:cNvSpPr>
            <a:spLocks noGrp="1"/>
          </p:cNvSpPr>
          <p:nvPr>
            <p:ph type="sldNum" sz="quarter" idx="11"/>
          </p:nvPr>
        </p:nvSpPr>
        <p:spPr/>
        <p:txBody>
          <a:bodyPr/>
          <a:lstStyle/>
          <a:p>
            <a:r>
              <a:rPr lang="en-US" altLang="en-US" smtClean="0"/>
              <a:t>Chapter 5 – Slide  </a:t>
            </a:r>
            <a:fld id="{23E82BB3-E6A7-4832-978B-C5439D8E7D72}" type="slidenum">
              <a:rPr lang="en-US" altLang="en-US" b="1" smtClean="0"/>
              <a:pPr/>
              <a:t>6</a:t>
            </a:fld>
            <a:endParaRPr lang="en-US" altLang="en-US" b="1"/>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740440"/>
            <a:ext cx="8286750" cy="5584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103388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1"/>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23555" name="Content Placeholder 2"/>
          <p:cNvSpPr txBox="1">
            <a:spLocks/>
          </p:cNvSpPr>
          <p:nvPr/>
        </p:nvSpPr>
        <p:spPr bwMode="auto">
          <a:xfrm>
            <a:off x="-11113" y="0"/>
            <a:ext cx="915511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eaLnBrk="1" hangingPunct="1">
              <a:buFont typeface="Wingdings 2" pitchFamily="18" charset="2"/>
              <a:buNone/>
            </a:pPr>
            <a:r>
              <a:rPr lang="en-US" altLang="en-US" sz="2000" b="1"/>
              <a:t>Relational schema: </a:t>
            </a:r>
            <a:r>
              <a:rPr lang="en-US" altLang="en-US" sz="2000"/>
              <a:t>ZAGI Retail Company Sales Department Database</a:t>
            </a:r>
          </a:p>
        </p:txBody>
      </p:sp>
      <p:pic>
        <p:nvPicPr>
          <p:cNvPr id="23556"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9263" y="698500"/>
            <a:ext cx="8310562" cy="4572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23557"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F1786EAB-D5EE-40F3-873D-905D96E5AF19}" type="slidenum">
              <a:rPr lang="en-US" altLang="en-US" sz="900" b="1">
                <a:solidFill>
                  <a:schemeClr val="tx1"/>
                </a:solidFill>
              </a:rPr>
              <a:pPr>
                <a:spcBef>
                  <a:spcPct val="0"/>
                </a:spcBef>
                <a:buClrTx/>
                <a:buSzTx/>
                <a:buFontTx/>
                <a:buNone/>
              </a:pPr>
              <a:t>7</a:t>
            </a:fld>
            <a:endParaRPr lang="en-US" altLang="en-US" sz="900" b="1">
              <a:solidFill>
                <a:schemeClr val="tx1"/>
              </a:solidFill>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2878506992"/>
              </p:ext>
            </p:extLst>
          </p:nvPr>
        </p:nvGraphicFramePr>
        <p:xfrm>
          <a:off x="449263" y="5457388"/>
          <a:ext cx="2792412" cy="863600"/>
        </p:xfrm>
        <a:graphic>
          <a:graphicData uri="http://schemas.openxmlformats.org/presentationml/2006/ole">
            <mc:AlternateContent xmlns:mc="http://schemas.openxmlformats.org/markup-compatibility/2006">
              <mc:Choice xmlns:v="urn:schemas-microsoft-com:vml" Requires="v">
                <p:oleObj spid="_x0000_s1028" name="Packager Shell Object" showAsIcon="1" r:id="rId5" imgW="2792520" imgH="863640" progId="Package">
                  <p:embed/>
                </p:oleObj>
              </mc:Choice>
              <mc:Fallback>
                <p:oleObj name="Packager Shell Object" showAsIcon="1" r:id="rId5" imgW="2792520" imgH="863640" progId="Package">
                  <p:embed/>
                  <p:pic>
                    <p:nvPicPr>
                      <p:cNvPr id="0" name=""/>
                      <p:cNvPicPr/>
                      <p:nvPr/>
                    </p:nvPicPr>
                    <p:blipFill>
                      <a:blip r:embed="rId6"/>
                      <a:stretch>
                        <a:fillRect/>
                      </a:stretch>
                    </p:blipFill>
                    <p:spPr>
                      <a:xfrm>
                        <a:off x="449263" y="5457388"/>
                        <a:ext cx="2792412" cy="863600"/>
                      </a:xfrm>
                      <a:prstGeom prst="rect">
                        <a:avLst/>
                      </a:prstGeom>
                    </p:spPr>
                  </p:pic>
                </p:oleObj>
              </mc:Fallback>
            </mc:AlternateContent>
          </a:graphicData>
        </a:graphic>
      </p:graphicFrame>
      <p:graphicFrame>
        <p:nvGraphicFramePr>
          <p:cNvPr id="3" name="Object 2"/>
          <p:cNvGraphicFramePr>
            <a:graphicFrameLocks noChangeAspect="1"/>
          </p:cNvGraphicFramePr>
          <p:nvPr>
            <p:extLst>
              <p:ext uri="{D42A27DB-BD31-4B8C-83A1-F6EECF244321}">
                <p14:modId xmlns:p14="http://schemas.microsoft.com/office/powerpoint/2010/main" val="3450609270"/>
              </p:ext>
            </p:extLst>
          </p:nvPr>
        </p:nvGraphicFramePr>
        <p:xfrm>
          <a:off x="4876800" y="5423057"/>
          <a:ext cx="2627312" cy="863600"/>
        </p:xfrm>
        <a:graphic>
          <a:graphicData uri="http://schemas.openxmlformats.org/presentationml/2006/ole">
            <mc:AlternateContent xmlns:mc="http://schemas.openxmlformats.org/markup-compatibility/2006">
              <mc:Choice xmlns:v="urn:schemas-microsoft-com:vml" Requires="v">
                <p:oleObj spid="_x0000_s1029" name="Packager Shell Object" showAsIcon="1" r:id="rId7" imgW="2627640" imgH="863640" progId="Package">
                  <p:embed/>
                </p:oleObj>
              </mc:Choice>
              <mc:Fallback>
                <p:oleObj name="Packager Shell Object" showAsIcon="1" r:id="rId7" imgW="2627640" imgH="863640" progId="Package">
                  <p:embed/>
                  <p:pic>
                    <p:nvPicPr>
                      <p:cNvPr id="0" name=""/>
                      <p:cNvPicPr/>
                      <p:nvPr/>
                    </p:nvPicPr>
                    <p:blipFill>
                      <a:blip r:embed="rId8"/>
                      <a:stretch>
                        <a:fillRect/>
                      </a:stretch>
                    </p:blipFill>
                    <p:spPr>
                      <a:xfrm>
                        <a:off x="4876800" y="5423057"/>
                        <a:ext cx="2627312" cy="863600"/>
                      </a:xfrm>
                      <a:prstGeom prst="rect">
                        <a:avLst/>
                      </a:prstGeom>
                    </p:spPr>
                  </p:pic>
                </p:oleObj>
              </mc:Fallback>
            </mc:AlternateContent>
          </a:graphicData>
        </a:graphic>
      </p:graphicFrame>
    </p:spTree>
    <p:extLst>
      <p:ext uri="{BB962C8B-B14F-4D97-AF65-F5344CB8AC3E}">
        <p14:creationId xmlns:p14="http://schemas.microsoft.com/office/powerpoint/2010/main" val="32838743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Footer Placeholder 1"/>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35843" name="Content Placeholder 2"/>
          <p:cNvSpPr txBox="1">
            <a:spLocks/>
          </p:cNvSpPr>
          <p:nvPr/>
        </p:nvSpPr>
        <p:spPr bwMode="auto">
          <a:xfrm>
            <a:off x="-11113" y="0"/>
            <a:ext cx="915511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eaLnBrk="1" hangingPunct="1">
              <a:buFont typeface="Wingdings 2" pitchFamily="18" charset="2"/>
              <a:buNone/>
            </a:pPr>
            <a:r>
              <a:rPr lang="en-US" altLang="en-US" sz="2000" b="1"/>
              <a:t>Data records</a:t>
            </a:r>
            <a:r>
              <a:rPr lang="en-US" altLang="en-US" sz="2000"/>
              <a:t>: ZAGI Retail Company Sales Department Database</a:t>
            </a:r>
          </a:p>
        </p:txBody>
      </p:sp>
      <p:pic>
        <p:nvPicPr>
          <p:cNvPr id="3584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763" y="914400"/>
            <a:ext cx="8869362" cy="5011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5"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31AE167E-B19F-4BFD-9763-2B10C3AC86C3}" type="slidenum">
              <a:rPr lang="en-US" altLang="en-US" sz="900" b="1">
                <a:solidFill>
                  <a:schemeClr val="tx1"/>
                </a:solidFill>
              </a:rPr>
              <a:pPr>
                <a:spcBef>
                  <a:spcPct val="0"/>
                </a:spcBef>
                <a:buClrTx/>
                <a:buSzTx/>
                <a:buFontTx/>
                <a:buNone/>
              </a:pPr>
              <a:t>8</a:t>
            </a:fld>
            <a:endParaRPr lang="en-US" altLang="en-US" sz="900" b="1">
              <a:solidFill>
                <a:schemeClr val="tx1"/>
              </a:solidFill>
            </a:endParaRPr>
          </a:p>
        </p:txBody>
      </p:sp>
    </p:spTree>
    <p:extLst>
      <p:ext uri="{BB962C8B-B14F-4D97-AF65-F5344CB8AC3E}">
        <p14:creationId xmlns:p14="http://schemas.microsoft.com/office/powerpoint/2010/main" val="9484202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Title 1"/>
          <p:cNvSpPr>
            <a:spLocks noGrp="1"/>
          </p:cNvSpPr>
          <p:nvPr>
            <p:ph type="title"/>
          </p:nvPr>
        </p:nvSpPr>
        <p:spPr bwMode="auto"/>
        <p:txBody>
          <a:bodyPr/>
          <a:lstStyle/>
          <a:p>
            <a:pPr eaLnBrk="1" hangingPunct="1"/>
            <a:r>
              <a:rPr altLang="en-US" cap="none">
                <a:ea typeface="MS PGothic" pitchFamily="34" charset="-128"/>
              </a:rPr>
              <a:t>JOIN</a:t>
            </a:r>
          </a:p>
        </p:txBody>
      </p:sp>
      <p:sp>
        <p:nvSpPr>
          <p:cNvPr id="140291" name="Content Placeholder 2"/>
          <p:cNvSpPr>
            <a:spLocks noGrp="1"/>
          </p:cNvSpPr>
          <p:nvPr>
            <p:ph idx="1"/>
          </p:nvPr>
        </p:nvSpPr>
        <p:spPr>
          <a:xfrm>
            <a:off x="0" y="1554163"/>
            <a:ext cx="9144000" cy="4525962"/>
          </a:xfrm>
        </p:spPr>
        <p:txBody>
          <a:bodyPr/>
          <a:lstStyle/>
          <a:p>
            <a:pPr marL="0" indent="0" eaLnBrk="1" hangingPunct="1">
              <a:buFont typeface="Wingdings" pitchFamily="2" charset="2"/>
              <a:buNone/>
            </a:pPr>
            <a:r>
              <a:rPr altLang="en-US" sz="2000" b="1" i="1"/>
              <a:t>Query 31 text: 	</a:t>
            </a:r>
            <a:r>
              <a:rPr altLang="en-US" sz="2000" i="1"/>
              <a:t>For each product, retrieve the product ID, name of the product,</a:t>
            </a:r>
            <a:br>
              <a:rPr altLang="en-US" sz="2000" i="1"/>
            </a:br>
            <a:r>
              <a:rPr altLang="en-US" sz="2000" i="1"/>
              <a:t>		name of the vendor of the product, and price of the product</a:t>
            </a:r>
          </a:p>
          <a:p>
            <a:pPr marL="0" indent="0" eaLnBrk="1" hangingPunct="1">
              <a:buFont typeface="Wingdings" pitchFamily="2" charset="2"/>
              <a:buNone/>
            </a:pPr>
            <a:endParaRPr altLang="en-US" sz="2000" i="1"/>
          </a:p>
          <a:p>
            <a:pPr marL="0" indent="0" eaLnBrk="1" hangingPunct="1">
              <a:buFont typeface="Wingdings" pitchFamily="2" charset="2"/>
              <a:buNone/>
            </a:pPr>
            <a:r>
              <a:rPr altLang="en-US" sz="2000" b="1" i="1"/>
              <a:t>Query 31: 	</a:t>
            </a:r>
            <a:r>
              <a:rPr altLang="en-US" sz="1800">
                <a:latin typeface="Courier New" pitchFamily="49" charset="0"/>
                <a:cs typeface="Courier New" pitchFamily="49" charset="0"/>
              </a:rPr>
              <a:t>SELECT 	productid, productname, vendorname,</a:t>
            </a:r>
            <a:br>
              <a:rPr altLang="en-US" sz="1800">
                <a:latin typeface="Courier New" pitchFamily="49" charset="0"/>
                <a:cs typeface="Courier New" pitchFamily="49" charset="0"/>
              </a:rPr>
            </a:br>
            <a:r>
              <a:rPr altLang="en-US" sz="1800">
                <a:latin typeface="Courier New" pitchFamily="49" charset="0"/>
                <a:cs typeface="Courier New" pitchFamily="49" charset="0"/>
              </a:rPr>
              <a:t>				productprice</a:t>
            </a:r>
            <a:br>
              <a:rPr altLang="en-US" sz="1800">
                <a:latin typeface="Courier New" pitchFamily="49" charset="0"/>
                <a:cs typeface="Courier New" pitchFamily="49" charset="0"/>
              </a:rPr>
            </a:br>
            <a:r>
              <a:rPr altLang="en-US" sz="1800">
                <a:latin typeface="Courier New" pitchFamily="49" charset="0"/>
                <a:cs typeface="Courier New" pitchFamily="49" charset="0"/>
              </a:rPr>
              <a:t>		FROM 		product, vendor</a:t>
            </a:r>
            <a:br>
              <a:rPr altLang="en-US" sz="1800">
                <a:latin typeface="Courier New" pitchFamily="49" charset="0"/>
                <a:cs typeface="Courier New" pitchFamily="49" charset="0"/>
              </a:rPr>
            </a:br>
            <a:r>
              <a:rPr altLang="en-US" sz="1800">
                <a:latin typeface="Courier New" pitchFamily="49" charset="0"/>
                <a:cs typeface="Courier New" pitchFamily="49" charset="0"/>
              </a:rPr>
              <a:t>		WHERE 		product.vendorid = vendor.vendorid;</a:t>
            </a:r>
            <a:endParaRPr altLang="en-US" sz="2000" b="1" i="1"/>
          </a:p>
          <a:p>
            <a:pPr marL="0" indent="0" eaLnBrk="1" hangingPunct="1">
              <a:buFont typeface="Wingdings" pitchFamily="2" charset="2"/>
              <a:buNone/>
            </a:pPr>
            <a:endParaRPr altLang="en-US" sz="2000" b="1" i="1"/>
          </a:p>
          <a:p>
            <a:pPr marL="0" indent="0" eaLnBrk="1" hangingPunct="1">
              <a:buFont typeface="Wingdings" pitchFamily="2" charset="2"/>
              <a:buNone/>
            </a:pPr>
            <a:r>
              <a:rPr altLang="en-US" sz="2000" b="1" i="1"/>
              <a:t>Query 31 result:</a:t>
            </a:r>
          </a:p>
        </p:txBody>
      </p:sp>
      <p:sp>
        <p:nvSpPr>
          <p:cNvPr id="140292"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140293"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FCE81A8B-486B-429A-ADAA-F553FFB2E19B}" type="slidenum">
              <a:rPr lang="en-US" altLang="en-US" sz="900" b="1">
                <a:solidFill>
                  <a:schemeClr val="tx1"/>
                </a:solidFill>
              </a:rPr>
              <a:pPr>
                <a:spcBef>
                  <a:spcPct val="0"/>
                </a:spcBef>
                <a:buClrTx/>
                <a:buSzTx/>
                <a:buFontTx/>
                <a:buNone/>
              </a:pPr>
              <a:t>9</a:t>
            </a:fld>
            <a:endParaRPr lang="en-US" altLang="en-US" sz="900" b="1">
              <a:solidFill>
                <a:schemeClr val="tx1"/>
              </a:solidFill>
            </a:endParaRPr>
          </a:p>
        </p:txBody>
      </p:sp>
      <p:pic>
        <p:nvPicPr>
          <p:cNvPr id="1402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62175" y="4114800"/>
            <a:ext cx="4819650" cy="246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89488518"/>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Trek">
  <a:themeElements>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2885</TotalTime>
  <Words>1721</Words>
  <Application>Microsoft Office PowerPoint</Application>
  <PresentationFormat>On-screen Show (4:3)</PresentationFormat>
  <Paragraphs>382</Paragraphs>
  <Slides>40</Slides>
  <Notes>24</Notes>
  <HiddenSlides>0</HiddenSlides>
  <MMClips>0</MMClips>
  <ScaleCrop>false</ScaleCrop>
  <HeadingPairs>
    <vt:vector size="8" baseType="variant">
      <vt:variant>
        <vt:lpstr>Fonts Used</vt:lpstr>
      </vt:variant>
      <vt:variant>
        <vt:i4>15</vt:i4>
      </vt:variant>
      <vt:variant>
        <vt:lpstr>Theme</vt:lpstr>
      </vt:variant>
      <vt:variant>
        <vt:i4>1</vt:i4>
      </vt:variant>
      <vt:variant>
        <vt:lpstr>Embedded OLE Servers</vt:lpstr>
      </vt:variant>
      <vt:variant>
        <vt:i4>1</vt:i4>
      </vt:variant>
      <vt:variant>
        <vt:lpstr>Slide Titles</vt:lpstr>
      </vt:variant>
      <vt:variant>
        <vt:i4>40</vt:i4>
      </vt:variant>
    </vt:vector>
  </HeadingPairs>
  <TitlesOfParts>
    <vt:vector size="57" baseType="lpstr">
      <vt:lpstr>MS PGothic</vt:lpstr>
      <vt:lpstr>MS PGothic</vt:lpstr>
      <vt:lpstr>Arial</vt:lpstr>
      <vt:lpstr>Calibri</vt:lpstr>
      <vt:lpstr>Consolas</vt:lpstr>
      <vt:lpstr>Courier New</vt:lpstr>
      <vt:lpstr>Franklin Gothic Book</vt:lpstr>
      <vt:lpstr>Franklin Gothic Medium</vt:lpstr>
      <vt:lpstr>Helvetica</vt:lpstr>
      <vt:lpstr>Monotype Sorts</vt:lpstr>
      <vt:lpstr>MT Extra</vt:lpstr>
      <vt:lpstr>Symbol</vt:lpstr>
      <vt:lpstr>Times New Roman</vt:lpstr>
      <vt:lpstr>Wingdings</vt:lpstr>
      <vt:lpstr>Wingdings 2</vt:lpstr>
      <vt:lpstr>Trek</vt:lpstr>
      <vt:lpstr>Package</vt:lpstr>
      <vt:lpstr>Joins</vt:lpstr>
      <vt:lpstr>Product, A x B </vt:lpstr>
      <vt:lpstr>JOIN – Cartesian Product</vt:lpstr>
      <vt:lpstr>The example</vt:lpstr>
      <vt:lpstr>The example</vt:lpstr>
      <vt:lpstr>PowerPoint Presentation</vt:lpstr>
      <vt:lpstr>PowerPoint Presentation</vt:lpstr>
      <vt:lpstr>PowerPoint Presentation</vt:lpstr>
      <vt:lpstr>JOIN</vt:lpstr>
      <vt:lpstr>JOIN</vt:lpstr>
      <vt:lpstr>JOIN</vt:lpstr>
      <vt:lpstr>JOIN</vt:lpstr>
      <vt:lpstr>ALIAS: Alias An alternative and usually shorter name that can be used anywhere within a query instead of the full relation name </vt:lpstr>
      <vt:lpstr>ALIAS</vt:lpstr>
      <vt:lpstr>JOINING MULTIPLE RELATIONS A query can contain multiple JOIN conditions, joining multiple relations </vt:lpstr>
      <vt:lpstr>SELF-JOIN </vt:lpstr>
      <vt:lpstr>INNER JOIN</vt:lpstr>
      <vt:lpstr>INNER JOIN</vt:lpstr>
      <vt:lpstr>Theta Join and Equijoin</vt:lpstr>
      <vt:lpstr>NATURAL JOIN</vt:lpstr>
      <vt:lpstr>Natural Join Example</vt:lpstr>
      <vt:lpstr>Outer Join</vt:lpstr>
      <vt:lpstr>OUTER JOIN LEFT OUTER JOIN</vt:lpstr>
      <vt:lpstr>OUTER JOIN RIGHT OUTER JOIN</vt:lpstr>
      <vt:lpstr>OUTER Join FULL OUTER JOIN</vt:lpstr>
      <vt:lpstr>Join operations – Example</vt:lpstr>
      <vt:lpstr>Left Outer Join</vt:lpstr>
      <vt:lpstr>Right Outer Join</vt:lpstr>
      <vt:lpstr>Full Outer Join</vt:lpstr>
      <vt:lpstr>JOIN WITHOUT USING A PRIMARY KEY/ FOREIGN KEY COMBINATION </vt:lpstr>
      <vt:lpstr>JOIN WITHOUT USING A PRIMARY KEY/FOREIGN KEY COMBINATION </vt:lpstr>
      <vt:lpstr>Semi Join</vt:lpstr>
      <vt:lpstr>Semi Join Formal Definition</vt:lpstr>
      <vt:lpstr>Semi Join</vt:lpstr>
      <vt:lpstr>Semi-join example</vt:lpstr>
      <vt:lpstr>Semi-join example – is implemented using EXISTS or IN</vt:lpstr>
      <vt:lpstr>Semi-join example – is implemented using EXISTS or IN</vt:lpstr>
      <vt:lpstr>Anti join</vt:lpstr>
      <vt:lpstr>ANTI-join example – is implemented using NOT EXISTS or NOT IN</vt:lpstr>
      <vt:lpstr>Useful resource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 Introduction</dc:title>
  <dc:creator>user</dc:creator>
  <cp:lastModifiedBy>Administrator</cp:lastModifiedBy>
  <cp:revision>170</cp:revision>
  <dcterms:created xsi:type="dcterms:W3CDTF">2006-08-16T00:00:00Z</dcterms:created>
  <dcterms:modified xsi:type="dcterms:W3CDTF">2018-03-01T17:05:00Z</dcterms:modified>
</cp:coreProperties>
</file>