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50"/>
  </p:notesMasterIdLst>
  <p:handoutMasterIdLst>
    <p:handoutMasterId r:id="rId51"/>
  </p:handoutMasterIdLst>
  <p:sldIdLst>
    <p:sldId id="408" r:id="rId2"/>
    <p:sldId id="646" r:id="rId3"/>
    <p:sldId id="652" r:id="rId4"/>
    <p:sldId id="669" r:id="rId5"/>
    <p:sldId id="592" r:id="rId6"/>
    <p:sldId id="600" r:id="rId7"/>
    <p:sldId id="647" r:id="rId8"/>
    <p:sldId id="601" r:id="rId9"/>
    <p:sldId id="593" r:id="rId10"/>
    <p:sldId id="648" r:id="rId11"/>
    <p:sldId id="653" r:id="rId12"/>
    <p:sldId id="649" r:id="rId13"/>
    <p:sldId id="651" r:id="rId14"/>
    <p:sldId id="650" r:id="rId15"/>
    <p:sldId id="602" r:id="rId16"/>
    <p:sldId id="595" r:id="rId17"/>
    <p:sldId id="603" r:id="rId18"/>
    <p:sldId id="596" r:id="rId19"/>
    <p:sldId id="526" r:id="rId20"/>
    <p:sldId id="654" r:id="rId21"/>
    <p:sldId id="604" r:id="rId22"/>
    <p:sldId id="655" r:id="rId23"/>
    <p:sldId id="607" r:id="rId24"/>
    <p:sldId id="535" r:id="rId25"/>
    <p:sldId id="536" r:id="rId26"/>
    <p:sldId id="605" r:id="rId27"/>
    <p:sldId id="662" r:id="rId28"/>
    <p:sldId id="538" r:id="rId29"/>
    <p:sldId id="606" r:id="rId30"/>
    <p:sldId id="618" r:id="rId31"/>
    <p:sldId id="658" r:id="rId32"/>
    <p:sldId id="659" r:id="rId33"/>
    <p:sldId id="619" r:id="rId34"/>
    <p:sldId id="620" r:id="rId35"/>
    <p:sldId id="621" r:id="rId36"/>
    <p:sldId id="622" r:id="rId37"/>
    <p:sldId id="645" r:id="rId38"/>
    <p:sldId id="643" r:id="rId39"/>
    <p:sldId id="644" r:id="rId40"/>
    <p:sldId id="548" r:id="rId41"/>
    <p:sldId id="549" r:id="rId42"/>
    <p:sldId id="550" r:id="rId43"/>
    <p:sldId id="551" r:id="rId44"/>
    <p:sldId id="552" r:id="rId45"/>
    <p:sldId id="663" r:id="rId46"/>
    <p:sldId id="660" r:id="rId47"/>
    <p:sldId id="664" r:id="rId48"/>
    <p:sldId id="665" r:id="rId49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08" y="34"/>
      </p:cViewPr>
      <p:guideLst>
        <p:guide orient="horz" pos="734"/>
        <p:guide pos="54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E895CEA5-C139-4331-ADBA-5810E8F67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97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78B91790-4C1F-4569-B337-6FACBEB7E8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069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41F56D9-EC1D-440D-8A4E-D611640B7B26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179973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98550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539875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1979613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4368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8940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3512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084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E512FAE-57E1-4DD7-9777-C0AF16312AE3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4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E7084C0-1ED5-472D-B429-121BED15112D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31799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F42EBA2-4067-454C-B768-988F2EFC86C7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42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718BDA5-D2FC-4DEC-B09A-50CC029382FE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837594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FE0F20B-3A94-468F-A668-02F6C04BA186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764444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C9DD82E-59DF-4F25-BA70-9540C246FA8F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37975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2E88F61-EEA5-4E5E-86E8-46EFC2CF16CA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80289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BF10D5A-10CF-404A-8ECD-9ACA8AB4C576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2796271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C862B1A-B7D1-461D-A147-EE61E2C7E90F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805566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8746E30-7B69-4638-89B2-91900DD7A435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66133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D2F1957-3A1C-4E07-9732-FF5578F3046B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3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65E08DD-F865-4E9D-9CEC-BA5CD361161B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309343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98550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539875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1979613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4368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8940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3512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084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BE5026D-93F6-43C9-92ED-B148262DB1A0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50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BA6D6AC-376C-40F5-B4F5-9ED42E1B4993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520406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2036C3E-A91D-40C2-B147-9E259ACBF8B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104189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259BFEC-5955-41E8-81A0-761604EC5FA1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872763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BC3421C-08DA-4292-BBD7-F97FE009B86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889039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B699EBF-2B0E-474B-B8A8-27E1EC659013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74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AA8E156-0A1A-4D88-AD55-2AB3C2A5A0CA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835980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20EB71F-CA16-4A77-B140-B33A97C4BB22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401580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7E48AB5-B637-41F9-BEF9-D57D4BDE7362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3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031" tIns="46516" rIns="93031" bIns="46516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963988" y="8820150"/>
            <a:ext cx="30337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381" tIns="0" rIns="19381" bIns="0"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031" tIns="46516" rIns="93031" bIns="46516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031" tIns="46516" rIns="93031" bIns="46516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398" name="Rectangle 6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703263"/>
            <a:ext cx="4625975" cy="3468687"/>
          </a:xfrm>
          <a:ln cap="flat"/>
        </p:spPr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4731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98550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539875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1979613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4368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8940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3512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084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7D8DD45-7C0A-42BE-A62B-A67E339EAED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83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98550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539875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1979613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4368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8940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3512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084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1996C9F-8423-4FE3-B65F-5880FC500476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45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4D43B65-A6D6-41E1-B6F4-81103D708644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262558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3D6A131-29AD-4DC3-B737-9D94DCBA0BA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245669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DA31588-61ED-4610-BF95-3E4E894767C2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693702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EB606C5-CA97-4F2D-80FB-5C9EC81F1192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5281243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030B7D9-CA65-4646-A5C0-47A0BF140E9F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64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963988" y="8820150"/>
            <a:ext cx="30337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42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25975" cy="3468687"/>
          </a:xfrm>
          <a:ln cap="flat"/>
        </p:spPr>
      </p:sp>
      <p:sp>
        <p:nvSpPr>
          <p:cNvPr id="942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1218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3963988" y="0"/>
            <a:ext cx="30337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963988" y="8820150"/>
            <a:ext cx="30337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52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3263"/>
            <a:ext cx="4625975" cy="3468687"/>
          </a:xfrm>
          <a:ln cap="flat"/>
        </p:spPr>
      </p:sp>
      <p:sp>
        <p:nvSpPr>
          <p:cNvPr id="952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0248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F6FBD46-E949-4047-A3DD-2818ED110D2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08478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57B4953-51B8-4096-8B75-53F2C2CFD351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6708055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FE80858-BD88-473A-9D06-B1ED9E3EC7A0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0506906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111C53C-5C62-4010-AB6B-88F2964AC71D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3642596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1BCBD4-BB8F-4ABD-A338-53932D0973F4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9045771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08DB342-3E3D-4491-8444-D3248DEF6614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1059232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5944B46-3672-4559-AF30-C27310461B95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988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14375" indent="-274638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98550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539875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1979613" indent="-219075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4368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8940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3512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08413" indent="-219075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2D60D66-05E4-418E-98BB-11CF05CFAF02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543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AF6D5E6-D416-431A-AACD-2604C4FCE64F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9476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BFB0DD5-AF80-40E3-B98D-9493E43CAA38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9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4684564-08F5-48B3-B581-B52A9602A67C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86764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1B81590-8A3D-4733-9BD0-BA9D1C4971C5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1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E72E540-A938-42D0-8F39-6C5A43554C42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353468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717037A-1A1E-4E0B-AA94-59262E999481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59404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8B97E7C-325E-4DD8-BB45-4C0706BCBF7E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8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617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1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3FD5F7-5954-4C81-A9CC-3A84D57CE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3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B7489E-32F0-4116-8532-BD8A504D8E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48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BAB47B-7FB3-4996-A6C3-DD05A0B43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3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9A1D17-A891-4EA2-8519-712DEFEB19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9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9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14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21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09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8134350" y="6596063"/>
            <a:ext cx="341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fld id="{589A450A-C00B-41EB-8129-40BA08FB15C3}" type="slidenum">
              <a:rPr lang="en-US" alt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7055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259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chemeClr val="tx2"/>
                </a:solidFill>
              </a:rPr>
              <a:t>Advanced Database Organization </a:t>
            </a:r>
          </a:p>
        </p:txBody>
      </p:sp>
      <p:sp>
        <p:nvSpPr>
          <p:cNvPr id="103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3065463" y="6596063"/>
            <a:ext cx="3084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chemeClr val="tx2"/>
                </a:solidFill>
              </a:rPr>
              <a:t>Omar </a:t>
            </a:r>
            <a:r>
              <a:rPr lang="en-US" altLang="en-US" sz="1000" b="1" dirty="0" err="1" smtClean="0">
                <a:solidFill>
                  <a:schemeClr val="tx2"/>
                </a:solidFill>
              </a:rPr>
              <a:t>Aldawud</a:t>
            </a:r>
            <a:r>
              <a:rPr lang="en-US" altLang="en-US" sz="1000" b="1" dirty="0" smtClean="0">
                <a:solidFill>
                  <a:schemeClr val="tx2"/>
                </a:solidFill>
              </a:rPr>
              <a:t>, Illinois Institute of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jpe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Microsoft_Word_97_-_2003_Document1.doc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9.wmf"/><Relationship Id="rId10" Type="http://schemas.openxmlformats.org/officeDocument/2006/relationships/image" Target="../media/image31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7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Relational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Projection Example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966913"/>
            <a:ext cx="39909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33CC33"/>
                </a:solidFill>
              </a:rPr>
              <a:t>Example</a:t>
            </a:r>
            <a:r>
              <a:rPr lang="en-US" altLang="en-US" smtClean="0"/>
              <a:t>: Extended Projection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974725" y="2014538"/>
            <a:ext cx="2405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CC00CC"/>
                </a:solidFill>
                <a:latin typeface="Tahoma" panose="020B0604030504040204" pitchFamily="34" charset="0"/>
              </a:rPr>
              <a:t>R =  ( A	B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	1	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	3	4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905000" y="2057400"/>
            <a:ext cx="1219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ahoma" panose="020B0604030504040204" pitchFamily="34" charset="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905000" y="2438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5146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990600" y="3581400"/>
            <a:ext cx="5105400" cy="1227138"/>
            <a:chOff x="624" y="2256"/>
            <a:chExt cx="3216" cy="773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624" y="2281"/>
              <a:ext cx="32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Lucida Sans Unicode" panose="020B0602030504020204" pitchFamily="34" charset="0"/>
                </a:rPr>
                <a:t>π</a:t>
              </a:r>
              <a:r>
                <a:rPr kumimoji="0" lang="en-US" altLang="en-US" sz="2400" i="1" baseline="-25000">
                  <a:latin typeface="Tahoma" panose="020B0604030504040204" pitchFamily="34" charset="0"/>
                </a:rPr>
                <a:t>A</a:t>
              </a:r>
              <a:r>
                <a:rPr kumimoji="0" lang="en-US" altLang="en-US" sz="2400" baseline="-25000">
                  <a:latin typeface="Tahoma" panose="020B0604030504040204" pitchFamily="34" charset="0"/>
                </a:rPr>
                <a:t>+</a:t>
              </a:r>
              <a:r>
                <a:rPr kumimoji="0" lang="en-US" altLang="en-US" sz="2400" i="1" baseline="-25000">
                  <a:latin typeface="Tahoma" panose="020B0604030504040204" pitchFamily="34" charset="0"/>
                </a:rPr>
                <a:t>B-&gt;C</a:t>
              </a:r>
              <a:r>
                <a:rPr kumimoji="0" lang="en-US" altLang="en-US" sz="2400" baseline="-25000">
                  <a:latin typeface="Tahoma" panose="020B0604030504040204" pitchFamily="34" charset="0"/>
                </a:rPr>
                <a:t>,</a:t>
              </a:r>
              <a:r>
                <a:rPr kumimoji="0" lang="en-US" altLang="en-US" sz="2400" i="1" baseline="-25000">
                  <a:latin typeface="Tahoma" panose="020B0604030504040204" pitchFamily="34" charset="0"/>
                </a:rPr>
                <a:t>A</a:t>
              </a:r>
              <a:r>
                <a:rPr kumimoji="0" lang="en-US" altLang="en-US" sz="2400" baseline="-25000">
                  <a:latin typeface="Tahoma" panose="020B0604030504040204" pitchFamily="34" charset="0"/>
                </a:rPr>
                <a:t>,</a:t>
              </a:r>
              <a:r>
                <a:rPr kumimoji="0" lang="en-US" altLang="en-US" sz="2400" i="1" baseline="-25000">
                  <a:latin typeface="Tahoma" panose="020B0604030504040204" pitchFamily="34" charset="0"/>
                </a:rPr>
                <a:t>A</a:t>
              </a:r>
              <a:r>
                <a:rPr kumimoji="0" lang="en-US" altLang="en-US" sz="2400">
                  <a:latin typeface="Tahoma" panose="020B0604030504040204" pitchFamily="34" charset="0"/>
                </a:rPr>
                <a:t> (R) =	</a:t>
              </a:r>
              <a:r>
                <a:rPr kumimoji="0" lang="en-US" altLang="en-US" sz="2400">
                  <a:solidFill>
                    <a:srgbClr val="CC00CC"/>
                  </a:solidFill>
                  <a:latin typeface="Tahoma" panose="020B0604030504040204" pitchFamily="34" charset="0"/>
                </a:rPr>
                <a:t>C	A1	A2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		3	1	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		7	3	3</a:t>
              </a:r>
            </a:p>
          </p:txBody>
        </p:sp>
        <p:grpSp>
          <p:nvGrpSpPr>
            <p:cNvPr id="17417" name="Group 9"/>
            <p:cNvGrpSpPr>
              <a:grpSpLocks/>
            </p:cNvGrpSpPr>
            <p:nvPr/>
          </p:nvGrpSpPr>
          <p:grpSpPr bwMode="auto">
            <a:xfrm>
              <a:off x="2304" y="2256"/>
              <a:ext cx="1536" cy="720"/>
              <a:chOff x="2890" y="2283"/>
              <a:chExt cx="1536" cy="720"/>
            </a:xfrm>
          </p:grpSpPr>
          <p:sp>
            <p:nvSpPr>
              <p:cNvPr id="17418" name="Rectangle 10"/>
              <p:cNvSpPr>
                <a:spLocks noChangeArrowheads="1"/>
              </p:cNvSpPr>
              <p:nvPr/>
            </p:nvSpPr>
            <p:spPr bwMode="auto">
              <a:xfrm>
                <a:off x="2890" y="2283"/>
                <a:ext cx="153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pitchFamily="2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7419" name="Line 11"/>
              <p:cNvSpPr>
                <a:spLocks noChangeShapeType="1"/>
              </p:cNvSpPr>
              <p:nvPr/>
            </p:nvSpPr>
            <p:spPr bwMode="auto">
              <a:xfrm>
                <a:off x="2890" y="252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0" name="Line 12"/>
              <p:cNvSpPr>
                <a:spLocks noChangeShapeType="1"/>
              </p:cNvSpPr>
              <p:nvPr/>
            </p:nvSpPr>
            <p:spPr bwMode="auto">
              <a:xfrm>
                <a:off x="346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Line 13"/>
              <p:cNvSpPr>
                <a:spLocks noChangeShapeType="1"/>
              </p:cNvSpPr>
              <p:nvPr/>
            </p:nvSpPr>
            <p:spPr bwMode="auto">
              <a:xfrm>
                <a:off x="3946" y="2283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Rename Operation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sz="2000" dirty="0"/>
              <a:t>A </a:t>
            </a:r>
            <a:r>
              <a:rPr lang="en-US" sz="2000" b="1" dirty="0"/>
              <a:t>rename</a:t>
            </a:r>
            <a:r>
              <a:rPr lang="en-US" sz="2000" dirty="0"/>
              <a:t> is a unary operation written as  </a:t>
            </a:r>
            <a:r>
              <a:rPr lang="en-US" sz="2000" dirty="0" smtClean="0"/>
              <a:t>             where: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sz="2000" dirty="0" smtClean="0"/>
              <a:t>the </a:t>
            </a:r>
            <a:r>
              <a:rPr lang="en-US" sz="2000" dirty="0"/>
              <a:t>result is identical to </a:t>
            </a:r>
            <a:r>
              <a:rPr lang="en-US" sz="2000" i="1" dirty="0"/>
              <a:t>R</a:t>
            </a:r>
            <a:r>
              <a:rPr lang="en-US" sz="2000" dirty="0"/>
              <a:t> except that the 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2000" dirty="0"/>
              <a:t> attribute in all tuples is renamed to an 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sz="2000" dirty="0"/>
              <a:t> </a:t>
            </a:r>
            <a:r>
              <a:rPr lang="en-US" sz="2000" dirty="0" smtClean="0"/>
              <a:t>attribute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sz="2000" dirty="0"/>
              <a:t>\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rho</a:t>
            </a:r>
            <a:r>
              <a:rPr lang="en-US" sz="2000" dirty="0"/>
              <a:t>_{a/b}(R)</a:t>
            </a:r>
            <a:endParaRPr lang="en-US" altLang="en-US" sz="2000" dirty="0" smtClean="0"/>
          </a:p>
          <a:p>
            <a:pPr>
              <a:buFont typeface="Monotype Sorts" charset="2"/>
              <a:buChar char="n"/>
              <a:defRPr/>
            </a:pPr>
            <a:endParaRPr lang="en-US" altLang="en-US" sz="2000" dirty="0" smtClean="0"/>
          </a:p>
          <a:p>
            <a:pPr>
              <a:buFont typeface="Monotype Sorts" charset="2"/>
              <a:buChar char="n"/>
              <a:defRPr/>
            </a:pPr>
            <a:r>
              <a:rPr lang="en-US" altLang="en-US" sz="2000" dirty="0" smtClean="0"/>
              <a:t>Allows us to name, and therefore to refer to, the results of relational-algebra expressions.</a:t>
            </a:r>
          </a:p>
          <a:p>
            <a:pPr>
              <a:buFont typeface="Monotype Sorts" charset="2"/>
              <a:buChar char="n"/>
              <a:defRPr/>
            </a:pPr>
            <a:endParaRPr lang="en-US" altLang="en-US" sz="2000" dirty="0" smtClean="0"/>
          </a:p>
          <a:p>
            <a:pPr>
              <a:buFont typeface="Monotype Sorts" charset="2"/>
              <a:buChar char="n"/>
              <a:defRPr/>
            </a:pPr>
            <a:r>
              <a:rPr lang="en-US" altLang="en-US" sz="2000" dirty="0" smtClean="0"/>
              <a:t>Allows us to refer to a relation by more than one name.</a:t>
            </a:r>
          </a:p>
          <a:p>
            <a:pPr>
              <a:buFont typeface="Monotype Sorts" charset="2"/>
              <a:buChar char="n"/>
              <a:defRPr/>
            </a:pPr>
            <a:endParaRPr lang="en-US" altLang="en-US" sz="2000" dirty="0" smtClean="0"/>
          </a:p>
          <a:p>
            <a:pPr>
              <a:buFont typeface="Monotype Sorts" charset="2"/>
              <a:buChar char="n"/>
              <a:defRPr/>
            </a:pPr>
            <a:r>
              <a:rPr lang="en-US" sz="2000" dirty="0" smtClean="0"/>
              <a:t>Formally the semantics of the rename operator is defined as follows:</a:t>
            </a:r>
            <a:endParaRPr lang="en-US" altLang="en-US" sz="2000" dirty="0" smtClean="0"/>
          </a:p>
          <a:p>
            <a:pPr>
              <a:buFont typeface="Monotype Sorts" charset="2"/>
              <a:buChar char="n"/>
              <a:defRPr/>
            </a:pPr>
            <a:endParaRPr lang="en-US" altLang="en-US" sz="2000" dirty="0" smtClean="0"/>
          </a:p>
        </p:txBody>
      </p:sp>
      <p:pic>
        <p:nvPicPr>
          <p:cNvPr id="18436" name="Picture 2" descr="\rho_{a / b}(R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38" y="1119188"/>
            <a:ext cx="862012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" descr="\rho_{a/b}(R) = \{ \ t[a/b] : t \in R \ \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5468938"/>
            <a:ext cx="5461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Rename Example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043113"/>
            <a:ext cx="6748463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Rename Operation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Rho </a:t>
            </a:r>
            <a:r>
              <a:rPr lang="en-US" sz="2000" dirty="0" smtClean="0"/>
              <a:t>could also be used to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rename a relation </a:t>
            </a:r>
            <a:r>
              <a:rPr lang="en-US" altLang="en-US" sz="2000" dirty="0" smtClean="0"/>
              <a:t>or the results of a relational expression which is a relation: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2000" dirty="0" smtClean="0"/>
              <a:t> 				</a:t>
            </a:r>
            <a:r>
              <a:rPr lang="en-US" altLang="en-US" sz="2400" i="1" dirty="0" smtClean="0">
                <a:sym typeface="Symbol" pitchFamily="18" charset="2"/>
              </a:rPr>
              <a:t></a:t>
            </a:r>
            <a:r>
              <a:rPr lang="en-US" altLang="en-US" sz="2000" i="1" dirty="0" smtClean="0"/>
              <a:t> </a:t>
            </a:r>
            <a:r>
              <a:rPr lang="en-US" altLang="en-US" sz="2800" i="1" baseline="-25000" dirty="0" smtClean="0"/>
              <a:t>x</a:t>
            </a:r>
            <a:r>
              <a:rPr lang="en-US" altLang="en-US" sz="2000" dirty="0" smtClean="0"/>
              <a:t> (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>
              <a:buFont typeface="Monotype Sorts" charset="2"/>
              <a:buNone/>
              <a:defRPr/>
            </a:pPr>
            <a:r>
              <a:rPr lang="en-US" altLang="en-US" sz="2000" dirty="0" smtClean="0"/>
              <a:t>	returns the expression 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/>
              <a:t> under the name </a:t>
            </a:r>
            <a:r>
              <a:rPr lang="en-US" altLang="en-US" sz="2000" i="1" dirty="0" smtClean="0"/>
              <a:t>X</a:t>
            </a:r>
          </a:p>
          <a:p>
            <a:pPr>
              <a:buFont typeface="Monotype Sorts" charset="2"/>
              <a:buNone/>
              <a:defRPr/>
            </a:pPr>
            <a:endParaRPr lang="en-US" altLang="en-US" sz="2000" i="1" dirty="0" smtClean="0"/>
          </a:p>
          <a:p>
            <a:pPr>
              <a:buFont typeface="Monotype Sorts" charset="2"/>
              <a:buNone/>
              <a:defRPr/>
            </a:pPr>
            <a:endParaRPr lang="en-US" altLang="en-US" sz="2000" dirty="0" smtClean="0"/>
          </a:p>
          <a:p>
            <a:pPr>
              <a:buFont typeface="Monotype Sorts" charset="2"/>
              <a:buChar char="n"/>
              <a:defRPr/>
            </a:pPr>
            <a:endParaRPr lang="en-US" altLang="en-US" sz="2000" dirty="0" smtClean="0"/>
          </a:p>
          <a:p>
            <a:pPr>
              <a:buFont typeface="Monotype Sorts" charset="2"/>
              <a:buChar char="n"/>
              <a:defRPr/>
            </a:pPr>
            <a:r>
              <a:rPr lang="en-US" altLang="en-US" sz="2000" dirty="0" smtClean="0"/>
              <a:t>If a relational-algebra expression 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/>
              <a:t> has </a:t>
            </a:r>
            <a:r>
              <a:rPr lang="en-US" altLang="en-US" sz="2000" dirty="0" err="1" smtClean="0"/>
              <a:t>arity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n</a:t>
            </a:r>
            <a:r>
              <a:rPr lang="en-US" altLang="en-US" sz="2000" dirty="0" smtClean="0"/>
              <a:t>, then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2000" dirty="0" smtClean="0"/>
              <a:t>	returns the result of expression </a:t>
            </a:r>
            <a:r>
              <a:rPr lang="en-US" altLang="en-US" sz="2000" i="1" dirty="0" smtClean="0"/>
              <a:t>E</a:t>
            </a:r>
            <a:r>
              <a:rPr lang="en-US" altLang="en-US" sz="2000" dirty="0" smtClean="0"/>
              <a:t> under the name 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, and with the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2000" dirty="0" smtClean="0"/>
              <a:t>	attributes renamed to </a:t>
            </a:r>
            <a:r>
              <a:rPr lang="en-US" altLang="en-US" sz="2400" i="1" dirty="0" smtClean="0"/>
              <a:t>A</a:t>
            </a:r>
            <a:r>
              <a:rPr lang="en-US" altLang="en-US" sz="2800" i="1" baseline="-25000" dirty="0" smtClean="0"/>
              <a:t>1</a:t>
            </a:r>
            <a:r>
              <a:rPr lang="en-US" altLang="en-US" sz="2000" i="1" baseline="-25000" dirty="0" smtClean="0"/>
              <a:t> </a:t>
            </a:r>
            <a:r>
              <a:rPr lang="en-US" altLang="en-US" sz="2400" i="1" dirty="0" smtClean="0"/>
              <a:t>, A</a:t>
            </a:r>
            <a:r>
              <a:rPr lang="en-US" altLang="en-US" sz="2800" i="1" baseline="-25000" dirty="0" smtClean="0"/>
              <a:t>2</a:t>
            </a:r>
            <a:r>
              <a:rPr lang="en-US" altLang="en-US" sz="2400" i="1" baseline="-25000" dirty="0" smtClean="0"/>
              <a:t> </a:t>
            </a:r>
            <a:r>
              <a:rPr lang="en-US" altLang="en-US" sz="2400" i="1" dirty="0" smtClean="0"/>
              <a:t>, …., A</a:t>
            </a:r>
            <a:r>
              <a:rPr lang="en-US" altLang="en-US" sz="2800" i="1" baseline="-25000" dirty="0" smtClean="0"/>
              <a:t>n</a:t>
            </a:r>
            <a:r>
              <a:rPr lang="en-US" altLang="en-US" sz="2000" i="1" baseline="-25000" dirty="0" smtClean="0"/>
              <a:t> </a:t>
            </a:r>
            <a:r>
              <a:rPr lang="en-US" altLang="en-US" sz="2000" dirty="0" smtClean="0"/>
              <a:t>.</a:t>
            </a:r>
          </a:p>
          <a:p>
            <a:pPr>
              <a:buFont typeface="Monotype Sorts" charset="2"/>
              <a:buChar char="n"/>
              <a:defRPr/>
            </a:pPr>
            <a:endParaRPr lang="en-US" altLang="en-US" sz="2000" dirty="0" smtClean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581275" y="3051175"/>
          <a:ext cx="29797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4" imgW="964781" imgH="266584" progId="Equation.3">
                  <p:embed/>
                </p:oleObj>
              </mc:Choice>
              <mc:Fallback>
                <p:oleObj name="Equation" r:id="rId4" imgW="964781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051175"/>
                        <a:ext cx="2979738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Union Operation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884238"/>
            <a:ext cx="7848600" cy="5351462"/>
          </a:xfrm>
        </p:spPr>
        <p:txBody>
          <a:bodyPr/>
          <a:lstStyle/>
          <a:p>
            <a:pPr>
              <a:buFont typeface="Monotype Sorts" charset="2"/>
              <a:buChar char="n"/>
              <a:tabLst>
                <a:tab pos="2965450" algn="ctr"/>
              </a:tabLst>
              <a:defRPr/>
            </a:pPr>
            <a:r>
              <a:rPr lang="en-US" altLang="en-US" dirty="0" smtClean="0"/>
              <a:t>Notation:  </a:t>
            </a:r>
            <a:r>
              <a:rPr lang="en-US" altLang="en-US" sz="2400" i="1" dirty="0" smtClean="0">
                <a:solidFill>
                  <a:srgbClr val="00B050"/>
                </a:solidFill>
              </a:rPr>
              <a:t>r</a:t>
            </a:r>
            <a:r>
              <a:rPr lang="en-US" altLang="en-US" sz="2400" dirty="0" smtClean="0">
                <a:solidFill>
                  <a:srgbClr val="00B050"/>
                </a:solidFill>
              </a:rPr>
              <a:t> </a:t>
            </a:r>
            <a:r>
              <a:rPr lang="en-US" altLang="en-US" sz="2400" dirty="0" smtClean="0">
                <a:solidFill>
                  <a:srgbClr val="00B050"/>
                </a:solidFill>
                <a:sym typeface="Symbol" pitchFamily="18" charset="2"/>
              </a:rPr>
              <a:t> </a:t>
            </a:r>
            <a:r>
              <a:rPr lang="en-US" altLang="en-US" sz="2400" i="1" dirty="0" smtClean="0">
                <a:solidFill>
                  <a:srgbClr val="00B050"/>
                </a:solidFill>
                <a:sym typeface="Symbol" pitchFamily="18" charset="2"/>
              </a:rPr>
              <a:t>s</a:t>
            </a:r>
          </a:p>
          <a:p>
            <a:pPr>
              <a:buFont typeface="Monotype Sorts" charset="2"/>
              <a:buChar char="n"/>
              <a:tabLst>
                <a:tab pos="2965450" algn="ctr"/>
              </a:tabLst>
              <a:defRPr/>
            </a:pPr>
            <a:r>
              <a:rPr lang="en-US" altLang="en-US" dirty="0" smtClean="0">
                <a:sym typeface="Symbol" pitchFamily="18" charset="2"/>
              </a:rPr>
              <a:t>Defined as: 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  <a:defRPr/>
            </a:pPr>
            <a:r>
              <a:rPr lang="en-US" altLang="en-US" b="1" dirty="0" smtClean="0"/>
              <a:t>		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 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s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= {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t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| 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t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 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or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t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 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s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}</a:t>
            </a:r>
          </a:p>
          <a:p>
            <a:pPr>
              <a:buFont typeface="Monotype Sorts" charset="2"/>
              <a:buChar char="n"/>
              <a:tabLst>
                <a:tab pos="2965450" algn="ctr"/>
              </a:tabLst>
              <a:defRPr/>
            </a:pPr>
            <a:r>
              <a:rPr lang="en-US" altLang="en-US" dirty="0" smtClean="0">
                <a:sym typeface="Symbol" pitchFamily="18" charset="2"/>
              </a:rPr>
              <a:t>For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 </a:t>
            </a:r>
            <a:r>
              <a:rPr lang="en-US" altLang="en-US" i="1" dirty="0" smtClean="0">
                <a:sym typeface="Symbol" pitchFamily="18" charset="2"/>
              </a:rPr>
              <a:t>s</a:t>
            </a:r>
            <a:r>
              <a:rPr lang="en-US" altLang="en-US" dirty="0" smtClean="0">
                <a:sym typeface="Symbol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  <a:defRPr/>
            </a:pPr>
            <a:r>
              <a:rPr lang="en-US" altLang="en-US" i="1" dirty="0" smtClean="0">
                <a:sym typeface="Symbol" pitchFamily="18" charset="2"/>
              </a:rPr>
              <a:t>	</a:t>
            </a:r>
            <a:r>
              <a:rPr lang="en-US" altLang="en-US" dirty="0" smtClean="0">
                <a:sym typeface="Symbol" pitchFamily="18" charset="2"/>
              </a:rPr>
              <a:t>1.  </a:t>
            </a:r>
            <a:r>
              <a:rPr lang="en-US" altLang="en-US" i="1" dirty="0" smtClean="0">
                <a:sym typeface="Symbol" pitchFamily="18" charset="2"/>
              </a:rPr>
              <a:t>r,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i="1" dirty="0" smtClean="0">
                <a:sym typeface="Symbol" pitchFamily="18" charset="2"/>
              </a:rPr>
              <a:t>s</a:t>
            </a:r>
            <a:r>
              <a:rPr lang="en-US" altLang="en-US" dirty="0" smtClean="0">
                <a:sym typeface="Symbol" pitchFamily="18" charset="2"/>
              </a:rPr>
              <a:t> must have the </a:t>
            </a:r>
            <a:r>
              <a:rPr lang="en-US" altLang="en-US" i="1" dirty="0" smtClean="0">
                <a:sym typeface="Symbol" pitchFamily="18" charset="2"/>
              </a:rPr>
              <a:t>same </a:t>
            </a:r>
            <a:r>
              <a:rPr lang="en-US" altLang="en-US" b="1" dirty="0" err="1" smtClean="0">
                <a:solidFill>
                  <a:schemeClr val="tx2"/>
                </a:solidFill>
                <a:sym typeface="Symbol" pitchFamily="18" charset="2"/>
              </a:rPr>
              <a:t>arity</a:t>
            </a:r>
            <a:r>
              <a:rPr lang="en-US" altLang="en-US" dirty="0" smtClean="0">
                <a:sym typeface="Symbol" pitchFamily="18" charset="2"/>
              </a:rPr>
              <a:t> (same number of attributes)</a:t>
            </a:r>
          </a:p>
          <a:p>
            <a:pPr lvl="2">
              <a:tabLst>
                <a:tab pos="2965450" algn="ctr"/>
              </a:tabLst>
              <a:defRPr/>
            </a:pPr>
            <a:r>
              <a:rPr lang="en-US" i="1" dirty="0">
                <a:solidFill>
                  <a:srgbClr val="FF0000"/>
                </a:solidFill>
              </a:rPr>
              <a:t>union-compatible</a:t>
            </a:r>
            <a:r>
              <a:rPr lang="en-US" i="1" dirty="0"/>
              <a:t> </a:t>
            </a:r>
            <a:r>
              <a:rPr lang="en-US" altLang="en-US" dirty="0">
                <a:sym typeface="Symbol" pitchFamily="18" charset="2"/>
              </a:rPr>
              <a:t>	</a:t>
            </a:r>
            <a:r>
              <a:rPr lang="en-US" altLang="en-US" dirty="0" smtClean="0">
                <a:sym typeface="Symbol" pitchFamily="18" charset="2"/>
              </a:rPr>
              <a:t>	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  <a:defRPr/>
            </a:pPr>
            <a:r>
              <a:rPr lang="en-US" altLang="en-US" dirty="0" smtClean="0">
                <a:sym typeface="Symbol" pitchFamily="18" charset="2"/>
              </a:rPr>
              <a:t>	2.  The attribute domains must be </a:t>
            </a:r>
            <a:r>
              <a:rPr lang="en-US" altLang="en-US" b="1" dirty="0" smtClean="0">
                <a:solidFill>
                  <a:schemeClr val="tx2"/>
                </a:solidFill>
                <a:sym typeface="Symbol" pitchFamily="18" charset="2"/>
              </a:rPr>
              <a:t>compatible</a:t>
            </a:r>
            <a:r>
              <a:rPr lang="en-US" altLang="en-US" dirty="0" smtClean="0">
                <a:sym typeface="Symbol" pitchFamily="18" charset="2"/>
              </a:rPr>
              <a:t> (example: 2</a:t>
            </a:r>
            <a:r>
              <a:rPr lang="en-US" altLang="en-US" baseline="30000" dirty="0" smtClean="0">
                <a:sym typeface="Symbol" pitchFamily="18" charset="2"/>
              </a:rPr>
              <a:t>nd</a:t>
            </a:r>
            <a:r>
              <a:rPr lang="en-US" altLang="en-US" dirty="0" smtClean="0">
                <a:sym typeface="Symbol" pitchFamily="18" charset="2"/>
              </a:rPr>
              <a:t> column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	of </a:t>
            </a:r>
            <a:r>
              <a:rPr lang="en-US" altLang="en-US" i="1" dirty="0" smtClean="0">
                <a:sym typeface="Symbol" pitchFamily="18" charset="2"/>
              </a:rPr>
              <a:t>r</a:t>
            </a:r>
            <a:r>
              <a:rPr lang="en-US" altLang="en-US" dirty="0" smtClean="0">
                <a:sym typeface="Symbol" pitchFamily="18" charset="2"/>
              </a:rPr>
              <a:t> deals with the same type of values as does the 2</a:t>
            </a:r>
            <a:r>
              <a:rPr lang="en-US" altLang="en-US" baseline="30000" dirty="0" smtClean="0">
                <a:sym typeface="Symbol" pitchFamily="18" charset="2"/>
              </a:rPr>
              <a:t>nd </a:t>
            </a: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column of </a:t>
            </a:r>
            <a:r>
              <a:rPr lang="en-US" altLang="en-US" i="1" dirty="0" smtClean="0">
                <a:sym typeface="Symbol" pitchFamily="18" charset="2"/>
              </a:rPr>
              <a:t>s</a:t>
            </a:r>
            <a:r>
              <a:rPr lang="en-US" altLang="en-US" dirty="0" smtClean="0">
                <a:sym typeface="Symbol" pitchFamily="18" charset="2"/>
              </a:rPr>
              <a:t>)</a:t>
            </a:r>
          </a:p>
          <a:p>
            <a:pPr>
              <a:lnSpc>
                <a:spcPct val="140000"/>
              </a:lnSpc>
              <a:buFont typeface="Monotype Sorts" charset="2"/>
              <a:buChar char="n"/>
              <a:tabLst>
                <a:tab pos="2965450" algn="ctr"/>
              </a:tabLst>
              <a:defRPr/>
            </a:pPr>
            <a:r>
              <a:rPr lang="en-US" altLang="en-US" b="1" dirty="0" smtClean="0"/>
              <a:t>Example</a:t>
            </a:r>
            <a:r>
              <a:rPr lang="en-US" altLang="en-US" dirty="0" smtClean="0"/>
              <a:t>: 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to find all courses ids taught in the Fall 2009 semester, or in the Spring 2010 semester, or in both</a:t>
            </a:r>
            <a:b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en-US" dirty="0" smtClean="0"/>
              <a:t>   </a:t>
            </a:r>
            <a:r>
              <a:rPr lang="en-US" altLang="en-US" sz="2000" dirty="0" smtClean="0">
                <a:sym typeface="Symbol" pitchFamily="18" charset="2"/>
              </a:rPr>
              <a:t></a:t>
            </a:r>
            <a:r>
              <a:rPr lang="en-US" altLang="en-US" sz="2800" i="1" baseline="-25000" dirty="0" err="1" smtClean="0"/>
              <a:t>course_id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>
                <a:sym typeface="Symbol" pitchFamily="18" charset="2"/>
              </a:rPr>
              <a:t>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800" i="1" baseline="-25000" dirty="0" smtClean="0">
                <a:sym typeface="Symbol" pitchFamily="18" charset="2"/>
              </a:rPr>
              <a:t>semester=“Fall”  </a:t>
            </a:r>
            <a:r>
              <a:rPr lang="el-GR" altLang="en-US" sz="2800" i="1" baseline="-25000" dirty="0" smtClean="0">
                <a:sym typeface="Symbol" pitchFamily="18" charset="2"/>
              </a:rPr>
              <a:t>Λ</a:t>
            </a:r>
            <a:r>
              <a:rPr lang="en-US" altLang="en-US" sz="2800" i="1" baseline="-25000" dirty="0" smtClean="0">
                <a:sym typeface="Symbol" pitchFamily="18" charset="2"/>
              </a:rPr>
              <a:t> year=2009 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>
                <a:sym typeface="Symbol" pitchFamily="18" charset="2"/>
              </a:rPr>
              <a:t>section</a:t>
            </a:r>
            <a:r>
              <a:rPr lang="en-US" altLang="en-US" sz="2400" dirty="0" smtClean="0">
                <a:sym typeface="Symbol" pitchFamily="18" charset="2"/>
              </a:rPr>
              <a:t>))  </a:t>
            </a:r>
            <a:r>
              <a:rPr lang="en-US" altLang="en-US" dirty="0" smtClean="0">
                <a:sym typeface="Symbol" pitchFamily="18" charset="2"/>
              </a:rPr>
              <a:t> 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</a:t>
            </a:r>
            <a:r>
              <a:rPr lang="en-US" altLang="en-US" sz="2000" dirty="0" smtClean="0">
                <a:sym typeface="Symbol" pitchFamily="18" charset="2"/>
              </a:rPr>
              <a:t></a:t>
            </a:r>
            <a:r>
              <a:rPr lang="en-US" altLang="en-US" sz="2800" i="1" baseline="-25000" dirty="0" err="1" smtClean="0"/>
              <a:t>course_id</a:t>
            </a:r>
            <a:r>
              <a:rPr lang="en-US" altLang="en-US" dirty="0" smtClean="0"/>
              <a:t>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>
                <a:sym typeface="Symbol" pitchFamily="18" charset="2"/>
              </a:rPr>
              <a:t>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800" i="1" baseline="-25000" dirty="0" smtClean="0">
                <a:sym typeface="Symbol" pitchFamily="18" charset="2"/>
              </a:rPr>
              <a:t>semester=“Spring”  </a:t>
            </a:r>
            <a:r>
              <a:rPr lang="el-GR" altLang="en-US" sz="2800" i="1" baseline="-25000" dirty="0" smtClean="0">
                <a:sym typeface="Symbol" pitchFamily="18" charset="2"/>
              </a:rPr>
              <a:t>Λ</a:t>
            </a:r>
            <a:r>
              <a:rPr lang="en-US" altLang="en-US" sz="2800" i="1" baseline="-25000" dirty="0" smtClean="0">
                <a:sym typeface="Symbol" pitchFamily="18" charset="2"/>
              </a:rPr>
              <a:t> year=2010 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>
                <a:sym typeface="Symbol" pitchFamily="18" charset="2"/>
              </a:rPr>
              <a:t>section</a:t>
            </a:r>
            <a:r>
              <a:rPr lang="en-US" altLang="en-US" sz="2400" dirty="0" smtClean="0">
                <a:sym typeface="Symbol" pitchFamily="18" charset="2"/>
              </a:rPr>
              <a:t>))</a:t>
            </a:r>
          </a:p>
          <a:p>
            <a:pPr>
              <a:lnSpc>
                <a:spcPct val="140000"/>
              </a:lnSpc>
              <a:buFont typeface="Monotype Sorts" charset="2"/>
              <a:buChar char="n"/>
              <a:tabLst>
                <a:tab pos="2965450" algn="ctr"/>
              </a:tabLst>
              <a:defRPr/>
            </a:pPr>
            <a:endParaRPr lang="en-US" altLang="en-US" dirty="0" smtClean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  <a:defRPr/>
            </a:pPr>
            <a:endParaRPr lang="en-US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Union Operation – Example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Relations </a:t>
            </a:r>
            <a:r>
              <a:rPr lang="en-US" altLang="en-US" i="1" smtClean="0"/>
              <a:t>r, s:</a:t>
            </a:r>
            <a:endParaRPr lang="en-US" altLang="en-US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/>
              <a:t>r </a:t>
            </a:r>
            <a:r>
              <a:rPr lang="en-US" altLang="en-US">
                <a:sym typeface="Symbol" panose="05050102010706020507" pitchFamily="18" charset="2"/>
              </a:rPr>
              <a:t> s</a:t>
            </a:r>
            <a:r>
              <a:rPr lang="en-US" altLang="en-US"/>
              <a:t>: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5753100" y="2201863"/>
            <a:ext cx="31892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33CC33"/>
                </a:solidFill>
              </a:rPr>
              <a:t>Union, intersection, and difference</a:t>
            </a:r>
            <a:r>
              <a:rPr kumimoji="0" lang="en-US" altLang="en-US"/>
              <a:t>: the schemas of the two operands must be the same, so use that schema for the result.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2113" y="5481638"/>
            <a:ext cx="8151812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>
                <a:latin typeface="Helvetica" charset="0"/>
              </a:rPr>
              <a:t>For set </a:t>
            </a:r>
            <a:r>
              <a:rPr lang="en-US" altLang="en-US" u="sng" dirty="0">
                <a:latin typeface="Helvetica" charset="0"/>
              </a:rPr>
              <a:t>union</a:t>
            </a:r>
            <a:r>
              <a:rPr lang="en-US" altLang="en-US" dirty="0">
                <a:latin typeface="Helvetica" charset="0"/>
              </a:rPr>
              <a:t>, set </a:t>
            </a:r>
            <a:r>
              <a:rPr lang="en-US" altLang="en-US" u="sng" dirty="0">
                <a:latin typeface="Helvetica" charset="0"/>
              </a:rPr>
              <a:t>intersect</a:t>
            </a:r>
            <a:r>
              <a:rPr lang="en-US" altLang="en-US" dirty="0">
                <a:latin typeface="Helvetica" charset="0"/>
              </a:rPr>
              <a:t> and set </a:t>
            </a:r>
            <a:r>
              <a:rPr lang="en-US" altLang="en-US" u="sng" dirty="0">
                <a:latin typeface="Helvetica" charset="0"/>
              </a:rPr>
              <a:t>difference</a:t>
            </a:r>
            <a:r>
              <a:rPr lang="en-US" altLang="en-US" dirty="0">
                <a:latin typeface="Helvetica" charset="0"/>
              </a:rPr>
              <a:t>, the two relations involved must be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Helvetica" charset="0"/>
              </a:rPr>
              <a:t>union-compatible</a:t>
            </a:r>
          </a:p>
          <a:p>
            <a:pPr lvl="1">
              <a:buFont typeface="Monotype Sorts" charset="2"/>
              <a:buChar char="n"/>
              <a:defRPr/>
            </a:pPr>
            <a:r>
              <a:rPr lang="en-US" altLang="en-US" dirty="0">
                <a:latin typeface="Helvetica" charset="0"/>
              </a:rPr>
              <a:t>that is, the two relations must have the same set of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 Difference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499225" cy="4916487"/>
          </a:xfrm>
        </p:spPr>
        <p:txBody>
          <a:bodyPr/>
          <a:lstStyle/>
          <a:p>
            <a:pPr>
              <a:spcBef>
                <a:spcPct val="60000"/>
              </a:spcBef>
              <a:buFont typeface="Monotype Sorts" charset="2"/>
              <a:buChar char="n"/>
              <a:defRPr/>
            </a:pPr>
            <a:r>
              <a:rPr lang="en-US" altLang="en-US" sz="1600" dirty="0" smtClean="0"/>
              <a:t>Notation </a:t>
            </a:r>
            <a:r>
              <a:rPr lang="en-US" altLang="en-US" sz="2400" i="1" dirty="0" smtClean="0">
                <a:solidFill>
                  <a:srgbClr val="00B050"/>
                </a:solidFill>
              </a:rPr>
              <a:t>r – s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sz="1600" dirty="0" smtClean="0"/>
              <a:t>Defined as: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		 </a:t>
            </a:r>
            <a:r>
              <a:rPr lang="en-US" alt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r – s</a:t>
            </a: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  = {</a:t>
            </a:r>
            <a:r>
              <a:rPr lang="en-US" alt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altLang="en-US" sz="2400" b="1" i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 </a:t>
            </a:r>
            <a:r>
              <a:rPr lang="en-US" altLang="en-US" sz="24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and t  </a:t>
            </a:r>
            <a:r>
              <a:rPr lang="en-US" altLang="en-US" sz="24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s</a:t>
            </a:r>
            <a:r>
              <a:rPr lang="en-US" altLang="en-US" sz="24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}</a:t>
            </a:r>
          </a:p>
          <a:p>
            <a:pPr>
              <a:buFont typeface="Monotype Sorts" charset="2"/>
              <a:buNone/>
              <a:defRPr/>
            </a:pPr>
            <a:endParaRPr lang="en-US" altLang="en-US" sz="1600" i="1" dirty="0" smtClean="0"/>
          </a:p>
          <a:p>
            <a:pPr>
              <a:buFont typeface="Monotype Sorts" charset="2"/>
              <a:buChar char="n"/>
              <a:defRPr/>
            </a:pPr>
            <a:r>
              <a:rPr lang="en-US" altLang="en-US" sz="1600" dirty="0" smtClean="0"/>
              <a:t>Set differences must be taken between </a:t>
            </a:r>
            <a:r>
              <a:rPr lang="en-US" altLang="en-US" sz="1600" b="1" dirty="0" smtClean="0">
                <a:solidFill>
                  <a:schemeClr val="tx2"/>
                </a:solidFill>
              </a:rPr>
              <a:t>compatible</a:t>
            </a:r>
            <a:r>
              <a:rPr lang="en-US" altLang="en-US" sz="1600" dirty="0" smtClean="0"/>
              <a:t> relations.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sz="1600" i="1" dirty="0" smtClean="0"/>
              <a:t>r</a:t>
            </a:r>
            <a:r>
              <a:rPr lang="en-US" altLang="en-US" sz="1600" dirty="0" smtClean="0"/>
              <a:t> and </a:t>
            </a:r>
            <a:r>
              <a:rPr lang="en-US" altLang="en-US" sz="1600" i="1" dirty="0" smtClean="0"/>
              <a:t>s</a:t>
            </a:r>
            <a:r>
              <a:rPr lang="en-US" altLang="en-US" sz="1600" dirty="0" smtClean="0"/>
              <a:t> must have the </a:t>
            </a:r>
            <a:r>
              <a:rPr lang="en-US" altLang="en-US" sz="1600" dirty="0" smtClean="0">
                <a:solidFill>
                  <a:schemeClr val="tx2"/>
                </a:solidFill>
              </a:rPr>
              <a:t>same</a:t>
            </a:r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arity</a:t>
            </a:r>
            <a:r>
              <a:rPr lang="en-US" altLang="en-US" sz="1600" dirty="0" smtClean="0"/>
              <a:t> (</a:t>
            </a:r>
            <a:r>
              <a:rPr lang="en-US" sz="1600" i="1" dirty="0" smtClean="0"/>
              <a:t>union-compatible </a:t>
            </a:r>
            <a:r>
              <a:rPr lang="en-US" altLang="en-US" sz="1600" dirty="0" smtClean="0">
                <a:sym typeface="Symbol" pitchFamily="18" charset="2"/>
              </a:rPr>
              <a:t>	)</a:t>
            </a:r>
            <a:endParaRPr lang="en-US" altLang="en-US" sz="1600" dirty="0" smtClean="0"/>
          </a:p>
          <a:p>
            <a:pPr lvl="1">
              <a:buFont typeface="Monotype Sorts" charset="2"/>
              <a:buChar char="l"/>
              <a:defRPr/>
            </a:pPr>
            <a:r>
              <a:rPr lang="en-US" altLang="en-US" sz="1600" dirty="0" smtClean="0"/>
              <a:t>attribute domains of </a:t>
            </a:r>
            <a:r>
              <a:rPr lang="en-US" altLang="en-US" sz="1600" i="1" dirty="0" smtClean="0"/>
              <a:t>r </a:t>
            </a:r>
            <a:r>
              <a:rPr lang="en-US" altLang="en-US" sz="1600" dirty="0" smtClean="0"/>
              <a:t>and </a:t>
            </a:r>
            <a:r>
              <a:rPr lang="en-US" altLang="en-US" sz="1600" i="1" dirty="0" smtClean="0"/>
              <a:t>s </a:t>
            </a:r>
            <a:r>
              <a:rPr lang="en-US" altLang="en-US" sz="1600" dirty="0" smtClean="0"/>
              <a:t>must be compatible</a:t>
            </a:r>
          </a:p>
          <a:p>
            <a:pPr lvl="1">
              <a:buFont typeface="Monotype Sorts" charset="2"/>
              <a:buChar char="l"/>
              <a:defRPr/>
            </a:pPr>
            <a:endParaRPr lang="en-US" altLang="en-US" sz="1600" dirty="0" smtClean="0"/>
          </a:p>
          <a:p>
            <a:pPr>
              <a:lnSpc>
                <a:spcPct val="140000"/>
              </a:lnSpc>
              <a:buFont typeface="Monotype Sorts" charset="2"/>
              <a:buChar char="n"/>
              <a:defRPr/>
            </a:pPr>
            <a:r>
              <a:rPr lang="en-US" altLang="en-US" sz="1600" b="1" dirty="0" smtClean="0"/>
              <a:t>Example</a:t>
            </a:r>
            <a:r>
              <a:rPr lang="en-US" altLang="en-US" sz="1600" dirty="0" smtClean="0"/>
              <a:t>: to find all courses taught in the Fall 2009 semester, </a:t>
            </a:r>
            <a:r>
              <a:rPr lang="en-US" altLang="en-US" sz="1600" dirty="0" smtClean="0">
                <a:solidFill>
                  <a:srgbClr val="FF0000"/>
                </a:solidFill>
              </a:rPr>
              <a:t>but not</a:t>
            </a:r>
            <a:r>
              <a:rPr lang="en-US" altLang="en-US" sz="1600" dirty="0" smtClean="0"/>
              <a:t> in the Spring 2010 semester</a:t>
            </a:r>
            <a:br>
              <a:rPr lang="en-US" altLang="en-US" sz="1600" dirty="0" smtClean="0"/>
            </a:br>
            <a:r>
              <a:rPr lang="en-US" altLang="en-US" sz="1600" dirty="0" smtClean="0"/>
              <a:t>   </a:t>
            </a:r>
            <a:r>
              <a:rPr lang="en-US" altLang="en-US" dirty="0" smtClean="0">
                <a:sym typeface="Symbol" pitchFamily="18" charset="2"/>
              </a:rPr>
              <a:t></a:t>
            </a:r>
            <a:r>
              <a:rPr lang="en-US" altLang="en-US" sz="2400" i="1" baseline="-25000" dirty="0" err="1" smtClean="0"/>
              <a:t>course_id</a:t>
            </a:r>
            <a:r>
              <a:rPr lang="en-US" altLang="en-US" sz="1600" dirty="0" smtClean="0"/>
              <a:t> 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>
                <a:sym typeface="Symbol" pitchFamily="18" charset="2"/>
              </a:rPr>
              <a:t>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400" i="1" baseline="-25000" dirty="0" smtClean="0">
                <a:sym typeface="Symbol" pitchFamily="18" charset="2"/>
              </a:rPr>
              <a:t>semester=“Fall”  </a:t>
            </a:r>
            <a:r>
              <a:rPr lang="el-GR" altLang="en-US" sz="2400" i="1" baseline="-25000" dirty="0" smtClean="0">
                <a:sym typeface="Symbol" pitchFamily="18" charset="2"/>
              </a:rPr>
              <a:t>Λ</a:t>
            </a:r>
            <a:r>
              <a:rPr lang="en-US" altLang="en-US" sz="2400" i="1" baseline="-25000" dirty="0" smtClean="0">
                <a:sym typeface="Symbol" pitchFamily="18" charset="2"/>
              </a:rPr>
              <a:t> year=2009 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section</a:t>
            </a:r>
            <a:r>
              <a:rPr lang="en-US" altLang="en-US" sz="2000" dirty="0" smtClean="0">
                <a:sym typeface="Symbol" pitchFamily="18" charset="2"/>
              </a:rPr>
              <a:t>))  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−</a:t>
            </a:r>
            <a:r>
              <a:rPr lang="en-US" altLang="en-US" sz="20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 </a:t>
            </a:r>
            <a:br>
              <a:rPr lang="en-US" altLang="en-US" sz="1600" dirty="0" smtClean="0">
                <a:sym typeface="Symbol" pitchFamily="18" charset="2"/>
              </a:rPr>
            </a:br>
            <a:r>
              <a:rPr lang="en-US" altLang="en-US" sz="1600" dirty="0" smtClean="0">
                <a:sym typeface="Symbol" pitchFamily="18" charset="2"/>
              </a:rPr>
              <a:t>   </a:t>
            </a:r>
            <a:r>
              <a:rPr lang="en-US" altLang="en-US" dirty="0" smtClean="0">
                <a:sym typeface="Symbol" pitchFamily="18" charset="2"/>
              </a:rPr>
              <a:t></a:t>
            </a:r>
            <a:r>
              <a:rPr lang="en-US" altLang="en-US" sz="2400" i="1" baseline="-25000" dirty="0" err="1" smtClean="0"/>
              <a:t>course_id</a:t>
            </a:r>
            <a:r>
              <a:rPr lang="en-US" altLang="en-US" sz="1600" dirty="0" smtClean="0"/>
              <a:t> 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>
                <a:sym typeface="Symbol" pitchFamily="18" charset="2"/>
              </a:rPr>
              <a:t>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400" i="1" baseline="-25000" dirty="0" smtClean="0">
                <a:sym typeface="Symbol" pitchFamily="18" charset="2"/>
              </a:rPr>
              <a:t>semester=“Spring”  </a:t>
            </a:r>
            <a:r>
              <a:rPr lang="el-GR" altLang="en-US" sz="2400" i="1" baseline="-25000" dirty="0" smtClean="0">
                <a:sym typeface="Symbol" pitchFamily="18" charset="2"/>
              </a:rPr>
              <a:t>Λ</a:t>
            </a:r>
            <a:r>
              <a:rPr lang="en-US" altLang="en-US" sz="2400" i="1" baseline="-25000" dirty="0" smtClean="0">
                <a:sym typeface="Symbol" pitchFamily="18" charset="2"/>
              </a:rPr>
              <a:t> year=2010 </a:t>
            </a:r>
            <a:r>
              <a:rPr lang="en-US" altLang="en-US" sz="2000" dirty="0" smtClean="0">
                <a:sym typeface="Symbol" pitchFamily="18" charset="2"/>
              </a:rPr>
              <a:t>(</a:t>
            </a:r>
            <a:r>
              <a:rPr lang="en-US" altLang="en-US" sz="2000" i="1" dirty="0" smtClean="0">
                <a:sym typeface="Symbol" pitchFamily="18" charset="2"/>
              </a:rPr>
              <a:t>section</a:t>
            </a:r>
            <a:r>
              <a:rPr lang="en-US" altLang="en-US" sz="2000" dirty="0" smtClean="0">
                <a:sym typeface="Symbol" pitchFamily="18" charset="2"/>
              </a:rPr>
              <a:t>))</a:t>
            </a:r>
          </a:p>
          <a:p>
            <a:pPr>
              <a:buFont typeface="Monotype Sorts" charset="2"/>
              <a:buChar char="n"/>
              <a:defRPr/>
            </a:pPr>
            <a:endParaRPr lang="en-US" altLang="en-US" sz="1600" dirty="0" smtClean="0">
              <a:sym typeface="Symbol" pitchFamily="18" charset="2"/>
            </a:endParaRPr>
          </a:p>
          <a:p>
            <a:pPr>
              <a:buFont typeface="Monotype Sorts" charset="2"/>
              <a:buNone/>
              <a:defRPr/>
            </a:pPr>
            <a:endParaRPr lang="en-US" altLang="en-US" sz="1600" dirty="0" smtClean="0">
              <a:sym typeface="Symbol" pitchFamily="18" charset="2"/>
            </a:endParaRPr>
          </a:p>
          <a:p>
            <a:pPr>
              <a:buFont typeface="Monotype Sorts" charset="2"/>
              <a:buNone/>
              <a:defRPr/>
            </a:pPr>
            <a:endParaRPr lang="en-US" altLang="en-US" sz="1600" dirty="0" smtClean="0">
              <a:sym typeface="Symbol" pitchFamily="18" charset="2"/>
            </a:endParaRPr>
          </a:p>
          <a:p>
            <a:pPr>
              <a:buFont typeface="Monotype Sorts" charset="2"/>
              <a:buNone/>
              <a:defRPr/>
            </a:pPr>
            <a:endParaRPr lang="en-US" altLang="en-US" sz="16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 difference of two relations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Relations </a:t>
            </a:r>
            <a:r>
              <a:rPr lang="en-US" altLang="en-US" i="1" smtClean="0"/>
              <a:t>r</a:t>
            </a:r>
            <a:r>
              <a:rPr lang="en-US" altLang="en-US" smtClean="0"/>
              <a:t>, </a:t>
            </a:r>
            <a:r>
              <a:rPr lang="en-US" altLang="en-US" i="1" smtClean="0"/>
              <a:t>s</a:t>
            </a:r>
            <a:r>
              <a:rPr lang="en-US" altLang="en-US" smtClean="0"/>
              <a:t>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i="1"/>
              <a:t>r  </a:t>
            </a:r>
            <a:r>
              <a:rPr lang="en-US" altLang="en-US" i="1">
                <a:sym typeface="Symbol" panose="05050102010706020507" pitchFamily="18" charset="2"/>
              </a:rPr>
              <a:t>– s</a:t>
            </a:r>
            <a:r>
              <a:rPr lang="en-US" altLang="en-US" i="1"/>
              <a:t>: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2113" y="4708525"/>
            <a:ext cx="8151812" cy="922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>
                <a:latin typeface="Helvetica" charset="0"/>
              </a:rPr>
              <a:t>For set </a:t>
            </a:r>
            <a:r>
              <a:rPr lang="en-US" altLang="en-US" u="sng" dirty="0">
                <a:latin typeface="Helvetica" charset="0"/>
              </a:rPr>
              <a:t>union</a:t>
            </a:r>
            <a:r>
              <a:rPr lang="en-US" altLang="en-US" dirty="0">
                <a:latin typeface="Helvetica" charset="0"/>
              </a:rPr>
              <a:t>, set </a:t>
            </a:r>
            <a:r>
              <a:rPr lang="en-US" altLang="en-US" u="sng" dirty="0">
                <a:latin typeface="Helvetica" charset="0"/>
              </a:rPr>
              <a:t>intersect</a:t>
            </a:r>
            <a:r>
              <a:rPr lang="en-US" altLang="en-US" dirty="0">
                <a:latin typeface="Helvetica" charset="0"/>
              </a:rPr>
              <a:t> and set </a:t>
            </a:r>
            <a:r>
              <a:rPr lang="en-US" altLang="en-US" u="sng" dirty="0">
                <a:latin typeface="Helvetica" charset="0"/>
              </a:rPr>
              <a:t>difference</a:t>
            </a:r>
            <a:r>
              <a:rPr lang="en-US" altLang="en-US" dirty="0">
                <a:latin typeface="Helvetica" charset="0"/>
              </a:rPr>
              <a:t>, the two relations involved must be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latin typeface="Helvetica" charset="0"/>
              </a:rPr>
              <a:t>union-compatible</a:t>
            </a:r>
          </a:p>
          <a:p>
            <a:pPr lvl="1">
              <a:buFont typeface="Monotype Sorts" charset="2"/>
              <a:buChar char="n"/>
              <a:defRPr/>
            </a:pPr>
            <a:r>
              <a:rPr lang="en-US" altLang="en-US" dirty="0">
                <a:latin typeface="Helvetica" charset="0"/>
              </a:rPr>
              <a:t>that is, the two relations must have the same set of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Cartesian-Product Operation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1077913"/>
            <a:ext cx="7608887" cy="5322887"/>
          </a:xfrm>
        </p:spPr>
        <p:txBody>
          <a:bodyPr/>
          <a:lstStyle/>
          <a:p>
            <a:pPr>
              <a:buFont typeface="Monotype Sorts" charset="2"/>
              <a:buChar char="n"/>
              <a:tabLst>
                <a:tab pos="3149600" algn="ctr"/>
              </a:tabLst>
              <a:defRPr/>
            </a:pPr>
            <a:r>
              <a:rPr lang="en-US" altLang="en-US" sz="2000" dirty="0" smtClean="0"/>
              <a:t>Notation</a:t>
            </a:r>
            <a:r>
              <a:rPr lang="en-US" altLang="en-US" sz="2000" i="1" dirty="0" smtClean="0"/>
              <a:t> </a:t>
            </a:r>
            <a:r>
              <a:rPr lang="en-US" altLang="en-US" sz="2400" i="1" dirty="0" smtClean="0">
                <a:solidFill>
                  <a:srgbClr val="00B050"/>
                </a:solidFill>
              </a:rPr>
              <a:t>r </a:t>
            </a:r>
            <a:r>
              <a:rPr lang="en-US" altLang="en-US" sz="2400" dirty="0" smtClean="0">
                <a:solidFill>
                  <a:srgbClr val="00B050"/>
                </a:solidFill>
              </a:rPr>
              <a:t>x</a:t>
            </a:r>
            <a:r>
              <a:rPr lang="en-US" altLang="en-US" sz="2400" i="1" dirty="0" smtClean="0">
                <a:solidFill>
                  <a:srgbClr val="00B050"/>
                </a:solidFill>
              </a:rPr>
              <a:t> s</a:t>
            </a:r>
            <a:endParaRPr lang="en-US" altLang="en-US" sz="2400" dirty="0" smtClean="0">
              <a:solidFill>
                <a:srgbClr val="00B050"/>
              </a:solidFill>
            </a:endParaRPr>
          </a:p>
          <a:p>
            <a:pPr>
              <a:buFont typeface="Monotype Sorts" charset="2"/>
              <a:buChar char="n"/>
              <a:tabLst>
                <a:tab pos="3149600" algn="ctr"/>
              </a:tabLst>
              <a:defRPr/>
            </a:pPr>
            <a:r>
              <a:rPr lang="en-US" altLang="en-US" sz="2000" dirty="0" smtClean="0"/>
              <a:t>Defined as:</a:t>
            </a:r>
          </a:p>
          <a:p>
            <a:pPr>
              <a:buFont typeface="Monotype Sorts" charset="2"/>
              <a:buNone/>
              <a:tabLst>
                <a:tab pos="3149600" algn="ctr"/>
              </a:tabLst>
              <a:defRPr/>
            </a:pPr>
            <a:r>
              <a:rPr lang="en-US" altLang="en-US" sz="2000" dirty="0" smtClean="0"/>
              <a:t>		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x 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= {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</a:rPr>
              <a:t>t q 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</a:rPr>
              <a:t> t 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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r 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and 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q 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 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s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}</a:t>
            </a:r>
            <a:b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</a:br>
            <a:endParaRPr lang="en-US" altLang="en-US" sz="2000" b="1" dirty="0" smtClean="0">
              <a:solidFill>
                <a:schemeClr val="bg1">
                  <a:lumMod val="50000"/>
                </a:schemeClr>
              </a:solidFill>
              <a:sym typeface="Symbol" pitchFamily="18" charset="2"/>
            </a:endParaRPr>
          </a:p>
          <a:p>
            <a:pPr>
              <a:buFont typeface="Monotype Sorts" charset="2"/>
              <a:buChar char="n"/>
              <a:tabLst>
                <a:tab pos="3149600" algn="ctr"/>
              </a:tabLst>
              <a:defRPr/>
            </a:pPr>
            <a:r>
              <a:rPr lang="en-US" altLang="en-US" sz="2000" dirty="0" smtClean="0">
                <a:sym typeface="Symbol" pitchFamily="18" charset="2"/>
              </a:rPr>
              <a:t>Assume that attributes of r(R) and s(S) are disjoint. </a:t>
            </a:r>
          </a:p>
          <a:p>
            <a:pPr lvl="1">
              <a:buFont typeface="Monotype Sorts" charset="2"/>
              <a:buChar char="l"/>
              <a:tabLst>
                <a:tab pos="3149600" algn="ctr"/>
              </a:tabLst>
              <a:defRPr/>
            </a:pPr>
            <a:r>
              <a:rPr lang="en-US" altLang="en-US" sz="2000" dirty="0" smtClean="0">
                <a:sym typeface="Symbol" pitchFamily="18" charset="2"/>
              </a:rPr>
              <a:t>That is, </a:t>
            </a:r>
            <a:r>
              <a:rPr lang="en-US" altLang="en-US" sz="2000" i="1" dirty="0" smtClean="0">
                <a:sym typeface="Symbol" pitchFamily="18" charset="2"/>
              </a:rPr>
              <a:t>R</a:t>
            </a:r>
            <a:r>
              <a:rPr lang="en-US" altLang="en-US" sz="2000" dirty="0" smtClean="0">
                <a:sym typeface="Symbol" pitchFamily="18" charset="2"/>
              </a:rPr>
              <a:t> </a:t>
            </a:r>
            <a:r>
              <a:rPr lang="en-US" altLang="en-US" sz="2000" i="1" dirty="0" smtClean="0">
                <a:sym typeface="Symbol" pitchFamily="18" charset="2"/>
              </a:rPr>
              <a:t> S</a:t>
            </a:r>
            <a:r>
              <a:rPr lang="en-US" altLang="en-US" sz="2000" dirty="0" smtClean="0">
                <a:sym typeface="Symbol" pitchFamily="18" charset="2"/>
              </a:rPr>
              <a:t> = </a:t>
            </a:r>
            <a:r>
              <a:rPr lang="en-US" altLang="en-US" sz="2000" i="1" dirty="0" smtClean="0">
                <a:sym typeface="Symbol" pitchFamily="18" charset="2"/>
              </a:rPr>
              <a:t></a:t>
            </a:r>
          </a:p>
          <a:p>
            <a:pPr lvl="1">
              <a:buFont typeface="Monotype Sorts" charset="2"/>
              <a:buChar char="l"/>
              <a:tabLst>
                <a:tab pos="3149600" algn="ctr"/>
              </a:tabLst>
              <a:defRPr/>
            </a:pPr>
            <a:r>
              <a:rPr lang="en-US" altLang="en-US" sz="2000" i="1" dirty="0" smtClean="0">
                <a:sym typeface="Symbol" pitchFamily="18" charset="2"/>
              </a:rPr>
              <a:t>No common attributes between R and S</a:t>
            </a:r>
            <a:endParaRPr lang="en-US" altLang="en-US" sz="2000" dirty="0" smtClean="0">
              <a:sym typeface="Symbol" pitchFamily="18" charset="2"/>
            </a:endParaRPr>
          </a:p>
          <a:p>
            <a:pPr>
              <a:buFont typeface="Monotype Sorts" charset="2"/>
              <a:buChar char="n"/>
              <a:tabLst>
                <a:tab pos="3149600" algn="ctr"/>
              </a:tabLst>
              <a:defRPr/>
            </a:pPr>
            <a:endParaRPr lang="en-US" altLang="en-US" sz="2000" dirty="0" smtClean="0">
              <a:sym typeface="Symbol" pitchFamily="18" charset="2"/>
            </a:endParaRPr>
          </a:p>
          <a:p>
            <a:pPr>
              <a:buFont typeface="Monotype Sorts" charset="2"/>
              <a:buChar char="n"/>
              <a:tabLst>
                <a:tab pos="3149600" algn="ctr"/>
              </a:tabLst>
              <a:defRPr/>
            </a:pPr>
            <a:r>
              <a:rPr lang="en-US" altLang="en-US" sz="2000" dirty="0" smtClean="0">
                <a:sym typeface="Symbol" pitchFamily="18" charset="2"/>
              </a:rPr>
              <a:t>If attributes of </a:t>
            </a:r>
            <a:r>
              <a:rPr lang="en-US" altLang="en-US" sz="2000" i="1" dirty="0" smtClean="0">
                <a:sym typeface="Symbol" pitchFamily="18" charset="2"/>
              </a:rPr>
              <a:t>r(R)</a:t>
            </a:r>
            <a:r>
              <a:rPr lang="en-US" altLang="en-US" sz="2000" dirty="0" smtClean="0">
                <a:sym typeface="Symbol" pitchFamily="18" charset="2"/>
              </a:rPr>
              <a:t> and </a:t>
            </a:r>
            <a:r>
              <a:rPr lang="en-US" altLang="en-US" sz="2000" i="1" dirty="0" smtClean="0">
                <a:sym typeface="Symbol" pitchFamily="18" charset="2"/>
              </a:rPr>
              <a:t>s(S</a:t>
            </a:r>
            <a:r>
              <a:rPr lang="en-US" altLang="en-US" sz="2000" dirty="0" smtClean="0">
                <a:sym typeface="Symbol" pitchFamily="18" charset="2"/>
              </a:rPr>
              <a:t>) are not disjoint, </a:t>
            </a:r>
            <a:r>
              <a:rPr lang="en-US" altLang="en-US" sz="2000" b="1" dirty="0" smtClean="0">
                <a:sym typeface="Symbol" pitchFamily="18" charset="2"/>
              </a:rPr>
              <a:t>then renaming must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Formal Relational Query Languages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Two mathematical Query Languages form the basis for “real” languages (e.g. SQL), and for implementation:</a:t>
            </a:r>
          </a:p>
          <a:p>
            <a:pPr lvl="1"/>
            <a:r>
              <a:rPr lang="en-US" altLang="en-US" i="1" u="sng" smtClean="0">
                <a:solidFill>
                  <a:srgbClr val="FF0000"/>
                </a:solidFill>
              </a:rPr>
              <a:t>Relational Algebra</a:t>
            </a:r>
            <a:r>
              <a:rPr lang="en-US" altLang="en-US" smtClean="0">
                <a:solidFill>
                  <a:schemeClr val="accent2"/>
                </a:solidFill>
              </a:rPr>
              <a:t>:  </a:t>
            </a:r>
            <a:r>
              <a:rPr lang="en-US" altLang="en-US" smtClean="0"/>
              <a:t>More </a:t>
            </a:r>
            <a:r>
              <a:rPr lang="en-US" altLang="en-US" smtClean="0">
                <a:solidFill>
                  <a:schemeClr val="accent2"/>
                </a:solidFill>
              </a:rPr>
              <a:t>operational</a:t>
            </a:r>
            <a:r>
              <a:rPr lang="en-US" altLang="en-US" smtClean="0"/>
              <a:t>, very useful for representing execution plans.</a:t>
            </a:r>
          </a:p>
          <a:p>
            <a:endParaRPr lang="en-US" altLang="en-US" smtClean="0"/>
          </a:p>
          <a:p>
            <a:r>
              <a:rPr lang="en-US" altLang="en-US" smtClean="0"/>
              <a:t>A query is applied to </a:t>
            </a:r>
            <a:r>
              <a:rPr lang="en-US" altLang="en-US" i="1" smtClean="0">
                <a:solidFill>
                  <a:srgbClr val="FF0000"/>
                </a:solidFill>
              </a:rPr>
              <a:t>relation instances</a:t>
            </a:r>
            <a:r>
              <a:rPr lang="en-US" altLang="en-US" smtClean="0">
                <a:solidFill>
                  <a:srgbClr val="FF0000"/>
                </a:solidFill>
              </a:rPr>
              <a:t>, </a:t>
            </a:r>
            <a:r>
              <a:rPr lang="en-US" altLang="en-US" smtClean="0"/>
              <a:t>and the result of a query is also a relation instance.</a:t>
            </a:r>
          </a:p>
          <a:p>
            <a:endParaRPr lang="en-US" altLang="en-US" smtClean="0"/>
          </a:p>
          <a:p>
            <a:r>
              <a:rPr lang="en-US" altLang="en-US" smtClean="0"/>
              <a:t>Can we Determine whether the number of tubles in a relation is odd or even using relational algebra?</a:t>
            </a:r>
          </a:p>
          <a:p>
            <a:pPr lvl="1"/>
            <a:r>
              <a:rPr lang="en-US" altLang="en-US" smtClean="0"/>
              <a:t>Relational algebra is useful because its </a:t>
            </a:r>
            <a:r>
              <a:rPr lang="en-US" altLang="en-US" smtClean="0">
                <a:solidFill>
                  <a:srgbClr val="FF0000"/>
                </a:solidFill>
              </a:rPr>
              <a:t>less powerful </a:t>
            </a:r>
            <a:r>
              <a:rPr lang="en-US" altLang="en-US" smtClean="0"/>
              <a:t>than C or Java</a:t>
            </a:r>
          </a:p>
          <a:p>
            <a:pPr lvl="2"/>
            <a:r>
              <a:rPr lang="en-US" altLang="en-US" smtClean="0"/>
              <a:t>Ease of programming</a:t>
            </a:r>
          </a:p>
          <a:p>
            <a:pPr lvl="2"/>
            <a:r>
              <a:rPr lang="en-US" altLang="en-US" smtClean="0"/>
              <a:t>The ability of the compiler to produce highly optimized code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Cartesian-Product Operation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1077913"/>
            <a:ext cx="7964487" cy="4876800"/>
          </a:xfrm>
        </p:spPr>
        <p:txBody>
          <a:bodyPr/>
          <a:lstStyle/>
          <a:p>
            <a:r>
              <a:rPr lang="en-US" altLang="en-US" sz="2400" smtClean="0"/>
              <a:t>R3 := R1 </a:t>
            </a:r>
            <a:r>
              <a:rPr lang="en-US" altLang="en-US" sz="2400" smtClean="0">
                <a:latin typeface="Lucida Sans Unicode" panose="020B0602030504020204" pitchFamily="34" charset="0"/>
              </a:rPr>
              <a:t>Χ</a:t>
            </a:r>
            <a:r>
              <a:rPr lang="en-US" altLang="en-US" sz="2400" smtClean="0"/>
              <a:t> R2</a:t>
            </a:r>
          </a:p>
          <a:p>
            <a:pPr lvl="1"/>
            <a:r>
              <a:rPr lang="en-US" altLang="en-US" sz="2400" smtClean="0"/>
              <a:t>Pair each tuple </a:t>
            </a:r>
            <a:r>
              <a:rPr lang="en-US" altLang="en-US" sz="2400" b="1" smtClean="0"/>
              <a:t>t1</a:t>
            </a:r>
            <a:r>
              <a:rPr lang="en-US" altLang="en-US" sz="2400" smtClean="0"/>
              <a:t> of </a:t>
            </a:r>
            <a:r>
              <a:rPr lang="en-US" altLang="en-US" sz="2400" b="1" smtClean="0"/>
              <a:t>R1</a:t>
            </a:r>
            <a:r>
              <a:rPr lang="en-US" altLang="en-US" sz="2400" smtClean="0"/>
              <a:t> with each tuple </a:t>
            </a:r>
            <a:r>
              <a:rPr lang="en-US" altLang="en-US" sz="2400" b="1" smtClean="0"/>
              <a:t>t2</a:t>
            </a:r>
            <a:r>
              <a:rPr lang="en-US" altLang="en-US" sz="2400" smtClean="0"/>
              <a:t> of </a:t>
            </a:r>
            <a:r>
              <a:rPr lang="en-US" altLang="en-US" sz="2400" b="1" smtClean="0"/>
              <a:t>R2</a:t>
            </a:r>
            <a:r>
              <a:rPr lang="en-US" altLang="en-US" sz="2400" smtClean="0"/>
              <a:t>.</a:t>
            </a:r>
          </a:p>
          <a:p>
            <a:pPr lvl="1"/>
            <a:r>
              <a:rPr lang="en-US" altLang="en-US" sz="2400" smtClean="0"/>
              <a:t>Concatenation</a:t>
            </a:r>
            <a:r>
              <a:rPr lang="en-US" altLang="en-US" sz="2400" b="1" smtClean="0"/>
              <a:t> t1t2 </a:t>
            </a:r>
            <a:r>
              <a:rPr lang="en-US" altLang="en-US" sz="2400" smtClean="0"/>
              <a:t>is a tuple of R3.</a:t>
            </a:r>
          </a:p>
          <a:p>
            <a:pPr lvl="1"/>
            <a:r>
              <a:rPr lang="en-US" altLang="en-US" sz="2400" smtClean="0"/>
              <a:t>Schema of </a:t>
            </a:r>
            <a:r>
              <a:rPr lang="en-US" altLang="en-US" sz="2400" b="1" smtClean="0"/>
              <a:t>R3</a:t>
            </a:r>
            <a:r>
              <a:rPr lang="en-US" altLang="en-US" sz="2400" smtClean="0"/>
              <a:t> is the attributes of </a:t>
            </a:r>
            <a:r>
              <a:rPr lang="en-US" altLang="en-US" sz="2400" b="1" smtClean="0"/>
              <a:t>R1</a:t>
            </a:r>
            <a:r>
              <a:rPr lang="en-US" altLang="en-US" sz="2400" smtClean="0"/>
              <a:t> and then </a:t>
            </a:r>
            <a:r>
              <a:rPr lang="en-US" altLang="en-US" sz="2400" b="1" smtClean="0"/>
              <a:t>R2</a:t>
            </a:r>
            <a:r>
              <a:rPr lang="en-US" altLang="en-US" sz="2400" smtClean="0"/>
              <a:t>, in order.</a:t>
            </a:r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pPr lvl="1"/>
            <a:r>
              <a:rPr lang="en-US" altLang="en-US" sz="2400" smtClean="0"/>
              <a:t>But beware attribute </a:t>
            </a:r>
            <a:r>
              <a:rPr lang="en-US" altLang="en-US" sz="2400" b="1" i="1" smtClean="0"/>
              <a:t>A</a:t>
            </a:r>
            <a:r>
              <a:rPr lang="en-US" altLang="en-US" sz="2400" smtClean="0"/>
              <a:t> of the same name in </a:t>
            </a:r>
            <a:r>
              <a:rPr lang="en-US" altLang="en-US" sz="2400" b="1" smtClean="0"/>
              <a:t>R1</a:t>
            </a:r>
            <a:r>
              <a:rPr lang="en-US" altLang="en-US" sz="2400" smtClean="0"/>
              <a:t> and </a:t>
            </a:r>
            <a:r>
              <a:rPr lang="en-US" altLang="en-US" sz="2400" b="1" smtClean="0"/>
              <a:t>R2</a:t>
            </a:r>
            <a:r>
              <a:rPr lang="en-US" altLang="en-US" sz="2400" smtClean="0"/>
              <a:t>: use </a:t>
            </a:r>
            <a:r>
              <a:rPr lang="en-US" altLang="en-US" sz="2400" b="1" smtClean="0"/>
              <a:t>R1.</a:t>
            </a:r>
            <a:r>
              <a:rPr lang="en-US" altLang="en-US" sz="2400" b="1" i="1" smtClean="0"/>
              <a:t>A</a:t>
            </a:r>
            <a:r>
              <a:rPr lang="en-US" altLang="en-US" sz="2400" smtClean="0"/>
              <a:t>  and </a:t>
            </a:r>
            <a:r>
              <a:rPr lang="en-US" altLang="en-US" sz="2400" b="1" smtClean="0"/>
              <a:t>R2.</a:t>
            </a:r>
            <a:r>
              <a:rPr lang="en-US" altLang="en-US" sz="2400" b="1" i="1" smtClean="0"/>
              <a:t>A</a:t>
            </a:r>
            <a:r>
              <a:rPr lang="en-US" alt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smtClean="0"/>
              <a:t>Cartesian-Product Operation –  Example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en-US"/>
              <a:t>Relations </a:t>
            </a:r>
            <a:r>
              <a:rPr lang="en-US" altLang="en-US" i="1"/>
              <a:t>r, s</a:t>
            </a:r>
            <a:r>
              <a:rPr lang="en-US" altLang="en-US"/>
              <a:t>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</a:pPr>
            <a:r>
              <a:rPr lang="en-US" altLang="en-US" sz="2400" i="1">
                <a:solidFill>
                  <a:srgbClr val="00B050"/>
                </a:solidFill>
              </a:rPr>
              <a:t>r</a:t>
            </a:r>
            <a:r>
              <a:rPr lang="en-US" altLang="en-US" sz="2400">
                <a:solidFill>
                  <a:srgbClr val="00B050"/>
                </a:solidFill>
              </a:rPr>
              <a:t> x</a:t>
            </a:r>
            <a:r>
              <a:rPr lang="en-US" altLang="en-US" sz="240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i="1">
                <a:solidFill>
                  <a:srgbClr val="00B05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rgbClr val="00B050"/>
                </a:solidFill>
              </a:rPr>
              <a:t>: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FFF74A7-2CCE-4B79-8056-0DCE447E5EA0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33CC33"/>
                </a:solidFill>
              </a:rPr>
              <a:t>Example</a:t>
            </a:r>
            <a:r>
              <a:rPr lang="en-US" altLang="en-US" smtClean="0"/>
              <a:t>: R3 := R1 </a:t>
            </a:r>
            <a:r>
              <a:rPr lang="en-US" altLang="en-US" smtClean="0">
                <a:latin typeface="Lucida Sans Unicode" pitchFamily="34" charset="0"/>
              </a:rPr>
              <a:t>Χ</a:t>
            </a:r>
            <a:r>
              <a:rPr lang="en-US" altLang="en-US" smtClean="0"/>
              <a:t> R2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822325" y="2014538"/>
            <a:ext cx="24082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CC00CC"/>
                </a:solidFill>
                <a:latin typeface="Tahoma" panose="020B0604030504040204" pitchFamily="34" charset="0"/>
              </a:rPr>
              <a:t>R1(	A,	B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	1	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	3	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CC00CC"/>
                </a:solidFill>
                <a:latin typeface="Tahoma" panose="020B0604030504040204" pitchFamily="34" charset="0"/>
              </a:rPr>
              <a:t>R2(	B,	C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	5	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	7	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	9      10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676400" y="2057400"/>
            <a:ext cx="1295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ahoma" panose="020B0604030504040204" pitchFamily="34" charset="0"/>
            </a:endParaRP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76400" y="3505200"/>
            <a:ext cx="1295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ahoma" panose="020B0604030504040204" pitchFamily="34" charset="0"/>
            </a:endParaRP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1676400" y="2438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23622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16764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2362200" y="3505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3" name="Group 10"/>
          <p:cNvGrpSpPr>
            <a:grpSpLocks/>
          </p:cNvGrpSpPr>
          <p:nvPr/>
        </p:nvGrpSpPr>
        <p:grpSpPr bwMode="auto">
          <a:xfrm>
            <a:off x="3729038" y="1981200"/>
            <a:ext cx="4429125" cy="2667000"/>
            <a:chOff x="2736" y="1248"/>
            <a:chExt cx="2789" cy="1680"/>
          </a:xfrm>
        </p:grpSpPr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2736" y="1248"/>
              <a:ext cx="2789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solidFill>
                    <a:srgbClr val="CC00CC"/>
                  </a:solidFill>
                  <a:latin typeface="Tahoma" panose="020B0604030504040204" pitchFamily="34" charset="0"/>
                </a:rPr>
                <a:t>R3(	A,	R1.B,	R2.B,	C   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1	2	5	6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1	2	7	8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1	2	9      10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3	4	5	6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3	4	7	8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3	4	9      10</a:t>
              </a:r>
            </a:p>
          </p:txBody>
        </p:sp>
        <p:sp>
          <p:nvSpPr>
            <p:cNvPr id="28685" name="Rectangle 12"/>
            <p:cNvSpPr>
              <a:spLocks noChangeArrowheads="1"/>
            </p:cNvSpPr>
            <p:nvPr/>
          </p:nvSpPr>
          <p:spPr bwMode="auto">
            <a:xfrm>
              <a:off x="3264" y="1248"/>
              <a:ext cx="211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>
              <a:off x="3264" y="153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37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5"/>
            <p:cNvSpPr>
              <a:spLocks noChangeShapeType="1"/>
            </p:cNvSpPr>
            <p:nvPr/>
          </p:nvSpPr>
          <p:spPr bwMode="auto">
            <a:xfrm>
              <a:off x="4416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>
              <a:off x="4944" y="124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Composition of Operations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848600" cy="487680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Can build expressions using multiple operations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Example: 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</a:t>
            </a:r>
            <a:r>
              <a:rPr lang="en-US" altLang="en-US" sz="2400" baseline="-25000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A=C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(</a:t>
            </a:r>
            <a:r>
              <a:rPr lang="en-US" altLang="en-US" sz="2400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r x s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)</a:t>
            </a:r>
          </a:p>
          <a:p>
            <a:pPr>
              <a:buFont typeface="Monotype Sorts" charset="2"/>
              <a:buNone/>
              <a:defRPr/>
            </a:pPr>
            <a:endParaRPr lang="en-US" altLang="en-US" dirty="0" smtClean="0">
              <a:sym typeface="Symbol" pitchFamily="18" charset="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en-US" sz="2400" i="1" dirty="0" smtClean="0">
                <a:sym typeface="Symbol" pitchFamily="18" charset="2"/>
              </a:rPr>
              <a:t>r x s</a:t>
            </a:r>
          </a:p>
          <a:p>
            <a:pPr>
              <a:buFont typeface="Monotype Sorts" charset="2"/>
              <a:buChar char="n"/>
              <a:defRPr/>
            </a:pPr>
            <a:endParaRPr lang="en-US" altLang="en-US" i="1" dirty="0" smtClean="0">
              <a:sym typeface="Symbol" pitchFamily="18" charset="2"/>
            </a:endParaRPr>
          </a:p>
          <a:p>
            <a:pPr>
              <a:buFont typeface="Monotype Sorts" charset="2"/>
              <a:buChar char="n"/>
              <a:defRPr/>
            </a:pPr>
            <a:endParaRPr lang="en-US" altLang="en-US" i="1" dirty="0" smtClean="0">
              <a:sym typeface="Symbol" pitchFamily="18" charset="2"/>
            </a:endParaRPr>
          </a:p>
          <a:p>
            <a:pPr>
              <a:buFont typeface="Monotype Sorts" charset="2"/>
              <a:buChar char="n"/>
              <a:defRPr/>
            </a:pPr>
            <a:endParaRPr lang="en-US" altLang="en-US" i="1" dirty="0" smtClean="0">
              <a:sym typeface="Symbol" pitchFamily="18" charset="2"/>
            </a:endParaRPr>
          </a:p>
          <a:p>
            <a:pPr>
              <a:buFont typeface="Monotype Sorts" charset="2"/>
              <a:buChar char="n"/>
              <a:defRPr/>
            </a:pPr>
            <a:endParaRPr lang="en-US" altLang="en-US" i="1" dirty="0" smtClean="0">
              <a:sym typeface="Symbol" pitchFamily="18" charset="2"/>
            </a:endParaRPr>
          </a:p>
          <a:p>
            <a:pPr>
              <a:buFont typeface="Monotype Sorts" charset="2"/>
              <a:buChar char="n"/>
              <a:defRPr/>
            </a:pPr>
            <a:endParaRPr lang="en-US" altLang="en-US" i="1" dirty="0" smtClean="0">
              <a:sym typeface="Symbol" pitchFamily="18" charset="2"/>
            </a:endParaRPr>
          </a:p>
          <a:p>
            <a:pPr>
              <a:buFont typeface="Monotype Sorts" charset="2"/>
              <a:buChar char="n"/>
              <a:defRPr/>
            </a:pPr>
            <a:endParaRPr lang="en-US" altLang="en-US" i="1" dirty="0" smtClean="0">
              <a:sym typeface="Symbol" pitchFamily="18" charset="2"/>
            </a:endParaRPr>
          </a:p>
          <a:p>
            <a:pPr>
              <a:buFont typeface="Monotype Sorts" charset="2"/>
              <a:buChar char="n"/>
              <a:defRPr/>
            </a:pPr>
            <a:endParaRPr lang="en-US" altLang="en-US" dirty="0" smtClean="0">
              <a:sym typeface="Symbol" pitchFamily="18" charset="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en-US" sz="2400" dirty="0" smtClean="0">
                <a:sym typeface="Symbol" pitchFamily="18" charset="2"/>
              </a:rPr>
              <a:t></a:t>
            </a:r>
            <a:r>
              <a:rPr lang="en-US" altLang="en-US" sz="2400" baseline="-25000" dirty="0" smtClean="0">
                <a:sym typeface="Symbol" pitchFamily="18" charset="2"/>
              </a:rPr>
              <a:t>A=C</a:t>
            </a: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altLang="en-US" sz="2400" i="1" dirty="0" smtClean="0">
                <a:sym typeface="Symbol" pitchFamily="18" charset="2"/>
              </a:rPr>
              <a:t>r x s</a:t>
            </a:r>
            <a:r>
              <a:rPr lang="en-US" altLang="en-US" sz="2400" dirty="0" smtClean="0">
                <a:sym typeface="Symbol" pitchFamily="18" charset="2"/>
              </a:rPr>
              <a:t>)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4" imgW="139639" imgH="291973" progId="Equation.3">
                  <p:embed/>
                </p:oleObj>
              </mc:Choice>
              <mc:Fallback>
                <p:oleObj name="Equation" r:id="rId4" imgW="139639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25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/>
          </a:p>
        </p:txBody>
      </p:sp>
      <p:pic>
        <p:nvPicPr>
          <p:cNvPr id="2970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3" y="1949450"/>
            <a:ext cx="1757362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64250" y="2509838"/>
            <a:ext cx="1984375" cy="12001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COMBINING OPERATIONS TO FORM </a:t>
            </a:r>
            <a:r>
              <a:rPr lang="en-US" b="1" dirty="0"/>
              <a:t>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Additional Operations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35768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smtClean="0"/>
              <a:t>We define additional operations that do not add any power to the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smtClean="0"/>
              <a:t>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altLang="en-US" sz="2400" smtClean="0"/>
              <a:t>Set intersection</a:t>
            </a:r>
          </a:p>
          <a:p>
            <a:r>
              <a:rPr lang="en-US" altLang="en-US" sz="2400" smtClean="0"/>
              <a:t>Natural join</a:t>
            </a:r>
          </a:p>
          <a:p>
            <a:r>
              <a:rPr lang="en-US" altLang="en-US" sz="2400" smtClean="0"/>
              <a:t>Assignment</a:t>
            </a:r>
          </a:p>
          <a:p>
            <a:r>
              <a:rPr lang="en-US" altLang="en-US" sz="2400" smtClean="0"/>
              <a:t>Outer join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Set-Intersection Operation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en-US" sz="2400" smtClean="0"/>
              <a:t>Notation: 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 </a:t>
            </a:r>
            <a:r>
              <a:rPr lang="en-US" altLang="en-US" sz="2400" i="1" smtClean="0"/>
              <a:t>s</a:t>
            </a:r>
            <a:endParaRPr lang="en-US" altLang="en-US" sz="2400" smtClean="0"/>
          </a:p>
          <a:p>
            <a:r>
              <a:rPr lang="en-US" altLang="en-US" sz="2400" smtClean="0"/>
              <a:t>Defined as:</a:t>
            </a:r>
          </a:p>
          <a:p>
            <a:r>
              <a:rPr lang="en-US" altLang="en-US" sz="2400" i="1" smtClean="0"/>
              <a:t>r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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= { </a:t>
            </a:r>
            <a:r>
              <a:rPr lang="en-US" altLang="en-US" sz="2400" i="1" smtClean="0"/>
              <a:t>t </a:t>
            </a:r>
            <a:r>
              <a:rPr lang="en-US" altLang="en-US" sz="2400" smtClean="0"/>
              <a:t>| 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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 </a:t>
            </a:r>
            <a:r>
              <a:rPr lang="en-US" altLang="en-US" sz="2400" b="1" smtClean="0"/>
              <a:t>and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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}</a:t>
            </a:r>
          </a:p>
          <a:p>
            <a:r>
              <a:rPr lang="en-US" altLang="en-US" sz="2400" smtClean="0"/>
              <a:t>Assume: </a:t>
            </a:r>
          </a:p>
          <a:p>
            <a:pPr lvl="1"/>
            <a:r>
              <a:rPr lang="en-US" altLang="en-US" sz="2400" i="1" smtClean="0"/>
              <a:t>r</a:t>
            </a:r>
            <a:r>
              <a:rPr lang="en-US" altLang="en-US" sz="2400" smtClean="0"/>
              <a:t>,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have the </a:t>
            </a:r>
            <a:r>
              <a:rPr lang="en-US" altLang="en-US" sz="2400" i="1" smtClean="0"/>
              <a:t>same arity</a:t>
            </a:r>
            <a:r>
              <a:rPr lang="en-US" altLang="en-US" sz="2400" smtClean="0"/>
              <a:t> </a:t>
            </a:r>
          </a:p>
          <a:p>
            <a:pPr lvl="1"/>
            <a:r>
              <a:rPr lang="en-US" altLang="en-US" sz="2400" smtClean="0"/>
              <a:t>attributes of 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are compatible</a:t>
            </a:r>
          </a:p>
          <a:p>
            <a:pPr lvl="1"/>
            <a:endParaRPr lang="en-US" altLang="en-US" sz="2400" smtClean="0"/>
          </a:p>
          <a:p>
            <a:r>
              <a:rPr lang="en-US" altLang="en-US" sz="2400" smtClean="0"/>
              <a:t>Note: 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 </a:t>
            </a:r>
            <a:r>
              <a:rPr lang="en-US" altLang="en-US" sz="2400" smtClean="0">
                <a:sym typeface="Symbol" panose="05050102010706020507" pitchFamily="18" charset="2"/>
              </a:rPr>
              <a:t>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 – (</a:t>
            </a:r>
            <a:r>
              <a:rPr lang="en-US" altLang="en-US" sz="2400" i="1" smtClean="0"/>
              <a:t>r</a:t>
            </a:r>
            <a:r>
              <a:rPr lang="en-US" altLang="en-US" sz="2400" smtClean="0"/>
              <a:t> – </a:t>
            </a:r>
            <a:r>
              <a:rPr lang="en-US" altLang="en-US" sz="2400" i="1" smtClean="0"/>
              <a:t>s</a:t>
            </a:r>
            <a:r>
              <a:rPr lang="en-US" altLang="en-US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Set-Intersection Operation – Example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509713"/>
            <a:ext cx="7848600" cy="4876800"/>
          </a:xfrm>
        </p:spPr>
        <p:txBody>
          <a:bodyPr/>
          <a:lstStyle/>
          <a:p>
            <a:r>
              <a:rPr lang="en-US" altLang="en-US" smtClean="0"/>
              <a:t>Relation </a:t>
            </a:r>
            <a:r>
              <a:rPr lang="en-US" altLang="en-US" i="1" smtClean="0"/>
              <a:t>r, s</a:t>
            </a:r>
            <a:r>
              <a:rPr lang="en-US" altLang="en-US" smtClean="0"/>
              <a:t>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pPr>
              <a:buFont typeface="Monotype Sorts" pitchFamily="2" charset="2"/>
              <a:buNone/>
            </a:pPr>
            <a:endParaRPr lang="en-US" altLang="en-US" smtClean="0"/>
          </a:p>
          <a:p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 </a:t>
            </a:r>
            <a:r>
              <a:rPr lang="en-US" altLang="en-US" i="1" smtClean="0">
                <a:sym typeface="Symbol" panose="05050102010706020507" pitchFamily="18" charset="2"/>
              </a:rPr>
              <a:t>s</a:t>
            </a:r>
            <a:endParaRPr lang="en-US" altLang="en-US" i="1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1550988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37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98513" y="1103313"/>
            <a:ext cx="2328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    Notation:  </a:t>
            </a:r>
            <a:r>
              <a:rPr lang="en-US" altLang="en-US" sz="2400">
                <a:solidFill>
                  <a:srgbClr val="FF0000"/>
                </a:solidFill>
              </a:rPr>
              <a:t>r     s</a:t>
            </a:r>
            <a:endParaRPr lang="en-US" altLang="en-US" i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Natural-Join Operation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8513" y="1495425"/>
            <a:ext cx="8215312" cy="5207000"/>
          </a:xfrm>
        </p:spPr>
        <p:txBody>
          <a:bodyPr/>
          <a:lstStyle/>
          <a:p>
            <a:r>
              <a:rPr lang="en-US" altLang="en-US" smtClean="0"/>
              <a:t>Let </a:t>
            </a:r>
            <a:r>
              <a:rPr lang="en-US" altLang="en-US" i="1" smtClean="0"/>
              <a:t>r</a:t>
            </a:r>
            <a:r>
              <a:rPr lang="en-US" altLang="en-US" smtClean="0"/>
              <a:t> and </a:t>
            </a:r>
            <a:r>
              <a:rPr lang="en-US" altLang="en-US" i="1" smtClean="0"/>
              <a:t>s</a:t>
            </a:r>
            <a:r>
              <a:rPr lang="en-US" altLang="en-US" smtClean="0"/>
              <a:t> be relations on schemas </a:t>
            </a:r>
            <a:r>
              <a:rPr lang="en-US" altLang="en-US" i="1" smtClean="0"/>
              <a:t>R</a:t>
            </a:r>
            <a:r>
              <a:rPr lang="en-US" altLang="en-US" smtClean="0"/>
              <a:t> and </a:t>
            </a:r>
            <a:r>
              <a:rPr lang="en-US" altLang="en-US" i="1" smtClean="0"/>
              <a:t>S</a:t>
            </a:r>
            <a:r>
              <a:rPr lang="en-US" altLang="en-US" smtClean="0"/>
              <a:t> respectively. </a:t>
            </a:r>
            <a:br>
              <a:rPr lang="en-US" altLang="en-US" smtClean="0"/>
            </a:br>
            <a:r>
              <a:rPr lang="en-US" altLang="en-US" smtClean="0"/>
              <a:t>Then,  r     s  is a relation on schema </a:t>
            </a:r>
            <a:r>
              <a:rPr lang="en-US" altLang="en-US" i="1" smtClean="0"/>
              <a:t>R </a:t>
            </a:r>
            <a:r>
              <a:rPr lang="en-US" altLang="en-US" smtClean="0">
                <a:sym typeface="Symbol" panose="05050102010706020507" pitchFamily="18" charset="2"/>
              </a:rPr>
              <a:t></a:t>
            </a:r>
            <a:r>
              <a:rPr lang="en-US" altLang="en-US" smtClean="0"/>
              <a:t> </a:t>
            </a:r>
            <a:r>
              <a:rPr lang="en-US" altLang="en-US" i="1" smtClean="0"/>
              <a:t>S</a:t>
            </a:r>
            <a:r>
              <a:rPr lang="en-US" altLang="en-US" smtClean="0"/>
              <a:t> obtained as follows:</a:t>
            </a:r>
          </a:p>
          <a:p>
            <a:pPr lvl="1"/>
            <a:r>
              <a:rPr lang="en-US" altLang="en-US" smtClean="0"/>
              <a:t>Consider each pair of tuples </a:t>
            </a:r>
            <a:r>
              <a:rPr lang="en-US" altLang="en-US" i="1" smtClean="0"/>
              <a:t>t</a:t>
            </a:r>
            <a:r>
              <a:rPr lang="en-US" altLang="en-US" sz="2800" i="1" baseline="-25000" smtClean="0"/>
              <a:t>r</a:t>
            </a:r>
            <a:r>
              <a:rPr lang="en-US" altLang="en-US" smtClean="0"/>
              <a:t> from </a:t>
            </a:r>
            <a:r>
              <a:rPr lang="en-US" altLang="en-US" i="1" smtClean="0"/>
              <a:t>r</a:t>
            </a:r>
            <a:r>
              <a:rPr lang="en-US" altLang="en-US" smtClean="0"/>
              <a:t> and </a:t>
            </a:r>
            <a:r>
              <a:rPr lang="en-US" altLang="en-US" i="1" smtClean="0"/>
              <a:t>t</a:t>
            </a:r>
            <a:r>
              <a:rPr lang="en-US" altLang="en-US" sz="2800" i="1" baseline="-25000" smtClean="0"/>
              <a:t>s</a:t>
            </a:r>
            <a:r>
              <a:rPr lang="en-US" altLang="en-US" smtClean="0"/>
              <a:t> from </a:t>
            </a:r>
            <a:r>
              <a:rPr lang="en-US" altLang="en-US" i="1" smtClean="0"/>
              <a:t>s</a:t>
            </a:r>
            <a:r>
              <a:rPr lang="en-US" altLang="en-US" smtClean="0"/>
              <a:t>.  </a:t>
            </a:r>
          </a:p>
          <a:p>
            <a:pPr lvl="1"/>
            <a:r>
              <a:rPr lang="en-US" altLang="en-US" smtClean="0"/>
              <a:t>If </a:t>
            </a:r>
            <a:r>
              <a:rPr lang="en-US" altLang="en-US" i="1" smtClean="0"/>
              <a:t>t</a:t>
            </a:r>
            <a:r>
              <a:rPr lang="en-US" altLang="en-US" sz="2400" i="1" baseline="-25000" smtClean="0"/>
              <a:t>r</a:t>
            </a:r>
            <a:r>
              <a:rPr lang="en-US" altLang="en-US" smtClean="0"/>
              <a:t> and </a:t>
            </a:r>
            <a:r>
              <a:rPr lang="en-US" altLang="en-US" i="1" smtClean="0"/>
              <a:t>t</a:t>
            </a:r>
            <a:r>
              <a:rPr lang="en-US" altLang="en-US" sz="2400" i="1" baseline="-25000" smtClean="0"/>
              <a:t>s</a:t>
            </a:r>
            <a:r>
              <a:rPr lang="en-US" altLang="en-US" smtClean="0"/>
              <a:t> have the same value on each of the attributes in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</a:t>
            </a:r>
            <a:r>
              <a:rPr lang="en-US" altLang="en-US" smtClean="0"/>
              <a:t> </a:t>
            </a:r>
            <a:r>
              <a:rPr lang="en-US" altLang="en-US" i="1" smtClean="0"/>
              <a:t>S</a:t>
            </a:r>
            <a:r>
              <a:rPr lang="en-US" altLang="en-US" smtClean="0"/>
              <a:t>, add a tuple </a:t>
            </a:r>
            <a:r>
              <a:rPr lang="en-US" altLang="en-US" i="1" smtClean="0"/>
              <a:t>t</a:t>
            </a:r>
            <a:r>
              <a:rPr lang="en-US" altLang="en-US" smtClean="0"/>
              <a:t>  to the result, where</a:t>
            </a:r>
          </a:p>
          <a:p>
            <a:pPr lvl="2"/>
            <a:r>
              <a:rPr lang="en-US" altLang="en-US" i="1" smtClean="0"/>
              <a:t>t</a:t>
            </a:r>
            <a:r>
              <a:rPr lang="en-US" altLang="en-US" smtClean="0"/>
              <a:t> has the same value as </a:t>
            </a:r>
            <a:r>
              <a:rPr lang="en-US" altLang="en-US" i="1" smtClean="0"/>
              <a:t>t</a:t>
            </a:r>
            <a:r>
              <a:rPr lang="en-US" altLang="en-US" sz="3200" i="1" baseline="-25000" smtClean="0"/>
              <a:t>r</a:t>
            </a:r>
            <a:r>
              <a:rPr lang="en-US" altLang="en-US" smtClean="0"/>
              <a:t> on </a:t>
            </a:r>
            <a:r>
              <a:rPr lang="en-US" altLang="en-US" i="1" smtClean="0"/>
              <a:t>r</a:t>
            </a:r>
            <a:endParaRPr lang="en-US" altLang="en-US" smtClean="0"/>
          </a:p>
          <a:p>
            <a:pPr lvl="2"/>
            <a:r>
              <a:rPr lang="en-US" altLang="en-US" i="1" smtClean="0"/>
              <a:t>t</a:t>
            </a:r>
            <a:r>
              <a:rPr lang="en-US" altLang="en-US" smtClean="0"/>
              <a:t> has the same value as </a:t>
            </a:r>
            <a:r>
              <a:rPr lang="en-US" altLang="en-US" i="1" smtClean="0"/>
              <a:t>t</a:t>
            </a:r>
            <a:r>
              <a:rPr lang="en-US" altLang="en-US" sz="3200" i="1" baseline="-25000" smtClean="0"/>
              <a:t>s</a:t>
            </a:r>
            <a:r>
              <a:rPr lang="en-US" altLang="en-US" smtClean="0"/>
              <a:t> on </a:t>
            </a:r>
            <a:r>
              <a:rPr lang="en-US" altLang="en-US" i="1" smtClean="0"/>
              <a:t>s</a:t>
            </a:r>
            <a:endParaRPr lang="en-US" altLang="en-US" smtClean="0"/>
          </a:p>
          <a:p>
            <a:r>
              <a:rPr lang="en-US" altLang="en-US" smtClean="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i="1" smtClean="0"/>
              <a:t>R</a:t>
            </a:r>
            <a:r>
              <a:rPr lang="en-US" altLang="en-US" smtClean="0"/>
              <a:t> = (</a:t>
            </a:r>
            <a:r>
              <a:rPr lang="en-US" altLang="en-US" i="1" smtClean="0"/>
              <a:t>A, </a:t>
            </a:r>
            <a:r>
              <a:rPr lang="en-US" altLang="en-US" i="1" smtClean="0">
                <a:solidFill>
                  <a:srgbClr val="FF0000"/>
                </a:solidFill>
              </a:rPr>
              <a:t>B</a:t>
            </a:r>
            <a:r>
              <a:rPr lang="en-US" altLang="en-US" i="1" smtClean="0"/>
              <a:t>, C, </a:t>
            </a:r>
            <a:r>
              <a:rPr lang="en-US" altLang="en-US" i="1" smtClean="0">
                <a:solidFill>
                  <a:srgbClr val="FF0000"/>
                </a:solidFill>
              </a:rPr>
              <a:t>D</a:t>
            </a:r>
            <a:r>
              <a:rPr lang="en-US" altLang="en-US" smtClean="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i="1" smtClean="0"/>
              <a:t>S</a:t>
            </a:r>
            <a:r>
              <a:rPr lang="en-US" altLang="en-US" smtClean="0"/>
              <a:t> = (</a:t>
            </a:r>
            <a:r>
              <a:rPr lang="en-US" altLang="en-US" i="1" smtClean="0"/>
              <a:t>E, </a:t>
            </a:r>
            <a:r>
              <a:rPr lang="en-US" altLang="en-US" i="1" smtClean="0">
                <a:solidFill>
                  <a:srgbClr val="FF0000"/>
                </a:solidFill>
              </a:rPr>
              <a:t>B</a:t>
            </a:r>
            <a:r>
              <a:rPr lang="en-US" altLang="en-US" i="1" smtClean="0"/>
              <a:t>, </a:t>
            </a:r>
            <a:r>
              <a:rPr lang="en-US" altLang="en-US" i="1" smtClean="0">
                <a:solidFill>
                  <a:srgbClr val="FF0000"/>
                </a:solidFill>
              </a:rPr>
              <a:t>D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Result schema = (</a:t>
            </a:r>
            <a:r>
              <a:rPr lang="en-US" altLang="en-US" i="1" smtClean="0"/>
              <a:t>A, B, C, D, E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i="1" smtClean="0"/>
              <a:t>r</a:t>
            </a:r>
            <a:r>
              <a:rPr lang="en-US" altLang="en-US" smtClean="0"/>
              <a:t>     </a:t>
            </a:r>
            <a:r>
              <a:rPr lang="en-US" altLang="en-US" i="1" smtClean="0"/>
              <a:t>s</a:t>
            </a:r>
            <a:r>
              <a:rPr lang="en-US" altLang="en-US" smtClean="0"/>
              <a:t> is defined as:</a:t>
            </a:r>
            <a:br>
              <a:rPr lang="en-US" altLang="en-US" smtClean="0"/>
            </a:br>
            <a:r>
              <a:rPr lang="en-US" altLang="en-US" smtClean="0"/>
              <a:t>      </a:t>
            </a:r>
            <a:r>
              <a:rPr lang="en-US" altLang="en-US" smtClean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smtClean="0"/>
              <a:t>r.A, r.B, r.C, r.D, s.E</a:t>
            </a:r>
            <a:r>
              <a:rPr lang="en-US" altLang="en-US" smtClean="0"/>
              <a:t> (</a:t>
            </a:r>
            <a:r>
              <a:rPr lang="en-US" altLang="en-US" sz="2400" smtClean="0">
                <a:sym typeface="Symbol" panose="05050102010706020507" pitchFamily="18" charset="2"/>
              </a:rPr>
              <a:t></a:t>
            </a:r>
            <a:r>
              <a:rPr lang="en-US" altLang="en-US" sz="2400" i="1" baseline="-25000" smtClean="0">
                <a:solidFill>
                  <a:srgbClr val="FF0000"/>
                </a:solidFill>
              </a:rPr>
              <a:t>r.B = s.B </a:t>
            </a:r>
            <a:r>
              <a:rPr lang="en-US" altLang="en-US" baseline="-25000" smtClean="0">
                <a:sym typeface="Symbol" panose="05050102010706020507" pitchFamily="18" charset="2"/>
              </a:rPr>
              <a:t></a:t>
            </a:r>
            <a:r>
              <a:rPr lang="en-US" altLang="en-US" sz="2400" i="1" baseline="-25000" smtClean="0"/>
              <a:t> </a:t>
            </a:r>
            <a:r>
              <a:rPr lang="en-US" altLang="en-US" sz="2400" i="1" baseline="-25000" smtClean="0">
                <a:solidFill>
                  <a:srgbClr val="FF0000"/>
                </a:solidFill>
              </a:rPr>
              <a:t>r.D = s.D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(</a:t>
            </a:r>
            <a:r>
              <a:rPr lang="en-US" altLang="en-US" i="1" smtClean="0"/>
              <a:t>r </a:t>
            </a:r>
            <a:r>
              <a:rPr lang="en-US" altLang="en-US" smtClean="0"/>
              <a:t> x  </a:t>
            </a:r>
            <a:r>
              <a:rPr lang="en-US" altLang="en-US" i="1" smtClean="0"/>
              <a:t>s</a:t>
            </a:r>
            <a:r>
              <a:rPr lang="en-US" altLang="en-US" smtClean="0"/>
              <a:t>))</a:t>
            </a:r>
          </a:p>
        </p:txBody>
      </p:sp>
      <p:sp>
        <p:nvSpPr>
          <p:cNvPr id="34821" name="AutoShape 5"/>
          <p:cNvSpPr>
            <a:spLocks noChangeArrowheads="1"/>
          </p:cNvSpPr>
          <p:nvPr/>
        </p:nvSpPr>
        <p:spPr bwMode="auto">
          <a:xfrm rot="16200000" flipV="1">
            <a:off x="2514600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 rot="16200000" flipV="1">
            <a:off x="1787525" y="56515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 rot="16200000" flipV="1">
            <a:off x="2095500" y="18938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altLang="en-US" smtClean="0"/>
              <a:t>Relations r, s: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819150" y="3654425"/>
            <a:ext cx="7029450" cy="996950"/>
            <a:chOff x="288" y="2688"/>
            <a:chExt cx="4428" cy="258"/>
          </a:xfrm>
        </p:grpSpPr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 altLang="en-US" sz="2800"/>
                <a:t>r     s</a:t>
              </a:r>
            </a:p>
          </p:txBody>
        </p:sp>
        <p:sp>
          <p:nvSpPr>
            <p:cNvPr id="35848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563" y="1333500"/>
            <a:ext cx="427672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AutoShape 8"/>
          <p:cNvSpPr>
            <a:spLocks noChangeArrowheads="1"/>
          </p:cNvSpPr>
          <p:nvPr/>
        </p:nvSpPr>
        <p:spPr bwMode="auto">
          <a:xfrm rot="16200000" flipV="1">
            <a:off x="1508125" y="3794125"/>
            <a:ext cx="196850" cy="2476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Relational Algebra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892175"/>
            <a:ext cx="8839200" cy="4076700"/>
          </a:xfrm>
        </p:spPr>
        <p:txBody>
          <a:bodyPr/>
          <a:lstStyle/>
          <a:p>
            <a:r>
              <a:rPr lang="en-US" altLang="en-US" smtClean="0"/>
              <a:t>Basic operations:</a:t>
            </a:r>
          </a:p>
          <a:p>
            <a:pPr lvl="1">
              <a:buSzPct val="75000"/>
            </a:pPr>
            <a:r>
              <a:rPr lang="en-US" altLang="en-US" b="1" u="sng" smtClean="0">
                <a:solidFill>
                  <a:srgbClr val="FF5050"/>
                </a:solidFill>
              </a:rPr>
              <a:t>Selection</a:t>
            </a:r>
            <a:r>
              <a:rPr lang="en-US" altLang="en-US" smtClean="0"/>
              <a:t>  (     )    Selects a subset of rows from relation.</a:t>
            </a:r>
          </a:p>
          <a:p>
            <a:pPr lvl="1">
              <a:buSzPct val="75000"/>
            </a:pPr>
            <a:r>
              <a:rPr lang="en-US" altLang="en-US" b="1" u="sng" smtClean="0">
                <a:solidFill>
                  <a:srgbClr val="FF5050"/>
                </a:solidFill>
              </a:rPr>
              <a:t>Projection</a:t>
            </a:r>
            <a:r>
              <a:rPr lang="en-US" altLang="en-US" smtClean="0">
                <a:solidFill>
                  <a:schemeClr val="accent2"/>
                </a:solidFill>
              </a:rPr>
              <a:t> </a:t>
            </a:r>
            <a:r>
              <a:rPr lang="en-US" altLang="en-US" smtClean="0"/>
              <a:t> (     )   Deletes unwanted columns from relation.</a:t>
            </a:r>
          </a:p>
          <a:p>
            <a:pPr lvl="1">
              <a:buSzPct val="75000"/>
            </a:pPr>
            <a:r>
              <a:rPr lang="en-US" altLang="en-US" b="1" u="sng" smtClean="0">
                <a:solidFill>
                  <a:srgbClr val="FF5050"/>
                </a:solidFill>
              </a:rPr>
              <a:t>Cross-product</a:t>
            </a:r>
            <a:r>
              <a:rPr lang="en-US" altLang="en-US" smtClean="0">
                <a:solidFill>
                  <a:schemeClr val="accent2"/>
                </a:solidFill>
              </a:rPr>
              <a:t>  </a:t>
            </a:r>
            <a:r>
              <a:rPr lang="en-US" altLang="en-US" smtClean="0"/>
              <a:t>(     )  Allows us to combine two relations.</a:t>
            </a:r>
          </a:p>
          <a:p>
            <a:pPr lvl="1">
              <a:buSzPct val="75000"/>
            </a:pPr>
            <a:r>
              <a:rPr lang="en-US" altLang="en-US" b="1" u="sng" smtClean="0">
                <a:solidFill>
                  <a:srgbClr val="FF5050"/>
                </a:solidFill>
              </a:rPr>
              <a:t>Set-difference</a:t>
            </a:r>
            <a:r>
              <a:rPr lang="en-US" altLang="en-US" smtClean="0"/>
              <a:t>  (     )  Tuples in reln. 1, but not in reln. 2.</a:t>
            </a:r>
          </a:p>
          <a:p>
            <a:pPr lvl="1">
              <a:buSzPct val="75000"/>
            </a:pPr>
            <a:r>
              <a:rPr lang="en-US" altLang="en-US" b="1" u="sng" smtClean="0">
                <a:solidFill>
                  <a:srgbClr val="FF5050"/>
                </a:solidFill>
              </a:rPr>
              <a:t>Union</a:t>
            </a:r>
            <a:r>
              <a:rPr lang="en-US" altLang="en-US" smtClean="0">
                <a:solidFill>
                  <a:schemeClr val="accent2"/>
                </a:solidFill>
              </a:rPr>
              <a:t>  </a:t>
            </a:r>
            <a:r>
              <a:rPr lang="en-US" altLang="en-US" smtClean="0"/>
              <a:t>(     )  Tuples in reln. 1 and in reln. 2.</a:t>
            </a:r>
          </a:p>
          <a:p>
            <a:r>
              <a:rPr lang="en-US" altLang="en-US" smtClean="0"/>
              <a:t>Additional operations:</a:t>
            </a:r>
          </a:p>
          <a:p>
            <a:pPr lvl="1">
              <a:buSzPct val="75000"/>
            </a:pPr>
            <a:r>
              <a:rPr lang="en-US" altLang="en-US" smtClean="0">
                <a:solidFill>
                  <a:srgbClr val="FF0000"/>
                </a:solidFill>
              </a:rPr>
              <a:t>Intersection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FF0000"/>
                </a:solidFill>
              </a:rPr>
              <a:t>join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FF0000"/>
                </a:solidFill>
              </a:rPr>
              <a:t>division</a:t>
            </a:r>
            <a:r>
              <a:rPr lang="en-US" altLang="en-US" smtClean="0"/>
              <a:t>, </a:t>
            </a:r>
            <a:r>
              <a:rPr lang="en-US" altLang="en-US" smtClean="0">
                <a:solidFill>
                  <a:srgbClr val="FF0000"/>
                </a:solidFill>
              </a:rPr>
              <a:t>renaming</a:t>
            </a:r>
            <a:r>
              <a:rPr lang="en-US" altLang="en-US" smtClean="0"/>
              <a:t>:  Not essential, but (very!) useful.</a:t>
            </a:r>
          </a:p>
          <a:p>
            <a:r>
              <a:rPr lang="en-US" altLang="en-US" smtClean="0"/>
              <a:t>The operators take one or  two relations as inputs and produce a new relation as a result.</a:t>
            </a:r>
          </a:p>
          <a:p>
            <a:pPr lvl="1">
              <a:buSzPct val="75000"/>
            </a:pPr>
            <a:endParaRPr lang="en-US" altLang="en-US" smtClean="0"/>
          </a:p>
        </p:txBody>
      </p:sp>
      <p:graphicFrame>
        <p:nvGraphicFramePr>
          <p:cNvPr id="922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06625" y="1295400"/>
          <a:ext cx="22272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4" imgW="2224987" imgH="762264" progId="Equation.3">
                  <p:embed/>
                </p:oleObj>
              </mc:Choice>
              <mc:Fallback>
                <p:oleObj name="Equation" r:id="rId4" imgW="2224987" imgH="76226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1295400"/>
                        <a:ext cx="22272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63788" y="1641475"/>
          <a:ext cx="2057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6" imgW="2055419" imgH="1025332" progId="Equation.3">
                  <p:embed/>
                </p:oleObj>
              </mc:Choice>
              <mc:Fallback>
                <p:oleObj name="Equation" r:id="rId6" imgW="2055419" imgH="102533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1641475"/>
                        <a:ext cx="20574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16225" y="2460625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8" imgW="534060" imgH="1421520" progId="Equation.3">
                  <p:embed/>
                </p:oleObj>
              </mc:Choice>
              <mc:Fallback>
                <p:oleObj name="Equation" r:id="rId8" imgW="534060" imgH="142152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2460625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38450" y="1931988"/>
          <a:ext cx="1765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10" imgW="1763825" imgH="1269384" progId="Equation.3">
                  <p:embed/>
                </p:oleObj>
              </mc:Choice>
              <mc:Fallback>
                <p:oleObj name="Equation" r:id="rId10" imgW="1763825" imgH="1269384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1931988"/>
                        <a:ext cx="17653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38338" y="2781300"/>
          <a:ext cx="6524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2" imgW="651787" imgH="507824" progId="Equation.3">
                  <p:embed/>
                </p:oleObj>
              </mc:Choice>
              <mc:Fallback>
                <p:oleObj name="Equation" r:id="rId12" imgW="651787" imgH="50782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2781300"/>
                        <a:ext cx="6524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5" name="Group 4"/>
          <p:cNvGrpSpPr>
            <a:grpSpLocks/>
          </p:cNvGrpSpPr>
          <p:nvPr/>
        </p:nvGrpSpPr>
        <p:grpSpPr bwMode="auto">
          <a:xfrm>
            <a:off x="788988" y="4441825"/>
            <a:ext cx="7629525" cy="1474788"/>
            <a:chOff x="987725" y="4363918"/>
            <a:chExt cx="7629169" cy="1473725"/>
          </a:xfrm>
        </p:grpSpPr>
        <p:sp>
          <p:nvSpPr>
            <p:cNvPr id="9226" name="Rectangle 2"/>
            <p:cNvSpPr>
              <a:spLocks noChangeArrowheads="1"/>
            </p:cNvSpPr>
            <p:nvPr/>
          </p:nvSpPr>
          <p:spPr bwMode="auto">
            <a:xfrm>
              <a:off x="987725" y="5380443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9227" name="Rectangle 3"/>
            <p:cNvSpPr>
              <a:spLocks noChangeArrowheads="1"/>
            </p:cNvSpPr>
            <p:nvPr/>
          </p:nvSpPr>
          <p:spPr bwMode="auto">
            <a:xfrm>
              <a:off x="3426125" y="5380443"/>
              <a:ext cx="2895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2" name="Oval 1"/>
            <p:cNvSpPr/>
            <p:nvPr/>
          </p:nvSpPr>
          <p:spPr bwMode="auto">
            <a:xfrm>
              <a:off x="3808580" y="4363918"/>
              <a:ext cx="1828715" cy="124211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Relational Algebra </a:t>
              </a:r>
            </a:p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Operation</a:t>
              </a:r>
            </a:p>
          </p:txBody>
        </p:sp>
        <p:sp>
          <p:nvSpPr>
            <p:cNvPr id="3" name="Rounded Rectangle 2"/>
            <p:cNvSpPr/>
            <p:nvPr/>
          </p:nvSpPr>
          <p:spPr bwMode="auto">
            <a:xfrm>
              <a:off x="1698892" y="4392472"/>
              <a:ext cx="1112785" cy="33789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Relations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1695717" y="4706571"/>
              <a:ext cx="1112785" cy="33789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Relations</a:t>
              </a: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1695717" y="5425191"/>
              <a:ext cx="1112785" cy="3378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Relations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695717" y="5066674"/>
              <a:ext cx="1112785" cy="31409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233" name="Right Arrow 3"/>
            <p:cNvSpPr>
              <a:spLocks noChangeArrowheads="1"/>
            </p:cNvSpPr>
            <p:nvPr/>
          </p:nvSpPr>
          <p:spPr bwMode="auto">
            <a:xfrm>
              <a:off x="3010619" y="4514926"/>
              <a:ext cx="707366" cy="10006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6983432" y="4816030"/>
              <a:ext cx="1633462" cy="33789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dirty="0">
                  <a:solidFill>
                    <a:schemeClr val="tx1"/>
                  </a:solidFill>
                </a:rPr>
                <a:t>New Relations</a:t>
              </a:r>
            </a:p>
          </p:txBody>
        </p:sp>
        <p:sp>
          <p:nvSpPr>
            <p:cNvPr id="9235" name="Right Arrow 17"/>
            <p:cNvSpPr>
              <a:spLocks noChangeArrowheads="1"/>
            </p:cNvSpPr>
            <p:nvPr/>
          </p:nvSpPr>
          <p:spPr bwMode="auto">
            <a:xfrm>
              <a:off x="5956676" y="4518547"/>
              <a:ext cx="707366" cy="10006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Natural Join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963613"/>
            <a:ext cx="8178800" cy="4903787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Natural join is associative</a:t>
            </a:r>
          </a:p>
          <a:p>
            <a:pPr lvl="1"/>
            <a:r>
              <a:rPr lang="en-US" altLang="en-US" smtClean="0"/>
              <a:t>(</a:t>
            </a:r>
            <a:r>
              <a:rPr lang="en-US" altLang="en-US" i="1" smtClean="0"/>
              <a:t>instructor      teaches</a:t>
            </a:r>
            <a:r>
              <a:rPr lang="en-US" altLang="en-US" smtClean="0"/>
              <a:t>)     </a:t>
            </a:r>
            <a:r>
              <a:rPr lang="en-US" altLang="en-US" i="1" smtClean="0"/>
              <a:t>course</a:t>
            </a:r>
            <a:r>
              <a:rPr lang="en-US" altLang="en-US" smtClean="0"/>
              <a:t>        is equivalent to</a:t>
            </a:r>
            <a:br>
              <a:rPr lang="en-US" altLang="en-US" smtClean="0"/>
            </a:br>
            <a:r>
              <a:rPr lang="en-US" altLang="en-US" i="1" smtClean="0"/>
              <a:t>instructor</a:t>
            </a:r>
            <a:r>
              <a:rPr lang="en-US" altLang="en-US" smtClean="0"/>
              <a:t>       (</a:t>
            </a:r>
            <a:r>
              <a:rPr lang="en-US" altLang="en-US" i="1" smtClean="0"/>
              <a:t>teaches     course</a:t>
            </a:r>
            <a:r>
              <a:rPr lang="en-US" altLang="en-US" smtClean="0"/>
              <a:t>)</a:t>
            </a:r>
          </a:p>
          <a:p>
            <a:endParaRPr lang="en-US" altLang="en-US" smtClean="0"/>
          </a:p>
          <a:p>
            <a:r>
              <a:rPr lang="en-US" altLang="en-US" smtClean="0"/>
              <a:t>Natural join is commutative</a:t>
            </a:r>
          </a:p>
          <a:p>
            <a:pPr lvl="1"/>
            <a:r>
              <a:rPr lang="en-US" altLang="en-US" i="1" smtClean="0"/>
              <a:t>instruct     teaches</a:t>
            </a:r>
            <a:r>
              <a:rPr lang="en-US" altLang="en-US" smtClean="0"/>
              <a:t>       is equivalent to</a:t>
            </a:r>
            <a:br>
              <a:rPr lang="en-US" altLang="en-US" smtClean="0"/>
            </a:br>
            <a:r>
              <a:rPr lang="en-US" altLang="en-US" i="1" smtClean="0"/>
              <a:t>teaches     instructor</a:t>
            </a:r>
          </a:p>
          <a:p>
            <a:endParaRPr lang="en-US" altLang="en-US" smtClean="0"/>
          </a:p>
        </p:txBody>
      </p:sp>
      <p:sp>
        <p:nvSpPr>
          <p:cNvPr id="36868" name="AutoShape 5"/>
          <p:cNvSpPr>
            <a:spLocks noChangeArrowheads="1"/>
          </p:cNvSpPr>
          <p:nvPr/>
        </p:nvSpPr>
        <p:spPr bwMode="auto">
          <a:xfrm rot="16200000" flipV="1">
            <a:off x="3838575" y="26066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6869" name="AutoShape 8"/>
          <p:cNvSpPr>
            <a:spLocks noChangeArrowheads="1"/>
          </p:cNvSpPr>
          <p:nvPr/>
        </p:nvSpPr>
        <p:spPr bwMode="auto">
          <a:xfrm rot="16200000" flipV="1">
            <a:off x="2590800" y="26066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6870" name="AutoShape 9"/>
          <p:cNvSpPr>
            <a:spLocks noChangeArrowheads="1"/>
          </p:cNvSpPr>
          <p:nvPr/>
        </p:nvSpPr>
        <p:spPr bwMode="auto">
          <a:xfrm rot="16200000" flipV="1">
            <a:off x="2570163" y="28590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6871" name="AutoShape 10"/>
          <p:cNvSpPr>
            <a:spLocks noChangeArrowheads="1"/>
          </p:cNvSpPr>
          <p:nvPr/>
        </p:nvSpPr>
        <p:spPr bwMode="auto">
          <a:xfrm rot="16200000" flipV="1">
            <a:off x="3825875" y="288766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6872" name="AutoShape 11"/>
          <p:cNvSpPr>
            <a:spLocks noChangeArrowheads="1"/>
          </p:cNvSpPr>
          <p:nvPr/>
        </p:nvSpPr>
        <p:spPr bwMode="auto">
          <a:xfrm rot="16200000" flipV="1">
            <a:off x="2339975" y="393382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6873" name="AutoShape 12"/>
          <p:cNvSpPr>
            <a:spLocks noChangeArrowheads="1"/>
          </p:cNvSpPr>
          <p:nvPr/>
        </p:nvSpPr>
        <p:spPr bwMode="auto">
          <a:xfrm rot="16200000" flipV="1">
            <a:off x="2374900" y="4241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ACE9AA08-5FF6-4CBB-91F5-3EDB8F5037FE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Theta-Join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R3 := R1 </a:t>
            </a:r>
            <a:r>
              <a:rPr lang="en-US" altLang="en-US" sz="4000" dirty="0" smtClean="0">
                <a:latin typeface="Lucida Sans Unicode" pitchFamily="34" charset="0"/>
              </a:rPr>
              <a:t>⋈</a:t>
            </a:r>
            <a:r>
              <a:rPr lang="en-US" altLang="en-US" i="1" baseline="-25000" dirty="0" smtClean="0"/>
              <a:t>C</a:t>
            </a:r>
            <a:r>
              <a:rPr lang="en-US" altLang="en-US" dirty="0" smtClean="0"/>
              <a:t> R2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Take the product R1 </a:t>
            </a:r>
            <a:r>
              <a:rPr lang="en-US" altLang="en-US" dirty="0" smtClean="0">
                <a:latin typeface="Lucida Sans Unicode" pitchFamily="34" charset="0"/>
              </a:rPr>
              <a:t>Χ</a:t>
            </a:r>
            <a:r>
              <a:rPr lang="en-US" altLang="en-US" dirty="0" smtClean="0"/>
              <a:t> R2.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Then apply </a:t>
            </a:r>
            <a:r>
              <a:rPr lang="en-US" altLang="en-US" sz="3600" dirty="0" err="1" smtClean="0">
                <a:latin typeface="Lucida Sans Unicode" pitchFamily="34" charset="0"/>
              </a:rPr>
              <a:t>σ</a:t>
            </a:r>
            <a:r>
              <a:rPr lang="en-US" altLang="en-US" i="1" baseline="-25000" dirty="0" err="1" smtClean="0"/>
              <a:t>C</a:t>
            </a:r>
            <a:r>
              <a:rPr lang="en-US" altLang="en-US" dirty="0" smtClean="0"/>
              <a:t>  to the result.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/>
              <a:t>As for </a:t>
            </a:r>
            <a:r>
              <a:rPr lang="en-US" altLang="en-US" sz="4000" dirty="0" smtClean="0">
                <a:latin typeface="Lucida Sans Unicode" pitchFamily="34" charset="0"/>
              </a:rPr>
              <a:t>σ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 can be any </a:t>
            </a:r>
            <a:r>
              <a:rPr lang="en-US" altLang="en-US" dirty="0" err="1" smtClean="0">
                <a:solidFill>
                  <a:schemeClr val="accent3">
                    <a:lumMod val="50000"/>
                  </a:schemeClr>
                </a:solidFill>
              </a:rPr>
              <a:t>boolean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-valued condition</a:t>
            </a:r>
            <a:r>
              <a:rPr lang="en-US" altLang="en-US" dirty="0" smtClean="0"/>
              <a:t>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99"/>
                </a:solidFill>
              </a:rPr>
              <a:t>theta join</a:t>
            </a:r>
            <a:r>
              <a:rPr lang="en-US" altLang="en-US" dirty="0" smtClean="0"/>
              <a:t> operation  </a:t>
            </a:r>
            <a:r>
              <a:rPr lang="en-US" altLang="en-US" i="1" dirty="0" smtClean="0"/>
              <a:t>r     </a:t>
            </a:r>
            <a:r>
              <a:rPr lang="en-US" altLang="en-US" sz="2400" i="1" baseline="-25000" dirty="0" smtClean="0">
                <a:sym typeface="Symbol" pitchFamily="18" charset="2"/>
              </a:rPr>
              <a:t> </a:t>
            </a:r>
            <a:r>
              <a:rPr lang="en-US" altLang="en-US" i="1" dirty="0" smtClean="0"/>
              <a:t>s</a:t>
            </a:r>
            <a:r>
              <a:rPr lang="en-US" altLang="en-US" dirty="0" smtClean="0"/>
              <a:t>   is defined as:</a:t>
            </a:r>
          </a:p>
          <a:p>
            <a:pPr lvl="1">
              <a:defRPr/>
            </a:pPr>
            <a:r>
              <a:rPr lang="en-US" altLang="en-US" i="1" dirty="0" smtClean="0"/>
              <a:t>r      </a:t>
            </a:r>
            <a:r>
              <a:rPr lang="en-US" altLang="en-US" sz="2400" i="1" baseline="-25000" dirty="0" smtClean="0">
                <a:sym typeface="Symbol" pitchFamily="18" charset="2"/>
              </a:rPr>
              <a:t> </a:t>
            </a:r>
            <a:r>
              <a:rPr lang="en-US" altLang="en-US" i="1" dirty="0" smtClean="0"/>
              <a:t>s  </a:t>
            </a:r>
            <a:r>
              <a:rPr lang="en-US" altLang="en-US" dirty="0" smtClean="0"/>
              <a:t> = </a:t>
            </a:r>
            <a:r>
              <a:rPr lang="en-US" altLang="en-US" sz="2400" dirty="0" smtClean="0">
                <a:sym typeface="Symbol" pitchFamily="18" charset="2"/>
              </a:rPr>
              <a:t></a:t>
            </a:r>
            <a:r>
              <a:rPr lang="en-US" altLang="en-US" sz="2400" i="1" baseline="-25000" dirty="0" smtClean="0">
                <a:sym typeface="Symbol" pitchFamily="18" charset="2"/>
              </a:rPr>
              <a:t></a:t>
            </a:r>
            <a:r>
              <a:rPr lang="en-US" altLang="en-US" sz="2400" dirty="0" smtClean="0">
                <a:sym typeface="Symbol" pitchFamily="18" charset="2"/>
              </a:rPr>
              <a:t> (</a:t>
            </a:r>
            <a:r>
              <a:rPr lang="en-US" altLang="en-US" sz="2400" i="1" dirty="0" smtClean="0">
                <a:sym typeface="Symbol" pitchFamily="18" charset="2"/>
              </a:rPr>
              <a:t>r  </a:t>
            </a:r>
            <a:r>
              <a:rPr lang="en-US" altLang="en-US" sz="2400" dirty="0" smtClean="0">
                <a:sym typeface="Symbol" pitchFamily="18" charset="2"/>
              </a:rPr>
              <a:t>x </a:t>
            </a:r>
            <a:r>
              <a:rPr lang="en-US" altLang="en-US" sz="2400" i="1" dirty="0" smtClean="0">
                <a:sym typeface="Symbol" pitchFamily="18" charset="2"/>
              </a:rPr>
              <a:t> s)</a:t>
            </a:r>
          </a:p>
          <a:p>
            <a:pPr lvl="1">
              <a:defRPr/>
            </a:pPr>
            <a:r>
              <a:rPr lang="en-US" altLang="en-US" sz="2000" i="1" dirty="0" smtClean="0">
                <a:sym typeface="Symbol" pitchFamily="18" charset="2"/>
              </a:rPr>
              <a:t>Where </a:t>
            </a:r>
            <a:r>
              <a:rPr lang="en-US" altLang="en-US" dirty="0" smtClean="0"/>
              <a:t>θ (theta) is one of the comparison operators: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en-US" dirty="0" smtClean="0"/>
              <a:t>{=, &lt;, ≤, &gt;, ≥, ≠}</a:t>
            </a:r>
          </a:p>
          <a:p>
            <a:pPr lvl="2">
              <a:defRPr/>
            </a:pPr>
            <a:endParaRPr lang="en-US" altLang="en-US" sz="2400" dirty="0" smtClean="0">
              <a:sym typeface="dbsym" pitchFamily="34" charset="2"/>
            </a:endParaRPr>
          </a:p>
          <a:p>
            <a:pPr>
              <a:lnSpc>
                <a:spcPct val="90000"/>
              </a:lnSpc>
              <a:defRPr/>
            </a:pPr>
            <a:endParaRPr lang="en-US" altLang="en-US" dirty="0" smtClean="0"/>
          </a:p>
        </p:txBody>
      </p:sp>
      <p:sp>
        <p:nvSpPr>
          <p:cNvPr id="37893" name="AutoShape 13"/>
          <p:cNvSpPr>
            <a:spLocks noChangeArrowheads="1"/>
          </p:cNvSpPr>
          <p:nvPr/>
        </p:nvSpPr>
        <p:spPr bwMode="auto">
          <a:xfrm rot="16200000" flipV="1">
            <a:off x="1857375" y="48148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37894" name="AutoShape 15"/>
          <p:cNvSpPr>
            <a:spLocks noChangeArrowheads="1"/>
          </p:cNvSpPr>
          <p:nvPr/>
        </p:nvSpPr>
        <p:spPr bwMode="auto">
          <a:xfrm rot="16200000" flipV="1">
            <a:off x="4052888" y="432276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F5EDDC3-79E2-4F25-AB67-7BC68B07FD71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114300"/>
            <a:ext cx="7772400" cy="1143000"/>
          </a:xfrm>
        </p:spPr>
        <p:txBody>
          <a:bodyPr anchor="ctr"/>
          <a:lstStyle/>
          <a:p>
            <a:pPr>
              <a:defRPr/>
            </a:pPr>
            <a:r>
              <a:rPr lang="en-US" altLang="en-US" dirty="0" smtClean="0">
                <a:solidFill>
                  <a:srgbClr val="33CC33"/>
                </a:solidFill>
              </a:rPr>
              <a:t>Example</a:t>
            </a:r>
            <a:r>
              <a:rPr lang="en-US" altLang="en-US" dirty="0" smtClean="0"/>
              <a:t>: Theta Join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669925" y="1282700"/>
            <a:ext cx="8148638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rgbClr val="CC00CC"/>
                </a:solidFill>
                <a:latin typeface="Tahoma" panose="020B0604030504040204" pitchFamily="34" charset="0"/>
              </a:rPr>
              <a:t>Sells(	shop,	fruit,	price  )</a:t>
            </a:r>
            <a:r>
              <a:rPr kumimoji="0" lang="en-US" altLang="en-US" sz="2400">
                <a:latin typeface="Tahoma" panose="020B0604030504040204" pitchFamily="34" charset="0"/>
              </a:rPr>
              <a:t>	</a:t>
            </a:r>
            <a:r>
              <a:rPr kumimoji="0" lang="en-US" altLang="en-US" sz="2400">
                <a:solidFill>
                  <a:srgbClr val="CC00CC"/>
                </a:solidFill>
                <a:latin typeface="Tahoma" panose="020B0604030504040204" pitchFamily="34" charset="0"/>
              </a:rPr>
              <a:t>shops(	name,	addr       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	Joe’s	ajua	2.50			Joe’s	Maple St.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	Joe’s	apples	2.75			Sue’s	River Rd.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	Sue’s	ajua	2.50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	Sue’s	Coors	3.00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ahoma" panose="020B0604030504040204" pitchFamily="34" charset="0"/>
              </a:rPr>
              <a:t>     ShopInfo := Sells </a:t>
            </a:r>
            <a:r>
              <a:rPr kumimoji="0" lang="en-US" altLang="en-US" sz="3200">
                <a:latin typeface="Lucida Sans Unicode" panose="020B0602030504020204" pitchFamily="34" charset="0"/>
              </a:rPr>
              <a:t>⋈</a:t>
            </a:r>
            <a:r>
              <a:rPr kumimoji="0" lang="en-US" altLang="en-US" sz="2400" baseline="-25000">
                <a:latin typeface="Tahoma" panose="020B0604030504040204" pitchFamily="34" charset="0"/>
              </a:rPr>
              <a:t>Sells.shop = Shops.name</a:t>
            </a:r>
            <a:r>
              <a:rPr kumimoji="0" lang="en-US" altLang="en-US" sz="2400">
                <a:latin typeface="Tahoma" panose="020B0604030504040204" pitchFamily="34" charset="0"/>
              </a:rPr>
              <a:t> shops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600200" y="1752600"/>
            <a:ext cx="2667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ahoma" panose="020B0604030504040204" pitchFamily="34" charset="0"/>
            </a:endParaRP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1600200" y="2133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24384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34290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6172200" y="1752600"/>
            <a:ext cx="2286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ahoma" panose="020B0604030504040204" pitchFamily="34" charset="0"/>
            </a:endParaRPr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6172200" y="2133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7086600" y="1752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259" name="Group 11"/>
          <p:cNvGrpSpPr>
            <a:grpSpLocks/>
          </p:cNvGrpSpPr>
          <p:nvPr/>
        </p:nvGrpSpPr>
        <p:grpSpPr bwMode="auto">
          <a:xfrm>
            <a:off x="669925" y="4529138"/>
            <a:ext cx="7224713" cy="1938337"/>
            <a:chOff x="422" y="2853"/>
            <a:chExt cx="4551" cy="1221"/>
          </a:xfrm>
        </p:grpSpPr>
        <p:sp>
          <p:nvSpPr>
            <p:cNvPr id="38925" name="Text Box 12"/>
            <p:cNvSpPr txBox="1">
              <a:spLocks noChangeArrowheads="1"/>
            </p:cNvSpPr>
            <p:nvPr/>
          </p:nvSpPr>
          <p:spPr bwMode="auto">
            <a:xfrm>
              <a:off x="422" y="2853"/>
              <a:ext cx="4551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     </a:t>
              </a:r>
              <a:r>
                <a:rPr kumimoji="0" lang="en-US" altLang="en-US" sz="2400">
                  <a:solidFill>
                    <a:srgbClr val="CC00CC"/>
                  </a:solidFill>
                  <a:latin typeface="Tahoma" panose="020B0604030504040204" pitchFamily="34" charset="0"/>
                </a:rPr>
                <a:t>ShopInfo(	shop,	fruit,	price,	name,	addr        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	Joe’s	ajua	2.50	Joe’s	Maple St.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	Joe’s	apples	2.75	Joe’s	Maple St.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	Sue’s	ajua	2.50	Sue’s	River Rd.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ahoma" panose="020B0604030504040204" pitchFamily="34" charset="0"/>
                </a:rPr>
                <a:t>		Sue’s	</a:t>
              </a:r>
              <a:r>
                <a:rPr kumimoji="0" lang="en-US" altLang="en-US" sz="2000">
                  <a:latin typeface="Tahoma" panose="020B0604030504040204" pitchFamily="34" charset="0"/>
                </a:rPr>
                <a:t>Banana</a:t>
              </a:r>
              <a:r>
                <a:rPr kumimoji="0" lang="en-US" altLang="en-US" sz="2400">
                  <a:latin typeface="Tahoma" panose="020B0604030504040204" pitchFamily="34" charset="0"/>
                </a:rPr>
                <a:t>	3.00	Sue’s	River Rd.</a:t>
              </a:r>
            </a:p>
          </p:txBody>
        </p:sp>
        <p:sp>
          <p:nvSpPr>
            <p:cNvPr id="38926" name="Rectangle 13"/>
            <p:cNvSpPr>
              <a:spLocks noChangeArrowheads="1"/>
            </p:cNvSpPr>
            <p:nvPr/>
          </p:nvSpPr>
          <p:spPr bwMode="auto">
            <a:xfrm>
              <a:off x="1584" y="2880"/>
              <a:ext cx="3168" cy="1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8927" name="Line 14"/>
            <p:cNvSpPr>
              <a:spLocks noChangeShapeType="1"/>
            </p:cNvSpPr>
            <p:nvPr/>
          </p:nvSpPr>
          <p:spPr bwMode="auto">
            <a:xfrm>
              <a:off x="1584" y="312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15"/>
            <p:cNvSpPr>
              <a:spLocks noChangeShapeType="1"/>
            </p:cNvSpPr>
            <p:nvPr/>
          </p:nvSpPr>
          <p:spPr bwMode="auto">
            <a:xfrm>
              <a:off x="2112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6"/>
            <p:cNvSpPr>
              <a:spLocks noChangeShapeType="1"/>
            </p:cNvSpPr>
            <p:nvPr/>
          </p:nvSpPr>
          <p:spPr bwMode="auto">
            <a:xfrm>
              <a:off x="26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17"/>
            <p:cNvSpPr>
              <a:spLocks noChangeShapeType="1"/>
            </p:cNvSpPr>
            <p:nvPr/>
          </p:nvSpPr>
          <p:spPr bwMode="auto">
            <a:xfrm>
              <a:off x="3264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8"/>
            <p:cNvSpPr>
              <a:spLocks noChangeShapeType="1"/>
            </p:cNvSpPr>
            <p:nvPr/>
          </p:nvSpPr>
          <p:spPr bwMode="auto">
            <a:xfrm>
              <a:off x="3888" y="288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en-US" sz="2400" smtClean="0"/>
              <a:t>An extension of the join operation that avoids </a:t>
            </a:r>
            <a:r>
              <a:rPr lang="en-US" altLang="en-US" sz="2400" u="sng" smtClean="0"/>
              <a:t>loss of information.</a:t>
            </a:r>
          </a:p>
          <a:p>
            <a:r>
              <a:rPr lang="en-US" altLang="en-US" sz="2400" smtClean="0"/>
              <a:t>Computes the join and then adds tuples from one relation that does not match tuples in the other relation to the result of the join. </a:t>
            </a:r>
          </a:p>
          <a:p>
            <a:r>
              <a:rPr lang="en-US" altLang="en-US" sz="2400" smtClean="0"/>
              <a:t>Uses </a:t>
            </a:r>
            <a:r>
              <a:rPr lang="en-US" altLang="en-US" sz="2400" i="1" smtClean="0"/>
              <a:t>null</a:t>
            </a:r>
            <a:r>
              <a:rPr lang="en-US" altLang="en-US" sz="2400" smtClean="0"/>
              <a:t> values:</a:t>
            </a:r>
          </a:p>
          <a:p>
            <a:pPr lvl="1"/>
            <a:r>
              <a:rPr lang="en-US" altLang="en-US" sz="2800" b="1" i="1" smtClean="0">
                <a:solidFill>
                  <a:srgbClr val="FF0000"/>
                </a:solidFill>
              </a:rPr>
              <a:t>null</a:t>
            </a:r>
            <a:r>
              <a:rPr lang="en-US" altLang="en-US" sz="2800" i="1" smtClean="0"/>
              <a:t> </a:t>
            </a:r>
            <a:r>
              <a:rPr lang="en-US" altLang="en-US" sz="2400" smtClean="0"/>
              <a:t>signifies that the value is unknown or does not exist </a:t>
            </a:r>
          </a:p>
          <a:p>
            <a:pPr lvl="1"/>
            <a:r>
              <a:rPr lang="en-US" altLang="en-US" sz="2400" smtClean="0"/>
              <a:t>All comparisons involving </a:t>
            </a:r>
            <a:r>
              <a:rPr lang="en-US" altLang="en-US" sz="2400" i="1" smtClean="0"/>
              <a:t>null</a:t>
            </a:r>
            <a:r>
              <a:rPr lang="en-US" altLang="en-US" sz="2400" smtClean="0"/>
              <a:t> are (roughly speaking) </a:t>
            </a:r>
            <a:r>
              <a:rPr lang="en-US" altLang="en-US" sz="2400" b="1" smtClean="0"/>
              <a:t>false</a:t>
            </a:r>
            <a:r>
              <a:rPr lang="en-US" altLang="en-US" sz="2400" smtClean="0"/>
              <a:t> by definition.</a:t>
            </a:r>
          </a:p>
          <a:p>
            <a:pPr lvl="2"/>
            <a:r>
              <a:rPr lang="en-US" altLang="en-US" sz="2400" smtClean="0"/>
              <a:t>We shall study precise meaning of comparisons with nulls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 –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en-US" smtClean="0"/>
              <a:t>Relation </a:t>
            </a:r>
            <a:r>
              <a:rPr lang="en-US" altLang="en-US" i="1" smtClean="0"/>
              <a:t>instructor1</a:t>
            </a:r>
            <a:endParaRPr lang="en-US" altLang="en-US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Relation </a:t>
            </a:r>
            <a:r>
              <a:rPr lang="en-US" altLang="en-US" i="1"/>
              <a:t>teaches1</a:t>
            </a:r>
            <a:endParaRPr lang="en-US" altLang="en-US"/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40973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i="1"/>
                <a:t>ID</a:t>
              </a:r>
              <a:endParaRPr kumimoji="0" lang="en-US" altLang="en-US"/>
            </a:p>
          </p:txBody>
        </p:sp>
        <p:sp>
          <p:nvSpPr>
            <p:cNvPr id="40974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i="1"/>
                <a:t>course_id</a:t>
              </a:r>
              <a:endParaRPr kumimoji="0" lang="en-US" altLang="en-US"/>
            </a:p>
          </p:txBody>
        </p:sp>
        <p:sp>
          <p:nvSpPr>
            <p:cNvPr id="40975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76766</a:t>
              </a:r>
            </a:p>
          </p:txBody>
        </p:sp>
        <p:sp>
          <p:nvSpPr>
            <p:cNvPr id="40976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BIO-101</a:t>
              </a:r>
            </a:p>
          </p:txBody>
        </p:sp>
      </p:grpSp>
      <p:grpSp>
        <p:nvGrpSpPr>
          <p:cNvPr id="40966" name="Group 10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40967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Comp. Sci.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Finance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Music</a:t>
              </a:r>
            </a:p>
          </p:txBody>
        </p:sp>
        <p:sp>
          <p:nvSpPr>
            <p:cNvPr id="40968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i="1"/>
                <a:t>ID</a:t>
              </a:r>
              <a:endParaRPr kumimoji="0" lang="en-US" altLang="en-US"/>
            </a:p>
          </p:txBody>
        </p:sp>
        <p:sp>
          <p:nvSpPr>
            <p:cNvPr id="40969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i="1"/>
                <a:t>dept_name</a:t>
              </a:r>
              <a:endParaRPr kumimoji="0" lang="en-US" altLang="en-US"/>
            </a:p>
          </p:txBody>
        </p:sp>
        <p:sp>
          <p:nvSpPr>
            <p:cNvPr id="40970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15151</a:t>
              </a:r>
            </a:p>
          </p:txBody>
        </p:sp>
        <p:sp>
          <p:nvSpPr>
            <p:cNvPr id="40971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i="1"/>
                <a:t>name</a:t>
              </a:r>
              <a:endParaRPr kumimoji="0" lang="en-US" altLang="en-US"/>
            </a:p>
          </p:txBody>
        </p:sp>
        <p:sp>
          <p:nvSpPr>
            <p:cNvPr id="40972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Mozart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4"/>
          <p:cNvSpPr>
            <a:spLocks noChangeArrowheads="1"/>
          </p:cNvSpPr>
          <p:nvPr/>
        </p:nvSpPr>
        <p:spPr bwMode="auto">
          <a:xfrm>
            <a:off x="885825" y="3408363"/>
            <a:ext cx="4235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b="1"/>
              <a:t> </a:t>
            </a:r>
            <a:r>
              <a:rPr lang="en-US" altLang="en-US"/>
              <a:t>Left Outer Join</a:t>
            </a:r>
          </a:p>
          <a:p>
            <a:pPr>
              <a:buSzTx/>
              <a:buFont typeface="Monotype Sorts" pitchFamily="2" charset="2"/>
              <a:buNone/>
            </a:pPr>
            <a:r>
              <a:rPr lang="en-US" altLang="en-US" i="1"/>
              <a:t>    instructor          teaches</a:t>
            </a:r>
            <a:endParaRPr lang="en-US" altLang="en-US" b="1"/>
          </a:p>
        </p:txBody>
      </p:sp>
      <p:grpSp>
        <p:nvGrpSpPr>
          <p:cNvPr id="41987" name="Group 25"/>
          <p:cNvGrpSpPr>
            <a:grpSpLocks/>
          </p:cNvGrpSpPr>
          <p:nvPr/>
        </p:nvGrpSpPr>
        <p:grpSpPr bwMode="auto">
          <a:xfrm>
            <a:off x="2220913" y="3868738"/>
            <a:ext cx="414337" cy="209550"/>
            <a:chOff x="1225" y="2417"/>
            <a:chExt cx="261" cy="132"/>
          </a:xfrm>
        </p:grpSpPr>
        <p:sp>
          <p:nvSpPr>
            <p:cNvPr id="42007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42008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9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 – Example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Join </a:t>
            </a:r>
            <a:br>
              <a:rPr lang="en-US" altLang="en-US" smtClean="0"/>
            </a:br>
            <a:r>
              <a:rPr lang="en-US" altLang="en-US" sz="1600" b="1" smtClean="0"/>
              <a:t/>
            </a:r>
            <a:br>
              <a:rPr lang="en-US" altLang="en-US" sz="1600" b="1" smtClean="0"/>
            </a:br>
            <a:r>
              <a:rPr lang="en-US" altLang="en-US" i="1" smtClean="0"/>
              <a:t>instructor      teaches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 rot="16200000" flipV="1">
            <a:off x="2309813" y="16414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1508125" y="214947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ID</a:t>
            </a:r>
            <a:endParaRPr kumimoji="0" lang="en-US" altLang="en-US"/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4327525" y="214947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dept_name</a:t>
            </a:r>
            <a:endParaRPr kumimoji="0" lang="en-US" alt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1508125" y="2530475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12121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4327525" y="2530475"/>
            <a:ext cx="13573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Finance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5621338" y="214947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course_id</a:t>
            </a:r>
            <a:endParaRPr kumimoji="0" lang="en-US" altLang="en-US"/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5635625" y="2530475"/>
            <a:ext cx="14620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  FIN-201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2727325" y="214947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name</a:t>
            </a:r>
            <a:endParaRPr kumimoji="0" lang="en-US" altLang="en-US"/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2727325" y="2530475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Wu</a:t>
            </a:r>
          </a:p>
        </p:txBody>
      </p:sp>
      <p:sp>
        <p:nvSpPr>
          <p:cNvPr id="41999" name="Rectangle 29"/>
          <p:cNvSpPr>
            <a:spLocks noChangeArrowheads="1"/>
          </p:cNvSpPr>
          <p:nvPr/>
        </p:nvSpPr>
        <p:spPr bwMode="auto">
          <a:xfrm>
            <a:off x="1533525" y="430212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ID</a:t>
            </a:r>
            <a:endParaRPr kumimoji="0" lang="en-US" altLang="en-US"/>
          </a:p>
        </p:txBody>
      </p:sp>
      <p:sp>
        <p:nvSpPr>
          <p:cNvPr id="42000" name="Rectangle 30"/>
          <p:cNvSpPr>
            <a:spLocks noChangeArrowheads="1"/>
          </p:cNvSpPr>
          <p:nvPr/>
        </p:nvSpPr>
        <p:spPr bwMode="auto">
          <a:xfrm>
            <a:off x="4352925" y="430212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dept_name</a:t>
            </a:r>
            <a:endParaRPr kumimoji="0" lang="en-US" altLang="en-US"/>
          </a:p>
        </p:txBody>
      </p:sp>
      <p:sp>
        <p:nvSpPr>
          <p:cNvPr id="42001" name="Rectangle 31"/>
          <p:cNvSpPr>
            <a:spLocks noChangeArrowheads="1"/>
          </p:cNvSpPr>
          <p:nvPr/>
        </p:nvSpPr>
        <p:spPr bwMode="auto">
          <a:xfrm>
            <a:off x="1533525" y="4683125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15151</a:t>
            </a:r>
          </a:p>
        </p:txBody>
      </p:sp>
      <p:sp>
        <p:nvSpPr>
          <p:cNvPr id="42002" name="Rectangle 32"/>
          <p:cNvSpPr>
            <a:spLocks noChangeArrowheads="1"/>
          </p:cNvSpPr>
          <p:nvPr/>
        </p:nvSpPr>
        <p:spPr bwMode="auto">
          <a:xfrm>
            <a:off x="4352925" y="4683125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Music</a:t>
            </a:r>
          </a:p>
        </p:txBody>
      </p:sp>
      <p:sp>
        <p:nvSpPr>
          <p:cNvPr id="42003" name="Rectangle 33"/>
          <p:cNvSpPr>
            <a:spLocks noChangeArrowheads="1"/>
          </p:cNvSpPr>
          <p:nvPr/>
        </p:nvSpPr>
        <p:spPr bwMode="auto">
          <a:xfrm>
            <a:off x="5646738" y="43021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course_id</a:t>
            </a:r>
            <a:endParaRPr kumimoji="0" lang="en-US" altLang="en-US"/>
          </a:p>
        </p:txBody>
      </p:sp>
      <p:sp>
        <p:nvSpPr>
          <p:cNvPr id="42004" name="Rectangle 34"/>
          <p:cNvSpPr>
            <a:spLocks noChangeArrowheads="1"/>
          </p:cNvSpPr>
          <p:nvPr/>
        </p:nvSpPr>
        <p:spPr bwMode="auto">
          <a:xfrm>
            <a:off x="5710238" y="4683125"/>
            <a:ext cx="1412875" cy="849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  </a:t>
            </a:r>
            <a:r>
              <a:rPr kumimoji="0" lang="en-US" altLang="en-US" i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2005" name="Rectangle 35"/>
          <p:cNvSpPr>
            <a:spLocks noChangeArrowheads="1"/>
          </p:cNvSpPr>
          <p:nvPr/>
        </p:nvSpPr>
        <p:spPr bwMode="auto">
          <a:xfrm>
            <a:off x="2752725" y="4302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name</a:t>
            </a:r>
            <a:endParaRPr kumimoji="0" lang="en-US" altLang="en-US"/>
          </a:p>
        </p:txBody>
      </p:sp>
      <p:sp>
        <p:nvSpPr>
          <p:cNvPr id="42006" name="Rectangle 36"/>
          <p:cNvSpPr>
            <a:spLocks noChangeArrowheads="1"/>
          </p:cNvSpPr>
          <p:nvPr/>
        </p:nvSpPr>
        <p:spPr bwMode="auto">
          <a:xfrm>
            <a:off x="2752725" y="46688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Mozart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 – Example</a:t>
            </a:r>
          </a:p>
        </p:txBody>
      </p:sp>
      <p:sp>
        <p:nvSpPr>
          <p:cNvPr id="43011" name="Rectangle 22"/>
          <p:cNvSpPr>
            <a:spLocks noChangeArrowheads="1"/>
          </p:cNvSpPr>
          <p:nvPr/>
        </p:nvSpPr>
        <p:spPr bwMode="auto">
          <a:xfrm>
            <a:off x="806450" y="3405188"/>
            <a:ext cx="4070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 Full Outer Join</a:t>
            </a:r>
          </a:p>
          <a:p>
            <a:pPr>
              <a:buFont typeface="Monotype Sorts" pitchFamily="2" charset="2"/>
              <a:buNone/>
            </a:pPr>
            <a:r>
              <a:rPr lang="en-US" altLang="en-US" i="1"/>
              <a:t>    instructor         teaches</a:t>
            </a:r>
          </a:p>
        </p:txBody>
      </p:sp>
      <p:grpSp>
        <p:nvGrpSpPr>
          <p:cNvPr id="43012" name="Group 23"/>
          <p:cNvGrpSpPr>
            <a:grpSpLocks/>
          </p:cNvGrpSpPr>
          <p:nvPr/>
        </p:nvGrpSpPr>
        <p:grpSpPr bwMode="auto">
          <a:xfrm>
            <a:off x="2139950" y="3898900"/>
            <a:ext cx="387350" cy="152400"/>
            <a:chOff x="1141" y="2444"/>
            <a:chExt cx="244" cy="96"/>
          </a:xfrm>
        </p:grpSpPr>
        <p:sp>
          <p:nvSpPr>
            <p:cNvPr id="43034" name="AutoShape 24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43035" name="Line 25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6" name="Line 26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7" name="Line 27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8" name="Line 28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013" name="Rectangle 30"/>
          <p:cNvSpPr>
            <a:spLocks noChangeArrowheads="1"/>
          </p:cNvSpPr>
          <p:nvPr/>
        </p:nvSpPr>
        <p:spPr bwMode="auto">
          <a:xfrm>
            <a:off x="849313" y="1103313"/>
            <a:ext cx="40703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 Right Outer Join</a:t>
            </a:r>
          </a:p>
          <a:p>
            <a:pPr>
              <a:buFont typeface="Monotype Sorts" pitchFamily="2" charset="2"/>
              <a:buNone/>
            </a:pPr>
            <a:r>
              <a:rPr lang="en-US" altLang="en-US" i="1"/>
              <a:t>    instructor </a:t>
            </a:r>
            <a:r>
              <a:rPr lang="en-US" altLang="en-US" b="1" i="1">
                <a:solidFill>
                  <a:srgbClr val="FF0000"/>
                </a:solidFill>
              </a:rPr>
              <a:t>    </a:t>
            </a:r>
            <a:r>
              <a:rPr lang="en-US" altLang="en-US" i="1"/>
              <a:t>   teaches</a:t>
            </a:r>
          </a:p>
        </p:txBody>
      </p:sp>
      <p:grpSp>
        <p:nvGrpSpPr>
          <p:cNvPr id="43014" name="Group 31"/>
          <p:cNvGrpSpPr>
            <a:grpSpLocks/>
          </p:cNvGrpSpPr>
          <p:nvPr/>
        </p:nvGrpSpPr>
        <p:grpSpPr bwMode="auto">
          <a:xfrm>
            <a:off x="2243138" y="1565275"/>
            <a:ext cx="265112" cy="157163"/>
            <a:chOff x="1050" y="991"/>
            <a:chExt cx="167" cy="99"/>
          </a:xfrm>
        </p:grpSpPr>
        <p:sp>
          <p:nvSpPr>
            <p:cNvPr id="43031" name="AutoShape 32"/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43032" name="Line 33"/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3" name="Line 34"/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015" name="Rectangle 39"/>
          <p:cNvSpPr>
            <a:spLocks noChangeArrowheads="1"/>
          </p:cNvSpPr>
          <p:nvPr/>
        </p:nvSpPr>
        <p:spPr bwMode="auto">
          <a:xfrm>
            <a:off x="1685925" y="20288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ID</a:t>
            </a:r>
            <a:endParaRPr kumimoji="0" lang="en-US" altLang="en-US"/>
          </a:p>
        </p:txBody>
      </p:sp>
      <p:sp>
        <p:nvSpPr>
          <p:cNvPr id="43016" name="Rectangle 40"/>
          <p:cNvSpPr>
            <a:spLocks noChangeArrowheads="1"/>
          </p:cNvSpPr>
          <p:nvPr/>
        </p:nvSpPr>
        <p:spPr bwMode="auto">
          <a:xfrm>
            <a:off x="4505325" y="20288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dept_name</a:t>
            </a:r>
            <a:endParaRPr kumimoji="0" lang="en-US" altLang="en-US"/>
          </a:p>
        </p:txBody>
      </p:sp>
      <p:sp>
        <p:nvSpPr>
          <p:cNvPr id="43017" name="Rectangle 41"/>
          <p:cNvSpPr>
            <a:spLocks noChangeArrowheads="1"/>
          </p:cNvSpPr>
          <p:nvPr/>
        </p:nvSpPr>
        <p:spPr bwMode="auto">
          <a:xfrm>
            <a:off x="1685925" y="2398713"/>
            <a:ext cx="12334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76766</a:t>
            </a:r>
          </a:p>
        </p:txBody>
      </p:sp>
      <p:sp>
        <p:nvSpPr>
          <p:cNvPr id="43018" name="Rectangle 42"/>
          <p:cNvSpPr>
            <a:spLocks noChangeArrowheads="1"/>
          </p:cNvSpPr>
          <p:nvPr/>
        </p:nvSpPr>
        <p:spPr bwMode="auto">
          <a:xfrm>
            <a:off x="4505325" y="2397125"/>
            <a:ext cx="1357313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3019" name="Rectangle 43"/>
          <p:cNvSpPr>
            <a:spLocks noChangeArrowheads="1"/>
          </p:cNvSpPr>
          <p:nvPr/>
        </p:nvSpPr>
        <p:spPr bwMode="auto">
          <a:xfrm>
            <a:off x="5838825" y="20288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course_id</a:t>
            </a:r>
            <a:endParaRPr kumimoji="0" lang="en-US" altLang="en-US"/>
          </a:p>
        </p:txBody>
      </p:sp>
      <p:sp>
        <p:nvSpPr>
          <p:cNvPr id="43020" name="Rectangle 44"/>
          <p:cNvSpPr>
            <a:spLocks noChangeArrowheads="1"/>
          </p:cNvSpPr>
          <p:nvPr/>
        </p:nvSpPr>
        <p:spPr bwMode="auto">
          <a:xfrm>
            <a:off x="5862638" y="2397125"/>
            <a:ext cx="1412875" cy="862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  </a:t>
            </a:r>
            <a:r>
              <a:rPr kumimoji="0" lang="en-US" altLang="en-US"/>
              <a:t>BIO-101</a:t>
            </a:r>
            <a:endParaRPr kumimoji="0" lang="en-US" altLang="en-US" i="1"/>
          </a:p>
        </p:txBody>
      </p:sp>
      <p:sp>
        <p:nvSpPr>
          <p:cNvPr id="43021" name="Rectangle 45"/>
          <p:cNvSpPr>
            <a:spLocks noChangeArrowheads="1"/>
          </p:cNvSpPr>
          <p:nvPr/>
        </p:nvSpPr>
        <p:spPr bwMode="auto">
          <a:xfrm>
            <a:off x="2905125" y="20288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name</a:t>
            </a:r>
            <a:endParaRPr kumimoji="0" lang="en-US" altLang="en-US"/>
          </a:p>
        </p:txBody>
      </p:sp>
      <p:sp>
        <p:nvSpPr>
          <p:cNvPr id="43022" name="Rectangle 46"/>
          <p:cNvSpPr>
            <a:spLocks noChangeArrowheads="1"/>
          </p:cNvSpPr>
          <p:nvPr/>
        </p:nvSpPr>
        <p:spPr bwMode="auto">
          <a:xfrm>
            <a:off x="2905125" y="23955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3023" name="Rectangle 47"/>
          <p:cNvSpPr>
            <a:spLocks noChangeArrowheads="1"/>
          </p:cNvSpPr>
          <p:nvPr/>
        </p:nvSpPr>
        <p:spPr bwMode="auto">
          <a:xfrm>
            <a:off x="1838325" y="43656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ID</a:t>
            </a:r>
            <a:endParaRPr kumimoji="0" lang="en-US" altLang="en-US"/>
          </a:p>
        </p:txBody>
      </p:sp>
      <p:sp>
        <p:nvSpPr>
          <p:cNvPr id="43024" name="Rectangle 48"/>
          <p:cNvSpPr>
            <a:spLocks noChangeArrowheads="1"/>
          </p:cNvSpPr>
          <p:nvPr/>
        </p:nvSpPr>
        <p:spPr bwMode="auto">
          <a:xfrm>
            <a:off x="4657725" y="43656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dept_name</a:t>
            </a:r>
            <a:endParaRPr kumimoji="0" lang="en-US" altLang="en-US"/>
          </a:p>
        </p:txBody>
      </p:sp>
      <p:sp>
        <p:nvSpPr>
          <p:cNvPr id="43025" name="Rectangle 49"/>
          <p:cNvSpPr>
            <a:spLocks noChangeArrowheads="1"/>
          </p:cNvSpPr>
          <p:nvPr/>
        </p:nvSpPr>
        <p:spPr bwMode="auto">
          <a:xfrm>
            <a:off x="1838325" y="4735513"/>
            <a:ext cx="1233488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15151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76766</a:t>
            </a:r>
          </a:p>
        </p:txBody>
      </p:sp>
      <p:sp>
        <p:nvSpPr>
          <p:cNvPr id="43026" name="Rectangle 50"/>
          <p:cNvSpPr>
            <a:spLocks noChangeArrowheads="1"/>
          </p:cNvSpPr>
          <p:nvPr/>
        </p:nvSpPr>
        <p:spPr bwMode="auto">
          <a:xfrm>
            <a:off x="4657725" y="4733925"/>
            <a:ext cx="13573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Music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3027" name="Rectangle 51"/>
          <p:cNvSpPr>
            <a:spLocks noChangeArrowheads="1"/>
          </p:cNvSpPr>
          <p:nvPr/>
        </p:nvSpPr>
        <p:spPr bwMode="auto">
          <a:xfrm>
            <a:off x="5991225" y="43656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course_id</a:t>
            </a:r>
            <a:endParaRPr kumimoji="0" lang="en-US" altLang="en-US"/>
          </a:p>
        </p:txBody>
      </p:sp>
      <p:sp>
        <p:nvSpPr>
          <p:cNvPr id="43028" name="Rectangle 52"/>
          <p:cNvSpPr>
            <a:spLocks noChangeArrowheads="1"/>
          </p:cNvSpPr>
          <p:nvPr/>
        </p:nvSpPr>
        <p:spPr bwMode="auto">
          <a:xfrm>
            <a:off x="6015038" y="4733925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  </a:t>
            </a:r>
            <a:r>
              <a:rPr kumimoji="0" lang="en-US" altLang="en-US" i="1">
                <a:solidFill>
                  <a:srgbClr val="FF0000"/>
                </a:solidFill>
              </a:rPr>
              <a:t>null</a:t>
            </a:r>
            <a:endParaRPr kumimoji="0" lang="en-US" altLang="en-US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  </a:t>
            </a:r>
            <a:r>
              <a:rPr kumimoji="0" lang="en-US" altLang="en-US"/>
              <a:t>BIO-101</a:t>
            </a:r>
            <a:endParaRPr kumimoji="0" lang="en-US" altLang="en-US" i="1"/>
          </a:p>
        </p:txBody>
      </p:sp>
      <p:sp>
        <p:nvSpPr>
          <p:cNvPr id="43029" name="Rectangle 53"/>
          <p:cNvSpPr>
            <a:spLocks noChangeArrowheads="1"/>
          </p:cNvSpPr>
          <p:nvPr/>
        </p:nvSpPr>
        <p:spPr bwMode="auto">
          <a:xfrm>
            <a:off x="3057525" y="43656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name</a:t>
            </a:r>
            <a:endParaRPr kumimoji="0" lang="en-US" altLang="en-US"/>
          </a:p>
        </p:txBody>
      </p:sp>
      <p:sp>
        <p:nvSpPr>
          <p:cNvPr id="43030" name="Rectangle 54"/>
          <p:cNvSpPr>
            <a:spLocks noChangeArrowheads="1"/>
          </p:cNvSpPr>
          <p:nvPr/>
        </p:nvSpPr>
        <p:spPr bwMode="auto">
          <a:xfrm>
            <a:off x="3057525" y="4732338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Mozart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 Instances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44036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12888" y="3281363"/>
          <a:ext cx="285908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Document" r:id="rId5" imgW="4235450" imgH="2208213" progId="Word.Document.8">
                  <p:embed/>
                </p:oleObj>
              </mc:Choice>
              <mc:Fallback>
                <p:oleObj name="Document" r:id="rId5" imgW="4235450" imgH="2208213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281363"/>
                        <a:ext cx="2859087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7" name="Group 4"/>
          <p:cNvGrpSpPr>
            <a:grpSpLocks/>
          </p:cNvGrpSpPr>
          <p:nvPr/>
        </p:nvGrpSpPr>
        <p:grpSpPr bwMode="auto">
          <a:xfrm>
            <a:off x="1403350" y="1282700"/>
            <a:ext cx="2298700" cy="1260475"/>
            <a:chOff x="721413" y="2924213"/>
            <a:chExt cx="2299025" cy="1260528"/>
          </a:xfrm>
        </p:grpSpPr>
        <p:graphicFrame>
          <p:nvGraphicFramePr>
            <p:cNvPr id="44041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721413" y="3474368"/>
            <a:ext cx="2299025" cy="710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4" name="Document" r:id="rId7" imgW="3405188" imgH="1689100" progId="Word.Document.8">
                    <p:embed/>
                  </p:oleObj>
                </mc:Choice>
                <mc:Fallback>
                  <p:oleObj name="Document" r:id="rId7" imgW="3405188" imgH="1689100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413" y="3474368"/>
                          <a:ext cx="2299025" cy="710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2" name="Rectangle 8"/>
            <p:cNvSpPr>
              <a:spLocks noChangeArrowheads="1"/>
            </p:cNvSpPr>
            <p:nvPr/>
          </p:nvSpPr>
          <p:spPr bwMode="auto">
            <a:xfrm>
              <a:off x="1125959" y="2924213"/>
              <a:ext cx="554037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b="1" i="1">
                  <a:latin typeface="Book Antiqua" panose="02040602050305030304" pitchFamily="18" charset="0"/>
                </a:rPr>
                <a:t>R1</a:t>
              </a:r>
            </a:p>
          </p:txBody>
        </p:sp>
      </p:grpSp>
      <p:sp>
        <p:nvSpPr>
          <p:cNvPr id="44038" name="Rectangle 9"/>
          <p:cNvSpPr>
            <a:spLocks noChangeArrowheads="1"/>
          </p:cNvSpPr>
          <p:nvPr/>
        </p:nvSpPr>
        <p:spPr bwMode="auto">
          <a:xfrm>
            <a:off x="2592388" y="2819400"/>
            <a:ext cx="5032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i="1">
                <a:latin typeface="Book Antiqua" panose="02040602050305030304" pitchFamily="18" charset="0"/>
              </a:rPr>
              <a:t>S1</a:t>
            </a:r>
          </a:p>
        </p:txBody>
      </p:sp>
      <p:graphicFrame>
        <p:nvGraphicFramePr>
          <p:cNvPr id="44039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32013" y="4716463"/>
          <a:ext cx="29702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Document" r:id="rId9" imgW="4398963" imgH="2365375" progId="Word.Document.8">
                  <p:embed/>
                </p:oleObj>
              </mc:Choice>
              <mc:Fallback>
                <p:oleObj name="Document" r:id="rId9" imgW="4398963" imgH="2365375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716463"/>
                        <a:ext cx="2970212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3362325" y="4354513"/>
            <a:ext cx="427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i="1">
                <a:latin typeface="Book Antiqua" panose="02040602050305030304" pitchFamily="18" charset="0"/>
              </a:rPr>
              <a:t>S2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Joins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772400" cy="4686300"/>
          </a:xfrm>
        </p:spPr>
        <p:txBody>
          <a:bodyPr/>
          <a:lstStyle/>
          <a:p>
            <a:r>
              <a:rPr lang="en-US" altLang="en-US" i="1" smtClean="0">
                <a:solidFill>
                  <a:srgbClr val="FF0000"/>
                </a:solidFill>
              </a:rPr>
              <a:t>Condition Join: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i="1" smtClean="0"/>
          </a:p>
          <a:p>
            <a:endParaRPr lang="en-US" altLang="en-US" i="1" smtClean="0">
              <a:solidFill>
                <a:schemeClr val="accent2"/>
              </a:solidFill>
            </a:endParaRPr>
          </a:p>
          <a:p>
            <a:endParaRPr lang="en-US" altLang="en-US" i="1" smtClean="0">
              <a:solidFill>
                <a:schemeClr val="accent2"/>
              </a:solidFill>
            </a:endParaRPr>
          </a:p>
          <a:p>
            <a:endParaRPr lang="en-US" altLang="en-US" i="1" smtClean="0">
              <a:solidFill>
                <a:schemeClr val="accent2"/>
              </a:solidFill>
            </a:endParaRPr>
          </a:p>
          <a:p>
            <a:endParaRPr lang="en-US" altLang="en-US" i="1" smtClean="0">
              <a:solidFill>
                <a:srgbClr val="FF0000"/>
              </a:solidFill>
            </a:endParaRPr>
          </a:p>
          <a:p>
            <a:r>
              <a:rPr lang="en-US" altLang="en-US" i="1" smtClean="0">
                <a:solidFill>
                  <a:srgbClr val="FF0000"/>
                </a:solidFill>
              </a:rPr>
              <a:t>Result schema </a:t>
            </a:r>
            <a:r>
              <a:rPr lang="en-US" altLang="en-US" smtClean="0"/>
              <a:t>same as that of cross-product.</a:t>
            </a:r>
          </a:p>
          <a:p>
            <a:r>
              <a:rPr lang="en-US" altLang="en-US" smtClean="0"/>
              <a:t>Fewer tuples than cross-product, might be able to compute more efficiently</a:t>
            </a:r>
          </a:p>
          <a:p>
            <a:r>
              <a:rPr lang="en-US" altLang="en-US" smtClean="0"/>
              <a:t>Sometimes called a </a:t>
            </a:r>
            <a:r>
              <a:rPr lang="en-US" altLang="en-US" i="1" smtClean="0">
                <a:solidFill>
                  <a:srgbClr val="FF0000"/>
                </a:solidFill>
              </a:rPr>
              <a:t>theta-join</a:t>
            </a:r>
            <a:r>
              <a:rPr lang="en-US" altLang="en-US" smtClean="0"/>
              <a:t>.  </a:t>
            </a:r>
          </a:p>
        </p:txBody>
      </p:sp>
      <p:graphicFrame>
        <p:nvGraphicFramePr>
          <p:cNvPr id="45062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955925" y="1290638"/>
          <a:ext cx="417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Microsoft Equation 3.0" r:id="rId4" imgW="4179888" imgH="703263" progId="Equation.3">
                  <p:embed/>
                </p:oleObj>
              </mc:Choice>
              <mc:Fallback>
                <p:oleObj name="Microsoft Equation 3.0" r:id="rId4" imgW="4179888" imgH="70326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1290638"/>
                        <a:ext cx="4178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81038" y="1960563"/>
          <a:ext cx="83058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Document" r:id="rId7" imgW="8307388" imgH="1620838" progId="Word.Document.8">
                  <p:embed/>
                </p:oleObj>
              </mc:Choice>
              <mc:Fallback>
                <p:oleObj name="Document" r:id="rId7" imgW="8307388" imgH="1620838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960563"/>
                        <a:ext cx="83058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24113" y="3541713"/>
          <a:ext cx="429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9" imgW="4297363" imgH="944563" progId="Equation.3">
                  <p:embed/>
                </p:oleObj>
              </mc:Choice>
              <mc:Fallback>
                <p:oleObj name="Equation" r:id="rId9" imgW="4297363" imgH="94456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541713"/>
                        <a:ext cx="429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Joins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00163"/>
            <a:ext cx="8534400" cy="5176837"/>
          </a:xfrm>
        </p:spPr>
        <p:txBody>
          <a:bodyPr/>
          <a:lstStyle/>
          <a:p>
            <a:r>
              <a:rPr lang="en-US" altLang="en-US" b="1" i="1" u="sng" smtClean="0">
                <a:solidFill>
                  <a:srgbClr val="FF0000"/>
                </a:solidFill>
              </a:rPr>
              <a:t>Equi-Join</a:t>
            </a:r>
            <a:r>
              <a:rPr lang="en-US" altLang="en-US" b="1" smtClean="0">
                <a:solidFill>
                  <a:srgbClr val="FF0000"/>
                </a:solidFill>
              </a:rPr>
              <a:t>:  </a:t>
            </a:r>
            <a:r>
              <a:rPr lang="en-US" altLang="en-US" smtClean="0"/>
              <a:t>A special case of condition join where the condition </a:t>
            </a:r>
            <a:r>
              <a:rPr lang="en-US" altLang="en-US" b="1" i="1" smtClean="0">
                <a:solidFill>
                  <a:srgbClr val="00B050"/>
                </a:solidFill>
              </a:rPr>
              <a:t>c</a:t>
            </a:r>
            <a:r>
              <a:rPr lang="en-US" altLang="en-US" smtClean="0"/>
              <a:t> contains only </a:t>
            </a:r>
            <a:r>
              <a:rPr lang="en-US" altLang="en-US" b="1" i="1" smtClean="0"/>
              <a:t>equalities</a:t>
            </a:r>
            <a:r>
              <a:rPr lang="en-US" altLang="en-US" b="1" smtClean="0"/>
              <a:t>.</a:t>
            </a: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endParaRPr lang="en-US" altLang="en-US" i="1" u="sng" smtClean="0">
              <a:solidFill>
                <a:srgbClr val="FF0000"/>
              </a:solidFill>
            </a:endParaRPr>
          </a:p>
          <a:p>
            <a:endParaRPr lang="en-US" altLang="en-US" i="1" u="sng" smtClean="0">
              <a:solidFill>
                <a:srgbClr val="FF0000"/>
              </a:solidFill>
            </a:endParaRPr>
          </a:p>
          <a:p>
            <a:endParaRPr lang="en-US" altLang="en-US" i="1" u="sng" smtClean="0">
              <a:solidFill>
                <a:srgbClr val="FF0000"/>
              </a:solidFill>
            </a:endParaRPr>
          </a:p>
          <a:p>
            <a:r>
              <a:rPr lang="en-US" altLang="en-US" i="1" u="sng" smtClean="0">
                <a:solidFill>
                  <a:srgbClr val="FF0000"/>
                </a:solidFill>
              </a:rPr>
              <a:t>Result schema </a:t>
            </a:r>
            <a:r>
              <a:rPr lang="en-US" altLang="en-US" smtClean="0"/>
              <a:t>similar to cross-product, but only one copy of fields for which equality is specified.</a:t>
            </a:r>
          </a:p>
          <a:p>
            <a:endParaRPr lang="en-US" altLang="en-US" smtClean="0"/>
          </a:p>
          <a:p>
            <a:r>
              <a:rPr lang="en-US" altLang="en-US" b="1" i="1" u="sng" smtClean="0">
                <a:solidFill>
                  <a:srgbClr val="FF0000"/>
                </a:solidFill>
              </a:rPr>
              <a:t>Natural Join</a:t>
            </a:r>
            <a:r>
              <a:rPr lang="en-US" altLang="en-US" smtClean="0"/>
              <a:t>:  Equijoin on </a:t>
            </a:r>
            <a:r>
              <a:rPr lang="en-US" altLang="en-US" i="1" smtClean="0"/>
              <a:t>all</a:t>
            </a:r>
            <a:r>
              <a:rPr lang="en-US" altLang="en-US" smtClean="0"/>
              <a:t> common fields.</a:t>
            </a:r>
          </a:p>
        </p:txBody>
      </p:sp>
      <p:graphicFrame>
        <p:nvGraphicFramePr>
          <p:cNvPr id="4608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38238" y="2106613"/>
          <a:ext cx="75247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Document" r:id="rId4" imgW="7526338" imgH="1620838" progId="Word.Document.8">
                  <p:embed/>
                </p:oleObj>
              </mc:Choice>
              <mc:Fallback>
                <p:oleObj name="Document" r:id="rId4" imgW="7526338" imgH="162083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2106613"/>
                        <a:ext cx="75247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32125" y="3721100"/>
          <a:ext cx="2314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6" imgW="2312148" imgH="790790" progId="Equation.3">
                  <p:embed/>
                </p:oleObj>
              </mc:Choice>
              <mc:Fallback>
                <p:oleObj name="Equation" r:id="rId6" imgW="2312148" imgH="79079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3721100"/>
                        <a:ext cx="23145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8" y="1093788"/>
            <a:ext cx="7661275" cy="5345112"/>
          </a:xfrm>
        </p:spPr>
        <p:txBody>
          <a:bodyPr/>
          <a:lstStyle/>
          <a:p>
            <a:pPr>
              <a:defRPr/>
            </a:pPr>
            <a:r>
              <a:rPr lang="en-US" altLang="en-US" sz="2800" dirty="0" smtClean="0"/>
              <a:t>For set </a:t>
            </a:r>
            <a:r>
              <a:rPr lang="en-US" altLang="en-US" sz="2800" u="sng" dirty="0" smtClean="0"/>
              <a:t>union</a:t>
            </a:r>
            <a:r>
              <a:rPr lang="en-US" altLang="en-US" sz="2800" dirty="0" smtClean="0"/>
              <a:t> and set </a:t>
            </a:r>
            <a:r>
              <a:rPr lang="en-US" altLang="en-US" sz="2800" u="sng" dirty="0" smtClean="0"/>
              <a:t>difference</a:t>
            </a:r>
            <a:r>
              <a:rPr lang="en-US" altLang="en-US" sz="2800" dirty="0" smtClean="0"/>
              <a:t>, the two relations involved must be 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union-compatible</a:t>
            </a:r>
            <a:r>
              <a:rPr lang="en-US" altLang="en-US" sz="2800" dirty="0" smtClean="0"/>
              <a:t>—that is, the two relations must have the same set of attributes.</a:t>
            </a:r>
          </a:p>
          <a:p>
            <a:pPr lvl="1">
              <a:defRPr/>
            </a:pPr>
            <a:r>
              <a:rPr lang="en-US" altLang="en-US" sz="2800" b="1" dirty="0" smtClean="0"/>
              <a:t>Same scheme</a:t>
            </a:r>
            <a:r>
              <a:rPr lang="en-US" altLang="en-US" sz="2800" dirty="0" smtClean="0"/>
              <a:t>: that is R and S must have schemes with identical set of attributes and</a:t>
            </a:r>
          </a:p>
          <a:p>
            <a:pPr lvl="1">
              <a:defRPr/>
            </a:pPr>
            <a:r>
              <a:rPr lang="en-US" altLang="en-US" sz="2800" dirty="0" smtClean="0"/>
              <a:t>The types (</a:t>
            </a:r>
            <a:r>
              <a:rPr lang="en-US" altLang="en-US" sz="2800" b="1" dirty="0" smtClean="0"/>
              <a:t>domains</a:t>
            </a:r>
            <a:r>
              <a:rPr lang="en-US" altLang="en-US" sz="2800" dirty="0" smtClean="0"/>
              <a:t>) for each attribute must be the same</a:t>
            </a:r>
          </a:p>
          <a:p>
            <a:pPr lvl="1">
              <a:defRPr/>
            </a:pPr>
            <a:endParaRPr lang="en-US" altLang="en-US" sz="2800" dirty="0"/>
          </a:p>
          <a:p>
            <a:pPr>
              <a:defRPr/>
            </a:pPr>
            <a:r>
              <a:rPr lang="en-US" altLang="en-US" sz="2800" dirty="0" smtClean="0"/>
              <a:t>R U S or R - S and R ᴖ S</a:t>
            </a:r>
          </a:p>
          <a:p>
            <a:pPr lvl="1">
              <a:defRPr/>
            </a:pPr>
            <a:endParaRPr lang="en-US" altLang="en-US" sz="2800" dirty="0" smtClean="0"/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301038" cy="442913"/>
          </a:xfrm>
        </p:spPr>
        <p:txBody>
          <a:bodyPr/>
          <a:lstStyle/>
          <a:p>
            <a:pPr>
              <a:defRPr/>
            </a:pPr>
            <a:r>
              <a:rPr lang="en-US" smtClean="0"/>
              <a:t>Extended Relational-Algebra-Operations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1747837"/>
          </a:xfrm>
        </p:spPr>
        <p:txBody>
          <a:bodyPr/>
          <a:lstStyle/>
          <a:p>
            <a:r>
              <a:rPr lang="en-US" altLang="en-US" smtClean="0"/>
              <a:t>Generalized Projection</a:t>
            </a:r>
          </a:p>
          <a:p>
            <a:endParaRPr lang="en-US" altLang="en-US" smtClean="0"/>
          </a:p>
          <a:p>
            <a:r>
              <a:rPr lang="en-US" altLang="en-US" smtClean="0"/>
              <a:t>Aggregate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Generalized Projection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en-US" smtClean="0"/>
              <a:t>Extends the projection operation by allowing arithmetic functions to be used in the projection list.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</a:t>
            </a:r>
          </a:p>
          <a:p>
            <a:pPr>
              <a:tabLst>
                <a:tab pos="3195638" algn="ctr"/>
              </a:tabLst>
            </a:pPr>
            <a:r>
              <a:rPr lang="en-US" altLang="en-US" b="1" i="1" smtClean="0"/>
              <a:t>E</a:t>
            </a:r>
            <a:r>
              <a:rPr lang="en-US" altLang="en-US" smtClean="0"/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 altLang="en-US" smtClean="0"/>
              <a:t>Each of </a:t>
            </a:r>
            <a:r>
              <a:rPr lang="en-US" altLang="en-US" b="1" i="1" smtClean="0"/>
              <a:t>F</a:t>
            </a:r>
            <a:r>
              <a:rPr lang="en-US" altLang="en-US" sz="1900" b="1" baseline="-25000" smtClean="0"/>
              <a:t>1</a:t>
            </a:r>
            <a:r>
              <a:rPr lang="en-US" altLang="en-US" b="1" smtClean="0"/>
              <a:t>, </a:t>
            </a:r>
            <a:r>
              <a:rPr lang="en-US" altLang="en-US" b="1" i="1" smtClean="0"/>
              <a:t>F</a:t>
            </a:r>
            <a:r>
              <a:rPr lang="en-US" altLang="en-US" sz="1900" b="1" baseline="-25000" smtClean="0"/>
              <a:t>2</a:t>
            </a:r>
            <a:r>
              <a:rPr lang="en-US" altLang="en-US" b="1" smtClean="0"/>
              <a:t>, …, </a:t>
            </a:r>
            <a:r>
              <a:rPr lang="en-US" altLang="en-US" b="1" i="1" smtClean="0"/>
              <a:t>F</a:t>
            </a:r>
            <a:r>
              <a:rPr lang="en-US" altLang="en-US" sz="1900" b="1" i="1" baseline="-25000" smtClean="0"/>
              <a:t>n</a:t>
            </a:r>
            <a:r>
              <a:rPr lang="en-US" altLang="en-US" b="1" i="1" baseline="-25000" smtClean="0"/>
              <a:t> </a:t>
            </a:r>
            <a:r>
              <a:rPr lang="en-US" altLang="en-US" b="1" i="1" smtClean="0"/>
              <a:t> </a:t>
            </a:r>
            <a:r>
              <a:rPr lang="en-US" altLang="en-US" smtClean="0"/>
              <a:t>are are arithmetic expressions involving constants and attributes in the schema of </a:t>
            </a:r>
            <a:r>
              <a:rPr lang="en-US" altLang="en-US" i="1" smtClean="0"/>
              <a:t>E</a:t>
            </a:r>
            <a:r>
              <a:rPr lang="en-US" altLang="en-US" smtClean="0"/>
              <a:t>.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endParaRPr lang="en-US" altLang="en-US" smtClean="0"/>
          </a:p>
          <a:p>
            <a:pPr>
              <a:tabLst>
                <a:tab pos="3195638" algn="ctr"/>
              </a:tabLst>
            </a:pPr>
            <a:r>
              <a:rPr lang="en-US" altLang="en-US" smtClean="0"/>
              <a:t>Given relation </a:t>
            </a:r>
            <a:r>
              <a:rPr lang="en-US" altLang="en-US" i="1" smtClean="0">
                <a:solidFill>
                  <a:srgbClr val="FF0000"/>
                </a:solidFill>
              </a:rPr>
              <a:t>instructor(ID, name, dept_name, </a:t>
            </a:r>
            <a:r>
              <a:rPr lang="en-US" altLang="en-US" smtClean="0">
                <a:solidFill>
                  <a:srgbClr val="FF0000"/>
                </a:solidFill>
              </a:rPr>
              <a:t>salary) </a:t>
            </a:r>
            <a:r>
              <a:rPr lang="en-US" altLang="en-US" smtClean="0"/>
              <a:t>where salary is annual salary, get the same information but with monthly salary </a:t>
            </a:r>
          </a:p>
          <a:p>
            <a:pPr>
              <a:tabLst>
                <a:tab pos="3195638" algn="ctr"/>
              </a:tabLst>
            </a:pPr>
            <a:endParaRPr lang="en-US" altLang="en-US" smtClean="0"/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en-US" smtClean="0"/>
              <a:t>		</a:t>
            </a:r>
            <a:r>
              <a:rPr lang="en-US" altLang="en-US" sz="2800" smtClean="0">
                <a:sym typeface="Symbol" panose="05050102010706020507" pitchFamily="18" charset="2"/>
              </a:rPr>
              <a:t></a:t>
            </a:r>
            <a:r>
              <a:rPr lang="en-US" altLang="en-US" sz="3200" i="1" baseline="-25000" smtClean="0"/>
              <a:t>ID, name, dept_name, </a:t>
            </a:r>
            <a:r>
              <a:rPr lang="en-US" altLang="en-US" sz="3200" b="1" i="1" baseline="-25000" smtClean="0">
                <a:solidFill>
                  <a:srgbClr val="FF0000"/>
                </a:solidFill>
              </a:rPr>
              <a:t>salary/12</a:t>
            </a:r>
            <a:r>
              <a:rPr lang="en-US" altLang="en-US" sz="2800" i="1" smtClean="0"/>
              <a:t> (instructor)</a:t>
            </a:r>
            <a:endParaRPr lang="en-US" altLang="en-US" sz="2800" smtClean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362325" y="1762125"/>
          <a:ext cx="22748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4" imgW="990170" imgH="241195" progId="Equation.3">
                  <p:embed/>
                </p:oleObj>
              </mc:Choice>
              <mc:Fallback>
                <p:oleObj name="Equation" r:id="rId4" imgW="990170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762125"/>
                        <a:ext cx="22748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Aggregate Functions and Operations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227637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altLang="en-US" b="1" smtClean="0">
                <a:solidFill>
                  <a:schemeClr val="tx2"/>
                </a:solidFill>
              </a:rPr>
              <a:t>Aggregation function</a:t>
            </a:r>
            <a:r>
              <a:rPr lang="en-US" altLang="en-US" smtClean="0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smtClean="0"/>
              <a:t>		</a:t>
            </a:r>
            <a:r>
              <a:rPr lang="en-US" altLang="en-US" b="1" smtClean="0"/>
              <a:t>avg</a:t>
            </a:r>
            <a:r>
              <a:rPr lang="en-US" altLang="en-US" smtClean="0"/>
              <a:t>:  average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min</a:t>
            </a:r>
            <a:r>
              <a:rPr lang="en-US" altLang="en-US" smtClean="0"/>
              <a:t>:  minimum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max</a:t>
            </a:r>
            <a:r>
              <a:rPr lang="en-US" altLang="en-US" smtClean="0"/>
              <a:t>:  maximum value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sum</a:t>
            </a:r>
            <a:r>
              <a:rPr lang="en-US" altLang="en-US" smtClean="0"/>
              <a:t>:  sum of values</a:t>
            </a:r>
            <a:br>
              <a:rPr lang="en-US" altLang="en-US" smtClean="0"/>
            </a:br>
            <a:r>
              <a:rPr lang="en-US" altLang="en-US" smtClean="0"/>
              <a:t>	</a:t>
            </a:r>
            <a:r>
              <a:rPr lang="en-US" altLang="en-US" b="1" smtClean="0"/>
              <a:t>count</a:t>
            </a:r>
            <a:r>
              <a:rPr lang="en-US" altLang="en-US" smtClean="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en-US" b="1" smtClean="0">
                <a:solidFill>
                  <a:schemeClr val="tx2"/>
                </a:solidFill>
              </a:rPr>
              <a:t>Aggregate operation</a:t>
            </a:r>
            <a:r>
              <a:rPr lang="en-US" altLang="en-US" smtClean="0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smtClean="0"/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smtClean="0"/>
              <a:t>	</a:t>
            </a:r>
            <a:br>
              <a:rPr lang="en-US" altLang="en-US" smtClean="0"/>
            </a:br>
            <a:r>
              <a:rPr lang="en-US" altLang="en-US" b="1" i="1" smtClean="0"/>
              <a:t>E</a:t>
            </a:r>
            <a:r>
              <a:rPr lang="en-US" altLang="en-US" smtClean="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en-US" b="1" i="1" smtClean="0"/>
              <a:t>G</a:t>
            </a:r>
            <a:r>
              <a:rPr lang="en-US" altLang="en-US" b="1" i="1" baseline="-25000" smtClean="0"/>
              <a:t>1</a:t>
            </a:r>
            <a:r>
              <a:rPr lang="en-US" altLang="en-US" b="1" smtClean="0"/>
              <a:t>, </a:t>
            </a:r>
            <a:r>
              <a:rPr lang="en-US" altLang="en-US" b="1" i="1" smtClean="0"/>
              <a:t>G</a:t>
            </a:r>
            <a:r>
              <a:rPr lang="en-US" altLang="en-US" b="1" i="1" baseline="-25000" smtClean="0"/>
              <a:t>2</a:t>
            </a:r>
            <a:r>
              <a:rPr lang="en-US" altLang="en-US" b="1" smtClean="0"/>
              <a:t> …, </a:t>
            </a:r>
            <a:r>
              <a:rPr lang="en-US" altLang="en-US" b="1" i="1" smtClean="0"/>
              <a:t>G</a:t>
            </a:r>
            <a:r>
              <a:rPr lang="en-US" altLang="en-US" b="1" i="1" baseline="-25000" smtClean="0"/>
              <a:t>n</a:t>
            </a:r>
            <a:r>
              <a:rPr lang="en-US" altLang="en-US" b="1" smtClean="0"/>
              <a:t> </a:t>
            </a:r>
            <a:r>
              <a:rPr lang="en-US" altLang="en-US" smtClean="0"/>
              <a:t>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en-US" smtClean="0"/>
              <a:t>Each </a:t>
            </a:r>
            <a:r>
              <a:rPr lang="en-US" altLang="en-US" b="1" i="1" smtClean="0"/>
              <a:t>F</a:t>
            </a:r>
            <a:r>
              <a:rPr lang="en-US" altLang="en-US" sz="2000" b="1" i="1" baseline="-25000" smtClean="0"/>
              <a:t>i</a:t>
            </a:r>
            <a:r>
              <a:rPr lang="en-US" altLang="en-US" i="1" smtClean="0"/>
              <a:t> </a:t>
            </a:r>
            <a:r>
              <a:rPr lang="en-US" altLang="en-US" smtClean="0"/>
              <a:t>is an aggregate function</a:t>
            </a:r>
            <a:endParaRPr lang="en-US" altLang="en-US" i="1" smtClean="0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en-US" smtClean="0"/>
              <a:t>Each </a:t>
            </a:r>
            <a:r>
              <a:rPr lang="en-US" altLang="en-US" b="1" i="1" smtClean="0"/>
              <a:t>A</a:t>
            </a:r>
            <a:r>
              <a:rPr lang="en-US" altLang="en-US" sz="2000" b="1" i="1" baseline="-25000" smtClean="0"/>
              <a:t>i</a:t>
            </a:r>
            <a:r>
              <a:rPr lang="en-US" altLang="en-US" i="1" smtClean="0"/>
              <a:t> </a:t>
            </a:r>
            <a:r>
              <a:rPr lang="en-US" altLang="en-US" smtClean="0"/>
              <a:t>is an attribute name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en-US" smtClean="0"/>
              <a:t>Note: </a:t>
            </a:r>
            <a:r>
              <a:rPr lang="en-US" altLang="en-US" smtClean="0">
                <a:sym typeface="Symbol" panose="05050102010706020507" pitchFamily="18" charset="2"/>
              </a:rPr>
              <a:t>Some books/articles use </a:t>
            </a:r>
            <a:r>
              <a:rPr lang="en-US" altLang="en-US" sz="2400" smtClean="0">
                <a:sym typeface="Symbol" panose="05050102010706020507" pitchFamily="18" charset="2"/>
              </a:rPr>
              <a:t></a:t>
            </a:r>
            <a:r>
              <a:rPr lang="en-US" altLang="en-US" smtClean="0">
                <a:sym typeface="Symbol" panose="05050102010706020507" pitchFamily="18" charset="2"/>
              </a:rPr>
              <a:t> instead of      (Calligraphic G)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889125" y="3438525"/>
          <a:ext cx="4854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4" imgW="1816100" imgH="241300" progId="Equation.3">
                  <p:embed/>
                </p:oleObj>
              </mc:Choice>
              <mc:Fallback>
                <p:oleObj name="Equation" r:id="rId4" imgW="1816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438525"/>
                        <a:ext cx="48545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7" name="Picture 6" descr="Cal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2930525" y="3514725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7" descr="Cal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5649913" y="5724525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Operation –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r>
              <a:rPr lang="en-US" altLang="en-US" smtClean="0"/>
              <a:t>Relation </a:t>
            </a:r>
            <a:r>
              <a:rPr lang="en-US" altLang="en-US" i="1" smtClean="0"/>
              <a:t>r</a:t>
            </a:r>
            <a:r>
              <a:rPr lang="en-US" altLang="en-US" smtClean="0"/>
              <a:t>: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A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B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i="1"/>
              <a:t>C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Symbol" panose="05050102010706020507" pitchFamily="18" charset="2"/>
              </a:rPr>
              <a:t>3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>
                <a:sym typeface="Symbol" panose="05050102010706020507" pitchFamily="18" charset="2"/>
              </a:rPr>
              <a:t>  </a:t>
            </a:r>
            <a:r>
              <a:rPr lang="en-US" altLang="en-US" sz="2800" b="1">
                <a:latin typeface="Times New Roman" panose="02020603050405020304" pitchFamily="18" charset="0"/>
              </a:rPr>
              <a:t> </a:t>
            </a:r>
            <a:r>
              <a:rPr lang="en-US" altLang="en-US" sz="2800" b="1" baseline="-25000">
                <a:latin typeface="Times New Roman" panose="02020603050405020304" pitchFamily="18" charset="0"/>
              </a:rPr>
              <a:t>sum(c</a:t>
            </a:r>
            <a:r>
              <a:rPr lang="en-US" altLang="en-US" sz="2400" b="1" baseline="-25000">
                <a:latin typeface="Times New Roman" panose="02020603050405020304" pitchFamily="18" charset="0"/>
              </a:rPr>
              <a:t>) </a:t>
            </a:r>
            <a:r>
              <a:rPr lang="en-US" altLang="en-US" sz="2400">
                <a:latin typeface="Times New Roman" panose="02020603050405020304" pitchFamily="18" charset="0"/>
              </a:rPr>
              <a:t>(r)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/>
              <a:t>sum</a:t>
            </a:r>
            <a:r>
              <a:rPr kumimoji="0" lang="en-US" altLang="en-US"/>
              <a:t>(</a:t>
            </a:r>
            <a:r>
              <a:rPr kumimoji="0" lang="en-US" altLang="en-US" i="1"/>
              <a:t>c </a:t>
            </a:r>
            <a:r>
              <a:rPr kumimoji="0" lang="en-US" altLang="en-US"/>
              <a:t>)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27</a:t>
            </a:r>
          </a:p>
        </p:txBody>
      </p:sp>
      <p:pic>
        <p:nvPicPr>
          <p:cNvPr id="50189" name="Picture 13" descr="Ca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1165225" y="4383088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5575300"/>
            <a:ext cx="55324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Operation –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1616075"/>
          </a:xfrm>
        </p:spPr>
        <p:txBody>
          <a:bodyPr/>
          <a:lstStyle/>
          <a:p>
            <a:r>
              <a:rPr lang="en-US" altLang="en-US" sz="2400" smtClean="0">
                <a:solidFill>
                  <a:srgbClr val="0070C0"/>
                </a:solidFill>
              </a:rPr>
              <a:t>Find the average salary in each department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smtClean="0"/>
              <a:t>      </a:t>
            </a:r>
            <a:r>
              <a:rPr kumimoji="0" lang="en-US" altLang="en-US" sz="3200" i="1" baseline="-25000" smtClean="0"/>
              <a:t>dept_name</a:t>
            </a:r>
            <a:r>
              <a:rPr kumimoji="0" lang="en-US" altLang="en-US" sz="2400" smtClean="0"/>
              <a:t> </a:t>
            </a:r>
            <a:r>
              <a:rPr kumimoji="0" lang="en-US" altLang="en-US" sz="3200" i="1" smtClean="0">
                <a:sym typeface="Symbol" panose="05050102010706020507" pitchFamily="18" charset="2"/>
              </a:rPr>
              <a:t>   </a:t>
            </a:r>
            <a:r>
              <a:rPr kumimoji="0" lang="en-US" altLang="en-US" sz="3200" b="1" baseline="-25000" smtClean="0">
                <a:sym typeface="Symbol" panose="05050102010706020507" pitchFamily="18" charset="2"/>
              </a:rPr>
              <a:t>avg</a:t>
            </a:r>
            <a:r>
              <a:rPr kumimoji="0" lang="en-US" altLang="en-US" sz="3200" baseline="-25000" smtClean="0">
                <a:sym typeface="Symbol" panose="05050102010706020507" pitchFamily="18" charset="2"/>
              </a:rPr>
              <a:t>(</a:t>
            </a:r>
            <a:r>
              <a:rPr kumimoji="0" lang="en-US" altLang="en-US" sz="3200" i="1" baseline="-25000" smtClean="0">
                <a:sym typeface="Symbol" panose="05050102010706020507" pitchFamily="18" charset="2"/>
              </a:rPr>
              <a:t>salary</a:t>
            </a:r>
            <a:r>
              <a:rPr kumimoji="0" lang="en-US" altLang="en-US" sz="3200" baseline="-25000" smtClean="0">
                <a:sym typeface="Symbol" panose="05050102010706020507" pitchFamily="18" charset="2"/>
              </a:rPr>
              <a:t>)</a:t>
            </a:r>
            <a:r>
              <a:rPr kumimoji="0" lang="en-US" altLang="en-US" sz="2400" smtClean="0">
                <a:sym typeface="Symbol" panose="05050102010706020507" pitchFamily="18" charset="2"/>
              </a:rPr>
              <a:t> (</a:t>
            </a:r>
            <a:r>
              <a:rPr kumimoji="0" lang="en-US" altLang="en-US" sz="2400" i="1" smtClean="0">
                <a:sym typeface="Symbol" panose="05050102010706020507" pitchFamily="18" charset="2"/>
              </a:rPr>
              <a:t>instructor</a:t>
            </a:r>
            <a:r>
              <a:rPr kumimoji="0" lang="en-US" altLang="en-US" sz="2400" smtClean="0">
                <a:sym typeface="Symbol" panose="05050102010706020507" pitchFamily="18" charset="2"/>
              </a:rPr>
              <a:t>)</a:t>
            </a:r>
            <a:endParaRPr kumimoji="0" lang="en-US" altLang="en-US" sz="2400" smtClean="0"/>
          </a:p>
          <a:p>
            <a:pPr>
              <a:buFont typeface="Monotype Sorts" pitchFamily="2" charset="2"/>
              <a:buNone/>
            </a:pPr>
            <a:endParaRPr lang="en-US" altLang="en-US" sz="2400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51205" name="Picture 1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17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Text Box 18"/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i="1"/>
              <a:t>avg_salary</a:t>
            </a:r>
          </a:p>
        </p:txBody>
      </p:sp>
      <p:pic>
        <p:nvPicPr>
          <p:cNvPr id="51208" name="Picture 19" descr="Cal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963863" y="1801813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035050"/>
            <a:ext cx="8374063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D458D1D-1A1A-4783-9C58-BCD2F06E741D}" type="slidenum">
              <a:rPr kumimoji="0" lang="en-US" altLang="en-US"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Schemas for Results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892175"/>
            <a:ext cx="7661275" cy="490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33CC33"/>
                </a:solidFill>
              </a:rPr>
              <a:t>Union, intersection, and difference</a:t>
            </a:r>
            <a:r>
              <a:rPr lang="en-US" altLang="en-US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the schemas of the two operands must be the same, so use that schema for the result.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33CC33"/>
                </a:solidFill>
              </a:rPr>
              <a:t>Selection</a:t>
            </a:r>
            <a:r>
              <a:rPr lang="en-US" altLang="en-US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schema of the result is the </a:t>
            </a:r>
            <a:r>
              <a:rPr lang="en-US" altLang="en-US" u="sng" smtClean="0"/>
              <a:t>same as the schema of the operand</a:t>
            </a:r>
            <a:r>
              <a:rPr lang="en-US" alt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33CC33"/>
                </a:solidFill>
              </a:rPr>
              <a:t>Projection</a:t>
            </a:r>
            <a:r>
              <a:rPr lang="en-US" altLang="en-US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list of attributes tells us the schema.</a:t>
            </a:r>
          </a:p>
          <a:p>
            <a:r>
              <a:rPr lang="en-US" altLang="en-US" smtClean="0">
                <a:solidFill>
                  <a:srgbClr val="33CC33"/>
                </a:solidFill>
              </a:rPr>
              <a:t>Product</a:t>
            </a:r>
            <a:r>
              <a:rPr lang="en-US" altLang="en-US" smtClean="0"/>
              <a:t>: </a:t>
            </a:r>
          </a:p>
          <a:p>
            <a:pPr lvl="1"/>
            <a:r>
              <a:rPr lang="en-US" altLang="en-US" smtClean="0"/>
              <a:t>schema is the attributes of both relations.</a:t>
            </a:r>
          </a:p>
          <a:p>
            <a:pPr lvl="2"/>
            <a:r>
              <a:rPr lang="en-US" altLang="en-US" smtClean="0"/>
              <a:t>Use R.</a:t>
            </a:r>
            <a:r>
              <a:rPr lang="en-US" altLang="en-US" i="1" smtClean="0"/>
              <a:t>A</a:t>
            </a:r>
            <a:r>
              <a:rPr lang="en-US" altLang="en-US" smtClean="0"/>
              <a:t>, etc., to distinguish two attributes named </a:t>
            </a:r>
            <a:r>
              <a:rPr lang="en-US" altLang="en-US" i="1" smtClean="0"/>
              <a:t>A</a:t>
            </a:r>
            <a:r>
              <a:rPr lang="en-US" altLang="en-US" smtClean="0"/>
              <a:t>.</a:t>
            </a:r>
          </a:p>
          <a:p>
            <a:r>
              <a:rPr lang="en-US" altLang="en-US" smtClean="0">
                <a:solidFill>
                  <a:srgbClr val="33CC33"/>
                </a:solidFill>
              </a:rPr>
              <a:t>Theta-join</a:t>
            </a:r>
            <a:r>
              <a:rPr lang="en-US" altLang="en-US" smtClean="0"/>
              <a:t>: same as product.</a:t>
            </a:r>
          </a:p>
          <a:p>
            <a:r>
              <a:rPr lang="en-US" altLang="en-US" smtClean="0">
                <a:solidFill>
                  <a:srgbClr val="33CC33"/>
                </a:solidFill>
              </a:rPr>
              <a:t>Natural join</a:t>
            </a:r>
            <a:r>
              <a:rPr lang="en-US" altLang="en-US" smtClean="0"/>
              <a:t>: union of the attributes of the two relations.</a:t>
            </a:r>
          </a:p>
          <a:p>
            <a:r>
              <a:rPr lang="en-US" altLang="en-US" smtClean="0">
                <a:solidFill>
                  <a:srgbClr val="33CC33"/>
                </a:solidFill>
              </a:rPr>
              <a:t>Renaming</a:t>
            </a:r>
            <a:r>
              <a:rPr lang="en-US" altLang="en-US" smtClean="0"/>
              <a:t>: the operator tells the schema.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228600" y="273050"/>
            <a:ext cx="8228013" cy="1143000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Operations of Relational Algebra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600200"/>
            <a:ext cx="836295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612775" y="7556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Operations of Relational Algebra (cont’d.)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0581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5"/>
          <a:stretch>
            <a:fillRect/>
          </a:stretch>
        </p:blipFill>
        <p:spPr bwMode="auto">
          <a:xfrm>
            <a:off x="381000" y="1981200"/>
            <a:ext cx="799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 Operation – Example</a:t>
            </a:r>
          </a:p>
        </p:txBody>
      </p:sp>
      <p:sp>
        <p:nvSpPr>
          <p:cNvPr id="11267" name="Content Placeholder 1"/>
          <p:cNvSpPr>
            <a:spLocks noGrp="1"/>
          </p:cNvSpPr>
          <p:nvPr>
            <p:ph idx="1"/>
          </p:nvPr>
        </p:nvSpPr>
        <p:spPr>
          <a:xfrm>
            <a:off x="839788" y="1165225"/>
            <a:ext cx="7661275" cy="4903788"/>
          </a:xfrm>
        </p:spPr>
        <p:txBody>
          <a:bodyPr/>
          <a:lstStyle/>
          <a:p>
            <a:r>
              <a:rPr lang="en-US" altLang="en-US" sz="3200" smtClean="0"/>
              <a:t>Selection (</a:t>
            </a:r>
            <a:r>
              <a:rPr lang="el-GR" altLang="en-US" sz="3200" smtClean="0"/>
              <a:t>σ)</a:t>
            </a:r>
            <a:r>
              <a:rPr lang="en-US" altLang="en-US" sz="3200" smtClean="0"/>
              <a:t>  - sigma</a:t>
            </a:r>
          </a:p>
          <a:p>
            <a:pPr lvl="1"/>
            <a:r>
              <a:rPr lang="en-US" altLang="en-US" sz="2400" smtClean="0"/>
              <a:t>unary operation written as </a:t>
            </a:r>
          </a:p>
          <a:p>
            <a:pPr lvl="2"/>
            <a:r>
              <a:rPr lang="en-US" altLang="en-US" sz="2400" smtClean="0"/>
              <a:t>{\sigma_{a \theta b}( R )</a:t>
            </a:r>
          </a:p>
          <a:p>
            <a:pPr lvl="2"/>
            <a:r>
              <a:rPr lang="en-US" altLang="en-US" sz="2400" smtClean="0"/>
              <a:t> Ɵ is a binary operation in the set </a:t>
            </a:r>
          </a:p>
          <a:p>
            <a:pPr lvl="2"/>
            <a:r>
              <a:rPr lang="en-US" altLang="en-US" sz="2400" smtClean="0"/>
              <a:t>  and   are attributes</a:t>
            </a:r>
          </a:p>
          <a:p>
            <a:pPr lvl="2"/>
            <a:r>
              <a:rPr lang="en-US" altLang="en-US" sz="2400" smtClean="0"/>
              <a:t>Relation R</a:t>
            </a:r>
          </a:p>
          <a:p>
            <a:pPr lvl="2"/>
            <a:endParaRPr lang="en-US" altLang="en-US" smtClean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3133725"/>
            <a:ext cx="1509712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211513" y="4132263"/>
            <a:ext cx="268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en-US" altLang="en-US" sz="3200" b="1">
                <a:sym typeface="Symbol" panose="05050102010706020507" pitchFamily="18" charset="2"/>
              </a:rPr>
              <a:t></a:t>
            </a:r>
            <a:r>
              <a:rPr kumimoji="0" lang="en-US" altLang="en-US" sz="3200" b="1" baseline="-25000">
                <a:sym typeface="Symbol" panose="05050102010706020507" pitchFamily="18" charset="2"/>
              </a:rPr>
              <a:t>A=B ^ D &gt; 5</a:t>
            </a:r>
            <a:r>
              <a:rPr kumimoji="0" lang="en-US" altLang="en-US" sz="2800" b="1" baseline="-25000">
                <a:sym typeface="Symbol" panose="05050102010706020507" pitchFamily="18" charset="2"/>
              </a:rPr>
              <a:t> </a:t>
            </a:r>
            <a:r>
              <a:rPr kumimoji="0" lang="en-US" altLang="en-US" sz="3200" b="1">
                <a:sym typeface="Symbol" panose="05050102010706020507" pitchFamily="18" charset="2"/>
              </a:rPr>
              <a:t>(r)</a:t>
            </a:r>
            <a:endParaRPr kumimoji="0" lang="en-US" altLang="en-US" sz="3200" b="1"/>
          </a:p>
        </p:txBody>
      </p:sp>
      <p:pic>
        <p:nvPicPr>
          <p:cNvPr id="11270" name="Picture 9" descr="\sigma_{a \theta b}( R 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1228725"/>
            <a:ext cx="10429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\{\;&lt;, \le, =, \ge, \;&gt;\}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1946275"/>
            <a:ext cx="1343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4" descr="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778125"/>
            <a:ext cx="9525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6" descr="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38" y="2730500"/>
            <a:ext cx="857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Select Operation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077913"/>
            <a:ext cx="7861300" cy="514508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Char char="n"/>
              <a:tabLst>
                <a:tab pos="1658938" algn="l"/>
                <a:tab pos="3149600" algn="ctr"/>
                <a:tab pos="3425825" algn="l"/>
              </a:tabLst>
              <a:defRPr/>
            </a:pPr>
            <a:r>
              <a:rPr lang="en-US" altLang="en-US" dirty="0" smtClean="0"/>
              <a:t>Notation: </a:t>
            </a:r>
            <a:r>
              <a:rPr lang="en-US" altLang="en-US" sz="2800" b="1" dirty="0" smtClean="0">
                <a:solidFill>
                  <a:srgbClr val="00B050"/>
                </a:solidFill>
              </a:rPr>
              <a:t> </a:t>
            </a:r>
            <a:r>
              <a:rPr lang="en-US" altLang="en-US" sz="2800" b="1" dirty="0">
                <a:solidFill>
                  <a:srgbClr val="00B050"/>
                </a:solidFill>
                <a:latin typeface="Lucida Sans Unicode" pitchFamily="34" charset="0"/>
              </a:rPr>
              <a:t>σ</a:t>
            </a:r>
            <a:r>
              <a:rPr lang="en-US" altLang="en-US" sz="2800" b="1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en-US" sz="2800" b="1" i="1" baseline="-25000" dirty="0" smtClean="0">
                <a:solidFill>
                  <a:srgbClr val="00B050"/>
                </a:solidFill>
                <a:sym typeface="Symbol" pitchFamily="18" charset="2"/>
              </a:rPr>
              <a:t>p</a:t>
            </a:r>
            <a:r>
              <a:rPr lang="en-US" altLang="en-US" sz="2800" b="1" dirty="0" smtClean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en-US" altLang="en-US" sz="2800" b="1" i="1" dirty="0" smtClean="0">
                <a:solidFill>
                  <a:srgbClr val="00B050"/>
                </a:solidFill>
                <a:sym typeface="Symbol" pitchFamily="18" charset="2"/>
              </a:rPr>
              <a:t>r</a:t>
            </a:r>
            <a:r>
              <a:rPr lang="en-US" altLang="en-US" sz="2800" b="1" dirty="0" smtClean="0">
                <a:solidFill>
                  <a:srgbClr val="00B050"/>
                </a:solidFill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Monotype Sorts" charset="2"/>
              <a:buChar char="n"/>
              <a:tabLst>
                <a:tab pos="1658938" algn="l"/>
                <a:tab pos="3149600" algn="ctr"/>
                <a:tab pos="3425825" algn="l"/>
              </a:tabLst>
              <a:defRPr/>
            </a:pP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 is called the </a:t>
            </a:r>
            <a:r>
              <a:rPr lang="en-US" altLang="en-US" b="1" dirty="0" smtClean="0">
                <a:solidFill>
                  <a:schemeClr val="tx2"/>
                </a:solidFill>
                <a:sym typeface="Symbol" pitchFamily="18" charset="2"/>
              </a:rPr>
              <a:t>selection predicate</a:t>
            </a:r>
            <a:endParaRPr lang="en-US" altLang="en-US" b="1" i="1" dirty="0" smtClean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Char char="n"/>
              <a:tabLst>
                <a:tab pos="1658938" algn="l"/>
                <a:tab pos="3149600" algn="ctr"/>
                <a:tab pos="3425825" algn="l"/>
              </a:tabLst>
              <a:defRPr/>
            </a:pPr>
            <a:r>
              <a:rPr lang="en-US" altLang="en-US" dirty="0" smtClean="0"/>
              <a:t>Defined as: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 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</a:t>
            </a:r>
            <a:r>
              <a:rPr lang="en-US" altLang="en-US" sz="3200" b="1" i="1" baseline="-25000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p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(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) = {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t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| 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t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 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r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and </a:t>
            </a:r>
            <a:r>
              <a:rPr lang="en-US" altLang="en-US" sz="2800" b="1" i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p(t)</a:t>
            </a:r>
            <a: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}</a:t>
            </a:r>
            <a:br>
              <a:rPr lang="en-US" altLang="en-US" sz="2800" b="1" dirty="0" smtClean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</a:br>
            <a:endParaRPr lang="en-US" altLang="en-US" b="1" dirty="0" smtClean="0">
              <a:solidFill>
                <a:schemeClr val="bg1">
                  <a:lumMod val="50000"/>
                </a:schemeClr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658938" algn="l"/>
                <a:tab pos="3149600" algn="ctr"/>
                <a:tab pos="3425825" algn="l"/>
              </a:tabLst>
              <a:defRPr/>
            </a:pPr>
            <a:r>
              <a:rPr lang="en-US" altLang="en-US" dirty="0" smtClean="0">
                <a:sym typeface="Symbol" pitchFamily="18" charset="2"/>
              </a:rPr>
              <a:t>	Where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 is a formula in propositional calculus consisting of </a:t>
            </a:r>
            <a:r>
              <a:rPr lang="en-US" altLang="en-US" b="1" dirty="0" smtClean="0">
                <a:solidFill>
                  <a:schemeClr val="tx2"/>
                </a:solidFill>
                <a:sym typeface="Symbol" pitchFamily="18" charset="2"/>
              </a:rPr>
              <a:t>terms</a:t>
            </a:r>
            <a:r>
              <a:rPr lang="en-US" altLang="en-US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connected by :  (</a:t>
            </a:r>
            <a:r>
              <a:rPr lang="en-US" altLang="en-US" b="1" dirty="0" smtClean="0">
                <a:sym typeface="Symbol" pitchFamily="18" charset="2"/>
              </a:rPr>
              <a:t>and</a:t>
            </a:r>
            <a:r>
              <a:rPr lang="en-US" altLang="en-US" dirty="0" smtClean="0">
                <a:sym typeface="Symbol" pitchFamily="18" charset="2"/>
              </a:rPr>
              <a:t>),  (</a:t>
            </a:r>
            <a:r>
              <a:rPr lang="en-US" altLang="en-US" b="1" dirty="0" smtClean="0">
                <a:sym typeface="Symbol" pitchFamily="18" charset="2"/>
              </a:rPr>
              <a:t>or</a:t>
            </a:r>
            <a:r>
              <a:rPr lang="en-US" altLang="en-US" dirty="0" smtClean="0">
                <a:sym typeface="Symbol" pitchFamily="18" charset="2"/>
              </a:rPr>
              <a:t>),  (</a:t>
            </a:r>
            <a:r>
              <a:rPr lang="en-US" altLang="en-US" b="1" dirty="0" smtClean="0">
                <a:sym typeface="Symbol" pitchFamily="18" charset="2"/>
              </a:rPr>
              <a:t>not</a:t>
            </a:r>
            <a:r>
              <a:rPr lang="en-US" altLang="en-US" dirty="0" smtClean="0">
                <a:sym typeface="Symbol" pitchFamily="18" charset="2"/>
              </a:rPr>
              <a:t>)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Each </a:t>
            </a:r>
            <a:r>
              <a:rPr lang="en-US" altLang="en-US" b="1" dirty="0" smtClean="0">
                <a:solidFill>
                  <a:schemeClr val="tx2"/>
                </a:solidFill>
                <a:sym typeface="Symbol" pitchFamily="18" charset="2"/>
              </a:rPr>
              <a:t>term</a:t>
            </a:r>
            <a:r>
              <a:rPr lang="en-US" altLang="en-US" dirty="0" smtClean="0">
                <a:sym typeface="Symbol" pitchFamily="18" charset="2"/>
              </a:rPr>
              <a:t> is one of:</a:t>
            </a:r>
          </a:p>
          <a:p>
            <a:pPr>
              <a:lnSpc>
                <a:spcPct val="110000"/>
              </a:lnSpc>
              <a:buFont typeface="Monotype Sorts" charset="2"/>
              <a:buNone/>
              <a:tabLst>
                <a:tab pos="1658938" algn="l"/>
                <a:tab pos="3149600" algn="ctr"/>
                <a:tab pos="3425825" algn="l"/>
              </a:tabLst>
              <a:defRPr/>
            </a:pPr>
            <a:r>
              <a:rPr lang="en-US" altLang="en-US" dirty="0" smtClean="0">
                <a:sym typeface="Symbol" pitchFamily="18" charset="2"/>
              </a:rPr>
              <a:t>		&lt;attribute&gt; </a:t>
            </a:r>
            <a:r>
              <a:rPr lang="en-US" altLang="en-US" i="1" dirty="0" smtClean="0">
                <a:sym typeface="Symbol" pitchFamily="18" charset="2"/>
              </a:rPr>
              <a:t>op</a:t>
            </a:r>
            <a:r>
              <a:rPr lang="en-US" altLang="en-US" dirty="0" smtClean="0">
                <a:sym typeface="Symbol" pitchFamily="18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658938" algn="l"/>
                <a:tab pos="3149600" algn="ctr"/>
                <a:tab pos="3425825" algn="l"/>
              </a:tabLst>
              <a:defRPr/>
            </a:pPr>
            <a:r>
              <a:rPr lang="en-US" altLang="en-US" dirty="0" smtClean="0">
                <a:sym typeface="Symbol" pitchFamily="18" charset="2"/>
              </a:rPr>
              <a:t>     where </a:t>
            </a:r>
            <a:r>
              <a:rPr lang="en-US" altLang="en-US" i="1" dirty="0" smtClean="0">
                <a:sym typeface="Symbol" pitchFamily="18" charset="2"/>
              </a:rPr>
              <a:t>op</a:t>
            </a:r>
            <a:r>
              <a:rPr lang="en-US" altLang="en-US" dirty="0" smtClean="0">
                <a:sym typeface="Symbol" pitchFamily="18" charset="2"/>
              </a:rPr>
              <a:t> is one of:  =, , &gt;, . &lt;. 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Char char="n"/>
              <a:tabLst>
                <a:tab pos="1658938" algn="l"/>
                <a:tab pos="3149600" algn="ctr"/>
                <a:tab pos="3425825" algn="l"/>
              </a:tabLst>
              <a:defRPr/>
            </a:pPr>
            <a:r>
              <a:rPr lang="en-US" altLang="en-US" dirty="0" smtClean="0">
                <a:sym typeface="Symbol" pitchFamily="18" charset="2"/>
              </a:rPr>
              <a:t>Example of selection: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</a:t>
            </a:r>
            <a:r>
              <a:rPr lang="en-US" altLang="en-US" sz="2400" dirty="0" smtClean="0">
                <a:sym typeface="Symbol" pitchFamily="18" charset="2"/>
              </a:rPr>
              <a:t>	</a:t>
            </a:r>
            <a:r>
              <a:rPr lang="en-US" altLang="en-US" sz="3200" i="1" dirty="0" smtClean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en-US" altLang="en-US" sz="32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3600" i="1" baseline="-25000" dirty="0" err="1" smtClean="0">
                <a:solidFill>
                  <a:srgbClr val="FF0000"/>
                </a:solidFill>
                <a:sym typeface="Symbol" pitchFamily="18" charset="2"/>
              </a:rPr>
              <a:t>dept_name</a:t>
            </a:r>
            <a:r>
              <a:rPr lang="en-US" altLang="en-US" sz="3600" i="1" baseline="-25000" dirty="0" smtClean="0">
                <a:solidFill>
                  <a:srgbClr val="FF0000"/>
                </a:solidFill>
                <a:sym typeface="Symbol" pitchFamily="18" charset="2"/>
              </a:rPr>
              <a:t>=“Physics”</a:t>
            </a:r>
            <a:r>
              <a:rPr lang="en-US" altLang="en-US" sz="3200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en-US" sz="3200" i="1" dirty="0" smtClean="0">
                <a:solidFill>
                  <a:srgbClr val="FF0000"/>
                </a:solidFill>
                <a:sym typeface="Symbol" pitchFamily="18" charset="2"/>
              </a:rPr>
              <a:t>instructor</a:t>
            </a:r>
            <a:r>
              <a:rPr lang="en-US" altLang="en-US" sz="3200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Selection Example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05000"/>
            <a:ext cx="5905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mtClean="0"/>
              <a:t> a </a:t>
            </a:r>
            <a:r>
              <a:rPr lang="en-US" altLang="en-US" b="1" smtClean="0"/>
              <a:t>projection</a:t>
            </a:r>
            <a:r>
              <a:rPr lang="en-US" altLang="en-US" smtClean="0"/>
              <a:t> is a unary operation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mtClean="0"/>
              <a:t>Notation:</a:t>
            </a:r>
            <a:br>
              <a:rPr lang="en-US" altLang="en-US" smtClean="0"/>
            </a:br>
            <a:r>
              <a:rPr lang="en-US" altLang="en-US" smtClean="0"/>
              <a:t>	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3257550" algn="ctr"/>
              </a:tabLst>
            </a:pPr>
            <a:r>
              <a:rPr lang="en-US" altLang="en-US" smtClean="0"/>
              <a:t>	where </a:t>
            </a:r>
            <a:r>
              <a:rPr lang="en-US" altLang="en-US" b="1" i="1" smtClean="0"/>
              <a:t>A</a:t>
            </a:r>
            <a:r>
              <a:rPr lang="en-US" altLang="en-US" b="1" i="1" baseline="-25000" smtClean="0"/>
              <a:t>1</a:t>
            </a:r>
            <a:r>
              <a:rPr lang="en-US" altLang="en-US" b="1" i="1" smtClean="0"/>
              <a:t>, A</a:t>
            </a:r>
            <a:r>
              <a:rPr lang="en-US" altLang="en-US" b="1" i="1" baseline="-25000" smtClean="0"/>
              <a:t>2</a:t>
            </a:r>
            <a:r>
              <a:rPr lang="en-US" altLang="en-US" b="1" i="1" smtClean="0"/>
              <a:t> </a:t>
            </a:r>
            <a:r>
              <a:rPr lang="en-US" altLang="en-US" smtClean="0"/>
              <a:t>are attribute names and </a:t>
            </a:r>
            <a:r>
              <a:rPr lang="en-US" altLang="en-US" i="1" smtClean="0"/>
              <a:t>r</a:t>
            </a:r>
            <a:r>
              <a:rPr lang="en-US" altLang="en-US" smtClean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mtClean="0"/>
              <a:t>The result is defined as the relation of </a:t>
            </a:r>
            <a:r>
              <a:rPr lang="en-US" altLang="en-US" i="1" smtClean="0"/>
              <a:t>k</a:t>
            </a:r>
            <a:r>
              <a:rPr lang="en-US" altLang="en-US" smtClean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mtClean="0">
                <a:solidFill>
                  <a:srgbClr val="FF0000"/>
                </a:solidFill>
              </a:rPr>
              <a:t>Duplicate rows removed from result</a:t>
            </a:r>
            <a:r>
              <a:rPr lang="en-US" altLang="en-US" smtClean="0"/>
              <a:t>, since relations are sets</a:t>
            </a:r>
          </a:p>
          <a:p>
            <a:pPr>
              <a:tabLst>
                <a:tab pos="3257550" algn="ctr"/>
              </a:tabLst>
            </a:pPr>
            <a:endParaRPr lang="en-US" altLang="en-US" smtClean="0"/>
          </a:p>
          <a:p>
            <a:pPr>
              <a:tabLst>
                <a:tab pos="3257550" algn="ctr"/>
              </a:tabLst>
            </a:pPr>
            <a:r>
              <a:rPr lang="en-US" altLang="en-US" smtClean="0"/>
              <a:t>Example: To eliminate the </a:t>
            </a:r>
            <a:r>
              <a:rPr lang="en-US" altLang="en-US" i="1" smtClean="0"/>
              <a:t>dept_name</a:t>
            </a:r>
            <a:r>
              <a:rPr lang="en-US" altLang="en-US" smtClean="0"/>
              <a:t> attribute of </a:t>
            </a:r>
            <a:r>
              <a:rPr lang="en-US" altLang="en-US" i="1" smtClean="0"/>
              <a:t>instructor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	</a:t>
            </a:r>
            <a:r>
              <a:rPr lang="en-US" altLang="en-US" sz="2800" b="1" smtClean="0">
                <a:solidFill>
                  <a:srgbClr val="FF0000"/>
                </a:solidFill>
              </a:rPr>
              <a:t> </a:t>
            </a:r>
            <a:r>
              <a:rPr lang="en-US" altLang="en-US" sz="2800" b="1" smtClean="0">
                <a:solidFill>
                  <a:srgbClr val="FF0000"/>
                </a:solidFill>
                <a:sym typeface="Symbol" panose="05050102010706020507" pitchFamily="18" charset="2"/>
              </a:rPr>
              <a:t></a:t>
            </a:r>
            <a:r>
              <a:rPr lang="en-US" altLang="en-US" sz="3600" b="1" i="1" baseline="-25000" smtClean="0">
                <a:solidFill>
                  <a:srgbClr val="FF0000"/>
                </a:solidFill>
              </a:rPr>
              <a:t>ID, name, salary</a:t>
            </a:r>
            <a:r>
              <a:rPr lang="en-US" altLang="en-US" sz="2800" b="1" smtClean="0">
                <a:solidFill>
                  <a:srgbClr val="FF0000"/>
                </a:solidFill>
              </a:rPr>
              <a:t> (</a:t>
            </a:r>
            <a:r>
              <a:rPr lang="en-US" altLang="en-US" sz="3200" b="1" i="1" smtClean="0">
                <a:solidFill>
                  <a:srgbClr val="FF0000"/>
                </a:solidFill>
              </a:rPr>
              <a:t>instructor</a:t>
            </a:r>
            <a:r>
              <a:rPr lang="en-US" altLang="en-US" sz="2800" b="1" smtClean="0">
                <a:solidFill>
                  <a:srgbClr val="FF0000"/>
                </a:solidFill>
              </a:rPr>
              <a:t>) </a:t>
            </a:r>
            <a:br>
              <a:rPr lang="en-US" altLang="en-US" sz="2800" b="1" smtClean="0">
                <a:solidFill>
                  <a:srgbClr val="FF0000"/>
                </a:solidFill>
              </a:rPr>
            </a:br>
            <a:endParaRPr lang="en-US" altLang="en-US" b="1" smtClean="0">
              <a:solidFill>
                <a:srgbClr val="FF0000"/>
              </a:solidFill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268663" y="1576388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4" imgW="875920" imgH="266584" progId="Equation.3">
                  <p:embed/>
                </p:oleObj>
              </mc:Choice>
              <mc:Fallback>
                <p:oleObj name="Equation" r:id="rId4" imgW="875920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1576388"/>
                        <a:ext cx="1914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Operation –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77913"/>
            <a:ext cx="2441575" cy="411162"/>
          </a:xfrm>
        </p:spPr>
        <p:txBody>
          <a:bodyPr/>
          <a:lstStyle/>
          <a:p>
            <a:r>
              <a:rPr lang="en-US" altLang="en-US" smtClean="0"/>
              <a:t>Relation</a:t>
            </a:r>
            <a:r>
              <a:rPr lang="en-US" altLang="en-US" i="1" smtClean="0"/>
              <a:t> r</a:t>
            </a:r>
            <a:r>
              <a:rPr lang="en-US" altLang="en-US" smtClean="0"/>
              <a:t>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en-IN" altLang="en-US" sz="2000">
              <a:latin typeface="Times New Roman" panose="02020603050405020304" pitchFamily="18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en-US" sz="2400">
              <a:latin typeface="Times New Roman" panose="02020603050405020304" pitchFamily="18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04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endParaRPr kumimoji="0" lang="en-US" altLang="en-US" sz="1600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1189038"/>
            <a:ext cx="2708275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23900" y="3597275"/>
            <a:ext cx="14684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2400" baseline="-25000">
                <a:latin typeface="Times New Roman" panose="02020603050405020304" pitchFamily="18" charset="0"/>
              </a:rPr>
              <a:t>A,C</a:t>
            </a:r>
            <a:r>
              <a:rPr kumimoji="0" lang="en-US" altLang="en-US" sz="2400">
                <a:latin typeface="Times New Roman" panose="02020603050405020304" pitchFamily="18" charset="0"/>
              </a:rPr>
              <a:t> (</a:t>
            </a:r>
            <a:r>
              <a:rPr kumimoji="0" lang="en-US" altLang="en-US" sz="2400" i="1">
                <a:latin typeface="Times New Roman" panose="02020603050405020304" pitchFamily="18" charset="0"/>
              </a:rPr>
              <a:t>r</a:t>
            </a:r>
            <a:r>
              <a:rPr kumimoji="0" lang="en-US" altLang="en-US" sz="240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20568</TotalTime>
  <Words>1444</Words>
  <Application>Microsoft Office PowerPoint</Application>
  <PresentationFormat>On-screen Show (4:3)</PresentationFormat>
  <Paragraphs>494</Paragraphs>
  <Slides>48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Helvetica</vt:lpstr>
      <vt:lpstr>Arial</vt:lpstr>
      <vt:lpstr>Monotype Sorts</vt:lpstr>
      <vt:lpstr>Webdings</vt:lpstr>
      <vt:lpstr>Times New Roman</vt:lpstr>
      <vt:lpstr>Symbol</vt:lpstr>
      <vt:lpstr>Wingdings 2</vt:lpstr>
      <vt:lpstr>Lucida Sans Unicode</vt:lpstr>
      <vt:lpstr>Tahoma</vt:lpstr>
      <vt:lpstr>dbsym</vt:lpstr>
      <vt:lpstr>Book Antiqua</vt:lpstr>
      <vt:lpstr>Wingdings</vt:lpstr>
      <vt:lpstr>2_db-5-grey</vt:lpstr>
      <vt:lpstr>Equation</vt:lpstr>
      <vt:lpstr>Microsoft Equation 3.0</vt:lpstr>
      <vt:lpstr>Microsoft Word 97 - 2003 Document</vt:lpstr>
      <vt:lpstr>Document</vt:lpstr>
      <vt:lpstr>Relational Algebra</vt:lpstr>
      <vt:lpstr>Formal Relational Query Languages</vt:lpstr>
      <vt:lpstr>Relational Algebra</vt:lpstr>
      <vt:lpstr>Set Operation</vt:lpstr>
      <vt:lpstr>Select Operation – Example</vt:lpstr>
      <vt:lpstr>Select Operation</vt:lpstr>
      <vt:lpstr>Selection Example</vt:lpstr>
      <vt:lpstr>Project Operation</vt:lpstr>
      <vt:lpstr>Project Operation – Example</vt:lpstr>
      <vt:lpstr>Projection Example</vt:lpstr>
      <vt:lpstr>Example: Extended Projection</vt:lpstr>
      <vt:lpstr>Rename Operation</vt:lpstr>
      <vt:lpstr>Rename Example</vt:lpstr>
      <vt:lpstr>Rename Operation</vt:lpstr>
      <vt:lpstr>Union Operation</vt:lpstr>
      <vt:lpstr>Union Operation – Example </vt:lpstr>
      <vt:lpstr>Set Difference Operation</vt:lpstr>
      <vt:lpstr>Set difference of two relations</vt:lpstr>
      <vt:lpstr>Cartesian-Product Operation</vt:lpstr>
      <vt:lpstr>Cartesian-Product Operation</vt:lpstr>
      <vt:lpstr>Cartesian-Product Operation –  Example</vt:lpstr>
      <vt:lpstr>Example: R3 := R1 Χ R2</vt:lpstr>
      <vt:lpstr>Composition of Operations</vt:lpstr>
      <vt:lpstr>Additional Operations</vt:lpstr>
      <vt:lpstr>Set-Intersection Operation</vt:lpstr>
      <vt:lpstr>Set-Intersection Operation – Example</vt:lpstr>
      <vt:lpstr>Join</vt:lpstr>
      <vt:lpstr>Natural-Join Operation</vt:lpstr>
      <vt:lpstr>Natural Join Example</vt:lpstr>
      <vt:lpstr>Natural Join</vt:lpstr>
      <vt:lpstr>Theta-Join</vt:lpstr>
      <vt:lpstr>Example: Theta Join</vt:lpstr>
      <vt:lpstr>Outer Join</vt:lpstr>
      <vt:lpstr>Outer Join – Example</vt:lpstr>
      <vt:lpstr>Outer Join – Example</vt:lpstr>
      <vt:lpstr>Outer Join – Example</vt:lpstr>
      <vt:lpstr>Example Instances</vt:lpstr>
      <vt:lpstr>Joins</vt:lpstr>
      <vt:lpstr>Joins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Examples</vt:lpstr>
      <vt:lpstr>Schemas for Results</vt:lpstr>
      <vt:lpstr>Operations of Relational Algebra</vt:lpstr>
      <vt:lpstr>Operations of Relational Algebra (cont’d.)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Other Relational Languages</dc:title>
  <dc:creator>Marilyn Turnamian</dc:creator>
  <cp:lastModifiedBy>Administrator</cp:lastModifiedBy>
  <cp:revision>418</cp:revision>
  <cp:lastPrinted>1999-06-28T19:27:31Z</cp:lastPrinted>
  <dcterms:created xsi:type="dcterms:W3CDTF">1999-12-16T14:50:30Z</dcterms:created>
  <dcterms:modified xsi:type="dcterms:W3CDTF">2017-08-24T17:33:28Z</dcterms:modified>
</cp:coreProperties>
</file>