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387" r:id="rId2"/>
    <p:sldId id="388" r:id="rId3"/>
    <p:sldId id="389" r:id="rId4"/>
    <p:sldId id="385" r:id="rId5"/>
    <p:sldId id="386" r:id="rId6"/>
    <p:sldId id="382" r:id="rId7"/>
    <p:sldId id="383" r:id="rId8"/>
    <p:sldId id="38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13" autoAdjust="0"/>
  </p:normalViewPr>
  <p:slideViewPr>
    <p:cSldViewPr>
      <p:cViewPr varScale="1">
        <p:scale>
          <a:sx n="86" d="100"/>
          <a:sy n="86" d="100"/>
        </p:scale>
        <p:origin x="86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E4A05B9-5F11-4BA6-AF82-70E68EAFD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78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6CBD5FFB-86C0-4C19-9B3C-F4E74D2F2E28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1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6CDAC9E3-1282-401E-B9C2-9D94A5F4100D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244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38DCCE10-6CE8-4902-807B-9002811B6DD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2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F22A021C-6E63-4604-81F3-D05F082E75BA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98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7F7A8B11-ED87-4A07-9705-5FB73832FF80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5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609CAACE-4AD9-4587-BF0F-93C4A53AC6A2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06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55E80631-C7AA-43F8-95AB-8E31A2BB368D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19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defRPr>
            </a:lvl9pPr>
          </a:lstStyle>
          <a:p>
            <a:fld id="{FD1E4AB1-0F13-4419-8DF1-E03C6BCB41B6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3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352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85EE-BF43-4698-AAD6-1F5FCF76F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86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A1FF1-7452-447D-8911-F8A5D3690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3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1D101-68C7-4252-8A37-861298A18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71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B279F-1606-4062-9619-7FE114A6B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82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8F410-DC3B-480E-BDB8-EF0BB54C34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83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8D5D6-2351-4AC7-9467-2EFA0BF11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7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B7C32-7E8C-4954-85C0-53D8198DC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0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B49B9-4726-414B-8E24-6DA3E4E069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7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EA889-7EA4-44BC-9BC5-65F5086BBD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11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292B9D-8AA6-4546-88A5-04DD2D51D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77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3180D-60DC-4D6C-9084-7AC815E2D1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59AE3-56CD-42D8-9947-74A4D9260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12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B61FB-B82B-4F08-9353-27265F35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9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4A613-F985-451F-88F1-0029ED1429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9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A9E03-6AA5-44AB-8753-5E4442020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7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0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250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250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250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B64C5E4-BC05-4720-8759-00EACBF6AB8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250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Notation for Query Trees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533400" y="1133475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 smtClean="0"/>
              <a:t>Query tree</a:t>
            </a:r>
          </a:p>
          <a:p>
            <a:pPr lvl="1">
              <a:defRPr/>
            </a:pPr>
            <a:r>
              <a:rPr lang="en-US" altLang="en-US" sz="2400" dirty="0" smtClean="0"/>
              <a:t>Query execution tree or query evaluation tree</a:t>
            </a:r>
          </a:p>
          <a:p>
            <a:pPr lvl="1">
              <a:defRPr/>
            </a:pPr>
            <a:r>
              <a:rPr lang="en-US" altLang="en-US" sz="2400" dirty="0" smtClean="0"/>
              <a:t>How queries are represented internally in relations systems</a:t>
            </a:r>
          </a:p>
          <a:p>
            <a:pPr lvl="1">
              <a:defRPr/>
            </a:pPr>
            <a:endParaRPr lang="en-US" altLang="en-US" sz="2400" dirty="0" smtClean="0"/>
          </a:p>
          <a:p>
            <a:pPr lvl="1">
              <a:defRPr/>
            </a:pPr>
            <a:r>
              <a:rPr lang="en-US" altLang="en-US" sz="2400" b="1" dirty="0" smtClean="0"/>
              <a:t>Query tree </a:t>
            </a:r>
            <a:r>
              <a:rPr lang="en-US" altLang="en-US" sz="2400" dirty="0" smtClean="0"/>
              <a:t>is a tree data structure that corresponds to the relational algebra expression</a:t>
            </a:r>
          </a:p>
          <a:p>
            <a:pPr lvl="2">
              <a:defRPr/>
            </a:pPr>
            <a:r>
              <a:rPr lang="en-US" altLang="en-US" sz="2000" dirty="0" smtClean="0"/>
              <a:t>It Represents the input relations of query as </a:t>
            </a:r>
            <a:r>
              <a:rPr lang="en-US" altLang="en-US" sz="2000" dirty="0" smtClean="0">
                <a:solidFill>
                  <a:srgbClr val="FF0000"/>
                </a:solidFill>
              </a:rPr>
              <a:t>leaf nodes </a:t>
            </a:r>
            <a:r>
              <a:rPr lang="en-US" altLang="en-US" sz="2000" dirty="0" smtClean="0"/>
              <a:t>of the tree</a:t>
            </a:r>
          </a:p>
          <a:p>
            <a:pPr lvl="2">
              <a:defRPr/>
            </a:pPr>
            <a:r>
              <a:rPr lang="en-US" altLang="en-US" sz="2000" dirty="0" smtClean="0"/>
              <a:t>It Represents the relational algebra operations as </a:t>
            </a:r>
            <a:r>
              <a:rPr lang="en-US" altLang="en-US" sz="2000" dirty="0" smtClean="0">
                <a:solidFill>
                  <a:srgbClr val="FF0000"/>
                </a:solidFill>
              </a:rPr>
              <a:t>internal nodes</a:t>
            </a:r>
          </a:p>
          <a:p>
            <a:pPr lvl="1">
              <a:defRPr/>
            </a:pPr>
            <a:endParaRPr lang="en-US" altLang="en-US" sz="2400" dirty="0" smtClean="0"/>
          </a:p>
          <a:p>
            <a:pPr lvl="1">
              <a:defRPr/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6619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936625"/>
            <a:ext cx="5002212" cy="4530725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/>
              <a:t>Example :What are the titles and years of movies made by Fox that are at least 100 minutes long”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en-US" sz="2000" dirty="0" smtClean="0"/>
              <a:t>Select those movies tuples that have </a:t>
            </a:r>
            <a:r>
              <a:rPr lang="en-US" altLang="en-US" sz="2000" i="1" dirty="0" smtClean="0"/>
              <a:t>length &gt;= 100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en-US" sz="2000" dirty="0" smtClean="0"/>
              <a:t>Select those movies tuples that have </a:t>
            </a:r>
            <a:r>
              <a:rPr lang="en-US" altLang="en-US" sz="2000" i="1" dirty="0" err="1" smtClean="0"/>
              <a:t>studioName</a:t>
            </a:r>
            <a:r>
              <a:rPr lang="en-US" altLang="en-US" sz="2000" i="1" dirty="0" smtClean="0"/>
              <a:t> = “Fox”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en-US" sz="2000" dirty="0" smtClean="0"/>
              <a:t>Compute the intersection of 1 and 2 above</a:t>
            </a:r>
          </a:p>
          <a:p>
            <a:pPr marL="800100" lvl="1" indent="-342900">
              <a:buFontTx/>
              <a:buAutoNum type="arabicPeriod"/>
              <a:defRPr/>
            </a:pPr>
            <a:r>
              <a:rPr lang="en-US" altLang="en-US" sz="2000" dirty="0" smtClean="0"/>
              <a:t>Project the relation from 3 onto attributes </a:t>
            </a:r>
            <a:r>
              <a:rPr lang="en-US" altLang="en-US" sz="2000" i="1" dirty="0" smtClean="0"/>
              <a:t>titles</a:t>
            </a:r>
            <a:r>
              <a:rPr lang="en-US" altLang="en-US" sz="2000" dirty="0" smtClean="0"/>
              <a:t> and </a:t>
            </a:r>
            <a:r>
              <a:rPr lang="en-US" altLang="en-US" sz="2000" i="1" dirty="0" smtClean="0"/>
              <a:t>years</a:t>
            </a:r>
          </a:p>
          <a:p>
            <a:pPr marL="800100" lvl="1" indent="-342900">
              <a:buFont typeface="Monotype Sorts" pitchFamily="2" charset="2"/>
              <a:buNone/>
              <a:defRPr/>
            </a:pPr>
            <a:endParaRPr lang="en-US" altLang="en-US" sz="2000" dirty="0" smtClean="0"/>
          </a:p>
          <a:p>
            <a:pPr>
              <a:defRPr/>
            </a:pPr>
            <a:endParaRPr lang="en-US" altLang="en-US" sz="2400" dirty="0" smtClean="0"/>
          </a:p>
        </p:txBody>
      </p:sp>
      <p:grpSp>
        <p:nvGrpSpPr>
          <p:cNvPr id="4100" name="Group 20"/>
          <p:cNvGrpSpPr>
            <a:grpSpLocks/>
          </p:cNvGrpSpPr>
          <p:nvPr/>
        </p:nvGrpSpPr>
        <p:grpSpPr bwMode="auto">
          <a:xfrm>
            <a:off x="5573713" y="1143000"/>
            <a:ext cx="3159125" cy="2017713"/>
            <a:chOff x="2275175" y="2952348"/>
            <a:chExt cx="4318518" cy="3645256"/>
          </a:xfrm>
        </p:grpSpPr>
        <p:sp>
          <p:nvSpPr>
            <p:cNvPr id="4102" name="Rectangle 3"/>
            <p:cNvSpPr>
              <a:spLocks noChangeArrowheads="1"/>
            </p:cNvSpPr>
            <p:nvPr/>
          </p:nvSpPr>
          <p:spPr bwMode="auto">
            <a:xfrm>
              <a:off x="4880116" y="5375315"/>
              <a:ext cx="1713577" cy="469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1658938" algn="l"/>
                  <a:tab pos="3149600" algn="ctr"/>
                  <a:tab pos="3425825" algn="l"/>
                </a:tabLst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Lucida Sans Unicode" panose="020B0602030504020204" pitchFamily="34" charset="0"/>
                </a:rPr>
                <a:t>σ</a:t>
              </a:r>
              <a:r>
                <a:rPr lang="en-US" altLang="en-US" sz="18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studioName = ‘Fox’</a:t>
              </a:r>
              <a:endParaRPr lang="en-US" altLang="en-US" sz="1800"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03" name="Rectangle 4"/>
            <p:cNvSpPr>
              <a:spLocks noChangeArrowheads="1"/>
            </p:cNvSpPr>
            <p:nvPr/>
          </p:nvSpPr>
          <p:spPr bwMode="auto">
            <a:xfrm>
              <a:off x="2275175" y="5432042"/>
              <a:ext cx="1320889" cy="469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tabLst>
                  <a:tab pos="1658938" algn="l"/>
                  <a:tab pos="3149600" algn="ctr"/>
                  <a:tab pos="3425825" algn="l"/>
                </a:tabLst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1658938" algn="l"/>
                  <a:tab pos="3149600" algn="ctr"/>
                  <a:tab pos="3425825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Lucida Sans Unicode" panose="020B0602030504020204" pitchFamily="34" charset="0"/>
                </a:rPr>
                <a:t>σ</a:t>
              </a:r>
              <a:r>
                <a:rPr lang="en-US" altLang="en-US" sz="1800" i="1" baseline="-25000">
                  <a:latin typeface="Helvetica" panose="020B0604020202020204" pitchFamily="34" charset="0"/>
                  <a:sym typeface="Symbol" panose="05050102010706020507" pitchFamily="18" charset="2"/>
                </a:rPr>
                <a:t>length &gt;= 100</a:t>
              </a:r>
              <a:endParaRPr lang="en-US" altLang="en-US" sz="1800"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3546775" y="2952348"/>
              <a:ext cx="1317088" cy="1667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anose="020B0604020202020204" pitchFamily="34" charset="0"/>
                  <a:sym typeface="Symbol" panose="05050102010706020507" pitchFamily="18" charset="2"/>
                </a:rPr>
                <a:t></a:t>
              </a:r>
              <a:r>
                <a:rPr lang="en-US" altLang="en-US" sz="1800" i="1" baseline="-25000">
                  <a:latin typeface="Helvetica" panose="020B0604020202020204" pitchFamily="34" charset="0"/>
                </a:rPr>
                <a:t>title, year</a:t>
              </a:r>
              <a:r>
                <a:rPr lang="en-US" altLang="en-US" sz="1800">
                  <a:latin typeface="Helvetica" panose="020B0604020202020204" pitchFamily="34" charset="0"/>
                </a:rPr>
                <a:t> </a:t>
              </a:r>
              <a:br>
                <a:rPr lang="en-US" altLang="en-US" sz="1800">
                  <a:latin typeface="Helvetica" panose="020B0604020202020204" pitchFamily="34" charset="0"/>
                </a:rPr>
              </a:br>
              <a:endParaRPr lang="en-US" altLang="en-US" sz="1800">
                <a:latin typeface="Helvetica" panose="020B0604020202020204" pitchFamily="34" charset="0"/>
              </a:endParaRPr>
            </a:p>
          </p:txBody>
        </p:sp>
        <p:sp>
          <p:nvSpPr>
            <p:cNvPr id="4105" name="Rounded Rectangle 6"/>
            <p:cNvSpPr>
              <a:spLocks noChangeArrowheads="1"/>
            </p:cNvSpPr>
            <p:nvPr/>
          </p:nvSpPr>
          <p:spPr bwMode="auto">
            <a:xfrm>
              <a:off x="4087820" y="4149306"/>
              <a:ext cx="508959" cy="43994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anose="020B0604020202020204" pitchFamily="34" charset="0"/>
                </a:rPr>
                <a:t>∩</a:t>
              </a:r>
            </a:p>
          </p:txBody>
        </p:sp>
        <p:cxnSp>
          <p:nvCxnSpPr>
            <p:cNvPr id="4106" name="Straight Connector 8"/>
            <p:cNvCxnSpPr>
              <a:cxnSpLocks noChangeShapeType="1"/>
            </p:cNvCxnSpPr>
            <p:nvPr/>
          </p:nvCxnSpPr>
          <p:spPr bwMode="auto">
            <a:xfrm>
              <a:off x="4273287" y="3852018"/>
              <a:ext cx="0" cy="3231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7" name="Straight Connector 10"/>
            <p:cNvCxnSpPr>
              <a:cxnSpLocks noChangeShapeType="1"/>
              <a:endCxn id="4103" idx="0"/>
            </p:cNvCxnSpPr>
            <p:nvPr/>
          </p:nvCxnSpPr>
          <p:spPr bwMode="auto">
            <a:xfrm flipH="1">
              <a:off x="2935619" y="4477109"/>
              <a:ext cx="1222313" cy="9549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8" name="Straight Connector 14"/>
            <p:cNvCxnSpPr>
              <a:cxnSpLocks noChangeShapeType="1"/>
            </p:cNvCxnSpPr>
            <p:nvPr/>
          </p:nvCxnSpPr>
          <p:spPr bwMode="auto">
            <a:xfrm>
              <a:off x="4493441" y="4500299"/>
              <a:ext cx="1130982" cy="8049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9" name="Straight Connector 16"/>
            <p:cNvCxnSpPr>
              <a:cxnSpLocks noChangeShapeType="1"/>
            </p:cNvCxnSpPr>
            <p:nvPr/>
          </p:nvCxnSpPr>
          <p:spPr bwMode="auto">
            <a:xfrm>
              <a:off x="6030200" y="6070071"/>
              <a:ext cx="0" cy="3231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0" name="Straight Connector 17"/>
            <p:cNvCxnSpPr>
              <a:cxnSpLocks noChangeShapeType="1"/>
            </p:cNvCxnSpPr>
            <p:nvPr/>
          </p:nvCxnSpPr>
          <p:spPr bwMode="auto">
            <a:xfrm>
              <a:off x="2846002" y="6070071"/>
              <a:ext cx="0" cy="3231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1" name="TextBox 18"/>
            <p:cNvSpPr txBox="1">
              <a:spLocks noChangeArrowheads="1"/>
            </p:cNvSpPr>
            <p:nvPr/>
          </p:nvSpPr>
          <p:spPr bwMode="auto">
            <a:xfrm>
              <a:off x="5455006" y="6228271"/>
              <a:ext cx="1138687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anose="020B0604020202020204" pitchFamily="34" charset="0"/>
                </a:rPr>
                <a:t>Movies</a:t>
              </a:r>
            </a:p>
          </p:txBody>
        </p:sp>
        <p:sp>
          <p:nvSpPr>
            <p:cNvPr id="4112" name="TextBox 19"/>
            <p:cNvSpPr txBox="1">
              <a:spLocks noChangeArrowheads="1"/>
            </p:cNvSpPr>
            <p:nvPr/>
          </p:nvSpPr>
          <p:spPr bwMode="auto">
            <a:xfrm>
              <a:off x="2277709" y="6228272"/>
              <a:ext cx="1138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anose="020B0604020202020204" pitchFamily="34" charset="0"/>
                </a:rPr>
                <a:t>Movies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219200" y="5418138"/>
            <a:ext cx="7720013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title, year</a:t>
            </a:r>
            <a:r>
              <a:rPr lang="en-US" altLang="en-US" dirty="0"/>
              <a:t> </a:t>
            </a:r>
            <a:r>
              <a:rPr lang="en-US" altLang="en-US" sz="2400" dirty="0"/>
              <a:t>(</a:t>
            </a:r>
            <a:r>
              <a:rPr lang="en-US" altLang="en-US" dirty="0">
                <a:latin typeface="Lucida Sans Unicode" pitchFamily="34" charset="0"/>
              </a:rPr>
              <a:t>σ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i="1" baseline="-25000" dirty="0">
                <a:sym typeface="Symbol" pitchFamily="18" charset="2"/>
              </a:rPr>
              <a:t>length &gt;= 100 </a:t>
            </a:r>
            <a:r>
              <a:rPr lang="en-US" altLang="en-US" b="1" i="1" baseline="-25000" dirty="0">
                <a:sym typeface="Symbol" pitchFamily="18" charset="2"/>
              </a:rPr>
              <a:t>AND</a:t>
            </a:r>
            <a:r>
              <a:rPr lang="en-US" altLang="en-US" i="1" baseline="-25000" dirty="0">
                <a:sym typeface="Symbol" pitchFamily="18" charset="2"/>
              </a:rPr>
              <a:t> </a:t>
            </a:r>
            <a:r>
              <a:rPr lang="en-US" altLang="en-US" i="1" baseline="-25000" dirty="0" err="1">
                <a:sym typeface="Symbol" pitchFamily="18" charset="2"/>
              </a:rPr>
              <a:t>studioName</a:t>
            </a:r>
            <a:r>
              <a:rPr lang="en-US" altLang="en-US" i="1" baseline="-25000" dirty="0">
                <a:sym typeface="Symbol" pitchFamily="18" charset="2"/>
              </a:rPr>
              <a:t> = ‘Fox’ </a:t>
            </a:r>
            <a:r>
              <a:rPr lang="en-US" dirty="0"/>
              <a:t>(</a:t>
            </a:r>
            <a:r>
              <a:rPr lang="en-US" dirty="0">
                <a:solidFill>
                  <a:schemeClr val="bg2"/>
                </a:solidFill>
              </a:rPr>
              <a:t>Movies</a:t>
            </a:r>
            <a:r>
              <a:rPr lang="en-US" dirty="0"/>
              <a:t>)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6563"/>
            <a:ext cx="821531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830F2442-C711-48EA-8A49-821B48DDBA7F" descr="830F2442-C711-48EA-8A49-821B48DDBA7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t="37267" r="1248" b="24948"/>
          <a:stretch>
            <a:fillRect/>
          </a:stretch>
        </p:blipFill>
        <p:spPr bwMode="auto">
          <a:xfrm>
            <a:off x="490538" y="104775"/>
            <a:ext cx="6835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561975"/>
            <a:ext cx="48196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062038"/>
            <a:ext cx="481965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00013"/>
            <a:ext cx="5048250" cy="665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7188"/>
            <a:ext cx="5715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066800"/>
            <a:ext cx="80137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159</Words>
  <Application>Microsoft Office PowerPoint</Application>
  <PresentationFormat>On-screen Show (4:3)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Verdana</vt:lpstr>
      <vt:lpstr>SimSun</vt:lpstr>
      <vt:lpstr>Arial</vt:lpstr>
      <vt:lpstr>Wingdings</vt:lpstr>
      <vt:lpstr>Monotype Sorts</vt:lpstr>
      <vt:lpstr>Lucida Sans Unicode</vt:lpstr>
      <vt:lpstr>Helvetica</vt:lpstr>
      <vt:lpstr>Symbol</vt:lpstr>
      <vt:lpstr>Times New Roman</vt:lpstr>
      <vt:lpstr>Globe</vt:lpstr>
      <vt:lpstr>Notation for Query Trees</vt:lpstr>
      <vt:lpstr>Expression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Donghui Zhang</dc:creator>
  <cp:lastModifiedBy>Administrator</cp:lastModifiedBy>
  <cp:revision>99</cp:revision>
  <dcterms:created xsi:type="dcterms:W3CDTF">2003-12-01T19:22:26Z</dcterms:created>
  <dcterms:modified xsi:type="dcterms:W3CDTF">2017-08-24T17:34:15Z</dcterms:modified>
</cp:coreProperties>
</file>