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1" r:id="rId3"/>
    <p:sldId id="292" r:id="rId4"/>
    <p:sldId id="293" r:id="rId5"/>
    <p:sldId id="294" r:id="rId6"/>
    <p:sldId id="313" r:id="rId7"/>
    <p:sldId id="314" r:id="rId8"/>
    <p:sldId id="315" r:id="rId9"/>
  </p:sldIdLst>
  <p:sldSz cx="9144000" cy="6858000" type="screen4x3"/>
  <p:notesSz cx="6997700" cy="9283700"/>
  <p:custShowLst>
    <p:custShow name="Custom Show 1" id="0">
      <p:sldLst>
        <p:sld r:id="rId8"/>
        <p:sld r:id="rId7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90" autoAdjust="0"/>
  </p:normalViewPr>
  <p:slideViewPr>
    <p:cSldViewPr snapToGrid="0">
      <p:cViewPr>
        <p:scale>
          <a:sx n="75" d="100"/>
          <a:sy n="75" d="100"/>
        </p:scale>
        <p:origin x="-324" y="-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C46E1B4E-0122-4382-8E54-83C88B20E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89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0E8789FF-7C35-4260-8187-A00D9F272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9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52CB09A1-6D37-4555-B66F-B58C8868E71A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2B9D28BA-D4B2-474F-80FA-43300EDE9738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5794C43D-0552-42A4-9C98-0550A9F2E950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E3DEF30C-F445-46E5-ABB3-A35591B23D35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B85777C-A44B-4039-A950-B3C739414775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7EF8B84-5BBE-4660-9031-C3044996110D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24134E99-74EA-4669-8677-6E9F3180B51D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4A0E90A8-3692-4E3E-9C86-0137EA1DC9BE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F2C4745-33FC-4A8E-B353-7B1879042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300F-26AD-483A-AC2F-E9808CB3B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EB874-D298-434C-ACE3-209E7C18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C24E-92B2-461F-8C4F-BA9D1AF70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87A77-6FA2-4FFC-A25E-236817C66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CBDC-903F-444D-B3BB-C399A39D3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3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DA1C-1985-46FE-8A06-FB63258F16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61C31-AED4-44ED-9627-3BCEB5CEE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0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F7BD7-D9CC-4215-BF17-356110C216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05150-2ACB-419F-A8DA-4D50532E1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EA1B-96A1-4683-BA7F-FE19BCDD8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82DC46-C350-4812-AD2C-FFE0565EBF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smtClean="0">
                <a:solidFill>
                  <a:schemeClr val="tx2"/>
                </a:solidFill>
              </a:rPr>
              <a:t>4.</a:t>
            </a:r>
            <a:fld id="{EE90BA0C-10E1-4C2D-9FEF-16A33356FD62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smtClean="0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DB User Management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Authorization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153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smtClean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en-US" sz="2000" b="1" smtClean="0">
                <a:solidFill>
                  <a:srgbClr val="000099"/>
                </a:solidFill>
              </a:rPr>
              <a:t>Read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reading, but not modification of data.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Insert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insertion of new data, but not modification of existing data.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Update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modification, but not deletion of data.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Delete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deletion of data.</a:t>
            </a:r>
          </a:p>
          <a:p>
            <a:pPr>
              <a:buFont typeface="Monotype Sorts" charset="2"/>
              <a:buNone/>
            </a:pPr>
            <a:endParaRPr lang="en-US" altLang="en-US" sz="2000" smtClean="0"/>
          </a:p>
          <a:p>
            <a:pPr>
              <a:buFont typeface="Monotype Sorts" charset="2"/>
              <a:buNone/>
            </a:pPr>
            <a:r>
              <a:rPr lang="en-US" altLang="en-US" sz="2000" smtClean="0"/>
              <a:t>Forms of authorization to modify the database schema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Index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creation and deletion of indices.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Resources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creation of new relations.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Alteration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addition or deletion of attributes in a relation.</a:t>
            </a:r>
          </a:p>
          <a:p>
            <a:r>
              <a:rPr lang="en-US" altLang="en-US" sz="2000" b="1" smtClean="0">
                <a:solidFill>
                  <a:srgbClr val="000099"/>
                </a:solidFill>
              </a:rPr>
              <a:t>Drop</a:t>
            </a:r>
            <a:r>
              <a:rPr lang="en-US" altLang="en-US" sz="2000" b="1" smtClean="0">
                <a:solidFill>
                  <a:schemeClr val="tx2"/>
                </a:solidFill>
              </a:rPr>
              <a:t> </a:t>
            </a:r>
            <a:r>
              <a:rPr lang="en-US" altLang="en-US" sz="2000" smtClean="0"/>
              <a:t>- allows deletion of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en-US" sz="2000" smtClean="0"/>
              <a:t>The </a:t>
            </a:r>
            <a:r>
              <a:rPr lang="en-US" altLang="en-US" sz="2000" b="1" smtClean="0">
                <a:solidFill>
                  <a:srgbClr val="000099"/>
                </a:solidFill>
              </a:rPr>
              <a:t>grant</a:t>
            </a:r>
            <a:r>
              <a:rPr lang="en-US" altLang="en-US" sz="2000" smtClean="0"/>
              <a:t> statement is used to confer authorization</a:t>
            </a:r>
            <a:endParaRPr lang="en-US" altLang="en-US" smtClean="0"/>
          </a:p>
          <a:p>
            <a:pPr>
              <a:buFont typeface="Monotype Sorts" charset="2"/>
              <a:buNone/>
            </a:pPr>
            <a:r>
              <a:rPr lang="en-US" altLang="en-US" smtClean="0"/>
              <a:t>		</a:t>
            </a:r>
            <a:r>
              <a:rPr lang="en-US" altLang="en-US" sz="2000" b="1" smtClean="0"/>
              <a:t>grant</a:t>
            </a:r>
            <a:r>
              <a:rPr lang="en-US" altLang="en-US" sz="2000" smtClean="0"/>
              <a:t> &lt;privilege list&gt;</a:t>
            </a:r>
            <a:endParaRPr lang="en-US" altLang="en-US" smtClean="0"/>
          </a:p>
          <a:p>
            <a:pPr>
              <a:buFont typeface="Monotype Sorts" charset="2"/>
              <a:buNone/>
            </a:pPr>
            <a:r>
              <a:rPr lang="en-US" altLang="en-US" smtClean="0"/>
              <a:t>		</a:t>
            </a:r>
            <a:r>
              <a:rPr lang="en-US" altLang="en-US" sz="2000" b="1" smtClean="0"/>
              <a:t>on </a:t>
            </a:r>
            <a:r>
              <a:rPr lang="en-US" altLang="en-US" sz="2000" smtClean="0"/>
              <a:t>&lt;relation name or view name&gt; </a:t>
            </a:r>
            <a:r>
              <a:rPr lang="en-US" altLang="en-US" sz="2000" b="1" smtClean="0"/>
              <a:t>to</a:t>
            </a:r>
            <a:r>
              <a:rPr lang="en-US" altLang="en-US" sz="2000" smtClean="0"/>
              <a:t> &lt;user list&gt;</a:t>
            </a:r>
            <a:endParaRPr lang="en-US" altLang="en-US" smtClean="0"/>
          </a:p>
          <a:p>
            <a:r>
              <a:rPr lang="en-US" altLang="en-US" sz="2000" smtClean="0"/>
              <a:t>&lt;user list&gt; is:</a:t>
            </a:r>
            <a:endParaRPr lang="en-US" altLang="en-US" smtClean="0"/>
          </a:p>
          <a:p>
            <a:pPr lvl="1"/>
            <a:r>
              <a:rPr lang="en-US" altLang="en-US" sz="2000" smtClean="0"/>
              <a:t>a user-id</a:t>
            </a:r>
            <a:endParaRPr lang="en-US" altLang="en-US" smtClean="0"/>
          </a:p>
          <a:p>
            <a:pPr lvl="1"/>
            <a:r>
              <a:rPr lang="en-US" altLang="en-US" sz="2000" b="1" smtClean="0"/>
              <a:t>public</a:t>
            </a:r>
            <a:r>
              <a:rPr lang="en-US" altLang="en-US" sz="2000" smtClean="0"/>
              <a:t>, which allows all valid users the privilege granted</a:t>
            </a:r>
            <a:endParaRPr lang="en-US" altLang="en-US" smtClean="0"/>
          </a:p>
          <a:p>
            <a:pPr lvl="1"/>
            <a:r>
              <a:rPr lang="en-US" altLang="en-US" sz="2000" smtClean="0"/>
              <a:t>A role (more on this later)</a:t>
            </a:r>
            <a:endParaRPr lang="en-US" altLang="en-US" smtClean="0"/>
          </a:p>
          <a:p>
            <a:r>
              <a:rPr lang="en-US" altLang="en-US" sz="2000" smtClean="0"/>
              <a:t>Granting a privilege on a view does not imply granting any privileges on the underlying relations.</a:t>
            </a:r>
          </a:p>
          <a:p>
            <a:endParaRPr lang="en-US" altLang="en-US" smtClean="0"/>
          </a:p>
          <a:p>
            <a:r>
              <a:rPr lang="en-US" altLang="en-US" sz="2000" smtClean="0"/>
              <a:t>The grantor of the privilege must already hold the privilege on the specified item (or be the database administrator).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20025" cy="5316537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 smtClean="0">
                <a:solidFill>
                  <a:srgbClr val="000099"/>
                </a:solidFill>
              </a:rPr>
              <a:t>select</a:t>
            </a:r>
            <a:r>
              <a:rPr lang="en-US" altLang="en-US" sz="2000" b="1" dirty="0" smtClean="0"/>
              <a:t>:</a:t>
            </a:r>
            <a:r>
              <a:rPr lang="en-US" altLang="en-US" sz="2000" dirty="0" smtClean="0"/>
              <a:t> allows read access to relation, or the ability to query using the view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sz="2000" dirty="0" smtClean="0"/>
              <a:t>Example: grant users </a:t>
            </a:r>
            <a:r>
              <a:rPr lang="en-US" altLang="en-US" sz="2000" i="1" dirty="0" smtClean="0"/>
              <a:t>U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U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and </a:t>
            </a:r>
            <a:r>
              <a:rPr lang="en-US" altLang="en-US" sz="2000" i="1" dirty="0" smtClean="0"/>
              <a:t>U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select</a:t>
            </a:r>
            <a:r>
              <a:rPr lang="en-US" altLang="en-US" sz="2000" dirty="0" smtClean="0"/>
              <a:t> authorization on the</a:t>
            </a:r>
            <a:r>
              <a:rPr lang="en-US" altLang="en-US" dirty="0" smtClean="0"/>
              <a:t> </a:t>
            </a:r>
            <a:r>
              <a:rPr lang="en-US" altLang="en-US" sz="2000" i="1" dirty="0" smtClean="0"/>
              <a:t>instructor</a:t>
            </a:r>
            <a:r>
              <a:rPr lang="en-US" altLang="en-US" i="1" dirty="0" smtClean="0"/>
              <a:t> </a:t>
            </a:r>
            <a:r>
              <a:rPr lang="en-US" altLang="en-US" sz="2000" dirty="0" smtClean="0"/>
              <a:t>relation:</a:t>
            </a:r>
            <a:endParaRPr lang="en-US" altLang="en-US" dirty="0" smtClean="0"/>
          </a:p>
          <a:p>
            <a:pPr>
              <a:buFont typeface="Monotype Sorts" charset="2"/>
              <a:buNone/>
              <a:defRPr/>
            </a:pPr>
            <a:r>
              <a:rPr lang="en-US" altLang="en-US" dirty="0" smtClean="0"/>
              <a:t>		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grant select on </a:t>
            </a:r>
            <a:r>
              <a:rPr lang="en-US" altLang="en-US" sz="2800" i="1" dirty="0" smtClean="0">
                <a:solidFill>
                  <a:schemeClr val="bg1">
                    <a:lumMod val="50000"/>
                  </a:schemeClr>
                </a:solidFill>
              </a:rPr>
              <a:t>instructor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US" altLang="en-US" sz="2800" i="1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en-US" sz="28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800" i="1" dirty="0" smtClean="0">
                <a:solidFill>
                  <a:schemeClr val="bg1">
                    <a:lumMod val="50000"/>
                  </a:schemeClr>
                </a:solidFill>
              </a:rPr>
              <a:t>, U</a:t>
            </a:r>
            <a:r>
              <a:rPr lang="en-US" altLang="en-US" sz="2800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800" i="1" dirty="0" smtClean="0">
                <a:solidFill>
                  <a:schemeClr val="bg1">
                    <a:lumMod val="50000"/>
                  </a:schemeClr>
                </a:solidFill>
              </a:rPr>
              <a:t>, U</a:t>
            </a:r>
            <a:r>
              <a:rPr lang="en-US" altLang="en-US" sz="2800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endParaRPr lang="en-US" altLang="en-US" sz="2000" b="1" dirty="0" smtClean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rgbClr val="000099"/>
                </a:solidFill>
              </a:rPr>
              <a:t>insert</a:t>
            </a:r>
            <a:r>
              <a:rPr lang="en-US" altLang="en-US" sz="2000" dirty="0" smtClean="0"/>
              <a:t>: the ability to insert tuples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b="1" dirty="0" smtClean="0">
                <a:solidFill>
                  <a:srgbClr val="000099"/>
                </a:solidFill>
              </a:rPr>
              <a:t>update</a:t>
            </a:r>
            <a:r>
              <a:rPr lang="en-US" altLang="en-US" sz="2000" dirty="0" smtClean="0"/>
              <a:t>: the ability  to update using the SQL update statement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b="1" dirty="0" smtClean="0">
                <a:solidFill>
                  <a:srgbClr val="000099"/>
                </a:solidFill>
              </a:rPr>
              <a:t>delete</a:t>
            </a:r>
            <a:r>
              <a:rPr lang="en-US" altLang="en-US" sz="2000" dirty="0" smtClean="0"/>
              <a:t>: the ability to delete tuples.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b="1" dirty="0" smtClean="0">
                <a:solidFill>
                  <a:srgbClr val="000099"/>
                </a:solidFill>
              </a:rPr>
              <a:t>all</a:t>
            </a:r>
            <a:r>
              <a:rPr lang="en-US" altLang="en-US" sz="2000" b="1" dirty="0" smtClean="0">
                <a:solidFill>
                  <a:schemeClr val="tx2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privileges</a:t>
            </a:r>
            <a:r>
              <a:rPr lang="en-US" altLang="en-US" sz="2000" dirty="0" smtClean="0"/>
              <a:t>: used as a short form for all the allowable privileges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en-US" sz="2000" dirty="0" smtClean="0"/>
              <a:t>The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revoke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statement is used to revoke authorization.</a:t>
            </a:r>
            <a:endParaRPr lang="en-US" altLang="en-US" dirty="0" smtClean="0"/>
          </a:p>
          <a:p>
            <a:pPr lvl="1">
              <a:buFont typeface="Monotype Sorts" charset="2"/>
              <a:buNone/>
              <a:defRPr/>
            </a:pPr>
            <a:r>
              <a:rPr lang="en-US" altLang="en-US" sz="2000" b="1" dirty="0" smtClean="0"/>
              <a:t>revoke </a:t>
            </a:r>
            <a:r>
              <a:rPr lang="en-US" altLang="en-US" sz="2000" dirty="0" smtClean="0"/>
              <a:t>&lt;privilege list&gt;</a:t>
            </a:r>
            <a:endParaRPr lang="en-US" altLang="en-US" dirty="0" smtClean="0"/>
          </a:p>
          <a:p>
            <a:pPr lvl="1">
              <a:buFont typeface="Monotype Sorts" charset="2"/>
              <a:buNone/>
              <a:defRPr/>
            </a:pPr>
            <a:r>
              <a:rPr lang="en-US" altLang="en-US" sz="2000" b="1" dirty="0" smtClean="0"/>
              <a:t>on </a:t>
            </a:r>
            <a:r>
              <a:rPr lang="en-US" altLang="en-US" sz="2000" dirty="0" smtClean="0"/>
              <a:t>&lt;relation name or view name&gt; </a:t>
            </a:r>
            <a:r>
              <a:rPr lang="en-US" altLang="en-US" sz="2000" b="1" dirty="0" smtClean="0"/>
              <a:t>from </a:t>
            </a:r>
            <a:r>
              <a:rPr lang="en-US" altLang="en-US" sz="2000" dirty="0" smtClean="0"/>
              <a:t>&lt;user list&gt;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dirty="0" smtClean="0"/>
              <a:t>Example:</a:t>
            </a:r>
            <a:endParaRPr lang="en-US" altLang="en-US" dirty="0" smtClean="0"/>
          </a:p>
          <a:p>
            <a:pPr lvl="1">
              <a:buFont typeface="Monotype Sorts" charset="2"/>
              <a:buNone/>
              <a:defRPr/>
            </a:pP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revoke select on </a:t>
            </a:r>
            <a:r>
              <a:rPr lang="en-US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branch 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en-US" altLang="en-US" sz="2000" i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, U</a:t>
            </a:r>
            <a:r>
              <a:rPr lang="en-US" altLang="en-US" sz="2000" i="1" baseline="-25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000" i="1" dirty="0" smtClean="0">
                <a:solidFill>
                  <a:schemeClr val="bg1">
                    <a:lumMod val="50000"/>
                  </a:schemeClr>
                </a:solidFill>
              </a:rPr>
              <a:t>, U</a:t>
            </a:r>
            <a:r>
              <a:rPr lang="en-US" altLang="en-US" sz="2000" i="1" baseline="-25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altLang="en-US" i="1" baseline="-25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altLang="en-US" sz="2000" dirty="0" smtClean="0"/>
              <a:t>&lt;privilege-list&gt; may be </a:t>
            </a:r>
            <a:r>
              <a:rPr lang="en-US" altLang="en-US" sz="2000" b="1" dirty="0" smtClean="0"/>
              <a:t>all </a:t>
            </a:r>
            <a:r>
              <a:rPr lang="en-US" altLang="en-US" sz="2000" dirty="0" smtClean="0"/>
              <a:t>to revoke all privileges the </a:t>
            </a:r>
            <a:r>
              <a:rPr lang="en-US" altLang="en-US" sz="2000" dirty="0" err="1" smtClean="0"/>
              <a:t>revokee</a:t>
            </a:r>
            <a:r>
              <a:rPr lang="en-US" altLang="en-US" sz="2000" dirty="0" smtClean="0"/>
              <a:t> may hold.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dirty="0" smtClean="0"/>
              <a:t>If &lt;</a:t>
            </a:r>
            <a:r>
              <a:rPr lang="en-US" altLang="en-US" sz="2000" dirty="0" err="1" smtClean="0"/>
              <a:t>revokee</a:t>
            </a:r>
            <a:r>
              <a:rPr lang="en-US" altLang="en-US" sz="2000" dirty="0" smtClean="0"/>
              <a:t>-list&gt; includes </a:t>
            </a:r>
            <a:r>
              <a:rPr lang="en-US" altLang="en-US" sz="2000" b="1" dirty="0" smtClean="0"/>
              <a:t>public, </a:t>
            </a:r>
            <a:r>
              <a:rPr lang="en-US" altLang="en-US" sz="2000" dirty="0" smtClean="0"/>
              <a:t>all users lose the privilege except those granted it explicitly.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dirty="0" smtClean="0"/>
              <a:t>If the same privilege was granted twice to the same user by different grantees, the user may retain the privilege after the revocation.</a:t>
            </a:r>
            <a:endParaRPr lang="en-US" altLang="en-US" dirty="0" smtClean="0"/>
          </a:p>
          <a:p>
            <a:pPr>
              <a:defRPr/>
            </a:pPr>
            <a:r>
              <a:rPr lang="en-US" altLang="en-US" sz="2000" dirty="0" smtClean="0"/>
              <a:t>All privileges that depend on the privilege being revoked are also revoked.</a:t>
            </a:r>
            <a:endParaRPr lang="en-US" altLang="en-US" dirty="0" smtClean="0"/>
          </a:p>
          <a:p>
            <a:pPr>
              <a:buFont typeface="Monotype Sorts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Roles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901700"/>
            <a:ext cx="7661275" cy="5095875"/>
          </a:xfrm>
        </p:spPr>
        <p:txBody>
          <a:bodyPr/>
          <a:lstStyle/>
          <a:p>
            <a:r>
              <a:rPr lang="en-US" altLang="en-US" sz="2400" b="1" smtClean="0">
                <a:solidFill>
                  <a:srgbClr val="000099"/>
                </a:solidFill>
              </a:rPr>
              <a:t>create role</a:t>
            </a:r>
            <a:r>
              <a:rPr lang="en-US" altLang="en-US" sz="2400" smtClean="0"/>
              <a:t> instructor;</a:t>
            </a:r>
          </a:p>
          <a:p>
            <a:r>
              <a:rPr lang="en-US" altLang="en-US" sz="2400" b="1" smtClean="0">
                <a:solidFill>
                  <a:srgbClr val="FF0000"/>
                </a:solidFill>
              </a:rPr>
              <a:t>grant</a:t>
            </a:r>
            <a:r>
              <a:rPr lang="en-US" altLang="en-US" sz="2400" smtClean="0">
                <a:solidFill>
                  <a:srgbClr val="FF0000"/>
                </a:solidFill>
              </a:rPr>
              <a:t> </a:t>
            </a:r>
            <a:r>
              <a:rPr lang="en-US" altLang="en-US" sz="2400" i="1" smtClean="0">
                <a:solidFill>
                  <a:srgbClr val="FF0000"/>
                </a:solidFill>
              </a:rPr>
              <a:t>instructor</a:t>
            </a:r>
            <a:r>
              <a:rPr lang="en-US" altLang="en-US" sz="2400" b="1" smtClean="0">
                <a:solidFill>
                  <a:srgbClr val="FF0000"/>
                </a:solidFill>
              </a:rPr>
              <a:t> to Amit;</a:t>
            </a:r>
          </a:p>
          <a:p>
            <a:endParaRPr lang="en-US" altLang="en-US" smtClean="0">
              <a:solidFill>
                <a:srgbClr val="FF0000"/>
              </a:solidFill>
            </a:endParaRPr>
          </a:p>
          <a:p>
            <a:r>
              <a:rPr lang="en-US" altLang="en-US" smtClean="0"/>
              <a:t>Privileges can be granted to roles:</a:t>
            </a:r>
          </a:p>
          <a:p>
            <a:pPr lvl="1"/>
            <a:r>
              <a:rPr lang="en-US" altLang="en-US" sz="2000" b="1" smtClean="0">
                <a:solidFill>
                  <a:srgbClr val="FF0000"/>
                </a:solidFill>
              </a:rPr>
              <a:t>grant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b="1" smtClean="0">
                <a:solidFill>
                  <a:srgbClr val="FF0000"/>
                </a:solidFill>
              </a:rPr>
              <a:t>select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b="1" smtClean="0">
                <a:solidFill>
                  <a:srgbClr val="FF0000"/>
                </a:solidFill>
              </a:rPr>
              <a:t>on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i="1" smtClean="0">
                <a:solidFill>
                  <a:srgbClr val="FF0000"/>
                </a:solidFill>
              </a:rPr>
              <a:t>takes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b="1" smtClean="0">
                <a:solidFill>
                  <a:srgbClr val="FF0000"/>
                </a:solidFill>
              </a:rPr>
              <a:t>to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r>
              <a:rPr lang="en-US" altLang="en-US" sz="2000" i="1" smtClean="0">
                <a:solidFill>
                  <a:srgbClr val="FF0000"/>
                </a:solidFill>
              </a:rPr>
              <a:t>instructor</a:t>
            </a:r>
            <a:r>
              <a:rPr lang="en-US" altLang="en-US" sz="2000" smtClean="0">
                <a:solidFill>
                  <a:srgbClr val="FF0000"/>
                </a:solidFill>
              </a:rPr>
              <a:t>;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Roles can be granted to users, as well as to other roles</a:t>
            </a:r>
          </a:p>
          <a:p>
            <a:pPr lvl="1"/>
            <a:r>
              <a:rPr lang="en-US" altLang="en-US" b="1" smtClean="0"/>
              <a:t>create</a:t>
            </a:r>
            <a:r>
              <a:rPr lang="en-US" altLang="en-US" smtClean="0"/>
              <a:t> </a:t>
            </a:r>
            <a:r>
              <a:rPr lang="en-US" altLang="en-US" b="1" smtClean="0"/>
              <a:t>role</a:t>
            </a:r>
            <a:r>
              <a:rPr lang="en-US" altLang="en-US" smtClean="0"/>
              <a:t> </a:t>
            </a:r>
            <a:r>
              <a:rPr lang="en-US" altLang="en-US" i="1" smtClean="0"/>
              <a:t>teaching_assistant</a:t>
            </a:r>
          </a:p>
          <a:p>
            <a:pPr lvl="1"/>
            <a:r>
              <a:rPr lang="en-US" altLang="en-US" b="1" smtClean="0"/>
              <a:t>grant</a:t>
            </a:r>
            <a:r>
              <a:rPr lang="en-US" altLang="en-US" smtClean="0"/>
              <a:t> </a:t>
            </a:r>
            <a:r>
              <a:rPr lang="en-US" altLang="en-US" i="1" smtClean="0"/>
              <a:t>teaching_assistant</a:t>
            </a:r>
            <a:r>
              <a:rPr lang="en-US" altLang="en-US" smtClean="0"/>
              <a:t> </a:t>
            </a:r>
            <a:r>
              <a:rPr lang="en-US" altLang="en-US" b="1" smtClean="0"/>
              <a:t>to</a:t>
            </a:r>
            <a:r>
              <a:rPr lang="en-US" altLang="en-US" smtClean="0"/>
              <a:t> </a:t>
            </a:r>
            <a:r>
              <a:rPr lang="en-US" altLang="en-US" i="1" smtClean="0"/>
              <a:t>instructor</a:t>
            </a:r>
            <a:r>
              <a:rPr lang="en-US" altLang="en-US" smtClean="0"/>
              <a:t>;</a:t>
            </a:r>
          </a:p>
          <a:p>
            <a:pPr lvl="2"/>
            <a:r>
              <a:rPr lang="en-US" altLang="en-US" i="1" smtClean="0"/>
              <a:t>Instructor</a:t>
            </a:r>
            <a:r>
              <a:rPr lang="en-US" altLang="en-US" smtClean="0"/>
              <a:t> inherits all privileges of </a:t>
            </a:r>
            <a:r>
              <a:rPr lang="en-US" altLang="en-US" i="1" smtClean="0"/>
              <a:t>teaching_assistant</a:t>
            </a:r>
          </a:p>
          <a:p>
            <a:pPr lvl="2"/>
            <a:endParaRPr lang="en-US" altLang="en-US" i="1" smtClean="0"/>
          </a:p>
          <a:p>
            <a:r>
              <a:rPr lang="en-US" altLang="en-US" smtClean="0"/>
              <a:t>Chain of roles</a:t>
            </a:r>
          </a:p>
          <a:p>
            <a:pPr lvl="1"/>
            <a:r>
              <a:rPr lang="en-US" altLang="en-US" b="1" smtClean="0"/>
              <a:t>create</a:t>
            </a:r>
            <a:r>
              <a:rPr lang="en-US" altLang="en-US" smtClean="0"/>
              <a:t> </a:t>
            </a:r>
            <a:r>
              <a:rPr lang="en-US" altLang="en-US" b="1" smtClean="0"/>
              <a:t>role</a:t>
            </a:r>
            <a:r>
              <a:rPr lang="en-US" altLang="en-US" smtClean="0"/>
              <a:t> </a:t>
            </a:r>
            <a:r>
              <a:rPr lang="en-US" altLang="en-US" i="1" smtClean="0"/>
              <a:t>dean</a:t>
            </a:r>
            <a:r>
              <a:rPr lang="en-US" altLang="en-US" smtClean="0"/>
              <a:t>;</a:t>
            </a:r>
          </a:p>
          <a:p>
            <a:pPr lvl="1"/>
            <a:r>
              <a:rPr lang="en-US" altLang="en-US" b="1" smtClean="0"/>
              <a:t>grant</a:t>
            </a:r>
            <a:r>
              <a:rPr lang="en-US" altLang="en-US" smtClean="0"/>
              <a:t> </a:t>
            </a:r>
            <a:r>
              <a:rPr lang="en-US" altLang="en-US" i="1" smtClean="0"/>
              <a:t>instructor</a:t>
            </a:r>
            <a:r>
              <a:rPr lang="en-US" altLang="en-US" smtClean="0"/>
              <a:t> </a:t>
            </a:r>
            <a:r>
              <a:rPr lang="en-US" altLang="en-US" b="1" smtClean="0"/>
              <a:t>to</a:t>
            </a:r>
            <a:r>
              <a:rPr lang="en-US" altLang="en-US" smtClean="0"/>
              <a:t> </a:t>
            </a:r>
            <a:r>
              <a:rPr lang="en-US" altLang="en-US" i="1" smtClean="0"/>
              <a:t>dean</a:t>
            </a:r>
            <a:r>
              <a:rPr lang="en-US" altLang="en-US" smtClean="0"/>
              <a:t>;</a:t>
            </a:r>
          </a:p>
          <a:p>
            <a:pPr lvl="1"/>
            <a:r>
              <a:rPr lang="en-US" altLang="en-US" b="1" smtClean="0"/>
              <a:t>grant</a:t>
            </a:r>
            <a:r>
              <a:rPr lang="en-US" altLang="en-US" smtClean="0"/>
              <a:t> </a:t>
            </a:r>
            <a:r>
              <a:rPr lang="en-US" altLang="en-US" i="1" smtClean="0"/>
              <a:t>dean</a:t>
            </a:r>
            <a:r>
              <a:rPr lang="en-US" altLang="en-US" smtClean="0"/>
              <a:t> </a:t>
            </a:r>
            <a:r>
              <a:rPr lang="en-US" altLang="en-US" b="1" smtClean="0"/>
              <a:t>to</a:t>
            </a:r>
            <a:r>
              <a:rPr lang="en-US" altLang="en-US" smtClean="0"/>
              <a:t> Omar;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on Views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307012"/>
          </a:xfrm>
        </p:spPr>
        <p:txBody>
          <a:bodyPr/>
          <a:lstStyle/>
          <a:p>
            <a:r>
              <a:rPr lang="en-US" altLang="en-US" sz="2000" b="1" smtClean="0"/>
              <a:t>create view </a:t>
            </a:r>
            <a:r>
              <a:rPr lang="en-US" altLang="en-US" sz="2000" i="1" smtClean="0"/>
              <a:t>geo_instructor </a:t>
            </a:r>
            <a:r>
              <a:rPr lang="en-US" altLang="en-US" sz="2000" b="1" smtClean="0"/>
              <a:t>as</a:t>
            </a:r>
            <a:br>
              <a:rPr lang="en-US" altLang="en-US" sz="2000" b="1" smtClean="0"/>
            </a:br>
            <a:r>
              <a:rPr lang="en-US" altLang="en-US" sz="2000" smtClean="0"/>
              <a:t>(</a:t>
            </a:r>
            <a:r>
              <a:rPr lang="en-US" altLang="en-US" sz="2000" b="1" smtClean="0"/>
              <a:t>select </a:t>
            </a:r>
            <a:r>
              <a:rPr lang="en-US" altLang="en-US" sz="2000" smtClean="0"/>
              <a:t>*</a:t>
            </a:r>
            <a:br>
              <a:rPr lang="en-US" altLang="en-US" sz="2000" smtClean="0"/>
            </a:br>
            <a:r>
              <a:rPr lang="en-US" altLang="en-US" sz="2000" b="1" smtClean="0"/>
              <a:t>from </a:t>
            </a:r>
            <a:r>
              <a:rPr lang="en-US" altLang="en-US" sz="2000" i="1" smtClean="0"/>
              <a:t>instructor</a:t>
            </a:r>
            <a:br>
              <a:rPr lang="en-US" altLang="en-US" sz="2000" i="1" smtClean="0"/>
            </a:br>
            <a:r>
              <a:rPr lang="en-US" altLang="en-US" sz="2000" b="1" smtClean="0"/>
              <a:t>where </a:t>
            </a:r>
            <a:r>
              <a:rPr lang="en-US" altLang="en-US" sz="2000" i="1" smtClean="0"/>
              <a:t>dept_name </a:t>
            </a:r>
            <a:r>
              <a:rPr lang="en-US" altLang="en-US" sz="2000" smtClean="0"/>
              <a:t>= ’Geology’);</a:t>
            </a:r>
          </a:p>
          <a:p>
            <a:endParaRPr lang="en-US" altLang="en-US" sz="2000" smtClean="0"/>
          </a:p>
          <a:p>
            <a:r>
              <a:rPr lang="en-US" altLang="en-US" sz="2000" b="1" smtClean="0">
                <a:solidFill>
                  <a:srgbClr val="FF0000"/>
                </a:solidFill>
              </a:rPr>
              <a:t>grant select on </a:t>
            </a:r>
            <a:r>
              <a:rPr lang="en-US" altLang="en-US" sz="2000" i="1" smtClean="0">
                <a:solidFill>
                  <a:srgbClr val="FF0000"/>
                </a:solidFill>
              </a:rPr>
              <a:t>geo_instructor </a:t>
            </a:r>
            <a:r>
              <a:rPr lang="en-US" altLang="en-US" sz="2000" b="1" smtClean="0">
                <a:solidFill>
                  <a:srgbClr val="FF0000"/>
                </a:solidFill>
              </a:rPr>
              <a:t>to </a:t>
            </a:r>
            <a:r>
              <a:rPr lang="en-US" altLang="en-US" sz="2000" i="1" smtClean="0">
                <a:solidFill>
                  <a:srgbClr val="FF0000"/>
                </a:solidFill>
              </a:rPr>
              <a:t> geo_staff</a:t>
            </a:r>
          </a:p>
          <a:p>
            <a:endParaRPr lang="en-US" altLang="en-US" sz="2000" i="1" smtClean="0"/>
          </a:p>
          <a:p>
            <a:r>
              <a:rPr lang="en-US" altLang="en-US" sz="2000" smtClean="0"/>
              <a:t>Suppose that a  </a:t>
            </a:r>
            <a:r>
              <a:rPr lang="en-US" altLang="en-US" sz="2000" i="1" smtClean="0"/>
              <a:t>geo_staff</a:t>
            </a:r>
            <a:r>
              <a:rPr lang="en-US" altLang="en-US" sz="2000" smtClean="0"/>
              <a:t> member issues</a:t>
            </a:r>
          </a:p>
          <a:p>
            <a:pPr lvl="1"/>
            <a:r>
              <a:rPr lang="en-US" altLang="en-US" sz="2000" b="1" smtClean="0"/>
              <a:t>select </a:t>
            </a:r>
            <a:r>
              <a:rPr lang="en-US" altLang="en-US" sz="2000" smtClean="0"/>
              <a:t>*</a:t>
            </a:r>
            <a:br>
              <a:rPr lang="en-US" altLang="en-US" sz="2000" smtClean="0"/>
            </a:br>
            <a:r>
              <a:rPr lang="en-US" altLang="en-US" sz="2000" b="1" smtClean="0"/>
              <a:t>from </a:t>
            </a:r>
            <a:r>
              <a:rPr lang="en-US" altLang="en-US" sz="2000" i="1" smtClean="0"/>
              <a:t>geo_instructor</a:t>
            </a:r>
            <a:r>
              <a:rPr lang="en-US" altLang="en-US" sz="2000" smtClean="0"/>
              <a:t>;</a:t>
            </a:r>
          </a:p>
          <a:p>
            <a:r>
              <a:rPr lang="en-US" altLang="en-US" sz="2000" smtClean="0"/>
              <a:t>What if </a:t>
            </a:r>
          </a:p>
          <a:p>
            <a:pPr lvl="1"/>
            <a:r>
              <a:rPr lang="en-US" altLang="en-US" sz="2000" i="1" smtClean="0"/>
              <a:t>geo_staff</a:t>
            </a:r>
            <a:r>
              <a:rPr lang="en-US" altLang="en-US" sz="2000" smtClean="0"/>
              <a:t> does not have permissions on </a:t>
            </a:r>
            <a:r>
              <a:rPr lang="en-US" altLang="en-US" sz="2000" i="1" smtClean="0"/>
              <a:t>instructor?</a:t>
            </a:r>
          </a:p>
          <a:p>
            <a:pPr lvl="1"/>
            <a:r>
              <a:rPr lang="en-US" altLang="en-US" sz="2000" smtClean="0"/>
              <a:t>creator of view did not have some permissions on </a:t>
            </a:r>
            <a:r>
              <a:rPr lang="en-US" altLang="en-US" sz="2000" i="1" smtClean="0"/>
              <a:t>instructor?</a:t>
            </a:r>
            <a:endParaRPr lang="en-US" altLang="en-US" sz="2000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Authorization Features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smtClean="0"/>
              <a:t>references</a:t>
            </a:r>
            <a:r>
              <a:rPr lang="en-US" altLang="en-US" sz="2000" smtClean="0"/>
              <a:t> privilege to create foreign key</a:t>
            </a:r>
            <a:endParaRPr lang="en-US" altLang="en-US" smtClean="0"/>
          </a:p>
          <a:p>
            <a:pPr lvl="1"/>
            <a:r>
              <a:rPr lang="en-US" altLang="en-US" sz="2000" b="1" smtClean="0"/>
              <a:t>grant reference </a:t>
            </a:r>
            <a:r>
              <a:rPr lang="en-US" altLang="en-US" sz="2000" smtClean="0"/>
              <a:t>(</a:t>
            </a:r>
            <a:r>
              <a:rPr lang="en-US" altLang="en-US" sz="2000" i="1" smtClean="0"/>
              <a:t>dept_name</a:t>
            </a:r>
            <a:r>
              <a:rPr lang="en-US" altLang="en-US" sz="2000" smtClean="0"/>
              <a:t>) </a:t>
            </a:r>
            <a:r>
              <a:rPr lang="en-US" altLang="en-US" sz="2000" b="1" smtClean="0"/>
              <a:t>on </a:t>
            </a:r>
            <a:r>
              <a:rPr lang="en-US" altLang="en-US" sz="2000" i="1" smtClean="0"/>
              <a:t>department </a:t>
            </a:r>
            <a:r>
              <a:rPr lang="en-US" altLang="en-US" sz="2000" b="1" smtClean="0"/>
              <a:t>to </a:t>
            </a:r>
            <a:r>
              <a:rPr lang="en-US" altLang="en-US" sz="2000" smtClean="0"/>
              <a:t>Mariano;</a:t>
            </a:r>
            <a:endParaRPr lang="en-US" altLang="en-US" smtClean="0"/>
          </a:p>
          <a:p>
            <a:pPr lvl="1"/>
            <a:r>
              <a:rPr lang="en-US" altLang="en-US" sz="2000" smtClean="0"/>
              <a:t>why is this required?</a:t>
            </a:r>
          </a:p>
          <a:p>
            <a:pPr lvl="1"/>
            <a:endParaRPr lang="en-US" altLang="en-US" smtClean="0"/>
          </a:p>
          <a:p>
            <a:r>
              <a:rPr lang="en-US" altLang="en-US" sz="2000" smtClean="0"/>
              <a:t>transfer of privileges</a:t>
            </a:r>
            <a:endParaRPr lang="en-US" altLang="en-US" smtClean="0"/>
          </a:p>
          <a:p>
            <a:pPr lvl="1"/>
            <a:r>
              <a:rPr lang="en-US" altLang="en-US" sz="2000" b="1" smtClean="0"/>
              <a:t>grant select on </a:t>
            </a:r>
            <a:r>
              <a:rPr lang="en-US" altLang="en-US" sz="2000" i="1" smtClean="0"/>
              <a:t>department </a:t>
            </a:r>
            <a:r>
              <a:rPr lang="en-US" altLang="en-US" sz="2000" b="1" smtClean="0"/>
              <a:t>to </a:t>
            </a:r>
            <a:r>
              <a:rPr lang="en-US" altLang="en-US" sz="2000" smtClean="0"/>
              <a:t>Amit </a:t>
            </a:r>
            <a:r>
              <a:rPr lang="en-US" altLang="en-US" sz="2000" b="1" smtClean="0"/>
              <a:t>with grant option</a:t>
            </a:r>
            <a:r>
              <a:rPr lang="en-US" altLang="en-US" sz="2000" smtClean="0"/>
              <a:t>;</a:t>
            </a:r>
            <a:endParaRPr lang="en-US" altLang="en-US" smtClean="0"/>
          </a:p>
          <a:p>
            <a:pPr lvl="1"/>
            <a:r>
              <a:rPr lang="en-US" altLang="en-US" sz="2000" b="1" smtClean="0"/>
              <a:t>revoke select on </a:t>
            </a:r>
            <a:r>
              <a:rPr lang="en-US" altLang="en-US" sz="2000" i="1" smtClean="0"/>
              <a:t>department </a:t>
            </a:r>
            <a:r>
              <a:rPr lang="en-US" altLang="en-US" sz="2000" b="1" smtClean="0"/>
              <a:t>from </a:t>
            </a:r>
            <a:r>
              <a:rPr lang="en-US" altLang="en-US" sz="2000" smtClean="0"/>
              <a:t>Amit, Satoshi </a:t>
            </a:r>
            <a:r>
              <a:rPr lang="en-US" altLang="en-US" sz="2000" b="1" smtClean="0"/>
              <a:t>cascade</a:t>
            </a:r>
            <a:r>
              <a:rPr lang="en-US" altLang="en-US" sz="2000" smtClean="0"/>
              <a:t>;</a:t>
            </a:r>
            <a:endParaRPr lang="en-US" altLang="en-US" smtClean="0"/>
          </a:p>
          <a:p>
            <a:pPr lvl="1"/>
            <a:r>
              <a:rPr lang="en-US" altLang="en-US" sz="2000" b="1" smtClean="0"/>
              <a:t>revoke select on </a:t>
            </a:r>
            <a:r>
              <a:rPr lang="en-US" altLang="en-US" sz="2000" i="1" smtClean="0"/>
              <a:t>department </a:t>
            </a:r>
            <a:r>
              <a:rPr lang="en-US" altLang="en-US" sz="2000" b="1" smtClean="0"/>
              <a:t>from </a:t>
            </a:r>
            <a:r>
              <a:rPr lang="en-US" altLang="en-US" sz="2000" smtClean="0"/>
              <a:t>Amit, Satoshi </a:t>
            </a:r>
            <a:r>
              <a:rPr lang="en-US" altLang="en-US" sz="2000" b="1" smtClean="0"/>
              <a:t>restrict</a:t>
            </a:r>
            <a:r>
              <a:rPr lang="en-US" altLang="en-US" sz="2000" smtClean="0"/>
              <a:t>;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41988</TotalTime>
  <Words>403</Words>
  <Application>Microsoft Office PowerPoint</Application>
  <PresentationFormat>On-screen Show (4:3)</PresentationFormat>
  <Paragraphs>87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Helvetica</vt:lpstr>
      <vt:lpstr>MS PGothic</vt:lpstr>
      <vt:lpstr>Arial</vt:lpstr>
      <vt:lpstr>Monotype Sorts</vt:lpstr>
      <vt:lpstr>Webdings</vt:lpstr>
      <vt:lpstr>Times New Roman</vt:lpstr>
      <vt:lpstr>2_db-5-grey</vt:lpstr>
      <vt:lpstr>DB User Management</vt:lpstr>
      <vt:lpstr>Authorization</vt:lpstr>
      <vt:lpstr>Authorization Specification in SQL</vt:lpstr>
      <vt:lpstr>Privileges in SQL</vt:lpstr>
      <vt:lpstr>Revoking Authorization in SQL</vt:lpstr>
      <vt:lpstr>Roles</vt:lpstr>
      <vt:lpstr>Authorization on Views</vt:lpstr>
      <vt:lpstr>Other Authorization Features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Omar M. Aldawud</cp:lastModifiedBy>
  <cp:revision>238</cp:revision>
  <cp:lastPrinted>2005-01-10T21:51:57Z</cp:lastPrinted>
  <dcterms:created xsi:type="dcterms:W3CDTF">1999-11-04T20:50:09Z</dcterms:created>
  <dcterms:modified xsi:type="dcterms:W3CDTF">2017-04-06T17:37:53Z</dcterms:modified>
</cp:coreProperties>
</file>