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4"/>
  </p:notesMasterIdLst>
  <p:sldIdLst>
    <p:sldId id="333" r:id="rId2"/>
    <p:sldId id="334" r:id="rId3"/>
    <p:sldId id="335" r:id="rId4"/>
    <p:sldId id="336" r:id="rId5"/>
    <p:sldId id="337" r:id="rId6"/>
    <p:sldId id="338" r:id="rId7"/>
    <p:sldId id="339" r:id="rId8"/>
    <p:sldId id="340" r:id="rId9"/>
    <p:sldId id="341" r:id="rId10"/>
    <p:sldId id="342" r:id="rId11"/>
    <p:sldId id="354" r:id="rId12"/>
    <p:sldId id="343" r:id="rId13"/>
    <p:sldId id="344" r:id="rId14"/>
    <p:sldId id="345" r:id="rId15"/>
    <p:sldId id="346" r:id="rId16"/>
    <p:sldId id="347" r:id="rId17"/>
    <p:sldId id="348" r:id="rId18"/>
    <p:sldId id="349" r:id="rId19"/>
    <p:sldId id="350" r:id="rId20"/>
    <p:sldId id="351" r:id="rId21"/>
    <p:sldId id="352" r:id="rId22"/>
    <p:sldId id="35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74" autoAdjust="0"/>
  </p:normalViewPr>
  <p:slideViewPr>
    <p:cSldViewPr>
      <p:cViewPr>
        <p:scale>
          <a:sx n="75" d="100"/>
          <a:sy n="75" d="100"/>
        </p:scale>
        <p:origin x="-2664" y="-4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A601B011-60A1-45DC-8708-6675735D025D}" type="datetimeFigureOut">
              <a:rPr lang="en-US"/>
              <a:pPr>
                <a:defRPr/>
              </a:pPr>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BF15ABE-980D-48CF-960D-211A575103BC}" type="slidenum">
              <a:rPr lang="en-US" altLang="en-US"/>
              <a:pPr>
                <a:defRPr/>
              </a:pPr>
              <a:t>‹#›</a:t>
            </a:fld>
            <a:endParaRPr lang="en-US" altLang="en-US"/>
          </a:p>
        </p:txBody>
      </p:sp>
    </p:spTree>
    <p:extLst>
      <p:ext uri="{BB962C8B-B14F-4D97-AF65-F5344CB8AC3E}">
        <p14:creationId xmlns:p14="http://schemas.microsoft.com/office/powerpoint/2010/main" val="3413989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C3C0D95-CAE0-4F65-8A51-C1CBBC5CF58F}"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12204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i="1"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D778FF6-D7DA-46E3-9CEA-67EBE618F9A3}"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229368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E4F23-617F-4014-A311-2507C1A2D10C}" type="slidenum">
              <a:rPr lang="en-CA" altLang="en-US" smtClean="0"/>
              <a:pPr/>
              <a:t>12</a:t>
            </a:fld>
            <a:endParaRPr lang="en-CA" altLang="en-US"/>
          </a:p>
        </p:txBody>
      </p:sp>
    </p:spTree>
    <p:extLst>
      <p:ext uri="{BB962C8B-B14F-4D97-AF65-F5344CB8AC3E}">
        <p14:creationId xmlns:p14="http://schemas.microsoft.com/office/powerpoint/2010/main" val="3580942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AFD1F-0EA4-4B8F-9E97-064AF67C6FC2}" type="slidenum">
              <a:rPr lang="en-CA" altLang="en-US"/>
              <a:pPr/>
              <a:t>13</a:t>
            </a:fld>
            <a:endParaRPr lang="en-CA" alt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203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81695-5E11-48AA-A3B8-1C801CDDE4BA}" type="slidenum">
              <a:rPr lang="en-CA" altLang="en-US"/>
              <a:pPr/>
              <a:t>14</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578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436F6-12D7-4A6C-B078-337220068AC7}" type="slidenum">
              <a:rPr lang="en-CA" altLang="en-US"/>
              <a:pPr/>
              <a:t>15</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336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A3017-A6A0-4292-BBE1-B1706E75383C}" type="slidenum">
              <a:rPr lang="en-CA" altLang="en-US"/>
              <a:pPr/>
              <a:t>16</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340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88A1A-6581-49FE-86D4-CD767233B729}" type="slidenum">
              <a:rPr lang="en-CA" altLang="en-US"/>
              <a:pPr/>
              <a:t>17</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30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BE7C8-59EE-4CB3-8F88-0BA64AEACD8B}" type="slidenum">
              <a:rPr lang="en-CA" altLang="en-US"/>
              <a:pPr/>
              <a:t>18</a:t>
            </a:fld>
            <a:endParaRPr lang="en-CA"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6160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4FF7D-FB6F-497B-B237-1C57FC91FE20}" type="slidenum">
              <a:rPr lang="en-CA" altLang="en-US"/>
              <a:pPr/>
              <a:t>19</a:t>
            </a:fld>
            <a:endParaRPr lang="en-CA"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99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06EEA4-9DBC-3142-B8D5-DBEC336D0C2C}" type="slidenum">
              <a:rPr lang="en-US" smtClean="0"/>
              <a:pPr/>
              <a:t>20</a:t>
            </a:fld>
            <a:endParaRPr lang="en-US"/>
          </a:p>
        </p:txBody>
      </p:sp>
    </p:spTree>
    <p:extLst>
      <p:ext uri="{BB962C8B-B14F-4D97-AF65-F5344CB8AC3E}">
        <p14:creationId xmlns:p14="http://schemas.microsoft.com/office/powerpoint/2010/main" val="184622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2B835EE-4A78-4DAC-9AE5-109AD1EF3AF5}" type="slidenum">
              <a:rPr lang="en-US" altLang="en-US" smtClean="0"/>
              <a:pPr>
                <a:spcBef>
                  <a:spcPct val="0"/>
                </a:spcBef>
              </a:pPr>
              <a:t>2</a:t>
            </a:fld>
            <a:endParaRPr lang="en-US" altLang="en-US" smtClean="0"/>
          </a:p>
        </p:txBody>
      </p:sp>
    </p:spTree>
    <p:extLst>
      <p:ext uri="{BB962C8B-B14F-4D97-AF65-F5344CB8AC3E}">
        <p14:creationId xmlns:p14="http://schemas.microsoft.com/office/powerpoint/2010/main" val="1976756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06EEA4-9DBC-3142-B8D5-DBEC336D0C2C}" type="slidenum">
              <a:rPr lang="en-US" smtClean="0"/>
              <a:pPr/>
              <a:t>21</a:t>
            </a:fld>
            <a:endParaRPr lang="en-US"/>
          </a:p>
        </p:txBody>
      </p:sp>
    </p:spTree>
    <p:extLst>
      <p:ext uri="{BB962C8B-B14F-4D97-AF65-F5344CB8AC3E}">
        <p14:creationId xmlns:p14="http://schemas.microsoft.com/office/powerpoint/2010/main" val="3381872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06EEA4-9DBC-3142-B8D5-DBEC336D0C2C}" type="slidenum">
              <a:rPr lang="en-US" smtClean="0"/>
              <a:pPr/>
              <a:t>22</a:t>
            </a:fld>
            <a:endParaRPr lang="en-US"/>
          </a:p>
        </p:txBody>
      </p:sp>
    </p:spTree>
    <p:extLst>
      <p:ext uri="{BB962C8B-B14F-4D97-AF65-F5344CB8AC3E}">
        <p14:creationId xmlns:p14="http://schemas.microsoft.com/office/powerpoint/2010/main" val="398432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8A3A4FD-2F22-42AA-A43A-DC741682DAA0}" type="slidenum">
              <a:rPr lang="en-US" altLang="en-US" smtClean="0"/>
              <a:pPr>
                <a:spcBef>
                  <a:spcPct val="0"/>
                </a:spcBef>
              </a:pPr>
              <a:t>3</a:t>
            </a:fld>
            <a:endParaRPr lang="en-US" altLang="en-US" smtClean="0"/>
          </a:p>
        </p:txBody>
      </p:sp>
    </p:spTree>
    <p:extLst>
      <p:ext uri="{BB962C8B-B14F-4D97-AF65-F5344CB8AC3E}">
        <p14:creationId xmlns:p14="http://schemas.microsoft.com/office/powerpoint/2010/main" val="17453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58A8AB6-26B9-4E12-9EA9-E9F6ED5569F1}" type="slidenum">
              <a:rPr lang="en-US" altLang="en-US" smtClean="0"/>
              <a:pPr>
                <a:spcBef>
                  <a:spcPct val="0"/>
                </a:spcBef>
              </a:pPr>
              <a:t>4</a:t>
            </a:fld>
            <a:endParaRPr lang="en-US" altLang="en-US" smtClean="0"/>
          </a:p>
        </p:txBody>
      </p:sp>
    </p:spTree>
    <p:extLst>
      <p:ext uri="{BB962C8B-B14F-4D97-AF65-F5344CB8AC3E}">
        <p14:creationId xmlns:p14="http://schemas.microsoft.com/office/powerpoint/2010/main" val="217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5C387CC-D138-4F69-A10D-642E83A408BD}" type="slidenum">
              <a:rPr lang="en-US" altLang="en-US" smtClean="0"/>
              <a:pPr>
                <a:spcBef>
                  <a:spcPct val="0"/>
                </a:spcBef>
              </a:pPr>
              <a:t>5</a:t>
            </a:fld>
            <a:endParaRPr lang="en-US" altLang="en-US" smtClean="0"/>
          </a:p>
        </p:txBody>
      </p:sp>
    </p:spTree>
    <p:extLst>
      <p:ext uri="{BB962C8B-B14F-4D97-AF65-F5344CB8AC3E}">
        <p14:creationId xmlns:p14="http://schemas.microsoft.com/office/powerpoint/2010/main" val="259803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6432495-F945-40F8-8C70-5D617A786081}" type="slidenum">
              <a:rPr lang="en-US" altLang="en-US" smtClean="0"/>
              <a:pPr>
                <a:spcBef>
                  <a:spcPct val="0"/>
                </a:spcBef>
              </a:pPr>
              <a:t>6</a:t>
            </a:fld>
            <a:endParaRPr lang="en-US" altLang="en-US" smtClean="0"/>
          </a:p>
        </p:txBody>
      </p:sp>
    </p:spTree>
    <p:extLst>
      <p:ext uri="{BB962C8B-B14F-4D97-AF65-F5344CB8AC3E}">
        <p14:creationId xmlns:p14="http://schemas.microsoft.com/office/powerpoint/2010/main" val="252072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191-192</a:t>
            </a:r>
          </a:p>
          <a:p>
            <a:pPr eaLnBrk="1" hangingPunct="1">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345B94D-EE5E-4435-AE5C-456505C2C149}"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93333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187-190</a:t>
            </a:r>
          </a:p>
          <a:p>
            <a:pPr eaLnBrk="1" hangingPunct="1">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75F601E-FCCC-44EB-9CAF-DD0D3769EAF6}"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250121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smtClean="0"/>
              <a:t>In the preceding examples, for the simplicity of illustration, we used the primary key value of the record as the index pointer.  In practice the value of the index pointer can be a physical address of the record on the disk or some other mechanism that relates to the physical location of records</a:t>
            </a:r>
          </a:p>
          <a:p>
            <a:pPr eaLnBrk="1" hangingPunct="1">
              <a:spcBef>
                <a:spcPct val="0"/>
              </a:spcBef>
            </a:pPr>
            <a:endParaRPr lang="en-US" altLang="en-US" dirty="0" smtClean="0"/>
          </a:p>
          <a:p>
            <a:pPr eaLnBrk="1" hangingPunct="1">
              <a:spcBef>
                <a:spcPct val="0"/>
              </a:spcBef>
            </a:pPr>
            <a:r>
              <a:rPr lang="en-US" altLang="en-US" dirty="0" smtClean="0"/>
              <a:t>No matter what logical and technical approaches are used by the DBMS to implement the index, the main point is: </a:t>
            </a:r>
            <a:r>
              <a:rPr lang="en-US" altLang="en-US" i="1" dirty="0" smtClean="0"/>
              <a:t>when an index is created it improves the performance of data search and retrieval.</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92383C1-5DE2-4E8D-BBCA-DB969F1CB731}"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210335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501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pPr>
              <a:defRPr/>
            </a:pPr>
            <a:r>
              <a:rPr lang="en-US" altLang="en-US"/>
              <a:t>Chapter 6 – Slide  </a:t>
            </a:r>
            <a:fld id="{3AABFDA1-0CF5-46A1-88A3-6EBC6CE75664}" type="slidenum">
              <a:rPr lang="en-US" altLang="en-US" b="1"/>
              <a:pPr>
                <a:defRPr/>
              </a:pPr>
              <a:t>‹#›</a:t>
            </a:fld>
            <a:endParaRPr lang="en-US" altLang="en-US" b="1"/>
          </a:p>
        </p:txBody>
      </p:sp>
    </p:spTree>
    <p:extLst>
      <p:ext uri="{BB962C8B-B14F-4D97-AF65-F5344CB8AC3E}">
        <p14:creationId xmlns:p14="http://schemas.microsoft.com/office/powerpoint/2010/main" val="398028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pPr>
              <a:defRPr/>
            </a:pPr>
            <a:r>
              <a:rPr lang="en-US" altLang="en-US"/>
              <a:t>Chapter 6 – Slide  </a:t>
            </a:r>
            <a:fld id="{A4492AD4-F6C5-4961-8FC3-645B657A7D77}" type="slidenum">
              <a:rPr lang="en-US" altLang="en-US" b="1"/>
              <a:pPr>
                <a:defRPr/>
              </a:pPr>
              <a:t>‹#›</a:t>
            </a:fld>
            <a:endParaRPr lang="en-US" altLang="en-US" b="1"/>
          </a:p>
        </p:txBody>
      </p:sp>
    </p:spTree>
    <p:extLst>
      <p:ext uri="{BB962C8B-B14F-4D97-AF65-F5344CB8AC3E}">
        <p14:creationId xmlns:p14="http://schemas.microsoft.com/office/powerpoint/2010/main" val="73409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pPr>
              <a:defRPr/>
            </a:pPr>
            <a:r>
              <a:rPr lang="en-US" altLang="en-US"/>
              <a:t>Chapter 6 – Slide  </a:t>
            </a:r>
            <a:fld id="{A6AEBAFC-A868-4A19-9944-55157C5CB725}" type="slidenum">
              <a:rPr lang="en-US" altLang="en-US" b="1"/>
              <a:pPr>
                <a:defRPr/>
              </a:pPr>
              <a:t>‹#›</a:t>
            </a:fld>
            <a:endParaRPr lang="en-US" altLang="en-US" b="1"/>
          </a:p>
        </p:txBody>
      </p:sp>
    </p:spTree>
    <p:extLst>
      <p:ext uri="{BB962C8B-B14F-4D97-AF65-F5344CB8AC3E}">
        <p14:creationId xmlns:p14="http://schemas.microsoft.com/office/powerpoint/2010/main" val="1268067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anose="020B0503020102020204" pitchFamily="34" charset="0"/>
              </a:defRPr>
            </a:lvl1pPr>
          </a:lstStyle>
          <a:p>
            <a:pPr>
              <a:defRPr/>
            </a:pPr>
            <a:r>
              <a:rPr lang="en-US" altLang="en-US"/>
              <a:t>Chapter 6 – Slide  </a:t>
            </a:r>
            <a:fld id="{035F7494-9CA1-4DD3-9BE5-C24F306AAED6}" type="slidenum">
              <a:rPr lang="en-US" altLang="en-US" b="1"/>
              <a:pPr>
                <a:defRPr/>
              </a:pPr>
              <a:t>‹#›</a:t>
            </a:fld>
            <a:endParaRPr lang="en-US" altLang="en-US" b="1"/>
          </a:p>
        </p:txBody>
      </p:sp>
      <p:sp>
        <p:nvSpPr>
          <p:cNvPr id="15" name="Footer Placeholder 3"/>
          <p:cNvSpPr txBox="1">
            <a:spLocks/>
          </p:cNvSpPr>
          <p:nvPr userDrawn="1"/>
        </p:nvSpPr>
        <p:spPr>
          <a:xfrm>
            <a:off x="3429000" y="6629400"/>
            <a:ext cx="3276600" cy="228600"/>
          </a:xfrm>
          <a:prstGeom prst="rect">
            <a:avLst/>
          </a:prstGeom>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r>
              <a:rPr lang="en-US" sz="900" dirty="0" smtClean="0"/>
              <a:t>Copyright (c) 2016 Nenad Jukic and Prospect Press</a:t>
            </a:r>
            <a:endParaRPr lang="en-US" sz="900" i="1" dirty="0" smtClean="0"/>
          </a:p>
        </p:txBody>
      </p:sp>
    </p:spTree>
  </p:cSld>
  <p:clrMap bg1="lt1" tx1="dk1" bg2="lt2" tx2="dk2" accent1="accent1" accent2="accent2" accent3="accent3" accent4="accent4" accent5="accent5" accent6="accent6" hlink="hlink" folHlink="folHlink"/>
  <p:sldLayoutIdLst>
    <p:sldLayoutId id="2147483686" r:id="rId1"/>
    <p:sldLayoutId id="2147483683" r:id="rId2"/>
    <p:sldLayoutId id="2147483684" r:id="rId3"/>
    <p:sldLayoutId id="2147483685"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p:txBody>
          <a:bodyPr/>
          <a:lstStyle/>
          <a:p>
            <a:pPr eaLnBrk="1" hangingPunct="1"/>
            <a:r>
              <a:rPr altLang="en-US" cap="none">
                <a:ea typeface="MS PGothic" panose="020B0600070205080204" pitchFamily="34" charset="-128"/>
              </a:rPr>
              <a:t>INDEXING</a:t>
            </a:r>
          </a:p>
        </p:txBody>
      </p:sp>
      <p:sp>
        <p:nvSpPr>
          <p:cNvPr id="48131" name="Content Placeholder 2"/>
          <p:cNvSpPr>
            <a:spLocks noGrp="1"/>
          </p:cNvSpPr>
          <p:nvPr>
            <p:ph idx="1"/>
          </p:nvPr>
        </p:nvSpPr>
        <p:spPr/>
        <p:txBody>
          <a:bodyPr/>
          <a:lstStyle/>
          <a:p>
            <a:pPr eaLnBrk="1" hangingPunct="1"/>
            <a:r>
              <a:rPr altLang="en-US" b="1" smtClean="0"/>
              <a:t>INDEX </a:t>
            </a:r>
            <a:r>
              <a:rPr altLang="en-US" smtClean="0"/>
              <a:t>- Mechanism for increasing the speed of data search and data retrieval on relations with a large number of records  </a:t>
            </a:r>
          </a:p>
          <a:p>
            <a:pPr lvl="1" eaLnBrk="1" hangingPunct="1"/>
            <a:r>
              <a:rPr altLang="en-US" smtClean="0"/>
              <a:t>Most relational DBMS software tools enable definition of indexes</a:t>
            </a:r>
          </a:p>
        </p:txBody>
      </p:sp>
      <p:sp>
        <p:nvSpPr>
          <p:cNvPr id="481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481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2E76B080-8EB3-4344-BBD3-422C9E996110}" type="slidenum">
              <a:rPr lang="en-US" altLang="en-US" sz="900" b="1" smtClean="0">
                <a:solidFill>
                  <a:schemeClr val="tx1"/>
                </a:solidFill>
              </a:rPr>
              <a:pPr>
                <a:spcBef>
                  <a:spcPct val="0"/>
                </a:spcBef>
                <a:buClrTx/>
                <a:buSzTx/>
                <a:buFontTx/>
                <a:buNone/>
              </a:pPr>
              <a:t>1</a:t>
            </a:fld>
            <a:endParaRPr lang="en-US" altLang="en-US" sz="900" b="1" smtClean="0">
              <a:solidFill>
                <a:schemeClr val="tx1"/>
              </a:solidFill>
            </a:endParaRPr>
          </a:p>
        </p:txBody>
      </p:sp>
    </p:spTree>
    <p:extLst>
      <p:ext uri="{BB962C8B-B14F-4D97-AF65-F5344CB8AC3E}">
        <p14:creationId xmlns:p14="http://schemas.microsoft.com/office/powerpoint/2010/main" val="3492285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p:txBody>
          <a:bodyPr/>
          <a:lstStyle/>
          <a:p>
            <a:pPr eaLnBrk="1" hangingPunct="1"/>
            <a:r>
              <a:rPr altLang="en-US" cap="none">
                <a:ea typeface="MS PGothic" panose="020B0600070205080204" pitchFamily="34" charset="-128"/>
              </a:rPr>
              <a:t>INDEXING</a:t>
            </a:r>
          </a:p>
        </p:txBody>
      </p:sp>
      <p:sp>
        <p:nvSpPr>
          <p:cNvPr id="66563" name="Content Placeholder 2"/>
          <p:cNvSpPr>
            <a:spLocks noGrp="1"/>
          </p:cNvSpPr>
          <p:nvPr>
            <p:ph idx="1"/>
          </p:nvPr>
        </p:nvSpPr>
        <p:spPr>
          <a:xfrm>
            <a:off x="304800" y="1219200"/>
            <a:ext cx="8686800" cy="5181600"/>
          </a:xfrm>
        </p:spPr>
        <p:txBody>
          <a:bodyPr/>
          <a:lstStyle/>
          <a:p>
            <a:pPr eaLnBrk="1" hangingPunct="1"/>
            <a:r>
              <a:rPr altLang="en-US" dirty="0" smtClean="0"/>
              <a:t>CREATE INDEX </a:t>
            </a:r>
          </a:p>
          <a:p>
            <a:pPr lvl="1" eaLnBrk="1" hangingPunct="1"/>
            <a:r>
              <a:rPr altLang="en-US" dirty="0" smtClean="0"/>
              <a:t>Example:</a:t>
            </a:r>
            <a:br>
              <a:rPr altLang="en-US" dirty="0" smtClean="0"/>
            </a:br>
            <a:r>
              <a:rPr altLang="en-US" dirty="0" smtClean="0">
                <a:solidFill>
                  <a:srgbClr val="0070C0"/>
                </a:solidFill>
                <a:latin typeface="Courier New" panose="02070309020205020404" pitchFamily="49" charset="0"/>
                <a:cs typeface="Courier New" panose="02070309020205020404" pitchFamily="49" charset="0"/>
              </a:rPr>
              <a:t>CREATE INDEX </a:t>
            </a:r>
            <a:r>
              <a:rPr altLang="en-US" dirty="0" err="1" smtClean="0">
                <a:solidFill>
                  <a:srgbClr val="0070C0"/>
                </a:solidFill>
                <a:latin typeface="Courier New" panose="02070309020205020404" pitchFamily="49" charset="0"/>
                <a:cs typeface="Courier New" panose="02070309020205020404" pitchFamily="49" charset="0"/>
              </a:rPr>
              <a:t>custname_index</a:t>
            </a:r>
            <a:r>
              <a:rPr altLang="en-US" dirty="0" smtClean="0">
                <a:solidFill>
                  <a:srgbClr val="0070C0"/>
                </a:solidFill>
                <a:latin typeface="Courier New" panose="02070309020205020404" pitchFamily="49" charset="0"/>
                <a:cs typeface="Courier New" panose="02070309020205020404" pitchFamily="49" charset="0"/>
              </a:rPr>
              <a:t> ON customer(</a:t>
            </a:r>
            <a:r>
              <a:rPr altLang="en-US" dirty="0" err="1" smtClean="0">
                <a:solidFill>
                  <a:srgbClr val="0070C0"/>
                </a:solidFill>
                <a:latin typeface="Courier New" panose="02070309020205020404" pitchFamily="49" charset="0"/>
                <a:cs typeface="Courier New" panose="02070309020205020404" pitchFamily="49" charset="0"/>
              </a:rPr>
              <a:t>custname</a:t>
            </a:r>
            <a:r>
              <a:rPr altLang="en-US" dirty="0" smtClean="0">
                <a:solidFill>
                  <a:srgbClr val="0070C0"/>
                </a:solidFill>
                <a:latin typeface="Courier New" panose="02070309020205020404" pitchFamily="49" charset="0"/>
                <a:cs typeface="Courier New" panose="02070309020205020404" pitchFamily="49" charset="0"/>
              </a:rPr>
              <a:t>);</a:t>
            </a:r>
            <a:endParaRPr altLang="en-US" dirty="0" smtClean="0">
              <a:solidFill>
                <a:srgbClr val="0070C0"/>
              </a:solidFill>
            </a:endParaRPr>
          </a:p>
          <a:p>
            <a:pPr lvl="1" eaLnBrk="1" hangingPunct="1"/>
            <a:r>
              <a:rPr altLang="en-US" dirty="0" smtClean="0"/>
              <a:t>Once this statement is executed, the effect is that the searches and retrievals involving the </a:t>
            </a:r>
            <a:r>
              <a:rPr altLang="en-US" dirty="0" err="1" smtClean="0"/>
              <a:t>CustName</a:t>
            </a:r>
            <a:r>
              <a:rPr altLang="en-US" dirty="0" smtClean="0"/>
              <a:t> column in the relation CUSTOMER are faster</a:t>
            </a:r>
          </a:p>
          <a:p>
            <a:pPr eaLnBrk="1" hangingPunct="1"/>
            <a:endParaRPr altLang="en-US" dirty="0" smtClean="0"/>
          </a:p>
          <a:p>
            <a:pPr eaLnBrk="1" hangingPunct="1"/>
            <a:r>
              <a:rPr altLang="en-US" dirty="0" smtClean="0"/>
              <a:t>DROP INDEX </a:t>
            </a:r>
          </a:p>
          <a:p>
            <a:pPr lvl="1" eaLnBrk="1" hangingPunct="1"/>
            <a:r>
              <a:rPr altLang="en-US" dirty="0" smtClean="0"/>
              <a:t>Example:</a:t>
            </a:r>
            <a:br>
              <a:rPr altLang="en-US" dirty="0" smtClean="0"/>
            </a:br>
            <a:r>
              <a:rPr lang="en-US" altLang="en-US" dirty="0" smtClean="0">
                <a:solidFill>
                  <a:srgbClr val="0070C0"/>
                </a:solidFill>
                <a:latin typeface="Courier New" panose="02070309020205020404" pitchFamily="49" charset="0"/>
                <a:cs typeface="Courier New" panose="02070309020205020404" pitchFamily="49" charset="0"/>
              </a:rPr>
              <a:t>DROP INDEX </a:t>
            </a:r>
            <a:r>
              <a:rPr lang="en-US" altLang="en-US" dirty="0" err="1" smtClean="0">
                <a:solidFill>
                  <a:srgbClr val="0070C0"/>
                </a:solidFill>
                <a:latin typeface="Courier New" panose="02070309020205020404" pitchFamily="49" charset="0"/>
                <a:cs typeface="Courier New" panose="02070309020205020404" pitchFamily="49" charset="0"/>
              </a:rPr>
              <a:t>custname_index</a:t>
            </a:r>
            <a:r>
              <a:rPr lang="en-US" altLang="en-US" dirty="0" smtClean="0">
                <a:solidFill>
                  <a:srgbClr val="0070C0"/>
                </a:solidFill>
                <a:latin typeface="Courier New" panose="02070309020205020404" pitchFamily="49" charset="0"/>
                <a:cs typeface="Courier New" panose="02070309020205020404" pitchFamily="49" charset="0"/>
              </a:rPr>
              <a:t> ON customer(</a:t>
            </a:r>
            <a:r>
              <a:rPr lang="en-US" altLang="en-US" dirty="0" err="1" smtClean="0">
                <a:solidFill>
                  <a:srgbClr val="0070C0"/>
                </a:solidFill>
                <a:latin typeface="Courier New" panose="02070309020205020404" pitchFamily="49" charset="0"/>
                <a:cs typeface="Courier New" panose="02070309020205020404" pitchFamily="49" charset="0"/>
              </a:rPr>
              <a:t>custname</a:t>
            </a:r>
            <a:r>
              <a:rPr lang="en-US" altLang="en-US" dirty="0" smtClean="0">
                <a:solidFill>
                  <a:srgbClr val="0070C0"/>
                </a:solidFill>
                <a:latin typeface="Courier New" panose="02070309020205020404" pitchFamily="49" charset="0"/>
                <a:cs typeface="Courier New" panose="02070309020205020404" pitchFamily="49" charset="0"/>
              </a:rPr>
              <a:t>);</a:t>
            </a:r>
          </a:p>
          <a:p>
            <a:pPr lvl="1" eaLnBrk="1" hangingPunct="1"/>
            <a:r>
              <a:rPr altLang="en-US" dirty="0" smtClean="0"/>
              <a:t>This </a:t>
            </a:r>
            <a:r>
              <a:rPr altLang="en-US" dirty="0" smtClean="0"/>
              <a:t>statement drops the index, and the index is no longer used</a:t>
            </a:r>
          </a:p>
        </p:txBody>
      </p:sp>
      <p:sp>
        <p:nvSpPr>
          <p:cNvPr id="665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665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10BF5F8-C102-4E6F-B06C-D132558C9278}" type="slidenum">
              <a:rPr lang="en-US" altLang="en-US" sz="900" b="1" smtClean="0">
                <a:solidFill>
                  <a:schemeClr val="tx1"/>
                </a:solidFill>
              </a:rPr>
              <a:pPr>
                <a:spcBef>
                  <a:spcPct val="0"/>
                </a:spcBef>
                <a:buClrTx/>
                <a:buSzTx/>
                <a:buFontTx/>
                <a:buNone/>
              </a:pPr>
              <a:t>10</a:t>
            </a:fld>
            <a:endParaRPr lang="en-US" altLang="en-US" sz="900" b="1" smtClean="0">
              <a:solidFill>
                <a:schemeClr val="tx1"/>
              </a:solidFill>
            </a:endParaRPr>
          </a:p>
        </p:txBody>
      </p:sp>
    </p:spTree>
    <p:extLst>
      <p:ext uri="{BB962C8B-B14F-4D97-AF65-F5344CB8AC3E}">
        <p14:creationId xmlns:p14="http://schemas.microsoft.com/office/powerpoint/2010/main" val="2994622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From CS525</a:t>
            </a:r>
            <a:endParaRPr lang="en-US" dirty="0"/>
          </a:p>
        </p:txBody>
      </p:sp>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4294967295"/>
          </p:nvPr>
        </p:nvSpPr>
        <p:spPr>
          <a:xfrm>
            <a:off x="7924800" y="6629400"/>
            <a:ext cx="1219200" cy="228600"/>
          </a:xfrm>
        </p:spPr>
        <p:txBody>
          <a:bodyPr/>
          <a:lstStyle/>
          <a:p>
            <a:pPr>
              <a:defRPr/>
            </a:pPr>
            <a:r>
              <a:rPr lang="en-US" altLang="en-US" smtClean="0"/>
              <a:t>Chapter 6 – Slide  </a:t>
            </a:r>
            <a:fld id="{3AABFDA1-0CF5-46A1-88A3-6EBC6CE75664}" type="slidenum">
              <a:rPr lang="en-US" altLang="en-US" b="1" smtClean="0"/>
              <a:pPr>
                <a:defRPr/>
              </a:pPr>
              <a:t>11</a:t>
            </a:fld>
            <a:endParaRPr lang="en-US" altLang="en-US" b="1"/>
          </a:p>
        </p:txBody>
      </p:sp>
    </p:spTree>
    <p:extLst>
      <p:ext uri="{BB962C8B-B14F-4D97-AF65-F5344CB8AC3E}">
        <p14:creationId xmlns:p14="http://schemas.microsoft.com/office/powerpoint/2010/main" val="189938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Indexes</a:t>
            </a:r>
          </a:p>
        </p:txBody>
      </p:sp>
      <p:sp>
        <p:nvSpPr>
          <p:cNvPr id="3" name="Content Placeholder 2"/>
          <p:cNvSpPr>
            <a:spLocks noGrp="1"/>
          </p:cNvSpPr>
          <p:nvPr>
            <p:ph idx="1"/>
          </p:nvPr>
        </p:nvSpPr>
        <p:spPr>
          <a:xfrm>
            <a:off x="685800" y="1752600"/>
            <a:ext cx="8072120" cy="4114800"/>
          </a:xfrm>
        </p:spPr>
        <p:txBody>
          <a:bodyPr/>
          <a:lstStyle/>
          <a:p>
            <a:r>
              <a:rPr lang="en-US" sz="2800" dirty="0" smtClean="0"/>
              <a:t>Indexes are used to </a:t>
            </a:r>
            <a:r>
              <a:rPr lang="en-US" sz="2800" b="1" dirty="0" smtClean="0"/>
              <a:t>speed up </a:t>
            </a:r>
            <a:r>
              <a:rPr lang="en-US" sz="2800" dirty="0" smtClean="0"/>
              <a:t>the retrieval of records in respond to certain search condition</a:t>
            </a:r>
          </a:p>
          <a:p>
            <a:r>
              <a:rPr lang="en-US" sz="2800" dirty="0" smtClean="0"/>
              <a:t>Efficient access to records based on the indexing fields:</a:t>
            </a:r>
          </a:p>
          <a:p>
            <a:pPr lvl="1"/>
            <a:r>
              <a:rPr lang="en-US" sz="2400" dirty="0" smtClean="0"/>
              <a:t>Single level indexing</a:t>
            </a:r>
          </a:p>
          <a:p>
            <a:pPr lvl="2"/>
            <a:r>
              <a:rPr lang="en-US" sz="2000" dirty="0" smtClean="0"/>
              <a:t>Primary, Secondary and Cluster indexes</a:t>
            </a:r>
          </a:p>
          <a:p>
            <a:pPr lvl="1"/>
            <a:r>
              <a:rPr lang="en-US" sz="2400" dirty="0" smtClean="0"/>
              <a:t>Multilevel indexing</a:t>
            </a:r>
          </a:p>
          <a:p>
            <a:pPr lvl="2"/>
            <a:r>
              <a:rPr lang="en-US" sz="2000" dirty="0" smtClean="0"/>
              <a:t>Levels of index (index of an index)</a:t>
            </a:r>
          </a:p>
          <a:p>
            <a:pPr lvl="2"/>
            <a:r>
              <a:rPr lang="en-US" sz="2000" dirty="0" err="1" smtClean="0"/>
              <a:t>B+Tree</a:t>
            </a:r>
            <a:r>
              <a:rPr lang="en-US" sz="2000" dirty="0" smtClean="0"/>
              <a:t> (dynamic)</a:t>
            </a:r>
            <a:endParaRPr lang="en-US" sz="2000" dirty="0"/>
          </a:p>
        </p:txBody>
      </p:sp>
      <p:sp>
        <p:nvSpPr>
          <p:cNvPr id="4"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spTree>
    <p:extLst>
      <p:ext uri="{BB962C8B-B14F-4D97-AF65-F5344CB8AC3E}">
        <p14:creationId xmlns:p14="http://schemas.microsoft.com/office/powerpoint/2010/main" val="12181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p:cNvSpPr>
            <a:spLocks noGrp="1" noChangeArrowheads="1"/>
          </p:cNvSpPr>
          <p:nvPr>
            <p:ph type="title"/>
          </p:nvPr>
        </p:nvSpPr>
        <p:spPr/>
        <p:txBody>
          <a:bodyPr/>
          <a:lstStyle/>
          <a:p>
            <a:r>
              <a:rPr lang="en-US" altLang="en-US" dirty="0">
                <a:solidFill>
                  <a:schemeClr val="accent2"/>
                </a:solidFill>
              </a:rPr>
              <a:t>Indexes as Access Paths</a:t>
            </a:r>
          </a:p>
        </p:txBody>
      </p:sp>
      <p:sp>
        <p:nvSpPr>
          <p:cNvPr id="671751" name="Rectangle 7"/>
          <p:cNvSpPr>
            <a:spLocks noGrp="1" noChangeArrowheads="1"/>
          </p:cNvSpPr>
          <p:nvPr>
            <p:ph type="body" idx="1"/>
          </p:nvPr>
        </p:nvSpPr>
        <p:spPr>
          <a:xfrm>
            <a:off x="685800" y="1981200"/>
            <a:ext cx="8204200" cy="4114800"/>
          </a:xfrm>
        </p:spPr>
        <p:txBody>
          <a:bodyPr>
            <a:normAutofit lnSpcReduction="10000"/>
          </a:bodyPr>
          <a:lstStyle/>
          <a:p>
            <a:pPr>
              <a:lnSpc>
                <a:spcPct val="90000"/>
              </a:lnSpc>
            </a:pPr>
            <a:r>
              <a:rPr lang="en-US" altLang="en-US" sz="2400" b="1" dirty="0">
                <a:solidFill>
                  <a:srgbClr val="FF0000"/>
                </a:solidFill>
              </a:rPr>
              <a:t>A single-level index </a:t>
            </a:r>
            <a:r>
              <a:rPr lang="en-US" altLang="en-US" sz="2400" dirty="0"/>
              <a:t>is an auxiliary file that makes it more efficient to search for a record in the data file.</a:t>
            </a:r>
          </a:p>
          <a:p>
            <a:pPr lvl="1">
              <a:lnSpc>
                <a:spcPct val="90000"/>
              </a:lnSpc>
            </a:pPr>
            <a:r>
              <a:rPr lang="en-US" altLang="en-US" sz="2000" dirty="0"/>
              <a:t>The index is usually specified on one field of the file (although it could be specified on several fields)</a:t>
            </a:r>
          </a:p>
          <a:p>
            <a:pPr>
              <a:lnSpc>
                <a:spcPct val="90000"/>
              </a:lnSpc>
            </a:pPr>
            <a:r>
              <a:rPr lang="en-US" altLang="en-US" sz="2400" dirty="0"/>
              <a:t>One form of an index is a file of </a:t>
            </a:r>
            <a:r>
              <a:rPr lang="en-US" altLang="en-US" sz="2400" dirty="0" smtClean="0"/>
              <a:t>entries:</a:t>
            </a:r>
          </a:p>
          <a:p>
            <a:pPr>
              <a:lnSpc>
                <a:spcPct val="90000"/>
              </a:lnSpc>
            </a:pPr>
            <a:endParaRPr lang="en-US" altLang="en-US" sz="2400" dirty="0" smtClean="0"/>
          </a:p>
          <a:p>
            <a:pPr marL="0" indent="0" algn="ctr">
              <a:lnSpc>
                <a:spcPct val="90000"/>
              </a:lnSpc>
              <a:buNone/>
            </a:pPr>
            <a:r>
              <a:rPr lang="en-US" altLang="en-US" sz="2800" dirty="0" smtClean="0">
                <a:solidFill>
                  <a:srgbClr val="FF0000"/>
                </a:solidFill>
              </a:rPr>
              <a:t> </a:t>
            </a:r>
            <a:r>
              <a:rPr lang="en-US" altLang="en-US" sz="2800" b="1" dirty="0">
                <a:solidFill>
                  <a:srgbClr val="FF0000"/>
                </a:solidFill>
              </a:rPr>
              <a:t>&lt;</a:t>
            </a:r>
            <a:r>
              <a:rPr lang="en-US" altLang="en-US" sz="2800" b="1" dirty="0">
                <a:solidFill>
                  <a:schemeClr val="accent2"/>
                </a:solidFill>
              </a:rPr>
              <a:t>field value, pointer to record</a:t>
            </a:r>
            <a:r>
              <a:rPr lang="en-US" altLang="en-US" sz="2800" b="1" dirty="0" smtClean="0">
                <a:solidFill>
                  <a:srgbClr val="FF0000"/>
                </a:solidFill>
              </a:rPr>
              <a:t>&gt;</a:t>
            </a:r>
            <a:endParaRPr lang="en-US" altLang="en-US" sz="2800" dirty="0" smtClean="0">
              <a:solidFill>
                <a:srgbClr val="FF0000"/>
              </a:solidFill>
            </a:endParaRPr>
          </a:p>
          <a:p>
            <a:pPr marL="0" indent="0" algn="ctr">
              <a:lnSpc>
                <a:spcPct val="90000"/>
              </a:lnSpc>
              <a:buNone/>
            </a:pPr>
            <a:endParaRPr lang="en-US" altLang="en-US" sz="2400" dirty="0" smtClean="0">
              <a:solidFill>
                <a:srgbClr val="FF0000"/>
              </a:solidFill>
            </a:endParaRPr>
          </a:p>
          <a:p>
            <a:pPr lvl="1">
              <a:lnSpc>
                <a:spcPct val="90000"/>
              </a:lnSpc>
            </a:pPr>
            <a:r>
              <a:rPr lang="en-US" altLang="en-US" sz="2000" dirty="0" smtClean="0"/>
              <a:t>which </a:t>
            </a:r>
            <a:r>
              <a:rPr lang="en-US" altLang="en-US" sz="2000" dirty="0"/>
              <a:t>is ordered by field value</a:t>
            </a:r>
          </a:p>
          <a:p>
            <a:pPr marL="0" indent="0">
              <a:lnSpc>
                <a:spcPct val="90000"/>
              </a:lnSpc>
              <a:buNone/>
            </a:pPr>
            <a:endParaRPr lang="en-US" altLang="en-US" sz="2400" dirty="0" smtClean="0"/>
          </a:p>
          <a:p>
            <a:pPr>
              <a:lnSpc>
                <a:spcPct val="90000"/>
              </a:lnSpc>
            </a:pPr>
            <a:r>
              <a:rPr lang="en-US" altLang="en-US" sz="2800" dirty="0" smtClean="0"/>
              <a:t>The </a:t>
            </a:r>
            <a:r>
              <a:rPr lang="en-US" altLang="en-US" sz="2800" dirty="0"/>
              <a:t>index is called an </a:t>
            </a:r>
            <a:r>
              <a:rPr lang="en-US" altLang="en-US" sz="2800" dirty="0">
                <a:solidFill>
                  <a:srgbClr val="FF0000"/>
                </a:solidFill>
              </a:rPr>
              <a:t>access path </a:t>
            </a:r>
            <a:r>
              <a:rPr lang="en-US" altLang="en-US" sz="2800" dirty="0"/>
              <a:t>on the field.</a:t>
            </a:r>
          </a:p>
        </p:txBody>
      </p:sp>
      <p:sp>
        <p:nvSpPr>
          <p:cNvPr id="4"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spTree>
    <p:extLst>
      <p:ext uri="{BB962C8B-B14F-4D97-AF65-F5344CB8AC3E}">
        <p14:creationId xmlns:p14="http://schemas.microsoft.com/office/powerpoint/2010/main" val="41194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a:xfrm>
            <a:off x="685800" y="264160"/>
            <a:ext cx="8255000" cy="1143000"/>
          </a:xfrm>
        </p:spPr>
        <p:txBody>
          <a:bodyPr/>
          <a:lstStyle/>
          <a:p>
            <a:r>
              <a:rPr lang="en-US" altLang="en-US" dirty="0">
                <a:solidFill>
                  <a:schemeClr val="accent2"/>
                </a:solidFill>
              </a:rPr>
              <a:t>Indexes as Access </a:t>
            </a:r>
            <a:r>
              <a:rPr lang="en-US" altLang="en-US" dirty="0" smtClean="0">
                <a:solidFill>
                  <a:schemeClr val="accent2"/>
                </a:solidFill>
              </a:rPr>
              <a:t>Paths: </a:t>
            </a:r>
            <a:r>
              <a:rPr lang="en-US" altLang="en-US" sz="4000" dirty="0" smtClean="0">
                <a:solidFill>
                  <a:schemeClr val="accent2"/>
                </a:solidFill>
              </a:rPr>
              <a:t>(</a:t>
            </a:r>
            <a:r>
              <a:rPr lang="en-US" altLang="en-US" sz="4000" dirty="0">
                <a:solidFill>
                  <a:schemeClr val="accent2"/>
                </a:solidFill>
              </a:rPr>
              <a:t>cont.)</a:t>
            </a:r>
          </a:p>
        </p:txBody>
      </p:sp>
      <p:sp>
        <p:nvSpPr>
          <p:cNvPr id="673799" name="Rectangle 7"/>
          <p:cNvSpPr>
            <a:spLocks noGrp="1" noChangeArrowheads="1"/>
          </p:cNvSpPr>
          <p:nvPr>
            <p:ph type="body" idx="1"/>
          </p:nvPr>
        </p:nvSpPr>
        <p:spPr>
          <a:xfrm>
            <a:off x="685800" y="1656080"/>
            <a:ext cx="7772400" cy="4439920"/>
          </a:xfrm>
        </p:spPr>
        <p:txBody>
          <a:bodyPr/>
          <a:lstStyle/>
          <a:p>
            <a:r>
              <a:rPr lang="en-US" altLang="en-US" sz="2400" dirty="0"/>
              <a:t>The index file usually </a:t>
            </a:r>
            <a:r>
              <a:rPr lang="en-US" altLang="en-US" sz="2400" u="sng" dirty="0"/>
              <a:t>occupies considerably less disk </a:t>
            </a:r>
            <a:endParaRPr lang="en-US" altLang="en-US" sz="2400" dirty="0" smtClean="0"/>
          </a:p>
          <a:p>
            <a:endParaRPr lang="en-US" altLang="en-US" sz="2400" u="sng" dirty="0"/>
          </a:p>
          <a:p>
            <a:r>
              <a:rPr lang="en-US" altLang="en-US" sz="2400" u="sng" dirty="0" smtClean="0"/>
              <a:t>A </a:t>
            </a:r>
            <a:r>
              <a:rPr lang="en-US" altLang="en-US" sz="2400" u="sng" dirty="0"/>
              <a:t>binary search </a:t>
            </a:r>
            <a:r>
              <a:rPr lang="en-US" altLang="en-US" sz="2400" dirty="0"/>
              <a:t>on the index yields a pointer to the file record</a:t>
            </a:r>
          </a:p>
          <a:p>
            <a:endParaRPr lang="en-US" altLang="en-US" sz="2400" dirty="0" smtClean="0"/>
          </a:p>
          <a:p>
            <a:r>
              <a:rPr lang="en-US" altLang="en-US" sz="2400" dirty="0" smtClean="0"/>
              <a:t>Indexes </a:t>
            </a:r>
            <a:r>
              <a:rPr lang="en-US" altLang="en-US" sz="2400" dirty="0"/>
              <a:t>can also be characterized as dense or sparse </a:t>
            </a:r>
          </a:p>
          <a:p>
            <a:pPr lvl="1"/>
            <a:r>
              <a:rPr lang="en-US" altLang="en-US" sz="2200" dirty="0"/>
              <a:t>A </a:t>
            </a:r>
            <a:r>
              <a:rPr lang="en-US" altLang="en-US" sz="2200" b="1" dirty="0">
                <a:solidFill>
                  <a:srgbClr val="FF0000"/>
                </a:solidFill>
              </a:rPr>
              <a:t>dense index</a:t>
            </a:r>
            <a:r>
              <a:rPr lang="en-US" altLang="en-US" sz="2200" dirty="0">
                <a:solidFill>
                  <a:srgbClr val="FF0000"/>
                </a:solidFill>
              </a:rPr>
              <a:t> </a:t>
            </a:r>
            <a:r>
              <a:rPr lang="en-US" altLang="en-US" sz="2200" dirty="0"/>
              <a:t>has an index entry for every search key value (and hence every record) in the data file. </a:t>
            </a:r>
          </a:p>
          <a:p>
            <a:pPr lvl="1"/>
            <a:r>
              <a:rPr lang="en-US" altLang="en-US" sz="2200" dirty="0"/>
              <a:t>A </a:t>
            </a:r>
            <a:r>
              <a:rPr lang="en-US" altLang="en-US" sz="2200" b="1" dirty="0">
                <a:solidFill>
                  <a:srgbClr val="FF0000"/>
                </a:solidFill>
              </a:rPr>
              <a:t>sparse</a:t>
            </a:r>
            <a:r>
              <a:rPr lang="en-US" altLang="en-US" sz="2200" b="1" dirty="0"/>
              <a:t> </a:t>
            </a:r>
            <a:r>
              <a:rPr lang="en-US" altLang="en-US" sz="2200" b="1" dirty="0" smtClean="0">
                <a:solidFill>
                  <a:srgbClr val="FF0000"/>
                </a:solidFill>
              </a:rPr>
              <a:t>index</a:t>
            </a:r>
            <a:r>
              <a:rPr lang="en-US" altLang="en-US" sz="2200" dirty="0" smtClean="0"/>
              <a:t>, </a:t>
            </a:r>
            <a:r>
              <a:rPr lang="en-US" altLang="en-US" sz="2200" dirty="0"/>
              <a:t>on the other hand, has index entries for only some of the search </a:t>
            </a:r>
            <a:r>
              <a:rPr lang="en-US" altLang="en-US" sz="2200" dirty="0" smtClean="0"/>
              <a:t>values</a:t>
            </a:r>
          </a:p>
          <a:p>
            <a:pPr lvl="2"/>
            <a:r>
              <a:rPr lang="en-US" altLang="en-US" sz="1800" b="1" dirty="0" smtClean="0"/>
              <a:t>or </a:t>
            </a:r>
            <a:r>
              <a:rPr lang="en-US" altLang="en-US" sz="1800" b="1" dirty="0" err="1" smtClean="0"/>
              <a:t>nondense</a:t>
            </a:r>
            <a:endParaRPr lang="en-US" altLang="en-US" sz="1800" dirty="0"/>
          </a:p>
          <a:p>
            <a:pPr>
              <a:buFont typeface="Wingdings" pitchFamily="2" charset="2"/>
              <a:buNone/>
            </a:pPr>
            <a:endParaRPr lang="en-US" altLang="en-US" sz="2400" dirty="0"/>
          </a:p>
        </p:txBody>
      </p:sp>
      <p:sp>
        <p:nvSpPr>
          <p:cNvPr id="4"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spTree>
    <p:extLst>
      <p:ext uri="{BB962C8B-B14F-4D97-AF65-F5344CB8AC3E}">
        <p14:creationId xmlns:p14="http://schemas.microsoft.com/office/powerpoint/2010/main" val="126533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p:cNvSpPr>
            <a:spLocks noGrp="1" noChangeArrowheads="1"/>
          </p:cNvSpPr>
          <p:nvPr>
            <p:ph type="title"/>
          </p:nvPr>
        </p:nvSpPr>
        <p:spPr>
          <a:xfrm>
            <a:off x="673100" y="304800"/>
            <a:ext cx="7772400" cy="1143000"/>
          </a:xfrm>
        </p:spPr>
        <p:txBody>
          <a:bodyPr/>
          <a:lstStyle/>
          <a:p>
            <a:r>
              <a:rPr lang="en-US" altLang="en-US" dirty="0">
                <a:solidFill>
                  <a:schemeClr val="accent2"/>
                </a:solidFill>
              </a:rPr>
              <a:t>Types of Single-Level Indexes</a:t>
            </a:r>
          </a:p>
        </p:txBody>
      </p:sp>
      <p:sp>
        <p:nvSpPr>
          <p:cNvPr id="677895" name="Rectangle 7"/>
          <p:cNvSpPr>
            <a:spLocks noGrp="1" noChangeArrowheads="1"/>
          </p:cNvSpPr>
          <p:nvPr>
            <p:ph type="body" idx="1"/>
          </p:nvPr>
        </p:nvSpPr>
        <p:spPr>
          <a:xfrm>
            <a:off x="685800" y="1587500"/>
            <a:ext cx="7772400" cy="4279900"/>
          </a:xfrm>
        </p:spPr>
        <p:txBody>
          <a:bodyPr/>
          <a:lstStyle/>
          <a:p>
            <a:r>
              <a:rPr lang="en-US" altLang="en-US" sz="2800" dirty="0"/>
              <a:t>Primary Index</a:t>
            </a:r>
          </a:p>
          <a:p>
            <a:pPr lvl="1"/>
            <a:r>
              <a:rPr lang="en-US" altLang="en-US" sz="2400" dirty="0" smtClean="0"/>
              <a:t>An ordered file whose records are of fixed length with 2 fields </a:t>
            </a:r>
            <a:r>
              <a:rPr lang="en-US" altLang="en-US" sz="2400" dirty="0" smtClean="0">
                <a:solidFill>
                  <a:srgbClr val="FF0000"/>
                </a:solidFill>
              </a:rPr>
              <a:t>(Key, Pointer)</a:t>
            </a:r>
          </a:p>
          <a:p>
            <a:pPr lvl="1"/>
            <a:r>
              <a:rPr lang="en-US" altLang="en-US" sz="2400" dirty="0" smtClean="0"/>
              <a:t>One Entry per Block</a:t>
            </a:r>
          </a:p>
          <a:p>
            <a:pPr lvl="1"/>
            <a:endParaRPr lang="en-US" altLang="en-US" sz="2400" dirty="0" smtClean="0"/>
          </a:p>
          <a:p>
            <a:r>
              <a:rPr lang="en-US" altLang="en-US" sz="2800" dirty="0" smtClean="0"/>
              <a:t>Secondary Index</a:t>
            </a:r>
          </a:p>
          <a:p>
            <a:pPr lvl="1"/>
            <a:r>
              <a:rPr lang="en-US" altLang="en-US" sz="2400" dirty="0" smtClean="0"/>
              <a:t>A second index for an already existing primary index </a:t>
            </a:r>
          </a:p>
          <a:p>
            <a:pPr lvl="1"/>
            <a:r>
              <a:rPr lang="en-US" altLang="en-US" sz="2400" dirty="0" smtClean="0"/>
              <a:t>May use one of the candidate key as the index key</a:t>
            </a:r>
          </a:p>
        </p:txBody>
      </p:sp>
      <p:sp>
        <p:nvSpPr>
          <p:cNvPr id="4"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spTree>
    <p:extLst>
      <p:ext uri="{BB962C8B-B14F-4D97-AF65-F5344CB8AC3E}">
        <p14:creationId xmlns:p14="http://schemas.microsoft.com/office/powerpoint/2010/main" val="214946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0" y="0"/>
            <a:ext cx="3095625" cy="1828800"/>
          </a:xfrm>
        </p:spPr>
        <p:txBody>
          <a:bodyPr>
            <a:normAutofit fontScale="90000"/>
          </a:bodyPr>
          <a:lstStyle/>
          <a:p>
            <a:r>
              <a:rPr lang="en-US" altLang="en-US" sz="3200" dirty="0">
                <a:solidFill>
                  <a:schemeClr val="accent2"/>
                </a:solidFill>
              </a:rPr>
              <a:t>Primary Index on the Ordering Key Field</a:t>
            </a:r>
          </a:p>
        </p:txBody>
      </p:sp>
      <p:pic>
        <p:nvPicPr>
          <p:cNvPr id="679950" name="Picture 14" descr="Pink tissue pape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95625" y="0"/>
            <a:ext cx="5641975" cy="67056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spTree>
    <p:extLst>
      <p:ext uri="{BB962C8B-B14F-4D97-AF65-F5344CB8AC3E}">
        <p14:creationId xmlns:p14="http://schemas.microsoft.com/office/powerpoint/2010/main" val="2114853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p:cNvSpPr>
            <a:spLocks noGrp="1" noChangeArrowheads="1"/>
          </p:cNvSpPr>
          <p:nvPr>
            <p:ph type="title"/>
          </p:nvPr>
        </p:nvSpPr>
        <p:spPr>
          <a:xfrm>
            <a:off x="685800" y="0"/>
            <a:ext cx="7772400" cy="1143000"/>
          </a:xfrm>
        </p:spPr>
        <p:txBody>
          <a:bodyPr/>
          <a:lstStyle/>
          <a:p>
            <a:r>
              <a:rPr lang="en-US" altLang="en-US" dirty="0">
                <a:solidFill>
                  <a:schemeClr val="accent2"/>
                </a:solidFill>
              </a:rPr>
              <a:t>Multi-Level Indexes </a:t>
            </a:r>
          </a:p>
        </p:txBody>
      </p:sp>
      <p:sp>
        <p:nvSpPr>
          <p:cNvPr id="696327" name="Rectangle 7"/>
          <p:cNvSpPr>
            <a:spLocks noGrp="1" noChangeArrowheads="1"/>
          </p:cNvSpPr>
          <p:nvPr>
            <p:ph type="body" idx="1"/>
          </p:nvPr>
        </p:nvSpPr>
        <p:spPr>
          <a:xfrm>
            <a:off x="685800" y="1143000"/>
            <a:ext cx="7772400" cy="4953000"/>
          </a:xfrm>
        </p:spPr>
        <p:txBody>
          <a:bodyPr/>
          <a:lstStyle/>
          <a:p>
            <a:r>
              <a:rPr lang="en-US" altLang="en-US" sz="2400" dirty="0"/>
              <a:t>Because a single-level index is an ordered file, we can create a primary </a:t>
            </a:r>
            <a:r>
              <a:rPr lang="en-US" altLang="en-US" sz="2400" dirty="0">
                <a:solidFill>
                  <a:srgbClr val="FF0000"/>
                </a:solidFill>
              </a:rPr>
              <a:t>index </a:t>
            </a:r>
            <a:r>
              <a:rPr lang="en-US" altLang="en-US" sz="2400" i="1" dirty="0">
                <a:solidFill>
                  <a:srgbClr val="FF0000"/>
                </a:solidFill>
              </a:rPr>
              <a:t>to the index itself</a:t>
            </a:r>
            <a:r>
              <a:rPr lang="en-US" altLang="en-US" sz="2400" dirty="0"/>
              <a:t>;</a:t>
            </a:r>
          </a:p>
          <a:p>
            <a:pPr lvl="1"/>
            <a:r>
              <a:rPr lang="en-US" altLang="en-US" sz="2200" dirty="0"/>
              <a:t>In this case, the original index file is called the </a:t>
            </a:r>
            <a:r>
              <a:rPr lang="en-US" altLang="en-US" sz="2200" b="1" i="1" dirty="0"/>
              <a:t>first-level index</a:t>
            </a:r>
            <a:r>
              <a:rPr lang="en-US" altLang="en-US" sz="2200" b="1" dirty="0"/>
              <a:t> </a:t>
            </a:r>
            <a:r>
              <a:rPr lang="en-US" altLang="en-US" sz="2200" dirty="0"/>
              <a:t>and the index to the index is called the </a:t>
            </a:r>
            <a:r>
              <a:rPr lang="en-US" altLang="en-US" sz="2200" b="1" i="1" dirty="0"/>
              <a:t>second-level index</a:t>
            </a:r>
            <a:r>
              <a:rPr lang="en-US" altLang="en-US" sz="2200" dirty="0"/>
              <a:t>.</a:t>
            </a:r>
          </a:p>
          <a:p>
            <a:r>
              <a:rPr lang="en-US" altLang="en-US" sz="2400" dirty="0"/>
              <a:t>We can repeat the process, creating a third, fourth, ..., top level until all entries of the </a:t>
            </a:r>
            <a:r>
              <a:rPr lang="en-US" altLang="en-US" sz="2400" i="1" dirty="0"/>
              <a:t>top level</a:t>
            </a:r>
            <a:r>
              <a:rPr lang="en-US" altLang="en-US" sz="2400" dirty="0"/>
              <a:t> fit in one disk block</a:t>
            </a:r>
          </a:p>
          <a:p>
            <a:r>
              <a:rPr lang="en-US" altLang="en-US" sz="2400" dirty="0"/>
              <a:t>A multi-level index can be created for any type of first-level index (primary, </a:t>
            </a:r>
            <a:r>
              <a:rPr lang="en-US" altLang="en-US" sz="2400" dirty="0" smtClean="0"/>
              <a:t>secondary) </a:t>
            </a:r>
            <a:r>
              <a:rPr lang="en-US" altLang="en-US" sz="2400" dirty="0"/>
              <a:t>as long as the first-level index consists of </a:t>
            </a:r>
            <a:r>
              <a:rPr lang="en-US" altLang="en-US" sz="2400" i="1" dirty="0"/>
              <a:t>more than one</a:t>
            </a:r>
            <a:r>
              <a:rPr lang="en-US" altLang="en-US" sz="2400" dirty="0"/>
              <a:t> disk block</a:t>
            </a:r>
          </a:p>
        </p:txBody>
      </p:sp>
    </p:spTree>
    <p:extLst>
      <p:ext uri="{BB962C8B-B14F-4D97-AF65-F5344CB8AC3E}">
        <p14:creationId xmlns:p14="http://schemas.microsoft.com/office/powerpoint/2010/main" val="309282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5" name="Rectangle 7"/>
          <p:cNvSpPr>
            <a:spLocks noGrp="1" noChangeArrowheads="1"/>
          </p:cNvSpPr>
          <p:nvPr>
            <p:ph type="title"/>
          </p:nvPr>
        </p:nvSpPr>
        <p:spPr>
          <a:xfrm>
            <a:off x="228600" y="303213"/>
            <a:ext cx="2971800" cy="1068387"/>
          </a:xfrm>
        </p:spPr>
        <p:txBody>
          <a:bodyPr>
            <a:normAutofit fontScale="90000"/>
          </a:bodyPr>
          <a:lstStyle/>
          <a:p>
            <a:r>
              <a:rPr lang="en-US" altLang="en-US" sz="3200"/>
              <a:t>A Two-Level Primary Index</a:t>
            </a:r>
            <a:endParaRPr lang="en-US" altLang="en-US" sz="2800"/>
          </a:p>
        </p:txBody>
      </p:sp>
      <p:pic>
        <p:nvPicPr>
          <p:cNvPr id="698380" name="Picture 12"/>
          <p:cNvPicPr>
            <a:picLocks noChangeAspect="1" noChangeArrowheads="1"/>
          </p:cNvPicPr>
          <p:nvPr/>
        </p:nvPicPr>
        <p:blipFill>
          <a:blip cstate="email">
            <a:extLst>
              <a:ext uri="{28A0092B-C50C-407E-A947-70E740481C1C}">
                <a14:useLocalDpi xmlns:a14="http://schemas.microsoft.com/office/drawing/2010/main" val="0"/>
              </a:ext>
            </a:extLst>
          </a:blip>
          <a:srcRect/>
          <a:stretch>
            <a:fillRect/>
          </a:stretch>
        </p:blipFill>
        <p:spPr bwMode="auto">
          <a:xfrm>
            <a:off x="3200400" y="0"/>
            <a:ext cx="5294313"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0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2" name="Rectangle 6"/>
          <p:cNvSpPr>
            <a:spLocks noGrp="1" noChangeArrowheads="1"/>
          </p:cNvSpPr>
          <p:nvPr>
            <p:ph type="title"/>
          </p:nvPr>
        </p:nvSpPr>
        <p:spPr>
          <a:xfrm>
            <a:off x="685800" y="60960"/>
            <a:ext cx="7772400" cy="777240"/>
          </a:xfrm>
        </p:spPr>
        <p:txBody>
          <a:bodyPr/>
          <a:lstStyle/>
          <a:p>
            <a:r>
              <a:rPr lang="en-US" altLang="en-US" dirty="0">
                <a:solidFill>
                  <a:schemeClr val="accent2"/>
                </a:solidFill>
              </a:rPr>
              <a:t>Multi-Level Indexes </a:t>
            </a:r>
          </a:p>
        </p:txBody>
      </p:sp>
      <p:sp>
        <p:nvSpPr>
          <p:cNvPr id="700423" name="Rectangle 7"/>
          <p:cNvSpPr>
            <a:spLocks noGrp="1" noChangeArrowheads="1"/>
          </p:cNvSpPr>
          <p:nvPr>
            <p:ph type="body" idx="1"/>
          </p:nvPr>
        </p:nvSpPr>
        <p:spPr>
          <a:xfrm>
            <a:off x="609600" y="1143000"/>
            <a:ext cx="7772400" cy="5283200"/>
          </a:xfrm>
        </p:spPr>
        <p:txBody>
          <a:bodyPr/>
          <a:lstStyle/>
          <a:p>
            <a:r>
              <a:rPr lang="en-US" altLang="en-US" sz="2800" dirty="0"/>
              <a:t>Such a multi-level index is a form of </a:t>
            </a:r>
            <a:r>
              <a:rPr lang="en-US" altLang="en-US" sz="2800" i="1" dirty="0"/>
              <a:t>search tree</a:t>
            </a:r>
            <a:endParaRPr lang="en-US" altLang="en-US" sz="2800" dirty="0"/>
          </a:p>
          <a:p>
            <a:pPr lvl="1"/>
            <a:r>
              <a:rPr lang="en-US" altLang="en-US" sz="2400" dirty="0"/>
              <a:t>However, </a:t>
            </a:r>
            <a:r>
              <a:rPr lang="en-US" altLang="en-US" sz="2400" b="1" dirty="0"/>
              <a:t>insertion</a:t>
            </a:r>
            <a:r>
              <a:rPr lang="en-US" altLang="en-US" sz="2400" dirty="0"/>
              <a:t> and </a:t>
            </a:r>
            <a:r>
              <a:rPr lang="en-US" altLang="en-US" sz="2400" b="1" dirty="0"/>
              <a:t>deletion</a:t>
            </a:r>
            <a:r>
              <a:rPr lang="en-US" altLang="en-US" sz="2400" dirty="0"/>
              <a:t> of new index entries is a severe problem because every level of the index is an </a:t>
            </a:r>
            <a:r>
              <a:rPr lang="en-US" altLang="en-US" sz="2400" i="1" dirty="0">
                <a:solidFill>
                  <a:srgbClr val="FF0000"/>
                </a:solidFill>
              </a:rPr>
              <a:t>ordered file</a:t>
            </a:r>
            <a:r>
              <a:rPr lang="en-US" altLang="en-US" sz="2400" dirty="0" smtClean="0">
                <a:solidFill>
                  <a:srgbClr val="FF0000"/>
                </a:solidFill>
              </a:rPr>
              <a:t>.</a:t>
            </a:r>
          </a:p>
          <a:p>
            <a:pPr lvl="1"/>
            <a:r>
              <a:rPr lang="en-US" altLang="en-US" sz="2400" dirty="0" smtClean="0"/>
              <a:t>Reduce the part of the index that we continue to search by </a:t>
            </a:r>
            <a:r>
              <a:rPr lang="en-US" altLang="en-US" sz="2400" dirty="0" err="1" smtClean="0">
                <a:solidFill>
                  <a:schemeClr val="accent2"/>
                </a:solidFill>
              </a:rPr>
              <a:t>bfr</a:t>
            </a:r>
            <a:r>
              <a:rPr lang="en-US" altLang="en-US" sz="2400" dirty="0" smtClean="0">
                <a:solidFill>
                  <a:schemeClr val="tx2"/>
                </a:solidFill>
              </a:rPr>
              <a:t> (block factor) also called fan-out</a:t>
            </a:r>
          </a:p>
          <a:p>
            <a:r>
              <a:rPr lang="en-US" altLang="en-US" sz="2800" dirty="0" smtClean="0"/>
              <a:t>Searching a multilevel index divide the records into n-way (n=fan-out) at each search step</a:t>
            </a:r>
          </a:p>
          <a:p>
            <a:pPr lvl="1"/>
            <a:r>
              <a:rPr lang="en-US" altLang="en-US" sz="2400" dirty="0" smtClean="0"/>
              <a:t>Notice in binary search fan out always=2</a:t>
            </a:r>
          </a:p>
          <a:p>
            <a:pPr lvl="2"/>
            <a:r>
              <a:rPr lang="en-US" altLang="en-US" b="1" dirty="0" smtClean="0">
                <a:solidFill>
                  <a:srgbClr val="FF0000"/>
                </a:solidFill>
              </a:rPr>
              <a:t>log</a:t>
            </a:r>
            <a:r>
              <a:rPr lang="en-US" altLang="en-US" b="1" baseline="-25000" dirty="0" smtClean="0">
                <a:solidFill>
                  <a:srgbClr val="FF0000"/>
                </a:solidFill>
              </a:rPr>
              <a:t>2</a:t>
            </a:r>
            <a:r>
              <a:rPr lang="en-US" altLang="en-US" b="1" dirty="0" smtClean="0">
                <a:solidFill>
                  <a:srgbClr val="FF0000"/>
                </a:solidFill>
              </a:rPr>
              <a:t>Bi (blocks) in single level</a:t>
            </a:r>
            <a:endParaRPr lang="en-US" altLang="en-US" b="1" dirty="0">
              <a:solidFill>
                <a:srgbClr val="FF0000"/>
              </a:solidFill>
            </a:endParaRPr>
          </a:p>
        </p:txBody>
      </p:sp>
    </p:spTree>
    <p:extLst>
      <p:ext uri="{BB962C8B-B14F-4D97-AF65-F5344CB8AC3E}">
        <p14:creationId xmlns:p14="http://schemas.microsoft.com/office/powerpoint/2010/main" val="202332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0179"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a:t>
            </a:r>
            <a:r>
              <a:rPr lang="en-US" altLang="en-US" sz="1900" b="1"/>
              <a:t> Example relation</a:t>
            </a:r>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2695575"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F921F20-5EEB-4803-9B0A-1198995FBD48}" type="slidenum">
              <a:rPr lang="en-US" altLang="en-US" sz="900" b="1" smtClean="0">
                <a:solidFill>
                  <a:schemeClr val="tx1"/>
                </a:solidFill>
              </a:rPr>
              <a:pPr>
                <a:spcBef>
                  <a:spcPct val="0"/>
                </a:spcBef>
                <a:buClrTx/>
                <a:buSzTx/>
                <a:buFontTx/>
                <a:buNone/>
              </a:pPr>
              <a:t>2</a:t>
            </a:fld>
            <a:endParaRPr lang="en-US" altLang="en-US" sz="900" b="1" smtClean="0">
              <a:solidFill>
                <a:schemeClr val="tx1"/>
              </a:solidFill>
            </a:endParaRPr>
          </a:p>
        </p:txBody>
      </p:sp>
    </p:spTree>
    <p:extLst>
      <p:ext uri="{BB962C8B-B14F-4D97-AF65-F5344CB8AC3E}">
        <p14:creationId xmlns:p14="http://schemas.microsoft.com/office/powerpoint/2010/main" val="152988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CS 525</a:t>
            </a:r>
            <a:endParaRPr lang="en-US" sz="1400"/>
          </a:p>
        </p:txBody>
      </p:sp>
      <p:sp>
        <p:nvSpPr>
          <p:cNvPr id="51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Notes 4 - Indexing</a:t>
            </a:r>
            <a:endParaRPr lang="en-US" sz="1400"/>
          </a:p>
        </p:txBody>
      </p:sp>
      <p:sp>
        <p:nvSpPr>
          <p:cNvPr id="5124" name="Slide Number Placeholder 3"/>
          <p:cNvSpPr>
            <a:spLocks noGrp="1"/>
          </p:cNvSpPr>
          <p:nvPr>
            <p:ph type="sldNum" sz="quarter" idx="4294967295"/>
          </p:nvPr>
        </p:nvSpPr>
        <p:spPr>
          <a:xfrm>
            <a:off x="4605110" y="6236071"/>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fld id="{C1BC862C-841D-2749-8161-9B0B01BC1AE9}" type="slidenum">
              <a:rPr lang="en-US" sz="1400"/>
              <a:pPr eaLnBrk="1" hangingPunct="1"/>
              <a:t>20</a:t>
            </a:fld>
            <a:endParaRPr lang="en-US" sz="1400"/>
          </a:p>
        </p:txBody>
      </p:sp>
      <p:sp>
        <p:nvSpPr>
          <p:cNvPr id="5125" name="Text Box 2"/>
          <p:cNvSpPr txBox="1">
            <a:spLocks noChangeArrowheads="1"/>
          </p:cNvSpPr>
          <p:nvPr/>
        </p:nvSpPr>
        <p:spPr bwMode="auto">
          <a:xfrm>
            <a:off x="5870575" y="647700"/>
            <a:ext cx="213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algn="ctr" eaLnBrk="1" hangingPunct="1">
              <a:spcBef>
                <a:spcPct val="50000"/>
              </a:spcBef>
            </a:pPr>
            <a:r>
              <a:rPr lang="en-US" sz="2400"/>
              <a:t>Sequential File</a:t>
            </a:r>
          </a:p>
        </p:txBody>
      </p:sp>
      <p:grpSp>
        <p:nvGrpSpPr>
          <p:cNvPr id="5126" name="Group 7"/>
          <p:cNvGrpSpPr>
            <a:grpSpLocks/>
          </p:cNvGrpSpPr>
          <p:nvPr/>
        </p:nvGrpSpPr>
        <p:grpSpPr bwMode="auto">
          <a:xfrm>
            <a:off x="5867400" y="1295400"/>
            <a:ext cx="2057400" cy="609600"/>
            <a:chOff x="3792" y="1152"/>
            <a:chExt cx="1296" cy="384"/>
          </a:xfrm>
        </p:grpSpPr>
        <p:sp>
          <p:nvSpPr>
            <p:cNvPr id="5147" name="Rectangle 3"/>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20</a:t>
              </a:r>
              <a:endParaRPr lang="en-US"/>
            </a:p>
          </p:txBody>
        </p:sp>
        <p:sp>
          <p:nvSpPr>
            <p:cNvPr id="5148" name="Rectangle 4"/>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a:t>
              </a:r>
            </a:p>
          </p:txBody>
        </p:sp>
        <p:sp>
          <p:nvSpPr>
            <p:cNvPr id="5149" name="Rectangle 5"/>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50" name="Rectangle 6"/>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5127" name="Group 8"/>
          <p:cNvGrpSpPr>
            <a:grpSpLocks/>
          </p:cNvGrpSpPr>
          <p:nvPr/>
        </p:nvGrpSpPr>
        <p:grpSpPr bwMode="auto">
          <a:xfrm>
            <a:off x="5867400" y="2133600"/>
            <a:ext cx="2057400" cy="609600"/>
            <a:chOff x="3792" y="1152"/>
            <a:chExt cx="1296" cy="384"/>
          </a:xfrm>
        </p:grpSpPr>
        <p:sp>
          <p:nvSpPr>
            <p:cNvPr id="5143" name="Rectangle 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40</a:t>
              </a:r>
              <a:endParaRPr lang="en-US"/>
            </a:p>
          </p:txBody>
        </p:sp>
        <p:sp>
          <p:nvSpPr>
            <p:cNvPr id="5144" name="Rectangle 1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30</a:t>
              </a:r>
            </a:p>
          </p:txBody>
        </p:sp>
        <p:sp>
          <p:nvSpPr>
            <p:cNvPr id="5145" name="Rectangle 1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46" name="Rectangle 1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5128" name="Group 13"/>
          <p:cNvGrpSpPr>
            <a:grpSpLocks/>
          </p:cNvGrpSpPr>
          <p:nvPr/>
        </p:nvGrpSpPr>
        <p:grpSpPr bwMode="auto">
          <a:xfrm>
            <a:off x="5867400" y="2971800"/>
            <a:ext cx="2057400" cy="609600"/>
            <a:chOff x="3792" y="1152"/>
            <a:chExt cx="1296" cy="384"/>
          </a:xfrm>
        </p:grpSpPr>
        <p:sp>
          <p:nvSpPr>
            <p:cNvPr id="5139" name="Rectangle 1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60</a:t>
              </a:r>
              <a:endParaRPr lang="en-US"/>
            </a:p>
          </p:txBody>
        </p:sp>
        <p:sp>
          <p:nvSpPr>
            <p:cNvPr id="5140" name="Rectangle 1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50</a:t>
              </a:r>
            </a:p>
          </p:txBody>
        </p:sp>
        <p:sp>
          <p:nvSpPr>
            <p:cNvPr id="5141" name="Rectangle 1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42" name="Rectangle 1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5129" name="Group 18"/>
          <p:cNvGrpSpPr>
            <a:grpSpLocks/>
          </p:cNvGrpSpPr>
          <p:nvPr/>
        </p:nvGrpSpPr>
        <p:grpSpPr bwMode="auto">
          <a:xfrm>
            <a:off x="5867400" y="3810000"/>
            <a:ext cx="2057400" cy="609600"/>
            <a:chOff x="3792" y="1152"/>
            <a:chExt cx="1296" cy="384"/>
          </a:xfrm>
        </p:grpSpPr>
        <p:sp>
          <p:nvSpPr>
            <p:cNvPr id="5135" name="Rectangle 1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80</a:t>
              </a:r>
              <a:endParaRPr lang="en-US"/>
            </a:p>
          </p:txBody>
        </p:sp>
        <p:sp>
          <p:nvSpPr>
            <p:cNvPr id="5136" name="Rectangle 2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70</a:t>
              </a:r>
            </a:p>
          </p:txBody>
        </p:sp>
        <p:sp>
          <p:nvSpPr>
            <p:cNvPr id="5137" name="Rectangle 2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38" name="Rectangle 2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5130" name="Group 23"/>
          <p:cNvGrpSpPr>
            <a:grpSpLocks/>
          </p:cNvGrpSpPr>
          <p:nvPr/>
        </p:nvGrpSpPr>
        <p:grpSpPr bwMode="auto">
          <a:xfrm>
            <a:off x="5867400" y="4572000"/>
            <a:ext cx="2057400" cy="609600"/>
            <a:chOff x="3792" y="1152"/>
            <a:chExt cx="1296" cy="384"/>
          </a:xfrm>
        </p:grpSpPr>
        <p:sp>
          <p:nvSpPr>
            <p:cNvPr id="5131" name="Rectangle 2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100</a:t>
              </a:r>
              <a:endParaRPr lang="en-US"/>
            </a:p>
          </p:txBody>
        </p:sp>
        <p:sp>
          <p:nvSpPr>
            <p:cNvPr id="5132" name="Rectangle 2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90</a:t>
              </a:r>
            </a:p>
          </p:txBody>
        </p:sp>
        <p:sp>
          <p:nvSpPr>
            <p:cNvPr id="5133" name="Rectangle 2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34" name="Rectangle 2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610729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CS 525</a:t>
            </a:r>
            <a:endParaRPr lang="en-US" sz="1400"/>
          </a:p>
        </p:txBody>
      </p:sp>
      <p:sp>
        <p:nvSpPr>
          <p:cNvPr id="61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Notes 4 - Indexing</a:t>
            </a:r>
            <a:endParaRPr lang="en-US" sz="1400"/>
          </a:p>
        </p:txBody>
      </p:sp>
      <p:sp>
        <p:nvSpPr>
          <p:cNvPr id="6148" name="Slide Number Placeholder 3"/>
          <p:cNvSpPr>
            <a:spLocks noGrp="1"/>
          </p:cNvSpPr>
          <p:nvPr>
            <p:ph type="sldNum" sz="quarter" idx="4294967295"/>
          </p:nvPr>
        </p:nvSpPr>
        <p:spPr>
          <a:xfrm>
            <a:off x="4605110" y="6236071"/>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fld id="{A15C8AEB-2652-8B4F-8D08-F954395DFFAF}" type="slidenum">
              <a:rPr lang="en-US" sz="1400"/>
              <a:pPr eaLnBrk="1" hangingPunct="1"/>
              <a:t>21</a:t>
            </a:fld>
            <a:endParaRPr lang="en-US" sz="1400"/>
          </a:p>
        </p:txBody>
      </p:sp>
      <p:sp>
        <p:nvSpPr>
          <p:cNvPr id="6149" name="Text Box 2"/>
          <p:cNvSpPr txBox="1">
            <a:spLocks noChangeArrowheads="1"/>
          </p:cNvSpPr>
          <p:nvPr/>
        </p:nvSpPr>
        <p:spPr bwMode="auto">
          <a:xfrm>
            <a:off x="5870575" y="647700"/>
            <a:ext cx="213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algn="ctr" eaLnBrk="1" hangingPunct="1">
              <a:spcBef>
                <a:spcPct val="50000"/>
              </a:spcBef>
            </a:pPr>
            <a:r>
              <a:rPr lang="en-US" sz="2400"/>
              <a:t>Sequential File</a:t>
            </a:r>
          </a:p>
        </p:txBody>
      </p:sp>
      <p:grpSp>
        <p:nvGrpSpPr>
          <p:cNvPr id="6150" name="Group 3"/>
          <p:cNvGrpSpPr>
            <a:grpSpLocks/>
          </p:cNvGrpSpPr>
          <p:nvPr/>
        </p:nvGrpSpPr>
        <p:grpSpPr bwMode="auto">
          <a:xfrm>
            <a:off x="5867400" y="1295400"/>
            <a:ext cx="2057400" cy="609600"/>
            <a:chOff x="3792" y="1152"/>
            <a:chExt cx="1296" cy="384"/>
          </a:xfrm>
        </p:grpSpPr>
        <p:sp>
          <p:nvSpPr>
            <p:cNvPr id="6217" name="Rectangle 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20</a:t>
              </a:r>
              <a:endParaRPr lang="en-US"/>
            </a:p>
          </p:txBody>
        </p:sp>
        <p:sp>
          <p:nvSpPr>
            <p:cNvPr id="6218" name="Rectangle 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a:t>
              </a:r>
            </a:p>
          </p:txBody>
        </p:sp>
        <p:sp>
          <p:nvSpPr>
            <p:cNvPr id="6219" name="Rectangle 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20" name="Rectangle 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6151" name="Group 8"/>
          <p:cNvGrpSpPr>
            <a:grpSpLocks/>
          </p:cNvGrpSpPr>
          <p:nvPr/>
        </p:nvGrpSpPr>
        <p:grpSpPr bwMode="auto">
          <a:xfrm>
            <a:off x="5867400" y="2133600"/>
            <a:ext cx="2057400" cy="609600"/>
            <a:chOff x="3792" y="1152"/>
            <a:chExt cx="1296" cy="384"/>
          </a:xfrm>
        </p:grpSpPr>
        <p:sp>
          <p:nvSpPr>
            <p:cNvPr id="6213" name="Rectangle 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40</a:t>
              </a:r>
              <a:endParaRPr lang="en-US"/>
            </a:p>
          </p:txBody>
        </p:sp>
        <p:sp>
          <p:nvSpPr>
            <p:cNvPr id="6214" name="Rectangle 1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30</a:t>
              </a:r>
            </a:p>
          </p:txBody>
        </p:sp>
        <p:sp>
          <p:nvSpPr>
            <p:cNvPr id="6215" name="Rectangle 1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16" name="Rectangle 1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6152" name="Group 13"/>
          <p:cNvGrpSpPr>
            <a:grpSpLocks/>
          </p:cNvGrpSpPr>
          <p:nvPr/>
        </p:nvGrpSpPr>
        <p:grpSpPr bwMode="auto">
          <a:xfrm>
            <a:off x="5867400" y="2971800"/>
            <a:ext cx="2057400" cy="609600"/>
            <a:chOff x="3792" y="1152"/>
            <a:chExt cx="1296" cy="384"/>
          </a:xfrm>
        </p:grpSpPr>
        <p:sp>
          <p:nvSpPr>
            <p:cNvPr id="6209" name="Rectangle 1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60</a:t>
              </a:r>
              <a:endParaRPr lang="en-US"/>
            </a:p>
          </p:txBody>
        </p:sp>
        <p:sp>
          <p:nvSpPr>
            <p:cNvPr id="6210" name="Rectangle 1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50</a:t>
              </a:r>
            </a:p>
          </p:txBody>
        </p:sp>
        <p:sp>
          <p:nvSpPr>
            <p:cNvPr id="6211" name="Rectangle 1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12" name="Rectangle 1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6153" name="Group 18"/>
          <p:cNvGrpSpPr>
            <a:grpSpLocks/>
          </p:cNvGrpSpPr>
          <p:nvPr/>
        </p:nvGrpSpPr>
        <p:grpSpPr bwMode="auto">
          <a:xfrm>
            <a:off x="5867400" y="3810000"/>
            <a:ext cx="2057400" cy="609600"/>
            <a:chOff x="3792" y="1152"/>
            <a:chExt cx="1296" cy="384"/>
          </a:xfrm>
        </p:grpSpPr>
        <p:sp>
          <p:nvSpPr>
            <p:cNvPr id="6205" name="Rectangle 1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80</a:t>
              </a:r>
              <a:endParaRPr lang="en-US"/>
            </a:p>
          </p:txBody>
        </p:sp>
        <p:sp>
          <p:nvSpPr>
            <p:cNvPr id="6206" name="Rectangle 2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70</a:t>
              </a:r>
            </a:p>
          </p:txBody>
        </p:sp>
        <p:sp>
          <p:nvSpPr>
            <p:cNvPr id="6207" name="Rectangle 2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08" name="Rectangle 2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6154" name="Group 23"/>
          <p:cNvGrpSpPr>
            <a:grpSpLocks/>
          </p:cNvGrpSpPr>
          <p:nvPr/>
        </p:nvGrpSpPr>
        <p:grpSpPr bwMode="auto">
          <a:xfrm>
            <a:off x="5867400" y="4572000"/>
            <a:ext cx="2057400" cy="609600"/>
            <a:chOff x="3792" y="1152"/>
            <a:chExt cx="1296" cy="384"/>
          </a:xfrm>
        </p:grpSpPr>
        <p:sp>
          <p:nvSpPr>
            <p:cNvPr id="6201" name="Rectangle 2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100</a:t>
              </a:r>
              <a:endParaRPr lang="en-US"/>
            </a:p>
          </p:txBody>
        </p:sp>
        <p:sp>
          <p:nvSpPr>
            <p:cNvPr id="6202" name="Rectangle 2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90</a:t>
              </a:r>
            </a:p>
          </p:txBody>
        </p:sp>
        <p:sp>
          <p:nvSpPr>
            <p:cNvPr id="6203" name="Rectangle 2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04" name="Rectangle 2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6155" name="Text Box 28"/>
          <p:cNvSpPr txBox="1">
            <a:spLocks noChangeArrowheads="1"/>
          </p:cNvSpPr>
          <p:nvPr/>
        </p:nvSpPr>
        <p:spPr bwMode="auto">
          <a:xfrm>
            <a:off x="2667000" y="6858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algn="ctr" eaLnBrk="1" hangingPunct="1">
              <a:spcBef>
                <a:spcPct val="50000"/>
              </a:spcBef>
            </a:pPr>
            <a:r>
              <a:rPr lang="en-US" sz="2400"/>
              <a:t>Dense Index</a:t>
            </a:r>
          </a:p>
        </p:txBody>
      </p:sp>
      <p:grpSp>
        <p:nvGrpSpPr>
          <p:cNvPr id="6156" name="Group 39"/>
          <p:cNvGrpSpPr>
            <a:grpSpLocks/>
          </p:cNvGrpSpPr>
          <p:nvPr/>
        </p:nvGrpSpPr>
        <p:grpSpPr bwMode="auto">
          <a:xfrm>
            <a:off x="3352800" y="1371600"/>
            <a:ext cx="914400" cy="1219200"/>
            <a:chOff x="1872" y="912"/>
            <a:chExt cx="576" cy="768"/>
          </a:xfrm>
        </p:grpSpPr>
        <p:grpSp>
          <p:nvGrpSpPr>
            <p:cNvPr id="6191" name="Group 33"/>
            <p:cNvGrpSpPr>
              <a:grpSpLocks/>
            </p:cNvGrpSpPr>
            <p:nvPr/>
          </p:nvGrpSpPr>
          <p:grpSpPr bwMode="auto">
            <a:xfrm>
              <a:off x="1872" y="912"/>
              <a:ext cx="576" cy="384"/>
              <a:chOff x="1872" y="912"/>
              <a:chExt cx="576" cy="384"/>
            </a:xfrm>
          </p:grpSpPr>
          <p:sp>
            <p:nvSpPr>
              <p:cNvPr id="6197" name="Rectangle 29"/>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10</a:t>
                </a:r>
              </a:p>
            </p:txBody>
          </p:sp>
          <p:sp>
            <p:nvSpPr>
              <p:cNvPr id="6198" name="Rectangle 30"/>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99" name="Rectangle 31"/>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00" name="Rectangle 32"/>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20</a:t>
                </a:r>
              </a:p>
            </p:txBody>
          </p:sp>
        </p:grpSp>
        <p:grpSp>
          <p:nvGrpSpPr>
            <p:cNvPr id="6192" name="Group 34"/>
            <p:cNvGrpSpPr>
              <a:grpSpLocks/>
            </p:cNvGrpSpPr>
            <p:nvPr/>
          </p:nvGrpSpPr>
          <p:grpSpPr bwMode="auto">
            <a:xfrm>
              <a:off x="1872" y="1296"/>
              <a:ext cx="576" cy="384"/>
              <a:chOff x="1872" y="912"/>
              <a:chExt cx="576" cy="384"/>
            </a:xfrm>
          </p:grpSpPr>
          <p:sp>
            <p:nvSpPr>
              <p:cNvPr id="6193" name="Rectangle 35"/>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30</a:t>
                </a:r>
              </a:p>
            </p:txBody>
          </p:sp>
          <p:sp>
            <p:nvSpPr>
              <p:cNvPr id="6194" name="Rectangle 36"/>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95" name="Rectangle 37"/>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96" name="Rectangle 38"/>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40</a:t>
                </a:r>
              </a:p>
            </p:txBody>
          </p:sp>
        </p:grpSp>
      </p:grpSp>
      <p:grpSp>
        <p:nvGrpSpPr>
          <p:cNvPr id="6157" name="Group 40"/>
          <p:cNvGrpSpPr>
            <a:grpSpLocks/>
          </p:cNvGrpSpPr>
          <p:nvPr/>
        </p:nvGrpSpPr>
        <p:grpSpPr bwMode="auto">
          <a:xfrm>
            <a:off x="3352800" y="2743200"/>
            <a:ext cx="914400" cy="1219200"/>
            <a:chOff x="1872" y="912"/>
            <a:chExt cx="576" cy="768"/>
          </a:xfrm>
        </p:grpSpPr>
        <p:grpSp>
          <p:nvGrpSpPr>
            <p:cNvPr id="6181" name="Group 41"/>
            <p:cNvGrpSpPr>
              <a:grpSpLocks/>
            </p:cNvGrpSpPr>
            <p:nvPr/>
          </p:nvGrpSpPr>
          <p:grpSpPr bwMode="auto">
            <a:xfrm>
              <a:off x="1872" y="912"/>
              <a:ext cx="576" cy="384"/>
              <a:chOff x="1872" y="912"/>
              <a:chExt cx="576" cy="384"/>
            </a:xfrm>
          </p:grpSpPr>
          <p:sp>
            <p:nvSpPr>
              <p:cNvPr id="6187" name="Rectangle 4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50</a:t>
                </a:r>
              </a:p>
            </p:txBody>
          </p:sp>
          <p:sp>
            <p:nvSpPr>
              <p:cNvPr id="6188" name="Rectangle 4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89" name="Rectangle 4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90" name="Rectangle 4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60</a:t>
                </a:r>
              </a:p>
            </p:txBody>
          </p:sp>
        </p:grpSp>
        <p:grpSp>
          <p:nvGrpSpPr>
            <p:cNvPr id="6182" name="Group 46"/>
            <p:cNvGrpSpPr>
              <a:grpSpLocks/>
            </p:cNvGrpSpPr>
            <p:nvPr/>
          </p:nvGrpSpPr>
          <p:grpSpPr bwMode="auto">
            <a:xfrm>
              <a:off x="1872" y="1296"/>
              <a:ext cx="576" cy="384"/>
              <a:chOff x="1872" y="912"/>
              <a:chExt cx="576" cy="384"/>
            </a:xfrm>
          </p:grpSpPr>
          <p:sp>
            <p:nvSpPr>
              <p:cNvPr id="6183" name="Rectangle 4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70</a:t>
                </a:r>
              </a:p>
            </p:txBody>
          </p:sp>
          <p:sp>
            <p:nvSpPr>
              <p:cNvPr id="6184" name="Rectangle 4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85" name="Rectangle 4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86" name="Rectangle 5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80</a:t>
                </a:r>
              </a:p>
            </p:txBody>
          </p:sp>
        </p:grpSp>
      </p:grpSp>
      <p:grpSp>
        <p:nvGrpSpPr>
          <p:cNvPr id="6158" name="Group 51"/>
          <p:cNvGrpSpPr>
            <a:grpSpLocks/>
          </p:cNvGrpSpPr>
          <p:nvPr/>
        </p:nvGrpSpPr>
        <p:grpSpPr bwMode="auto">
          <a:xfrm>
            <a:off x="3352800" y="4191000"/>
            <a:ext cx="914400" cy="1219200"/>
            <a:chOff x="1872" y="912"/>
            <a:chExt cx="576" cy="768"/>
          </a:xfrm>
        </p:grpSpPr>
        <p:grpSp>
          <p:nvGrpSpPr>
            <p:cNvPr id="6171" name="Group 52"/>
            <p:cNvGrpSpPr>
              <a:grpSpLocks/>
            </p:cNvGrpSpPr>
            <p:nvPr/>
          </p:nvGrpSpPr>
          <p:grpSpPr bwMode="auto">
            <a:xfrm>
              <a:off x="1872" y="912"/>
              <a:ext cx="576" cy="384"/>
              <a:chOff x="1872" y="912"/>
              <a:chExt cx="576" cy="384"/>
            </a:xfrm>
          </p:grpSpPr>
          <p:sp>
            <p:nvSpPr>
              <p:cNvPr id="6177" name="Rectangle 53"/>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90</a:t>
                </a:r>
              </a:p>
            </p:txBody>
          </p:sp>
          <p:sp>
            <p:nvSpPr>
              <p:cNvPr id="6178" name="Rectangle 54"/>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79" name="Rectangle 55"/>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80" name="Rectangle 56"/>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100</a:t>
                </a:r>
              </a:p>
            </p:txBody>
          </p:sp>
        </p:grpSp>
        <p:grpSp>
          <p:nvGrpSpPr>
            <p:cNvPr id="6172" name="Group 57"/>
            <p:cNvGrpSpPr>
              <a:grpSpLocks/>
            </p:cNvGrpSpPr>
            <p:nvPr/>
          </p:nvGrpSpPr>
          <p:grpSpPr bwMode="auto">
            <a:xfrm>
              <a:off x="1872" y="1296"/>
              <a:ext cx="576" cy="384"/>
              <a:chOff x="1872" y="912"/>
              <a:chExt cx="576" cy="384"/>
            </a:xfrm>
          </p:grpSpPr>
          <p:sp>
            <p:nvSpPr>
              <p:cNvPr id="6173" name="Rectangle 58"/>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110</a:t>
                </a:r>
              </a:p>
            </p:txBody>
          </p:sp>
          <p:sp>
            <p:nvSpPr>
              <p:cNvPr id="6174" name="Rectangle 59"/>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75" name="Rectangle 60"/>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76" name="Rectangle 61"/>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120</a:t>
                </a:r>
              </a:p>
            </p:txBody>
          </p:sp>
        </p:grpSp>
      </p:grpSp>
      <p:sp>
        <p:nvSpPr>
          <p:cNvPr id="6159" name="Line 62"/>
          <p:cNvSpPr>
            <a:spLocks noChangeShapeType="1"/>
          </p:cNvSpPr>
          <p:nvPr/>
        </p:nvSpPr>
        <p:spPr bwMode="auto">
          <a:xfrm>
            <a:off x="4038600" y="14478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63"/>
          <p:cNvSpPr>
            <a:spLocks noChangeShapeType="1"/>
          </p:cNvSpPr>
          <p:nvPr/>
        </p:nvSpPr>
        <p:spPr bwMode="auto">
          <a:xfrm>
            <a:off x="4114800" y="1828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64"/>
          <p:cNvSpPr>
            <a:spLocks noChangeShapeType="1"/>
          </p:cNvSpPr>
          <p:nvPr/>
        </p:nvSpPr>
        <p:spPr bwMode="auto">
          <a:xfrm>
            <a:off x="4114800" y="2133600"/>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65"/>
          <p:cNvSpPr>
            <a:spLocks noChangeShapeType="1"/>
          </p:cNvSpPr>
          <p:nvPr/>
        </p:nvSpPr>
        <p:spPr bwMode="auto">
          <a:xfrm>
            <a:off x="4191000" y="5029200"/>
            <a:ext cx="1676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66"/>
          <p:cNvSpPr>
            <a:spLocks noChangeShapeType="1"/>
          </p:cNvSpPr>
          <p:nvPr/>
        </p:nvSpPr>
        <p:spPr bwMode="auto">
          <a:xfrm>
            <a:off x="4114800" y="3505200"/>
            <a:ext cx="1752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67"/>
          <p:cNvSpPr>
            <a:spLocks noChangeShapeType="1"/>
          </p:cNvSpPr>
          <p:nvPr/>
        </p:nvSpPr>
        <p:spPr bwMode="auto">
          <a:xfrm>
            <a:off x="4114800" y="3200400"/>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68"/>
          <p:cNvSpPr>
            <a:spLocks noChangeShapeType="1"/>
          </p:cNvSpPr>
          <p:nvPr/>
        </p:nvSpPr>
        <p:spPr bwMode="auto">
          <a:xfrm>
            <a:off x="4114800" y="2895600"/>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69"/>
          <p:cNvSpPr>
            <a:spLocks noChangeShapeType="1"/>
          </p:cNvSpPr>
          <p:nvPr/>
        </p:nvSpPr>
        <p:spPr bwMode="auto">
          <a:xfrm>
            <a:off x="4114800" y="3810000"/>
            <a:ext cx="1752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7" name="Line 70"/>
          <p:cNvSpPr>
            <a:spLocks noChangeShapeType="1"/>
          </p:cNvSpPr>
          <p:nvPr/>
        </p:nvSpPr>
        <p:spPr bwMode="auto">
          <a:xfrm>
            <a:off x="4114800" y="4343400"/>
            <a:ext cx="1676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71"/>
          <p:cNvSpPr>
            <a:spLocks noChangeShapeType="1"/>
          </p:cNvSpPr>
          <p:nvPr/>
        </p:nvSpPr>
        <p:spPr bwMode="auto">
          <a:xfrm>
            <a:off x="4114800" y="4648200"/>
            <a:ext cx="1676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9" name="Line 72"/>
          <p:cNvSpPr>
            <a:spLocks noChangeShapeType="1"/>
          </p:cNvSpPr>
          <p:nvPr/>
        </p:nvSpPr>
        <p:spPr bwMode="auto">
          <a:xfrm>
            <a:off x="4114800" y="5257800"/>
            <a:ext cx="1752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0" name="Line 73"/>
          <p:cNvSpPr>
            <a:spLocks noChangeShapeType="1"/>
          </p:cNvSpPr>
          <p:nvPr/>
        </p:nvSpPr>
        <p:spPr bwMode="auto">
          <a:xfrm>
            <a:off x="4114800" y="2438400"/>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03450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CS 525</a:t>
            </a:r>
            <a:endParaRPr lang="en-US" sz="1400"/>
          </a:p>
        </p:txBody>
      </p:sp>
      <p:sp>
        <p:nvSpPr>
          <p:cNvPr id="71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r>
              <a:rPr lang="en-US" sz="1400" smtClean="0"/>
              <a:t>Notes 4 - Indexing</a:t>
            </a:r>
            <a:endParaRPr lang="en-US" sz="1400"/>
          </a:p>
        </p:txBody>
      </p:sp>
      <p:sp>
        <p:nvSpPr>
          <p:cNvPr id="7172" name="Slide Number Placeholder 3"/>
          <p:cNvSpPr>
            <a:spLocks noGrp="1"/>
          </p:cNvSpPr>
          <p:nvPr>
            <p:ph type="sldNum" sz="quarter" idx="4294967295"/>
          </p:nvPr>
        </p:nvSpPr>
        <p:spPr>
          <a:xfrm>
            <a:off x="4605110" y="6236071"/>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eaLnBrk="1" hangingPunct="1"/>
            <a:fld id="{A1622D80-F4EC-844A-BF28-37914B7788F8}" type="slidenum">
              <a:rPr lang="en-US" sz="1400"/>
              <a:pPr eaLnBrk="1" hangingPunct="1"/>
              <a:t>22</a:t>
            </a:fld>
            <a:endParaRPr lang="en-US" sz="1400"/>
          </a:p>
        </p:txBody>
      </p:sp>
      <p:sp>
        <p:nvSpPr>
          <p:cNvPr id="7173" name="Text Box 2"/>
          <p:cNvSpPr txBox="1">
            <a:spLocks noChangeArrowheads="1"/>
          </p:cNvSpPr>
          <p:nvPr/>
        </p:nvSpPr>
        <p:spPr bwMode="auto">
          <a:xfrm>
            <a:off x="5870575" y="647700"/>
            <a:ext cx="213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algn="ctr" eaLnBrk="1" hangingPunct="1">
              <a:spcBef>
                <a:spcPct val="50000"/>
              </a:spcBef>
            </a:pPr>
            <a:r>
              <a:rPr lang="en-US" sz="2400"/>
              <a:t>Sequential File</a:t>
            </a:r>
          </a:p>
        </p:txBody>
      </p:sp>
      <p:grpSp>
        <p:nvGrpSpPr>
          <p:cNvPr id="7174" name="Group 3"/>
          <p:cNvGrpSpPr>
            <a:grpSpLocks/>
          </p:cNvGrpSpPr>
          <p:nvPr/>
        </p:nvGrpSpPr>
        <p:grpSpPr bwMode="auto">
          <a:xfrm>
            <a:off x="5867400" y="1295400"/>
            <a:ext cx="2057400" cy="609600"/>
            <a:chOff x="3792" y="1152"/>
            <a:chExt cx="1296" cy="384"/>
          </a:xfrm>
        </p:grpSpPr>
        <p:sp>
          <p:nvSpPr>
            <p:cNvPr id="7239" name="Rectangle 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20</a:t>
              </a:r>
              <a:endParaRPr lang="en-US"/>
            </a:p>
          </p:txBody>
        </p:sp>
        <p:sp>
          <p:nvSpPr>
            <p:cNvPr id="7240" name="Rectangle 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a:t>
              </a:r>
            </a:p>
          </p:txBody>
        </p:sp>
        <p:sp>
          <p:nvSpPr>
            <p:cNvPr id="7241" name="Rectangle 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42" name="Rectangle 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5" name="Group 8"/>
          <p:cNvGrpSpPr>
            <a:grpSpLocks/>
          </p:cNvGrpSpPr>
          <p:nvPr/>
        </p:nvGrpSpPr>
        <p:grpSpPr bwMode="auto">
          <a:xfrm>
            <a:off x="5867400" y="2133600"/>
            <a:ext cx="2057400" cy="609600"/>
            <a:chOff x="3792" y="1152"/>
            <a:chExt cx="1296" cy="384"/>
          </a:xfrm>
        </p:grpSpPr>
        <p:sp>
          <p:nvSpPr>
            <p:cNvPr id="7235" name="Rectangle 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40</a:t>
              </a:r>
              <a:endParaRPr lang="en-US"/>
            </a:p>
          </p:txBody>
        </p:sp>
        <p:sp>
          <p:nvSpPr>
            <p:cNvPr id="7236" name="Rectangle 1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30</a:t>
              </a:r>
            </a:p>
          </p:txBody>
        </p:sp>
        <p:sp>
          <p:nvSpPr>
            <p:cNvPr id="7237" name="Rectangle 1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38" name="Rectangle 1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6" name="Group 13"/>
          <p:cNvGrpSpPr>
            <a:grpSpLocks/>
          </p:cNvGrpSpPr>
          <p:nvPr/>
        </p:nvGrpSpPr>
        <p:grpSpPr bwMode="auto">
          <a:xfrm>
            <a:off x="5867400" y="2971800"/>
            <a:ext cx="2057400" cy="609600"/>
            <a:chOff x="3792" y="1152"/>
            <a:chExt cx="1296" cy="384"/>
          </a:xfrm>
        </p:grpSpPr>
        <p:sp>
          <p:nvSpPr>
            <p:cNvPr id="7231" name="Rectangle 1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60</a:t>
              </a:r>
              <a:endParaRPr lang="en-US"/>
            </a:p>
          </p:txBody>
        </p:sp>
        <p:sp>
          <p:nvSpPr>
            <p:cNvPr id="7232" name="Rectangle 1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50</a:t>
              </a:r>
            </a:p>
          </p:txBody>
        </p:sp>
        <p:sp>
          <p:nvSpPr>
            <p:cNvPr id="7233" name="Rectangle 1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34" name="Rectangle 1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7" name="Group 18"/>
          <p:cNvGrpSpPr>
            <a:grpSpLocks/>
          </p:cNvGrpSpPr>
          <p:nvPr/>
        </p:nvGrpSpPr>
        <p:grpSpPr bwMode="auto">
          <a:xfrm>
            <a:off x="5867400" y="3810000"/>
            <a:ext cx="2057400" cy="609600"/>
            <a:chOff x="3792" y="1152"/>
            <a:chExt cx="1296" cy="384"/>
          </a:xfrm>
        </p:grpSpPr>
        <p:sp>
          <p:nvSpPr>
            <p:cNvPr id="7227" name="Rectangle 1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80</a:t>
              </a:r>
              <a:endParaRPr lang="en-US"/>
            </a:p>
          </p:txBody>
        </p:sp>
        <p:sp>
          <p:nvSpPr>
            <p:cNvPr id="7228" name="Rectangle 2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70</a:t>
              </a:r>
            </a:p>
          </p:txBody>
        </p:sp>
        <p:sp>
          <p:nvSpPr>
            <p:cNvPr id="7229" name="Rectangle 2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30" name="Rectangle 2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8" name="Group 23"/>
          <p:cNvGrpSpPr>
            <a:grpSpLocks/>
          </p:cNvGrpSpPr>
          <p:nvPr/>
        </p:nvGrpSpPr>
        <p:grpSpPr bwMode="auto">
          <a:xfrm>
            <a:off x="5867400" y="4572000"/>
            <a:ext cx="2057400" cy="609600"/>
            <a:chOff x="3792" y="1152"/>
            <a:chExt cx="1296" cy="384"/>
          </a:xfrm>
        </p:grpSpPr>
        <p:sp>
          <p:nvSpPr>
            <p:cNvPr id="7223" name="Rectangle 2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100</a:t>
              </a:r>
              <a:endParaRPr lang="en-US"/>
            </a:p>
          </p:txBody>
        </p:sp>
        <p:sp>
          <p:nvSpPr>
            <p:cNvPr id="7224" name="Rectangle 2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sz="2400"/>
                <a:t>90</a:t>
              </a:r>
            </a:p>
          </p:txBody>
        </p:sp>
        <p:sp>
          <p:nvSpPr>
            <p:cNvPr id="7225" name="Rectangle 2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26" name="Rectangle 2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9" name="Text Box 28"/>
          <p:cNvSpPr txBox="1">
            <a:spLocks noChangeArrowheads="1"/>
          </p:cNvSpPr>
          <p:nvPr/>
        </p:nvSpPr>
        <p:spPr bwMode="auto">
          <a:xfrm>
            <a:off x="2632075" y="685800"/>
            <a:ext cx="1947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charset="0"/>
                <a:ea typeface="ＭＳ Ｐゴシック" charset="0"/>
              </a:defRPr>
            </a:lvl1pPr>
            <a:lvl2pPr marL="742950" indent="-285750" eaLnBrk="0" hangingPunct="0">
              <a:defRPr sz="3600">
                <a:solidFill>
                  <a:schemeClr val="tx1"/>
                </a:solidFill>
                <a:latin typeface="Tahoma" charset="0"/>
                <a:ea typeface="ＭＳ Ｐゴシック" charset="0"/>
              </a:defRPr>
            </a:lvl2pPr>
            <a:lvl3pPr marL="1143000" indent="-228600" eaLnBrk="0" hangingPunct="0">
              <a:defRPr sz="3600">
                <a:solidFill>
                  <a:schemeClr val="tx1"/>
                </a:solidFill>
                <a:latin typeface="Tahoma" charset="0"/>
                <a:ea typeface="ＭＳ Ｐゴシック" charset="0"/>
              </a:defRPr>
            </a:lvl3pPr>
            <a:lvl4pPr marL="1600200" indent="-228600" eaLnBrk="0" hangingPunct="0">
              <a:defRPr sz="3600">
                <a:solidFill>
                  <a:schemeClr val="tx1"/>
                </a:solidFill>
                <a:latin typeface="Tahoma" charset="0"/>
                <a:ea typeface="ＭＳ Ｐゴシック" charset="0"/>
              </a:defRPr>
            </a:lvl4pPr>
            <a:lvl5pPr marL="2057400" indent="-228600" eaLnBrk="0" hangingPunct="0">
              <a:defRPr sz="3600">
                <a:solidFill>
                  <a:schemeClr val="tx1"/>
                </a:solidFill>
                <a:latin typeface="Tahoma" charset="0"/>
                <a:ea typeface="ＭＳ Ｐゴシック" charset="0"/>
              </a:defRPr>
            </a:lvl5pPr>
            <a:lvl6pPr marL="2514600" indent="-228600" eaLnBrk="0" fontAlgn="base" hangingPunct="0">
              <a:spcBef>
                <a:spcPct val="0"/>
              </a:spcBef>
              <a:spcAft>
                <a:spcPct val="0"/>
              </a:spcAft>
              <a:defRPr sz="3600">
                <a:solidFill>
                  <a:schemeClr val="tx1"/>
                </a:solidFill>
                <a:latin typeface="Tahoma" charset="0"/>
                <a:ea typeface="ＭＳ Ｐゴシック" charset="0"/>
              </a:defRPr>
            </a:lvl6pPr>
            <a:lvl7pPr marL="2971800" indent="-228600" eaLnBrk="0" fontAlgn="base" hangingPunct="0">
              <a:spcBef>
                <a:spcPct val="0"/>
              </a:spcBef>
              <a:spcAft>
                <a:spcPct val="0"/>
              </a:spcAft>
              <a:defRPr sz="3600">
                <a:solidFill>
                  <a:schemeClr val="tx1"/>
                </a:solidFill>
                <a:latin typeface="Tahoma" charset="0"/>
                <a:ea typeface="ＭＳ Ｐゴシック" charset="0"/>
              </a:defRPr>
            </a:lvl7pPr>
            <a:lvl8pPr marL="3429000" indent="-228600" eaLnBrk="0" fontAlgn="base" hangingPunct="0">
              <a:spcBef>
                <a:spcPct val="0"/>
              </a:spcBef>
              <a:spcAft>
                <a:spcPct val="0"/>
              </a:spcAft>
              <a:defRPr sz="3600">
                <a:solidFill>
                  <a:schemeClr val="tx1"/>
                </a:solidFill>
                <a:latin typeface="Tahoma" charset="0"/>
                <a:ea typeface="ＭＳ Ｐゴシック" charset="0"/>
              </a:defRPr>
            </a:lvl8pPr>
            <a:lvl9pPr marL="3886200" indent="-228600" eaLnBrk="0" fontAlgn="base" hangingPunct="0">
              <a:spcBef>
                <a:spcPct val="0"/>
              </a:spcBef>
              <a:spcAft>
                <a:spcPct val="0"/>
              </a:spcAft>
              <a:defRPr sz="3600">
                <a:solidFill>
                  <a:schemeClr val="tx1"/>
                </a:solidFill>
                <a:latin typeface="Tahoma" charset="0"/>
                <a:ea typeface="ＭＳ Ｐゴシック" charset="0"/>
              </a:defRPr>
            </a:lvl9pPr>
          </a:lstStyle>
          <a:p>
            <a:pPr algn="ctr" eaLnBrk="1" hangingPunct="1">
              <a:spcBef>
                <a:spcPct val="50000"/>
              </a:spcBef>
            </a:pPr>
            <a:r>
              <a:rPr lang="en-US" sz="2400"/>
              <a:t>Sparse Index</a:t>
            </a:r>
          </a:p>
        </p:txBody>
      </p:sp>
      <p:grpSp>
        <p:nvGrpSpPr>
          <p:cNvPr id="7180" name="Group 29"/>
          <p:cNvGrpSpPr>
            <a:grpSpLocks/>
          </p:cNvGrpSpPr>
          <p:nvPr/>
        </p:nvGrpSpPr>
        <p:grpSpPr bwMode="auto">
          <a:xfrm>
            <a:off x="3352800" y="1371600"/>
            <a:ext cx="914400" cy="1219200"/>
            <a:chOff x="1872" y="912"/>
            <a:chExt cx="576" cy="768"/>
          </a:xfrm>
        </p:grpSpPr>
        <p:grpSp>
          <p:nvGrpSpPr>
            <p:cNvPr id="7213" name="Group 30"/>
            <p:cNvGrpSpPr>
              <a:grpSpLocks/>
            </p:cNvGrpSpPr>
            <p:nvPr/>
          </p:nvGrpSpPr>
          <p:grpSpPr bwMode="auto">
            <a:xfrm>
              <a:off x="1872" y="912"/>
              <a:ext cx="576" cy="384"/>
              <a:chOff x="1872" y="912"/>
              <a:chExt cx="576" cy="384"/>
            </a:xfrm>
          </p:grpSpPr>
          <p:sp>
            <p:nvSpPr>
              <p:cNvPr id="7219" name="Rectangle 31"/>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10</a:t>
                </a:r>
              </a:p>
            </p:txBody>
          </p:sp>
          <p:sp>
            <p:nvSpPr>
              <p:cNvPr id="7220" name="Rectangle 32"/>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21" name="Rectangle 33"/>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22" name="Rectangle 34"/>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30</a:t>
                </a:r>
              </a:p>
            </p:txBody>
          </p:sp>
        </p:grpSp>
        <p:grpSp>
          <p:nvGrpSpPr>
            <p:cNvPr id="7214" name="Group 35"/>
            <p:cNvGrpSpPr>
              <a:grpSpLocks/>
            </p:cNvGrpSpPr>
            <p:nvPr/>
          </p:nvGrpSpPr>
          <p:grpSpPr bwMode="auto">
            <a:xfrm>
              <a:off x="1872" y="1296"/>
              <a:ext cx="576" cy="384"/>
              <a:chOff x="1872" y="912"/>
              <a:chExt cx="576" cy="384"/>
            </a:xfrm>
          </p:grpSpPr>
          <p:sp>
            <p:nvSpPr>
              <p:cNvPr id="7215" name="Rectangle 36"/>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50</a:t>
                </a:r>
              </a:p>
            </p:txBody>
          </p:sp>
          <p:sp>
            <p:nvSpPr>
              <p:cNvPr id="7216" name="Rectangle 37"/>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17" name="Rectangle 38"/>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18" name="Rectangle 39"/>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70</a:t>
                </a:r>
              </a:p>
            </p:txBody>
          </p:sp>
        </p:grpSp>
      </p:grpSp>
      <p:grpSp>
        <p:nvGrpSpPr>
          <p:cNvPr id="7181" name="Group 40"/>
          <p:cNvGrpSpPr>
            <a:grpSpLocks/>
          </p:cNvGrpSpPr>
          <p:nvPr/>
        </p:nvGrpSpPr>
        <p:grpSpPr bwMode="auto">
          <a:xfrm>
            <a:off x="3352800" y="2743200"/>
            <a:ext cx="914400" cy="1219200"/>
            <a:chOff x="1872" y="912"/>
            <a:chExt cx="576" cy="768"/>
          </a:xfrm>
        </p:grpSpPr>
        <p:grpSp>
          <p:nvGrpSpPr>
            <p:cNvPr id="7203" name="Group 41"/>
            <p:cNvGrpSpPr>
              <a:grpSpLocks/>
            </p:cNvGrpSpPr>
            <p:nvPr/>
          </p:nvGrpSpPr>
          <p:grpSpPr bwMode="auto">
            <a:xfrm>
              <a:off x="1872" y="912"/>
              <a:ext cx="576" cy="384"/>
              <a:chOff x="1872" y="912"/>
              <a:chExt cx="576" cy="384"/>
            </a:xfrm>
          </p:grpSpPr>
          <p:sp>
            <p:nvSpPr>
              <p:cNvPr id="7209" name="Rectangle 4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90</a:t>
                </a:r>
              </a:p>
            </p:txBody>
          </p:sp>
          <p:sp>
            <p:nvSpPr>
              <p:cNvPr id="7210" name="Rectangle 4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11" name="Rectangle 4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12" name="Rectangle 4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110</a:t>
                </a:r>
              </a:p>
            </p:txBody>
          </p:sp>
        </p:grpSp>
        <p:grpSp>
          <p:nvGrpSpPr>
            <p:cNvPr id="7204" name="Group 46"/>
            <p:cNvGrpSpPr>
              <a:grpSpLocks/>
            </p:cNvGrpSpPr>
            <p:nvPr/>
          </p:nvGrpSpPr>
          <p:grpSpPr bwMode="auto">
            <a:xfrm>
              <a:off x="1872" y="1296"/>
              <a:ext cx="576" cy="384"/>
              <a:chOff x="1872" y="912"/>
              <a:chExt cx="576" cy="384"/>
            </a:xfrm>
          </p:grpSpPr>
          <p:sp>
            <p:nvSpPr>
              <p:cNvPr id="7205" name="Rectangle 4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130</a:t>
                </a:r>
              </a:p>
            </p:txBody>
          </p:sp>
          <p:sp>
            <p:nvSpPr>
              <p:cNvPr id="7206" name="Rectangle 4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07" name="Rectangle 4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08" name="Rectangle 5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150</a:t>
                </a:r>
              </a:p>
            </p:txBody>
          </p:sp>
        </p:grpSp>
      </p:grpSp>
      <p:grpSp>
        <p:nvGrpSpPr>
          <p:cNvPr id="7182" name="Group 51"/>
          <p:cNvGrpSpPr>
            <a:grpSpLocks/>
          </p:cNvGrpSpPr>
          <p:nvPr/>
        </p:nvGrpSpPr>
        <p:grpSpPr bwMode="auto">
          <a:xfrm>
            <a:off x="3352800" y="4191000"/>
            <a:ext cx="914400" cy="1219200"/>
            <a:chOff x="1872" y="912"/>
            <a:chExt cx="576" cy="768"/>
          </a:xfrm>
        </p:grpSpPr>
        <p:grpSp>
          <p:nvGrpSpPr>
            <p:cNvPr id="7193" name="Group 52"/>
            <p:cNvGrpSpPr>
              <a:grpSpLocks/>
            </p:cNvGrpSpPr>
            <p:nvPr/>
          </p:nvGrpSpPr>
          <p:grpSpPr bwMode="auto">
            <a:xfrm>
              <a:off x="1872" y="912"/>
              <a:ext cx="576" cy="384"/>
              <a:chOff x="1872" y="912"/>
              <a:chExt cx="576" cy="384"/>
            </a:xfrm>
          </p:grpSpPr>
          <p:sp>
            <p:nvSpPr>
              <p:cNvPr id="7199" name="Rectangle 53"/>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170</a:t>
                </a:r>
              </a:p>
            </p:txBody>
          </p:sp>
          <p:sp>
            <p:nvSpPr>
              <p:cNvPr id="7200" name="Rectangle 54"/>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01" name="Rectangle 55"/>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202" name="Rectangle 56"/>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190</a:t>
                </a:r>
              </a:p>
            </p:txBody>
          </p:sp>
        </p:grpSp>
        <p:grpSp>
          <p:nvGrpSpPr>
            <p:cNvPr id="7194" name="Group 57"/>
            <p:cNvGrpSpPr>
              <a:grpSpLocks/>
            </p:cNvGrpSpPr>
            <p:nvPr/>
          </p:nvGrpSpPr>
          <p:grpSpPr bwMode="auto">
            <a:xfrm>
              <a:off x="1872" y="1296"/>
              <a:ext cx="576" cy="384"/>
              <a:chOff x="1872" y="912"/>
              <a:chExt cx="576" cy="384"/>
            </a:xfrm>
          </p:grpSpPr>
          <p:sp>
            <p:nvSpPr>
              <p:cNvPr id="7195" name="Rectangle 58"/>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210</a:t>
                </a:r>
              </a:p>
            </p:txBody>
          </p:sp>
          <p:sp>
            <p:nvSpPr>
              <p:cNvPr id="7196" name="Rectangle 59"/>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7" name="Rectangle 60"/>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8" name="Rectangle 61"/>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sz="2000"/>
                  <a:t>230</a:t>
                </a:r>
              </a:p>
            </p:txBody>
          </p:sp>
        </p:grpSp>
      </p:grpSp>
      <p:sp>
        <p:nvSpPr>
          <p:cNvPr id="7183" name="Line 62"/>
          <p:cNvSpPr>
            <a:spLocks noChangeShapeType="1"/>
          </p:cNvSpPr>
          <p:nvPr/>
        </p:nvSpPr>
        <p:spPr bwMode="auto">
          <a:xfrm>
            <a:off x="4038600" y="14478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Line 63"/>
          <p:cNvSpPr>
            <a:spLocks noChangeShapeType="1"/>
          </p:cNvSpPr>
          <p:nvPr/>
        </p:nvSpPr>
        <p:spPr bwMode="auto">
          <a:xfrm>
            <a:off x="4114800" y="1828800"/>
            <a:ext cx="1676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5" name="Line 74"/>
          <p:cNvSpPr>
            <a:spLocks noChangeShapeType="1"/>
          </p:cNvSpPr>
          <p:nvPr/>
        </p:nvSpPr>
        <p:spPr bwMode="auto">
          <a:xfrm>
            <a:off x="4114800" y="2133600"/>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6" name="Line 75"/>
          <p:cNvSpPr>
            <a:spLocks noChangeShapeType="1"/>
          </p:cNvSpPr>
          <p:nvPr/>
        </p:nvSpPr>
        <p:spPr bwMode="auto">
          <a:xfrm>
            <a:off x="4038600" y="2438400"/>
            <a:ext cx="17526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7" name="Line 76"/>
          <p:cNvSpPr>
            <a:spLocks noChangeShapeType="1"/>
          </p:cNvSpPr>
          <p:nvPr/>
        </p:nvSpPr>
        <p:spPr bwMode="auto">
          <a:xfrm>
            <a:off x="4114800" y="3276600"/>
            <a:ext cx="1676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8" name="Line 77"/>
          <p:cNvSpPr>
            <a:spLocks noChangeShapeType="1"/>
          </p:cNvSpPr>
          <p:nvPr/>
        </p:nvSpPr>
        <p:spPr bwMode="auto">
          <a:xfrm>
            <a:off x="4038600" y="2895600"/>
            <a:ext cx="17526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9" name="Line 78"/>
          <p:cNvSpPr>
            <a:spLocks noChangeShapeType="1"/>
          </p:cNvSpPr>
          <p:nvPr/>
        </p:nvSpPr>
        <p:spPr bwMode="auto">
          <a:xfrm>
            <a:off x="4191000" y="3810000"/>
            <a:ext cx="13716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0" name="Line 79"/>
          <p:cNvSpPr>
            <a:spLocks noChangeShapeType="1"/>
          </p:cNvSpPr>
          <p:nvPr/>
        </p:nvSpPr>
        <p:spPr bwMode="auto">
          <a:xfrm>
            <a:off x="4191000" y="5257800"/>
            <a:ext cx="533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Line 80"/>
          <p:cNvSpPr>
            <a:spLocks noChangeShapeType="1"/>
          </p:cNvSpPr>
          <p:nvPr/>
        </p:nvSpPr>
        <p:spPr bwMode="auto">
          <a:xfrm>
            <a:off x="4114800" y="4724400"/>
            <a:ext cx="9144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81"/>
          <p:cNvSpPr>
            <a:spLocks noChangeShapeType="1"/>
          </p:cNvSpPr>
          <p:nvPr/>
        </p:nvSpPr>
        <p:spPr bwMode="auto">
          <a:xfrm>
            <a:off x="4191000" y="4343400"/>
            <a:ext cx="12192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5479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2227"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 </a:t>
            </a:r>
            <a:r>
              <a:rPr lang="en-US" altLang="en-US" sz="1900" b="1"/>
              <a:t> Linear search - example</a:t>
            </a:r>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49149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99C9F7A-B254-40CD-9968-956496293C39}" type="slidenum">
              <a:rPr lang="en-US" altLang="en-US" sz="900" b="1" smtClean="0">
                <a:solidFill>
                  <a:schemeClr val="tx1"/>
                </a:solidFill>
              </a:rPr>
              <a:pPr>
                <a:spcBef>
                  <a:spcPct val="0"/>
                </a:spcBef>
                <a:buClrTx/>
                <a:buSzTx/>
                <a:buFontTx/>
                <a:buNone/>
              </a:pPr>
              <a:t>3</a:t>
            </a:fld>
            <a:endParaRPr lang="en-US" altLang="en-US" sz="900" b="1" smtClean="0">
              <a:solidFill>
                <a:schemeClr val="tx1"/>
              </a:solidFill>
            </a:endParaRPr>
          </a:p>
        </p:txBody>
      </p:sp>
    </p:spTree>
    <p:extLst>
      <p:ext uri="{BB962C8B-B14F-4D97-AF65-F5344CB8AC3E}">
        <p14:creationId xmlns:p14="http://schemas.microsoft.com/office/powerpoint/2010/main" val="2767714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4275"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 </a:t>
            </a:r>
            <a:r>
              <a:rPr lang="en-US" altLang="en-US" sz="1900" b="1"/>
              <a:t>Binary  search - example</a:t>
            </a:r>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6019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37C5342B-8675-44CE-87C8-4BA44DF1D8E2}" type="slidenum">
              <a:rPr lang="en-US" altLang="en-US" sz="900" b="1" smtClean="0">
                <a:solidFill>
                  <a:schemeClr val="tx1"/>
                </a:solidFill>
              </a:rPr>
              <a:pPr>
                <a:spcBef>
                  <a:spcPct val="0"/>
                </a:spcBef>
                <a:buClrTx/>
                <a:buSzTx/>
                <a:buFontTx/>
                <a:buNone/>
              </a:pPr>
              <a:t>4</a:t>
            </a:fld>
            <a:endParaRPr lang="en-US" altLang="en-US" sz="900" b="1" smtClean="0">
              <a:solidFill>
                <a:schemeClr val="tx1"/>
              </a:solidFill>
            </a:endParaRPr>
          </a:p>
        </p:txBody>
      </p:sp>
    </p:spTree>
    <p:extLst>
      <p:ext uri="{BB962C8B-B14F-4D97-AF65-F5344CB8AC3E}">
        <p14:creationId xmlns:p14="http://schemas.microsoft.com/office/powerpoint/2010/main" val="24113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6323"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 </a:t>
            </a:r>
            <a:r>
              <a:rPr lang="en-US" altLang="en-US" sz="1900" b="1"/>
              <a:t/>
            </a:r>
            <a:br>
              <a:rPr lang="en-US" altLang="en-US" sz="1900" b="1"/>
            </a:br>
            <a:r>
              <a:rPr lang="en-US" altLang="en-US" sz="1900" b="1"/>
              <a:t>Index - example</a:t>
            </a:r>
          </a:p>
        </p:txBody>
      </p:sp>
      <p:pic>
        <p:nvPicPr>
          <p:cNvPr id="563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61436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0D15D3E0-63C9-48CA-820C-FB2BF2E3FC13}" type="slidenum">
              <a:rPr lang="en-US" altLang="en-US" sz="900" b="1" smtClean="0">
                <a:solidFill>
                  <a:schemeClr val="tx1"/>
                </a:solidFill>
              </a:rPr>
              <a:pPr>
                <a:spcBef>
                  <a:spcPct val="0"/>
                </a:spcBef>
                <a:buClrTx/>
                <a:buSzTx/>
                <a:buFontTx/>
                <a:buNone/>
              </a:pPr>
              <a:t>5</a:t>
            </a:fld>
            <a:endParaRPr lang="en-US" altLang="en-US" sz="900" b="1" smtClean="0">
              <a:solidFill>
                <a:schemeClr val="tx1"/>
              </a:solidFill>
            </a:endParaRPr>
          </a:p>
        </p:txBody>
      </p:sp>
    </p:spTree>
    <p:extLst>
      <p:ext uri="{BB962C8B-B14F-4D97-AF65-F5344CB8AC3E}">
        <p14:creationId xmlns:p14="http://schemas.microsoft.com/office/powerpoint/2010/main" val="1848575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8371"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a:t>
            </a:r>
            <a:r>
              <a:rPr lang="en-US" altLang="en-US" sz="1900" b="1"/>
              <a:t> Increased search speed using the index - example</a:t>
            </a:r>
          </a:p>
        </p:txBody>
      </p:sp>
      <p:pic>
        <p:nvPicPr>
          <p:cNvPr id="583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71818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F1983768-532D-4676-8FB2-6388FB904BFC}" type="slidenum">
              <a:rPr lang="en-US" altLang="en-US" sz="900" b="1" smtClean="0">
                <a:solidFill>
                  <a:schemeClr val="tx1"/>
                </a:solidFill>
              </a:rPr>
              <a:pPr>
                <a:spcBef>
                  <a:spcPct val="0"/>
                </a:spcBef>
                <a:buClrTx/>
                <a:buSzTx/>
                <a:buFontTx/>
                <a:buNone/>
              </a:pPr>
              <a:t>6</a:t>
            </a:fld>
            <a:endParaRPr lang="en-US" altLang="en-US" sz="900" b="1" smtClean="0">
              <a:solidFill>
                <a:schemeClr val="tx1"/>
              </a:solidFill>
            </a:endParaRPr>
          </a:p>
        </p:txBody>
      </p:sp>
    </p:spTree>
    <p:extLst>
      <p:ext uri="{BB962C8B-B14F-4D97-AF65-F5344CB8AC3E}">
        <p14:creationId xmlns:p14="http://schemas.microsoft.com/office/powerpoint/2010/main" val="1284058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60419"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 </a:t>
            </a:r>
            <a:r>
              <a:rPr lang="en-US" altLang="en-US" sz="1900" b="1"/>
              <a:t> Linear search – another example</a:t>
            </a:r>
          </a:p>
        </p:txBody>
      </p:sp>
      <p:pic>
        <p:nvPicPr>
          <p:cNvPr id="604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1149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2787301C-8F1D-4C86-A1D9-3DDA21DA38A0}" type="slidenum">
              <a:rPr lang="en-US" altLang="en-US" sz="900" b="1" smtClean="0">
                <a:solidFill>
                  <a:schemeClr val="tx1"/>
                </a:solidFill>
              </a:rPr>
              <a:pPr>
                <a:spcBef>
                  <a:spcPct val="0"/>
                </a:spcBef>
                <a:buClrTx/>
                <a:buSzTx/>
                <a:buFontTx/>
                <a:buNone/>
              </a:pPr>
              <a:t>7</a:t>
            </a:fld>
            <a:endParaRPr lang="en-US" altLang="en-US" sz="900" b="1" smtClean="0">
              <a:solidFill>
                <a:schemeClr val="tx1"/>
              </a:solidFill>
            </a:endParaRPr>
          </a:p>
        </p:txBody>
      </p:sp>
    </p:spTree>
    <p:extLst>
      <p:ext uri="{BB962C8B-B14F-4D97-AF65-F5344CB8AC3E}">
        <p14:creationId xmlns:p14="http://schemas.microsoft.com/office/powerpoint/2010/main" val="308570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62467"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a:t>Conceptual simplified illustration of the principles on which an index is based</a:t>
            </a:r>
            <a:r>
              <a:rPr lang="en-US" altLang="en-US" sz="1900" b="1"/>
              <a:t> Increased search speed using the index – another example</a:t>
            </a:r>
          </a:p>
        </p:txBody>
      </p:sp>
      <p:pic>
        <p:nvPicPr>
          <p:cNvPr id="624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66198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B5F07B09-6E6C-408A-86B8-13B2205C89B1}" type="slidenum">
              <a:rPr lang="en-US" altLang="en-US" sz="900" b="1" smtClean="0">
                <a:solidFill>
                  <a:schemeClr val="tx1"/>
                </a:solidFill>
              </a:rPr>
              <a:pPr>
                <a:spcBef>
                  <a:spcPct val="0"/>
                </a:spcBef>
                <a:buClrTx/>
                <a:buSzTx/>
                <a:buFontTx/>
                <a:buNone/>
              </a:pPr>
              <a:t>8</a:t>
            </a:fld>
            <a:endParaRPr lang="en-US" altLang="en-US" sz="900" b="1" smtClean="0">
              <a:solidFill>
                <a:schemeClr val="tx1"/>
              </a:solidFill>
            </a:endParaRPr>
          </a:p>
        </p:txBody>
      </p:sp>
    </p:spTree>
    <p:extLst>
      <p:ext uri="{BB962C8B-B14F-4D97-AF65-F5344CB8AC3E}">
        <p14:creationId xmlns:p14="http://schemas.microsoft.com/office/powerpoint/2010/main" val="1335655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p:txBody>
          <a:bodyPr/>
          <a:lstStyle/>
          <a:p>
            <a:pPr eaLnBrk="1" hangingPunct="1"/>
            <a:r>
              <a:rPr altLang="en-US" cap="none">
                <a:ea typeface="MS PGothic" panose="020B0600070205080204" pitchFamily="34" charset="-128"/>
              </a:rPr>
              <a:t>INDEXING</a:t>
            </a:r>
          </a:p>
        </p:txBody>
      </p:sp>
      <p:sp>
        <p:nvSpPr>
          <p:cNvPr id="64515" name="Content Placeholder 2"/>
          <p:cNvSpPr>
            <a:spLocks noGrp="1"/>
          </p:cNvSpPr>
          <p:nvPr>
            <p:ph idx="1"/>
          </p:nvPr>
        </p:nvSpPr>
        <p:spPr>
          <a:xfrm>
            <a:off x="304800" y="1219200"/>
            <a:ext cx="8686800" cy="5181600"/>
          </a:xfrm>
        </p:spPr>
        <p:txBody>
          <a:bodyPr/>
          <a:lstStyle/>
          <a:p>
            <a:pPr eaLnBrk="1" hangingPunct="1"/>
            <a:r>
              <a:rPr altLang="en-US" smtClean="0"/>
              <a:t>The preceding examples provided simplified conceptual illustration of the principles on which an index is based </a:t>
            </a:r>
          </a:p>
          <a:p>
            <a:pPr eaLnBrk="1" hangingPunct="1"/>
            <a:r>
              <a:rPr altLang="en-US" smtClean="0"/>
              <a:t>Instead of simply sorting on the indexed column and applying binary search, different contemporary DBMS tools implement indexes using different logical and technical approaches, such as:</a:t>
            </a:r>
          </a:p>
          <a:p>
            <a:pPr lvl="1" eaLnBrk="1" hangingPunct="1"/>
            <a:r>
              <a:rPr altLang="en-US" smtClean="0"/>
              <a:t>Clustering indexes</a:t>
            </a:r>
          </a:p>
          <a:p>
            <a:pPr lvl="1" eaLnBrk="1" hangingPunct="1"/>
            <a:r>
              <a:rPr altLang="en-US" smtClean="0"/>
              <a:t>Hash indexes</a:t>
            </a:r>
          </a:p>
          <a:p>
            <a:pPr lvl="1" eaLnBrk="1" hangingPunct="1"/>
            <a:r>
              <a:rPr altLang="en-US" smtClean="0"/>
              <a:t>B+ trees</a:t>
            </a:r>
          </a:p>
          <a:p>
            <a:pPr lvl="1" eaLnBrk="1" hangingPunct="1"/>
            <a:r>
              <a:rPr altLang="en-US" smtClean="0"/>
              <a:t>etc. </a:t>
            </a:r>
          </a:p>
          <a:p>
            <a:pPr eaLnBrk="1" hangingPunct="1"/>
            <a:r>
              <a:rPr altLang="en-US" smtClean="0"/>
              <a:t>Each of the available approaches has the same goal – increase the speed of search and retrieval on the columns that are being indexed</a:t>
            </a:r>
          </a:p>
        </p:txBody>
      </p:sp>
      <p:sp>
        <p:nvSpPr>
          <p:cNvPr id="645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645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DC45F99-35AD-4675-AFE4-892F18EB0ACE}" type="slidenum">
              <a:rPr lang="en-US" altLang="en-US" sz="900" b="1" smtClean="0">
                <a:solidFill>
                  <a:schemeClr val="tx1"/>
                </a:solidFill>
              </a:rPr>
              <a:pPr>
                <a:spcBef>
                  <a:spcPct val="0"/>
                </a:spcBef>
                <a:buClrTx/>
                <a:buSzTx/>
                <a:buFontTx/>
                <a:buNone/>
              </a:pPr>
              <a:t>9</a:t>
            </a:fld>
            <a:endParaRPr lang="en-US" altLang="en-US" sz="900" b="1" smtClean="0">
              <a:solidFill>
                <a:schemeClr val="tx1"/>
              </a:solidFill>
            </a:endParaRPr>
          </a:p>
        </p:txBody>
      </p:sp>
    </p:spTree>
    <p:extLst>
      <p:ext uri="{BB962C8B-B14F-4D97-AF65-F5344CB8AC3E}">
        <p14:creationId xmlns:p14="http://schemas.microsoft.com/office/powerpoint/2010/main" val="3490381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1027</TotalTime>
  <Words>1151</Words>
  <Application>Microsoft Office PowerPoint</Application>
  <PresentationFormat>On-screen Show (4:3)</PresentationFormat>
  <Paragraphs>202</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INDEXING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INDEXING</vt:lpstr>
      <vt:lpstr>INDEXING</vt:lpstr>
      <vt:lpstr>PowerPoint Presentation</vt:lpstr>
      <vt:lpstr>Indexes</vt:lpstr>
      <vt:lpstr>Indexes as Access Paths</vt:lpstr>
      <vt:lpstr>Indexes as Access Paths: (cont.)</vt:lpstr>
      <vt:lpstr>Types of Single-Level Indexes</vt:lpstr>
      <vt:lpstr>Primary Index on the Ordering Key Field</vt:lpstr>
      <vt:lpstr>Multi-Level Indexes </vt:lpstr>
      <vt:lpstr>A Two-Level Primary Index</vt:lpstr>
      <vt:lpstr>Multi-Level Indexes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Omar M. Aldawud</cp:lastModifiedBy>
  <cp:revision>101</cp:revision>
  <dcterms:created xsi:type="dcterms:W3CDTF">2006-08-16T00:00:00Z</dcterms:created>
  <dcterms:modified xsi:type="dcterms:W3CDTF">2017-04-06T19:21:37Z</dcterms:modified>
</cp:coreProperties>
</file>